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p:scale>
          <a:sx n="119" d="100"/>
          <a:sy n="119" d="100"/>
        </p:scale>
        <p:origin x="31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376137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234302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460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1020761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307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612334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3282682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359112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269499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F4CDBE-86C6-0E4D-8A5D-44666C2F04F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9962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4F4CDBE-86C6-0E4D-8A5D-44666C2F04FD}"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310892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4F4CDBE-86C6-0E4D-8A5D-44666C2F04FD}" type="datetimeFigureOut">
              <a:rPr lang="en-US" smtClean="0"/>
              <a:t>4/14/23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32075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4F4CDBE-86C6-0E4D-8A5D-44666C2F04FD}" type="datetimeFigureOut">
              <a:rPr lang="en-US" smtClean="0"/>
              <a:t>4/14/23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417296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4CDBE-86C6-0E4D-8A5D-44666C2F04FD}" type="datetimeFigureOut">
              <a:rPr lang="en-US" smtClean="0"/>
              <a:t>4/14/23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409558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4F4CDBE-86C6-0E4D-8A5D-44666C2F04FD}"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81370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4F4CDBE-86C6-0E4D-8A5D-44666C2F04FD}"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84710-60E6-D24F-A8FC-06188CC4B5C2}" type="slidenum">
              <a:rPr lang="en-US" smtClean="0"/>
              <a:t>‹#›</a:t>
            </a:fld>
            <a:endParaRPr lang="en-US"/>
          </a:p>
        </p:txBody>
      </p:sp>
    </p:spTree>
    <p:extLst>
      <p:ext uri="{BB962C8B-B14F-4D97-AF65-F5344CB8AC3E}">
        <p14:creationId xmlns:p14="http://schemas.microsoft.com/office/powerpoint/2010/main" val="154869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F4CDBE-86C6-0E4D-8A5D-44666C2F04FD}" type="datetimeFigureOut">
              <a:rPr lang="en-US" smtClean="0"/>
              <a:t>4/14/23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A84710-60E6-D24F-A8FC-06188CC4B5C2}" type="slidenum">
              <a:rPr lang="en-US" smtClean="0"/>
              <a:t>‹#›</a:t>
            </a:fld>
            <a:endParaRPr lang="en-US"/>
          </a:p>
        </p:txBody>
      </p:sp>
    </p:spTree>
    <p:extLst>
      <p:ext uri="{BB962C8B-B14F-4D97-AF65-F5344CB8AC3E}">
        <p14:creationId xmlns:p14="http://schemas.microsoft.com/office/powerpoint/2010/main" val="65897995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638F-3B3C-9588-73BB-E7157CE7E096}"/>
              </a:ext>
            </a:extLst>
          </p:cNvPr>
          <p:cNvSpPr>
            <a:spLocks noGrp="1"/>
          </p:cNvSpPr>
          <p:nvPr>
            <p:ph type="ctrTitle"/>
          </p:nvPr>
        </p:nvSpPr>
        <p:spPr/>
        <p:txBody>
          <a:bodyPr/>
          <a:lstStyle/>
          <a:p>
            <a:r>
              <a:rPr lang="en-US" dirty="0"/>
              <a:t>Airline Flight Management System</a:t>
            </a:r>
          </a:p>
        </p:txBody>
      </p:sp>
      <p:sp>
        <p:nvSpPr>
          <p:cNvPr id="6" name="TextBox 5">
            <a:extLst>
              <a:ext uri="{FF2B5EF4-FFF2-40B4-BE49-F238E27FC236}">
                <a16:creationId xmlns:a16="http://schemas.microsoft.com/office/drawing/2014/main" id="{6EDDA8EE-2032-B7B2-3B07-73890C51A1D4}"/>
              </a:ext>
            </a:extLst>
          </p:cNvPr>
          <p:cNvSpPr txBox="1"/>
          <p:nvPr/>
        </p:nvSpPr>
        <p:spPr>
          <a:xfrm>
            <a:off x="2033195" y="4464423"/>
            <a:ext cx="7240808" cy="553998"/>
          </a:xfrm>
          <a:prstGeom prst="rect">
            <a:avLst/>
          </a:prstGeom>
          <a:noFill/>
        </p:spPr>
        <p:txBody>
          <a:bodyPr wrap="square" rtlCol="0">
            <a:spAutoFit/>
          </a:bodyPr>
          <a:lstStyle/>
          <a:p>
            <a:pPr algn="r"/>
            <a:r>
              <a:rPr lang="en-US" sz="3000" dirty="0">
                <a:solidFill>
                  <a:schemeClr val="accent1"/>
                </a:solidFill>
                <a:latin typeface="+mj-lt"/>
                <a:ea typeface="+mj-ea"/>
                <a:cs typeface="+mj-cs"/>
              </a:rPr>
              <a:t>Team 2</a:t>
            </a:r>
            <a:endParaRPr lang="en-US" sz="3000" dirty="0"/>
          </a:p>
        </p:txBody>
      </p:sp>
    </p:spTree>
    <p:extLst>
      <p:ext uri="{BB962C8B-B14F-4D97-AF65-F5344CB8AC3E}">
        <p14:creationId xmlns:p14="http://schemas.microsoft.com/office/powerpoint/2010/main" val="216008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136E55-1C22-5FF8-A03E-02D0031CE02D}"/>
              </a:ext>
            </a:extLst>
          </p:cNvPr>
          <p:cNvSpPr>
            <a:spLocks noGrp="1"/>
          </p:cNvSpPr>
          <p:nvPr>
            <p:ph type="title"/>
          </p:nvPr>
        </p:nvSpPr>
        <p:spPr>
          <a:xfrm>
            <a:off x="677334" y="609600"/>
            <a:ext cx="8596668" cy="1320800"/>
          </a:xfrm>
        </p:spPr>
        <p:txBody>
          <a:bodyPr anchor="t">
            <a:normAutofit/>
          </a:bodyPr>
          <a:lstStyle/>
          <a:p>
            <a:r>
              <a:rPr lang="en" dirty="0"/>
              <a:t>Reports</a:t>
            </a:r>
            <a:endParaRPr lang="en-US" dirty="0"/>
          </a:p>
        </p:txBody>
      </p:sp>
      <p:pic>
        <p:nvPicPr>
          <p:cNvPr id="3" name="Picture 2" descr="Chart, bar chart&#10;&#10;Description automatically generated">
            <a:extLst>
              <a:ext uri="{FF2B5EF4-FFF2-40B4-BE49-F238E27FC236}">
                <a16:creationId xmlns:a16="http://schemas.microsoft.com/office/drawing/2014/main" id="{8292991E-8128-9039-09AA-ED5B89D699E7}"/>
              </a:ext>
            </a:extLst>
          </p:cNvPr>
          <p:cNvPicPr>
            <a:picLocks noChangeAspect="1"/>
          </p:cNvPicPr>
          <p:nvPr/>
        </p:nvPicPr>
        <p:blipFill>
          <a:blip r:embed="rId2"/>
          <a:stretch>
            <a:fillRect/>
          </a:stretch>
        </p:blipFill>
        <p:spPr>
          <a:xfrm>
            <a:off x="913307" y="2159331"/>
            <a:ext cx="5091622" cy="3882362"/>
          </a:xfrm>
          <a:prstGeom prst="rect">
            <a:avLst/>
          </a:prstGeom>
        </p:spPr>
      </p:pic>
      <p:sp>
        <p:nvSpPr>
          <p:cNvPr id="16" name="Content Placeholder 15">
            <a:extLst>
              <a:ext uri="{FF2B5EF4-FFF2-40B4-BE49-F238E27FC236}">
                <a16:creationId xmlns:a16="http://schemas.microsoft.com/office/drawing/2014/main" id="{D2657967-1CA0-8BA3-10A8-E9194F86DF3A}"/>
              </a:ext>
            </a:extLst>
          </p:cNvPr>
          <p:cNvSpPr>
            <a:spLocks noGrp="1"/>
          </p:cNvSpPr>
          <p:nvPr>
            <p:ph idx="1"/>
          </p:nvPr>
        </p:nvSpPr>
        <p:spPr>
          <a:xfrm>
            <a:off x="6416039" y="2160589"/>
            <a:ext cx="2927185" cy="3880773"/>
          </a:xfrm>
        </p:spPr>
        <p:txBody>
          <a:bodyPr>
            <a:normAutofit/>
          </a:bodyPr>
          <a:lstStyle/>
          <a:p>
            <a:endParaRPr lang="en-US" sz="1500" dirty="0"/>
          </a:p>
          <a:p>
            <a:endParaRPr lang="en-US" sz="1500" dirty="0"/>
          </a:p>
          <a:p>
            <a:endParaRPr lang="en-US" sz="1500" dirty="0"/>
          </a:p>
          <a:p>
            <a:pPr marL="0" indent="0">
              <a:buNone/>
            </a:pPr>
            <a:r>
              <a:rPr lang="en-US" sz="2000" dirty="0"/>
              <a:t>Promotions User Count </a:t>
            </a:r>
          </a:p>
        </p:txBody>
      </p:sp>
    </p:spTree>
    <p:extLst>
      <p:ext uri="{BB962C8B-B14F-4D97-AF65-F5344CB8AC3E}">
        <p14:creationId xmlns:p14="http://schemas.microsoft.com/office/powerpoint/2010/main" val="332983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136E55-1C22-5FF8-A03E-02D0031CE02D}"/>
              </a:ext>
            </a:extLst>
          </p:cNvPr>
          <p:cNvSpPr>
            <a:spLocks noGrp="1"/>
          </p:cNvSpPr>
          <p:nvPr>
            <p:ph type="title"/>
          </p:nvPr>
        </p:nvSpPr>
        <p:spPr>
          <a:xfrm>
            <a:off x="677334" y="609600"/>
            <a:ext cx="8596668" cy="1320800"/>
          </a:xfrm>
        </p:spPr>
        <p:txBody>
          <a:bodyPr anchor="t">
            <a:normAutofit/>
          </a:bodyPr>
          <a:lstStyle/>
          <a:p>
            <a:r>
              <a:rPr lang="en" dirty="0"/>
              <a:t>Reports</a:t>
            </a:r>
            <a:endParaRPr lang="en-US" dirty="0"/>
          </a:p>
        </p:txBody>
      </p:sp>
      <p:pic>
        <p:nvPicPr>
          <p:cNvPr id="5" name="Picture 4" descr="Chart, bar chart&#10;&#10;Description automatically generated">
            <a:extLst>
              <a:ext uri="{FF2B5EF4-FFF2-40B4-BE49-F238E27FC236}">
                <a16:creationId xmlns:a16="http://schemas.microsoft.com/office/drawing/2014/main" id="{504351C2-BD36-1125-6FEC-7F1117468783}"/>
              </a:ext>
            </a:extLst>
          </p:cNvPr>
          <p:cNvPicPr>
            <a:picLocks noChangeAspect="1"/>
          </p:cNvPicPr>
          <p:nvPr/>
        </p:nvPicPr>
        <p:blipFill>
          <a:blip r:embed="rId2"/>
          <a:stretch>
            <a:fillRect/>
          </a:stretch>
        </p:blipFill>
        <p:spPr>
          <a:xfrm>
            <a:off x="938104" y="2159331"/>
            <a:ext cx="5042028" cy="3882362"/>
          </a:xfrm>
          <a:prstGeom prst="rect">
            <a:avLst/>
          </a:prstGeom>
        </p:spPr>
      </p:pic>
      <p:sp>
        <p:nvSpPr>
          <p:cNvPr id="16" name="Content Placeholder 15">
            <a:extLst>
              <a:ext uri="{FF2B5EF4-FFF2-40B4-BE49-F238E27FC236}">
                <a16:creationId xmlns:a16="http://schemas.microsoft.com/office/drawing/2014/main" id="{D2657967-1CA0-8BA3-10A8-E9194F86DF3A}"/>
              </a:ext>
            </a:extLst>
          </p:cNvPr>
          <p:cNvSpPr>
            <a:spLocks noGrp="1"/>
          </p:cNvSpPr>
          <p:nvPr>
            <p:ph idx="1"/>
          </p:nvPr>
        </p:nvSpPr>
        <p:spPr>
          <a:xfrm>
            <a:off x="6416039" y="2160589"/>
            <a:ext cx="2927185" cy="3880773"/>
          </a:xfrm>
        </p:spPr>
        <p:txBody>
          <a:bodyPr>
            <a:normAutofit/>
          </a:bodyPr>
          <a:lstStyle/>
          <a:p>
            <a:endParaRPr lang="en-US" sz="1500" dirty="0"/>
          </a:p>
          <a:p>
            <a:endParaRPr lang="en-US" sz="1500" dirty="0"/>
          </a:p>
          <a:p>
            <a:endParaRPr lang="en-US" sz="1500" dirty="0"/>
          </a:p>
          <a:p>
            <a:pPr marL="0" indent="0">
              <a:buNone/>
            </a:pPr>
            <a:r>
              <a:rPr lang="en-US" sz="2000" dirty="0"/>
              <a:t>Seat Distribution by Flight Types </a:t>
            </a:r>
          </a:p>
        </p:txBody>
      </p:sp>
    </p:spTree>
    <p:extLst>
      <p:ext uri="{BB962C8B-B14F-4D97-AF65-F5344CB8AC3E}">
        <p14:creationId xmlns:p14="http://schemas.microsoft.com/office/powerpoint/2010/main" val="175844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136E55-1C22-5FF8-A03E-02D0031CE02D}"/>
              </a:ext>
            </a:extLst>
          </p:cNvPr>
          <p:cNvSpPr>
            <a:spLocks noGrp="1"/>
          </p:cNvSpPr>
          <p:nvPr>
            <p:ph type="title"/>
          </p:nvPr>
        </p:nvSpPr>
        <p:spPr>
          <a:xfrm>
            <a:off x="677334" y="609600"/>
            <a:ext cx="8596668" cy="1320800"/>
          </a:xfrm>
        </p:spPr>
        <p:txBody>
          <a:bodyPr anchor="t">
            <a:normAutofit/>
          </a:bodyPr>
          <a:lstStyle/>
          <a:p>
            <a:r>
              <a:rPr lang="en" dirty="0"/>
              <a:t>Reports</a:t>
            </a:r>
            <a:endParaRPr lang="en-US" dirty="0"/>
          </a:p>
        </p:txBody>
      </p:sp>
      <p:pic>
        <p:nvPicPr>
          <p:cNvPr id="7" name="Picture 6" descr="Chart, bar chart&#10;&#10;Description automatically generated">
            <a:extLst>
              <a:ext uri="{FF2B5EF4-FFF2-40B4-BE49-F238E27FC236}">
                <a16:creationId xmlns:a16="http://schemas.microsoft.com/office/drawing/2014/main" id="{CD3185B0-2EAF-19C6-72CF-1629140CECB6}"/>
              </a:ext>
            </a:extLst>
          </p:cNvPr>
          <p:cNvPicPr>
            <a:picLocks noChangeAspect="1"/>
          </p:cNvPicPr>
          <p:nvPr/>
        </p:nvPicPr>
        <p:blipFill>
          <a:blip r:embed="rId2"/>
          <a:stretch>
            <a:fillRect/>
          </a:stretch>
        </p:blipFill>
        <p:spPr>
          <a:xfrm>
            <a:off x="929893" y="2159331"/>
            <a:ext cx="5058451" cy="3882362"/>
          </a:xfrm>
          <a:prstGeom prst="rect">
            <a:avLst/>
          </a:prstGeom>
        </p:spPr>
      </p:pic>
      <p:sp>
        <p:nvSpPr>
          <p:cNvPr id="16" name="Content Placeholder 15">
            <a:extLst>
              <a:ext uri="{FF2B5EF4-FFF2-40B4-BE49-F238E27FC236}">
                <a16:creationId xmlns:a16="http://schemas.microsoft.com/office/drawing/2014/main" id="{D2657967-1CA0-8BA3-10A8-E9194F86DF3A}"/>
              </a:ext>
            </a:extLst>
          </p:cNvPr>
          <p:cNvSpPr>
            <a:spLocks noGrp="1"/>
          </p:cNvSpPr>
          <p:nvPr>
            <p:ph idx="1"/>
          </p:nvPr>
        </p:nvSpPr>
        <p:spPr>
          <a:xfrm>
            <a:off x="6416039" y="2160589"/>
            <a:ext cx="2927185" cy="3880773"/>
          </a:xfrm>
        </p:spPr>
        <p:txBody>
          <a:bodyPr>
            <a:normAutofit/>
          </a:bodyPr>
          <a:lstStyle/>
          <a:p>
            <a:endParaRPr lang="en-US" sz="1500" dirty="0"/>
          </a:p>
          <a:p>
            <a:endParaRPr lang="en-US" sz="1500" dirty="0"/>
          </a:p>
          <a:p>
            <a:endParaRPr lang="en-US" sz="1500" dirty="0"/>
          </a:p>
          <a:p>
            <a:pPr marL="0" indent="0">
              <a:buNone/>
            </a:pPr>
            <a:r>
              <a:rPr lang="en-US" sz="2000" dirty="0"/>
              <a:t>Top Routes this month</a:t>
            </a:r>
          </a:p>
        </p:txBody>
      </p:sp>
    </p:spTree>
    <p:extLst>
      <p:ext uri="{BB962C8B-B14F-4D97-AF65-F5344CB8AC3E}">
        <p14:creationId xmlns:p14="http://schemas.microsoft.com/office/powerpoint/2010/main" val="373438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136E55-1C22-5FF8-A03E-02D0031CE02D}"/>
              </a:ext>
            </a:extLst>
          </p:cNvPr>
          <p:cNvSpPr>
            <a:spLocks noGrp="1"/>
          </p:cNvSpPr>
          <p:nvPr>
            <p:ph type="title"/>
          </p:nvPr>
        </p:nvSpPr>
        <p:spPr>
          <a:xfrm>
            <a:off x="677334" y="2011680"/>
            <a:ext cx="8596668" cy="796066"/>
          </a:xfrm>
        </p:spPr>
        <p:txBody>
          <a:bodyPr anchor="t">
            <a:normAutofit/>
          </a:bodyPr>
          <a:lstStyle/>
          <a:p>
            <a:pPr algn="ctr"/>
            <a:r>
              <a:rPr lang="en" dirty="0"/>
              <a:t>Thank you!!</a:t>
            </a:r>
            <a:endParaRPr lang="en-US" dirty="0"/>
          </a:p>
        </p:txBody>
      </p:sp>
    </p:spTree>
    <p:extLst>
      <p:ext uri="{BB962C8B-B14F-4D97-AF65-F5344CB8AC3E}">
        <p14:creationId xmlns:p14="http://schemas.microsoft.com/office/powerpoint/2010/main" val="225141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16883-055A-C3EB-43EE-BCF35A44230B}"/>
              </a:ext>
            </a:extLst>
          </p:cNvPr>
          <p:cNvSpPr>
            <a:spLocks noGrp="1"/>
          </p:cNvSpPr>
          <p:nvPr>
            <p:ph idx="1"/>
          </p:nvPr>
        </p:nvSpPr>
        <p:spPr>
          <a:xfrm>
            <a:off x="677334" y="1473798"/>
            <a:ext cx="8596668" cy="4567564"/>
          </a:xfrm>
        </p:spPr>
        <p:txBody>
          <a:bodyPr/>
          <a:lstStyle/>
          <a:p>
            <a:pPr>
              <a:buFont typeface="Wingdings" pitchFamily="2" charset="2"/>
              <a:buChar char="q"/>
            </a:pPr>
            <a:r>
              <a:rPr lang="en-US" dirty="0"/>
              <a:t>Jason Paul </a:t>
            </a:r>
            <a:r>
              <a:rPr lang="en-US" dirty="0" err="1"/>
              <a:t>Darivemula</a:t>
            </a:r>
            <a:r>
              <a:rPr lang="en-US" dirty="0"/>
              <a:t> (002198774): </a:t>
            </a:r>
          </a:p>
          <a:p>
            <a:pPr lvl="1">
              <a:buFont typeface="Wingdings" pitchFamily="2" charset="2"/>
              <a:buChar char="q"/>
            </a:pPr>
            <a:r>
              <a:rPr lang="en-US" dirty="0"/>
              <a:t>ERD Diagram &amp; Logic, DDL &amp; DML Scripting, Views ,Package - Booking</a:t>
            </a:r>
          </a:p>
          <a:p>
            <a:pPr>
              <a:buFont typeface="Wingdings" pitchFamily="2" charset="2"/>
              <a:buChar char="q"/>
            </a:pPr>
            <a:r>
              <a:rPr lang="en-US" dirty="0"/>
              <a:t>Dhanush Kumar </a:t>
            </a:r>
            <a:r>
              <a:rPr lang="en-US" dirty="0" err="1"/>
              <a:t>Shankher</a:t>
            </a:r>
            <a:r>
              <a:rPr lang="en-US" dirty="0"/>
              <a:t>: </a:t>
            </a:r>
          </a:p>
          <a:p>
            <a:pPr lvl="1">
              <a:buFont typeface="Wingdings" pitchFamily="2" charset="2"/>
              <a:buChar char="q"/>
            </a:pPr>
            <a:r>
              <a:rPr lang="en-US" dirty="0"/>
              <a:t>ERD Diagram &amp; Logic, DDL &amp; DML Scripting, Views, Function, Triggers</a:t>
            </a:r>
          </a:p>
          <a:p>
            <a:pPr>
              <a:buFont typeface="Wingdings" pitchFamily="2" charset="2"/>
              <a:buChar char="q"/>
            </a:pPr>
            <a:r>
              <a:rPr lang="en-US" dirty="0" err="1"/>
              <a:t>Babuaravind</a:t>
            </a:r>
            <a:r>
              <a:rPr lang="en-US" dirty="0"/>
              <a:t> Gururaj (002798604): </a:t>
            </a:r>
          </a:p>
          <a:p>
            <a:pPr lvl="1">
              <a:buFont typeface="Wingdings" pitchFamily="2" charset="2"/>
              <a:buChar char="q"/>
            </a:pPr>
            <a:r>
              <a:rPr lang="en-US" dirty="0"/>
              <a:t>ERD Diagram &amp; Logic, DDL &amp; DML Scripting, Views, Package - Airline, Documentation</a:t>
            </a:r>
          </a:p>
          <a:p>
            <a:pPr>
              <a:buFont typeface="Wingdings" pitchFamily="2" charset="2"/>
              <a:buChar char="q"/>
            </a:pPr>
            <a:r>
              <a:rPr lang="en-US" dirty="0"/>
              <a:t>Rohith </a:t>
            </a:r>
            <a:r>
              <a:rPr lang="en-US" dirty="0" err="1"/>
              <a:t>Chevvakula</a:t>
            </a:r>
            <a:r>
              <a:rPr lang="en-US" dirty="0"/>
              <a:t> (002106577):</a:t>
            </a:r>
          </a:p>
          <a:p>
            <a:pPr lvl="1">
              <a:buFont typeface="Wingdings" pitchFamily="2" charset="2"/>
              <a:buChar char="q"/>
            </a:pPr>
            <a:r>
              <a:rPr lang="en-US" dirty="0"/>
              <a:t>ERD Diagram &amp; Logic, DDL &amp; DML Scripting, Views, Package - Airline</a:t>
            </a:r>
          </a:p>
          <a:p>
            <a:pPr>
              <a:buFont typeface="Wingdings" pitchFamily="2" charset="2"/>
              <a:buChar char="q"/>
            </a:pPr>
            <a:r>
              <a:rPr lang="en-US" dirty="0"/>
              <a:t>Vikash Singh (002929181)</a:t>
            </a:r>
          </a:p>
          <a:p>
            <a:pPr lvl="1">
              <a:buFont typeface="Wingdings" pitchFamily="2" charset="2"/>
              <a:buChar char="q"/>
            </a:pPr>
            <a:r>
              <a:rPr lang="en-US" dirty="0"/>
              <a:t>ERD Diagram &amp; Logic, DDL &amp; DML Scripting, Views, Package – Airline, Reports, Presentation</a:t>
            </a:r>
            <a:br>
              <a:rPr lang="en-US" dirty="0"/>
            </a:br>
            <a:endParaRPr lang="en-US" dirty="0"/>
          </a:p>
        </p:txBody>
      </p:sp>
      <p:sp>
        <p:nvSpPr>
          <p:cNvPr id="4" name="Google Shape;500;p33">
            <a:extLst>
              <a:ext uri="{FF2B5EF4-FFF2-40B4-BE49-F238E27FC236}">
                <a16:creationId xmlns:a16="http://schemas.microsoft.com/office/drawing/2014/main" id="{715124BA-E16F-EA9F-9C15-611F1C546C59}"/>
              </a:ext>
            </a:extLst>
          </p:cNvPr>
          <p:cNvSpPr txBox="1">
            <a:spLocks noGrp="1"/>
          </p:cNvSpPr>
          <p:nvPr>
            <p:ph type="title"/>
          </p:nvPr>
        </p:nvSpPr>
        <p:spPr>
          <a:xfrm>
            <a:off x="677334" y="609600"/>
            <a:ext cx="8596668" cy="676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Team Contributions</a:t>
            </a:r>
          </a:p>
        </p:txBody>
      </p:sp>
    </p:spTree>
    <p:extLst>
      <p:ext uri="{BB962C8B-B14F-4D97-AF65-F5344CB8AC3E}">
        <p14:creationId xmlns:p14="http://schemas.microsoft.com/office/powerpoint/2010/main" val="204545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6363-8970-BCB6-16D6-7F96967BD575}"/>
              </a:ext>
            </a:extLst>
          </p:cNvPr>
          <p:cNvSpPr>
            <a:spLocks noGrp="1"/>
          </p:cNvSpPr>
          <p:nvPr>
            <p:ph type="title"/>
          </p:nvPr>
        </p:nvSpPr>
        <p:spPr>
          <a:xfrm>
            <a:off x="677334" y="609600"/>
            <a:ext cx="8596668" cy="659802"/>
          </a:xfrm>
        </p:spPr>
        <p:txBody>
          <a:bodyPr/>
          <a:lstStyle/>
          <a:p>
            <a:pPr algn="ctr"/>
            <a:r>
              <a:rPr lang="en" dirty="0"/>
              <a:t>Problem Statement</a:t>
            </a:r>
            <a:endParaRPr lang="en-US" dirty="0"/>
          </a:p>
        </p:txBody>
      </p:sp>
      <p:sp>
        <p:nvSpPr>
          <p:cNvPr id="7" name="Content Placeholder 2">
            <a:extLst>
              <a:ext uri="{FF2B5EF4-FFF2-40B4-BE49-F238E27FC236}">
                <a16:creationId xmlns:a16="http://schemas.microsoft.com/office/drawing/2014/main" id="{939908CC-068C-6F84-65C3-1278301D6D0F}"/>
              </a:ext>
            </a:extLst>
          </p:cNvPr>
          <p:cNvSpPr>
            <a:spLocks noGrp="1"/>
          </p:cNvSpPr>
          <p:nvPr>
            <p:ph idx="1"/>
          </p:nvPr>
        </p:nvSpPr>
        <p:spPr>
          <a:xfrm>
            <a:off x="677334" y="1473798"/>
            <a:ext cx="8596668" cy="4567564"/>
          </a:xfrm>
        </p:spPr>
        <p:txBody>
          <a:bodyPr/>
          <a:lstStyle/>
          <a:p>
            <a:pPr marL="0" indent="0">
              <a:buNone/>
            </a:pPr>
            <a:r>
              <a:rPr lang="en-US" dirty="0"/>
              <a:t>The airline reservation system is a database project aimed at managing flight bookings and reservations for an airline company. The project involves designing a database schema, creating tables, defining relationships between tables, and implementing SQL queries to manage the booking process.</a:t>
            </a:r>
          </a:p>
        </p:txBody>
      </p:sp>
    </p:spTree>
    <p:extLst>
      <p:ext uri="{BB962C8B-B14F-4D97-AF65-F5344CB8AC3E}">
        <p14:creationId xmlns:p14="http://schemas.microsoft.com/office/powerpoint/2010/main" val="71775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5290A2-FF0F-F5FD-B344-1ED2D66F652F}"/>
              </a:ext>
            </a:extLst>
          </p:cNvPr>
          <p:cNvSpPr>
            <a:spLocks noGrp="1"/>
          </p:cNvSpPr>
          <p:nvPr>
            <p:ph type="title"/>
          </p:nvPr>
        </p:nvSpPr>
        <p:spPr>
          <a:xfrm>
            <a:off x="677334" y="609600"/>
            <a:ext cx="8596668" cy="659802"/>
          </a:xfrm>
        </p:spPr>
        <p:txBody>
          <a:bodyPr/>
          <a:lstStyle/>
          <a:p>
            <a:pPr algn="ctr"/>
            <a:r>
              <a:rPr lang="en" dirty="0"/>
              <a:t>Objectives</a:t>
            </a:r>
            <a:endParaRPr lang="en-US" dirty="0"/>
          </a:p>
        </p:txBody>
      </p:sp>
      <p:sp>
        <p:nvSpPr>
          <p:cNvPr id="5" name="Content Placeholder 2">
            <a:extLst>
              <a:ext uri="{FF2B5EF4-FFF2-40B4-BE49-F238E27FC236}">
                <a16:creationId xmlns:a16="http://schemas.microsoft.com/office/drawing/2014/main" id="{3E8EF203-A688-8998-AA8C-DDDE60111214}"/>
              </a:ext>
            </a:extLst>
          </p:cNvPr>
          <p:cNvSpPr>
            <a:spLocks noGrp="1"/>
          </p:cNvSpPr>
          <p:nvPr>
            <p:ph idx="1"/>
          </p:nvPr>
        </p:nvSpPr>
        <p:spPr>
          <a:xfrm>
            <a:off x="677334" y="1473798"/>
            <a:ext cx="8596668" cy="4567564"/>
          </a:xfrm>
        </p:spPr>
        <p:txBody>
          <a:bodyPr>
            <a:normAutofit/>
          </a:bodyPr>
          <a:lstStyle/>
          <a:p>
            <a:pPr>
              <a:buFont typeface="Wingdings" pitchFamily="2" charset="2"/>
              <a:buChar char="q"/>
            </a:pPr>
            <a:r>
              <a:rPr lang="en-US" dirty="0"/>
              <a:t>Design a system that will streamline the process of flight reservation in a centralized, real time accessible manner</a:t>
            </a:r>
          </a:p>
          <a:p>
            <a:pPr>
              <a:buFont typeface="Wingdings" pitchFamily="2" charset="2"/>
              <a:buChar char="q"/>
            </a:pPr>
            <a:r>
              <a:rPr lang="en-US" dirty="0"/>
              <a:t>The system should be able to handle multiple flights and routes offered by the airline</a:t>
            </a:r>
          </a:p>
          <a:p>
            <a:pPr>
              <a:buFont typeface="Wingdings" pitchFamily="2" charset="2"/>
              <a:buChar char="q"/>
            </a:pPr>
            <a:r>
              <a:rPr lang="en-US" dirty="0"/>
              <a:t>Customers should be able to book for their flights online for multiple passengers</a:t>
            </a:r>
          </a:p>
          <a:p>
            <a:pPr>
              <a:buFont typeface="Wingdings" pitchFamily="2" charset="2"/>
              <a:buChar char="q"/>
            </a:pPr>
            <a:r>
              <a:rPr lang="en-US" dirty="0"/>
              <a:t>Customers should be able to apply a promotion code per booking </a:t>
            </a:r>
          </a:p>
          <a:p>
            <a:pPr>
              <a:buFont typeface="Wingdings" pitchFamily="2" charset="2"/>
              <a:buChar char="q"/>
            </a:pPr>
            <a:r>
              <a:rPr lang="en-US" dirty="0"/>
              <a:t>The system should keep track of seat availability and ensure that double-booking does not occur</a:t>
            </a:r>
          </a:p>
          <a:p>
            <a:pPr>
              <a:buFont typeface="Wingdings" pitchFamily="2" charset="2"/>
              <a:buChar char="q"/>
            </a:pPr>
            <a:r>
              <a:rPr lang="en-US" dirty="0"/>
              <a:t>The system should allow airline staff to manage flight schedules, customer bookings, and other aspects of the booking process</a:t>
            </a:r>
          </a:p>
          <a:p>
            <a:pPr>
              <a:buFont typeface="Wingdings" pitchFamily="2" charset="2"/>
              <a:buChar char="q"/>
            </a:pPr>
            <a:r>
              <a:rPr lang="en-US" dirty="0"/>
              <a:t>The system should provide reports and analytics to help the airline company make data-driven decisions</a:t>
            </a:r>
          </a:p>
        </p:txBody>
      </p:sp>
    </p:spTree>
    <p:extLst>
      <p:ext uri="{BB962C8B-B14F-4D97-AF65-F5344CB8AC3E}">
        <p14:creationId xmlns:p14="http://schemas.microsoft.com/office/powerpoint/2010/main" val="398119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C030A1-741F-492B-1AA3-C1DB2E058671}"/>
              </a:ext>
            </a:extLst>
          </p:cNvPr>
          <p:cNvSpPr>
            <a:spLocks noGrp="1"/>
          </p:cNvSpPr>
          <p:nvPr>
            <p:ph type="title"/>
          </p:nvPr>
        </p:nvSpPr>
        <p:spPr>
          <a:xfrm>
            <a:off x="677334" y="609600"/>
            <a:ext cx="8596668" cy="659802"/>
          </a:xfrm>
        </p:spPr>
        <p:txBody>
          <a:bodyPr/>
          <a:lstStyle/>
          <a:p>
            <a:pPr algn="ctr"/>
            <a:r>
              <a:rPr lang="en" dirty="0"/>
              <a:t>Proposed Solution</a:t>
            </a:r>
            <a:endParaRPr lang="en-US" dirty="0"/>
          </a:p>
        </p:txBody>
      </p:sp>
      <p:sp>
        <p:nvSpPr>
          <p:cNvPr id="5" name="Content Placeholder 2">
            <a:extLst>
              <a:ext uri="{FF2B5EF4-FFF2-40B4-BE49-F238E27FC236}">
                <a16:creationId xmlns:a16="http://schemas.microsoft.com/office/drawing/2014/main" id="{B5E82E35-A92C-1ABD-2948-8705E42BEB5D}"/>
              </a:ext>
            </a:extLst>
          </p:cNvPr>
          <p:cNvSpPr>
            <a:spLocks noGrp="1"/>
          </p:cNvSpPr>
          <p:nvPr>
            <p:ph idx="1"/>
          </p:nvPr>
        </p:nvSpPr>
        <p:spPr>
          <a:xfrm>
            <a:off x="677334" y="1473798"/>
            <a:ext cx="8596668" cy="4567564"/>
          </a:xfrm>
        </p:spPr>
        <p:txBody>
          <a:bodyPr>
            <a:normAutofit/>
          </a:bodyPr>
          <a:lstStyle/>
          <a:p>
            <a:pPr>
              <a:buFont typeface="Wingdings" pitchFamily="2" charset="2"/>
              <a:buChar char="q"/>
            </a:pPr>
            <a:r>
              <a:rPr lang="en-IN" dirty="0"/>
              <a:t>Our project is to develop a database dedicated to the Flight Reservation System component of an Airline company, say for example American Airlines. </a:t>
            </a:r>
          </a:p>
          <a:p>
            <a:pPr>
              <a:buFont typeface="Wingdings" pitchFamily="2" charset="2"/>
              <a:buChar char="q"/>
            </a:pPr>
            <a:r>
              <a:rPr lang="en-IN" dirty="0"/>
              <a:t>The business requirement is restricted to the flights exclusive to the Airline company. Note that this is different than general ticketing systems like Kayak or Expedia which allows users to book flight tickets from multiple Airlines. </a:t>
            </a:r>
          </a:p>
          <a:p>
            <a:pPr>
              <a:buFont typeface="Wingdings" pitchFamily="2" charset="2"/>
              <a:buChar char="q"/>
            </a:pPr>
            <a:r>
              <a:rPr lang="en-IN" dirty="0"/>
              <a:t>This document outlines the problem statement and the objectives of the team. </a:t>
            </a:r>
          </a:p>
          <a:p>
            <a:pPr>
              <a:buFont typeface="Wingdings" pitchFamily="2" charset="2"/>
              <a:buChar char="q"/>
            </a:pPr>
            <a:r>
              <a:rPr lang="en-IN" dirty="0"/>
              <a:t>We also provide the Entity Relationship diagram of our proposed database structure and a detailed listing of our entities along with the </a:t>
            </a:r>
            <a:r>
              <a:rPr lang="en-IN" dirty="0" err="1"/>
              <a:t>sql</a:t>
            </a:r>
            <a:r>
              <a:rPr lang="en-IN" dirty="0"/>
              <a:t> scripts to build the entire system.</a:t>
            </a:r>
            <a:endParaRPr lang="en-US" dirty="0"/>
          </a:p>
        </p:txBody>
      </p:sp>
    </p:spTree>
    <p:extLst>
      <p:ext uri="{BB962C8B-B14F-4D97-AF65-F5344CB8AC3E}">
        <p14:creationId xmlns:p14="http://schemas.microsoft.com/office/powerpoint/2010/main" val="57707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7B8D90-EA4B-7AFC-97FC-23619DE0C911}"/>
              </a:ext>
            </a:extLst>
          </p:cNvPr>
          <p:cNvSpPr>
            <a:spLocks noGrp="1"/>
          </p:cNvSpPr>
          <p:nvPr>
            <p:ph type="title"/>
          </p:nvPr>
        </p:nvSpPr>
        <p:spPr>
          <a:xfrm>
            <a:off x="677334" y="609600"/>
            <a:ext cx="8596668" cy="659802"/>
          </a:xfrm>
        </p:spPr>
        <p:txBody>
          <a:bodyPr/>
          <a:lstStyle/>
          <a:p>
            <a:pPr algn="ctr"/>
            <a:r>
              <a:rPr lang="en" dirty="0"/>
              <a:t>C</a:t>
            </a:r>
            <a:r>
              <a:rPr lang="en-IN" dirty="0"/>
              <a:t>o</a:t>
            </a:r>
            <a:r>
              <a:rPr lang="en" dirty="0"/>
              <a:t>ncepts Executed</a:t>
            </a:r>
            <a:endParaRPr lang="en-US" dirty="0"/>
          </a:p>
        </p:txBody>
      </p:sp>
      <p:sp>
        <p:nvSpPr>
          <p:cNvPr id="5" name="Content Placeholder 2">
            <a:extLst>
              <a:ext uri="{FF2B5EF4-FFF2-40B4-BE49-F238E27FC236}">
                <a16:creationId xmlns:a16="http://schemas.microsoft.com/office/drawing/2014/main" id="{CF10AE11-B203-40D8-A5E6-8E26A2477EF3}"/>
              </a:ext>
            </a:extLst>
          </p:cNvPr>
          <p:cNvSpPr>
            <a:spLocks noGrp="1"/>
          </p:cNvSpPr>
          <p:nvPr>
            <p:ph idx="1"/>
          </p:nvPr>
        </p:nvSpPr>
        <p:spPr>
          <a:xfrm>
            <a:off x="677334" y="1473798"/>
            <a:ext cx="8596668" cy="4567564"/>
          </a:xfrm>
        </p:spPr>
        <p:txBody>
          <a:bodyPr numCol="2">
            <a:normAutofit/>
          </a:bodyPr>
          <a:lstStyle/>
          <a:p>
            <a:pPr>
              <a:buFont typeface="Wingdings" pitchFamily="2" charset="2"/>
              <a:buChar char="q"/>
            </a:pPr>
            <a:r>
              <a:rPr lang="en-US" dirty="0"/>
              <a:t>Stored procedures </a:t>
            </a:r>
          </a:p>
          <a:p>
            <a:pPr>
              <a:buFont typeface="Wingdings" pitchFamily="2" charset="2"/>
              <a:buChar char="q"/>
            </a:pPr>
            <a:r>
              <a:rPr lang="en-US" dirty="0"/>
              <a:t>Functions</a:t>
            </a:r>
          </a:p>
          <a:p>
            <a:pPr>
              <a:buFont typeface="Wingdings" pitchFamily="2" charset="2"/>
              <a:buChar char="q"/>
            </a:pPr>
            <a:r>
              <a:rPr lang="en-US" dirty="0"/>
              <a:t>Packages</a:t>
            </a:r>
          </a:p>
          <a:p>
            <a:pPr>
              <a:buFont typeface="Wingdings" pitchFamily="2" charset="2"/>
              <a:buChar char="q"/>
            </a:pPr>
            <a:r>
              <a:rPr lang="en-US" dirty="0"/>
              <a:t>Grants </a:t>
            </a:r>
          </a:p>
          <a:p>
            <a:pPr>
              <a:buFont typeface="Wingdings" pitchFamily="2" charset="2"/>
              <a:buChar char="q"/>
            </a:pPr>
            <a:r>
              <a:rPr lang="en-US" dirty="0"/>
              <a:t>Views </a:t>
            </a:r>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a:p>
            <a:pPr marL="0" indent="0">
              <a:buNone/>
            </a:pPr>
            <a:endParaRPr lang="en-US" dirty="0"/>
          </a:p>
          <a:p>
            <a:pPr>
              <a:buFont typeface="Wingdings" pitchFamily="2" charset="2"/>
              <a:buChar char="q"/>
            </a:pPr>
            <a:r>
              <a:rPr lang="en-US" dirty="0"/>
              <a:t>Triggers </a:t>
            </a:r>
          </a:p>
          <a:p>
            <a:pPr>
              <a:buFont typeface="Wingdings" pitchFamily="2" charset="2"/>
              <a:buChar char="q"/>
            </a:pPr>
            <a:r>
              <a:rPr lang="en-US" dirty="0"/>
              <a:t>Sequence</a:t>
            </a:r>
          </a:p>
          <a:p>
            <a:pPr>
              <a:buFont typeface="Wingdings" pitchFamily="2" charset="2"/>
              <a:buChar char="q"/>
            </a:pPr>
            <a:r>
              <a:rPr lang="en-US" dirty="0"/>
              <a:t>Exception Handling </a:t>
            </a:r>
          </a:p>
          <a:p>
            <a:pPr>
              <a:buFont typeface="Wingdings" pitchFamily="2" charset="2"/>
              <a:buChar char="q"/>
            </a:pPr>
            <a:r>
              <a:rPr lang="en-US" dirty="0"/>
              <a:t>Reports</a:t>
            </a:r>
          </a:p>
        </p:txBody>
      </p:sp>
    </p:spTree>
    <p:extLst>
      <p:ext uri="{BB962C8B-B14F-4D97-AF65-F5344CB8AC3E}">
        <p14:creationId xmlns:p14="http://schemas.microsoft.com/office/powerpoint/2010/main" val="232145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136E55-1C22-5FF8-A03E-02D0031CE02D}"/>
              </a:ext>
            </a:extLst>
          </p:cNvPr>
          <p:cNvSpPr>
            <a:spLocks noGrp="1"/>
          </p:cNvSpPr>
          <p:nvPr>
            <p:ph type="title"/>
          </p:nvPr>
        </p:nvSpPr>
        <p:spPr>
          <a:xfrm>
            <a:off x="677334" y="609600"/>
            <a:ext cx="8596668" cy="1320800"/>
          </a:xfrm>
        </p:spPr>
        <p:txBody>
          <a:bodyPr anchor="t">
            <a:normAutofit/>
          </a:bodyPr>
          <a:lstStyle/>
          <a:p>
            <a:r>
              <a:rPr lang="en" dirty="0"/>
              <a:t>Reports</a:t>
            </a:r>
            <a:endParaRPr lang="en-US" dirty="0"/>
          </a:p>
        </p:txBody>
      </p:sp>
      <p:sp>
        <p:nvSpPr>
          <p:cNvPr id="16" name="Content Placeholder 15">
            <a:extLst>
              <a:ext uri="{FF2B5EF4-FFF2-40B4-BE49-F238E27FC236}">
                <a16:creationId xmlns:a16="http://schemas.microsoft.com/office/drawing/2014/main" id="{D2657967-1CA0-8BA3-10A8-E9194F86DF3A}"/>
              </a:ext>
            </a:extLst>
          </p:cNvPr>
          <p:cNvSpPr>
            <a:spLocks noGrp="1"/>
          </p:cNvSpPr>
          <p:nvPr>
            <p:ph idx="1"/>
          </p:nvPr>
        </p:nvSpPr>
        <p:spPr>
          <a:xfrm>
            <a:off x="6336287" y="2160589"/>
            <a:ext cx="2934714" cy="3880773"/>
          </a:xfrm>
        </p:spPr>
        <p:txBody>
          <a:bodyPr>
            <a:normAutofit/>
          </a:bodyPr>
          <a:lstStyle/>
          <a:p>
            <a:endParaRPr lang="en-US" dirty="0"/>
          </a:p>
          <a:p>
            <a:endParaRPr lang="en-US" dirty="0"/>
          </a:p>
          <a:p>
            <a:endParaRPr lang="en-US" dirty="0"/>
          </a:p>
          <a:p>
            <a:endParaRPr lang="en-US" dirty="0"/>
          </a:p>
          <a:p>
            <a:pPr marL="0" indent="0">
              <a:buNone/>
            </a:pPr>
            <a:r>
              <a:rPr lang="en-US" sz="2000" dirty="0"/>
              <a:t>Passenger Traffic By Destination States</a:t>
            </a:r>
          </a:p>
        </p:txBody>
      </p:sp>
      <p:pic>
        <p:nvPicPr>
          <p:cNvPr id="14" name="Picture 13" descr="Chart, bar chart&#10;&#10;Description automatically generated">
            <a:extLst>
              <a:ext uri="{FF2B5EF4-FFF2-40B4-BE49-F238E27FC236}">
                <a16:creationId xmlns:a16="http://schemas.microsoft.com/office/drawing/2014/main" id="{D9ED7D30-BBC2-9E46-6BA6-AC835797C181}"/>
              </a:ext>
            </a:extLst>
          </p:cNvPr>
          <p:cNvPicPr>
            <a:picLocks noChangeAspect="1"/>
          </p:cNvPicPr>
          <p:nvPr/>
        </p:nvPicPr>
        <p:blipFill>
          <a:blip r:embed="rId2"/>
          <a:stretch>
            <a:fillRect/>
          </a:stretch>
        </p:blipFill>
        <p:spPr>
          <a:xfrm>
            <a:off x="628394" y="1930400"/>
            <a:ext cx="5227320" cy="3964833"/>
          </a:xfrm>
          <a:prstGeom prst="rect">
            <a:avLst/>
          </a:prstGeom>
        </p:spPr>
      </p:pic>
    </p:spTree>
    <p:extLst>
      <p:ext uri="{BB962C8B-B14F-4D97-AF65-F5344CB8AC3E}">
        <p14:creationId xmlns:p14="http://schemas.microsoft.com/office/powerpoint/2010/main" val="46548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136E55-1C22-5FF8-A03E-02D0031CE02D}"/>
              </a:ext>
            </a:extLst>
          </p:cNvPr>
          <p:cNvSpPr>
            <a:spLocks noGrp="1"/>
          </p:cNvSpPr>
          <p:nvPr>
            <p:ph type="title"/>
          </p:nvPr>
        </p:nvSpPr>
        <p:spPr>
          <a:xfrm>
            <a:off x="677334" y="609600"/>
            <a:ext cx="8596668" cy="1320800"/>
          </a:xfrm>
        </p:spPr>
        <p:txBody>
          <a:bodyPr anchor="t">
            <a:normAutofit/>
          </a:bodyPr>
          <a:lstStyle/>
          <a:p>
            <a:r>
              <a:rPr lang="en" dirty="0"/>
              <a:t>Reports</a:t>
            </a:r>
            <a:endParaRPr lang="en-US" dirty="0"/>
          </a:p>
        </p:txBody>
      </p:sp>
      <p:pic>
        <p:nvPicPr>
          <p:cNvPr id="3" name="Picture 2" descr="Chart, bar chart&#10;&#10;Description automatically generated">
            <a:extLst>
              <a:ext uri="{FF2B5EF4-FFF2-40B4-BE49-F238E27FC236}">
                <a16:creationId xmlns:a16="http://schemas.microsoft.com/office/drawing/2014/main" id="{4655168D-F611-65EA-7615-CD2DA517AE01}"/>
              </a:ext>
            </a:extLst>
          </p:cNvPr>
          <p:cNvPicPr>
            <a:picLocks noChangeAspect="1"/>
          </p:cNvPicPr>
          <p:nvPr/>
        </p:nvPicPr>
        <p:blipFill>
          <a:blip r:embed="rId2"/>
          <a:stretch>
            <a:fillRect/>
          </a:stretch>
        </p:blipFill>
        <p:spPr>
          <a:xfrm>
            <a:off x="904933" y="2159331"/>
            <a:ext cx="5108371" cy="3882362"/>
          </a:xfrm>
          <a:prstGeom prst="rect">
            <a:avLst/>
          </a:prstGeom>
        </p:spPr>
      </p:pic>
      <p:sp>
        <p:nvSpPr>
          <p:cNvPr id="16" name="Content Placeholder 15">
            <a:extLst>
              <a:ext uri="{FF2B5EF4-FFF2-40B4-BE49-F238E27FC236}">
                <a16:creationId xmlns:a16="http://schemas.microsoft.com/office/drawing/2014/main" id="{D2657967-1CA0-8BA3-10A8-E9194F86DF3A}"/>
              </a:ext>
            </a:extLst>
          </p:cNvPr>
          <p:cNvSpPr>
            <a:spLocks noGrp="1"/>
          </p:cNvSpPr>
          <p:nvPr>
            <p:ph idx="1"/>
          </p:nvPr>
        </p:nvSpPr>
        <p:spPr>
          <a:xfrm>
            <a:off x="6416039" y="2160589"/>
            <a:ext cx="2927185" cy="3880773"/>
          </a:xfrm>
        </p:spPr>
        <p:txBody>
          <a:bodyPr>
            <a:normAutofit/>
          </a:bodyPr>
          <a:lstStyle/>
          <a:p>
            <a:endParaRPr lang="en-US" sz="1500" dirty="0"/>
          </a:p>
          <a:p>
            <a:endParaRPr lang="en-US" sz="1500" dirty="0"/>
          </a:p>
          <a:p>
            <a:endParaRPr lang="en-US" sz="1500" dirty="0"/>
          </a:p>
          <a:p>
            <a:endParaRPr lang="en-US" sz="1500" dirty="0"/>
          </a:p>
          <a:p>
            <a:pPr marL="0" indent="0">
              <a:buNone/>
            </a:pPr>
            <a:r>
              <a:rPr lang="en-US" sz="2000" dirty="0"/>
              <a:t>Passenger Traffic By Source States</a:t>
            </a:r>
          </a:p>
        </p:txBody>
      </p:sp>
    </p:spTree>
    <p:extLst>
      <p:ext uri="{BB962C8B-B14F-4D97-AF65-F5344CB8AC3E}">
        <p14:creationId xmlns:p14="http://schemas.microsoft.com/office/powerpoint/2010/main" val="310139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136E55-1C22-5FF8-A03E-02D0031CE02D}"/>
              </a:ext>
            </a:extLst>
          </p:cNvPr>
          <p:cNvSpPr>
            <a:spLocks noGrp="1"/>
          </p:cNvSpPr>
          <p:nvPr>
            <p:ph type="title"/>
          </p:nvPr>
        </p:nvSpPr>
        <p:spPr>
          <a:xfrm>
            <a:off x="677334" y="609600"/>
            <a:ext cx="8596668" cy="1320800"/>
          </a:xfrm>
        </p:spPr>
        <p:txBody>
          <a:bodyPr anchor="t">
            <a:normAutofit/>
          </a:bodyPr>
          <a:lstStyle/>
          <a:p>
            <a:r>
              <a:rPr lang="en" dirty="0"/>
              <a:t>Reports</a:t>
            </a:r>
            <a:endParaRPr lang="en-US" dirty="0"/>
          </a:p>
        </p:txBody>
      </p:sp>
      <p:pic>
        <p:nvPicPr>
          <p:cNvPr id="5" name="Picture 4" descr="Chart, bar chart&#10;&#10;Description automatically generated">
            <a:extLst>
              <a:ext uri="{FF2B5EF4-FFF2-40B4-BE49-F238E27FC236}">
                <a16:creationId xmlns:a16="http://schemas.microsoft.com/office/drawing/2014/main" id="{B4AEB651-F9B9-666D-C912-7D448D091359}"/>
              </a:ext>
            </a:extLst>
          </p:cNvPr>
          <p:cNvPicPr>
            <a:picLocks noChangeAspect="1"/>
          </p:cNvPicPr>
          <p:nvPr/>
        </p:nvPicPr>
        <p:blipFill>
          <a:blip r:embed="rId2"/>
          <a:stretch>
            <a:fillRect/>
          </a:stretch>
        </p:blipFill>
        <p:spPr>
          <a:xfrm>
            <a:off x="904933" y="2159331"/>
            <a:ext cx="5108371" cy="3882362"/>
          </a:xfrm>
          <a:prstGeom prst="rect">
            <a:avLst/>
          </a:prstGeom>
        </p:spPr>
      </p:pic>
      <p:sp>
        <p:nvSpPr>
          <p:cNvPr id="16" name="Content Placeholder 15">
            <a:extLst>
              <a:ext uri="{FF2B5EF4-FFF2-40B4-BE49-F238E27FC236}">
                <a16:creationId xmlns:a16="http://schemas.microsoft.com/office/drawing/2014/main" id="{D2657967-1CA0-8BA3-10A8-E9194F86DF3A}"/>
              </a:ext>
            </a:extLst>
          </p:cNvPr>
          <p:cNvSpPr>
            <a:spLocks noGrp="1"/>
          </p:cNvSpPr>
          <p:nvPr>
            <p:ph idx="1"/>
          </p:nvPr>
        </p:nvSpPr>
        <p:spPr>
          <a:xfrm>
            <a:off x="6416039" y="2160589"/>
            <a:ext cx="2927185" cy="3880773"/>
          </a:xfrm>
        </p:spPr>
        <p:txBody>
          <a:bodyPr>
            <a:normAutofit/>
          </a:bodyPr>
          <a:lstStyle/>
          <a:p>
            <a:endParaRPr lang="en-US" sz="1500" dirty="0"/>
          </a:p>
          <a:p>
            <a:endParaRPr lang="en-US" sz="1500" dirty="0"/>
          </a:p>
          <a:p>
            <a:endParaRPr lang="en-US" sz="1500" dirty="0"/>
          </a:p>
          <a:p>
            <a:pPr marL="0" indent="0">
              <a:buNone/>
            </a:pPr>
            <a:r>
              <a:rPr lang="en-US" sz="2000" dirty="0"/>
              <a:t>Passenger Traffic per Quarter</a:t>
            </a:r>
          </a:p>
        </p:txBody>
      </p:sp>
    </p:spTree>
    <p:extLst>
      <p:ext uri="{BB962C8B-B14F-4D97-AF65-F5344CB8AC3E}">
        <p14:creationId xmlns:p14="http://schemas.microsoft.com/office/powerpoint/2010/main" val="3941988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{A0F96878-6675-274D-866A-761251E38136}tf10001060_mac</Template>
  <TotalTime>144</TotalTime>
  <Words>431</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Airline Flight Management System</vt:lpstr>
      <vt:lpstr>Team Contributions</vt:lpstr>
      <vt:lpstr>Problem Statement</vt:lpstr>
      <vt:lpstr>Objectives</vt:lpstr>
      <vt:lpstr>Proposed Solution</vt:lpstr>
      <vt:lpstr>Concepts Executed</vt:lpstr>
      <vt:lpstr>Reports</vt:lpstr>
      <vt:lpstr>Reports</vt:lpstr>
      <vt:lpstr>Reports</vt:lpstr>
      <vt:lpstr>Reports</vt:lpstr>
      <vt:lpstr>Reports</vt:lpstr>
      <vt:lpstr>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Flight Management System</dc:title>
  <dc:creator>Vikash Singh</dc:creator>
  <cp:lastModifiedBy>Vikash Singh</cp:lastModifiedBy>
  <cp:revision>3</cp:revision>
  <dcterms:created xsi:type="dcterms:W3CDTF">2023-04-14T23:14:18Z</dcterms:created>
  <dcterms:modified xsi:type="dcterms:W3CDTF">2023-04-15T01:38:31Z</dcterms:modified>
</cp:coreProperties>
</file>