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504" userDrawn="1">
          <p15:clr>
            <a:srgbClr val="A4A3A4"/>
          </p15:clr>
        </p15:guide>
        <p15:guide id="2" pos="95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p:scale>
          <a:sx n="30" d="100"/>
          <a:sy n="30" d="100"/>
        </p:scale>
        <p:origin x="994" y="-4579"/>
      </p:cViewPr>
      <p:guideLst>
        <p:guide orient="horz" pos="13504"/>
        <p:guide pos="95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B6F372-053A-4E42-8C32-9F5D9C982817}" type="datetimeFigureOut">
              <a:rPr lang="en-GB" smtClean="0"/>
              <a:t>10/03/2025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B224B4-ADEC-4D0D-9225-7092BC21E007}" type="slidenum">
              <a:rPr lang="en-GB" smtClean="0"/>
              <a:t>‹#›</a:t>
            </a:fld>
            <a:endParaRPr lang="en-GB"/>
          </a:p>
        </p:txBody>
      </p:sp>
    </p:spTree>
    <p:extLst>
      <p:ext uri="{BB962C8B-B14F-4D97-AF65-F5344CB8AC3E}">
        <p14:creationId xmlns:p14="http://schemas.microsoft.com/office/powerpoint/2010/main" val="2066129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6F372-053A-4E42-8C32-9F5D9C982817}" type="datetimeFigureOut">
              <a:rPr lang="en-GB" smtClean="0"/>
              <a:t>10/03/2025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B224B4-ADEC-4D0D-9225-7092BC21E007}" type="slidenum">
              <a:rPr lang="en-GB" smtClean="0"/>
              <a:t>‹#›</a:t>
            </a:fld>
            <a:endParaRPr lang="en-GB"/>
          </a:p>
        </p:txBody>
      </p:sp>
    </p:spTree>
    <p:extLst>
      <p:ext uri="{BB962C8B-B14F-4D97-AF65-F5344CB8AC3E}">
        <p14:creationId xmlns:p14="http://schemas.microsoft.com/office/powerpoint/2010/main" val="317215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6F372-053A-4E42-8C32-9F5D9C982817}" type="datetimeFigureOut">
              <a:rPr lang="en-GB" smtClean="0"/>
              <a:t>10/03/2025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B224B4-ADEC-4D0D-9225-7092BC21E007}" type="slidenum">
              <a:rPr lang="en-GB" smtClean="0"/>
              <a:t>‹#›</a:t>
            </a:fld>
            <a:endParaRPr lang="en-GB"/>
          </a:p>
        </p:txBody>
      </p:sp>
    </p:spTree>
    <p:extLst>
      <p:ext uri="{BB962C8B-B14F-4D97-AF65-F5344CB8AC3E}">
        <p14:creationId xmlns:p14="http://schemas.microsoft.com/office/powerpoint/2010/main" val="299833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B6F372-053A-4E42-8C32-9F5D9C982817}" type="datetimeFigureOut">
              <a:rPr lang="en-GB" smtClean="0"/>
              <a:t>10/03/2025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B224B4-ADEC-4D0D-9225-7092BC21E007}" type="slidenum">
              <a:rPr lang="en-GB" smtClean="0"/>
              <a:t>‹#›</a:t>
            </a:fld>
            <a:endParaRPr lang="en-GB"/>
          </a:p>
        </p:txBody>
      </p:sp>
    </p:spTree>
    <p:extLst>
      <p:ext uri="{BB962C8B-B14F-4D97-AF65-F5344CB8AC3E}">
        <p14:creationId xmlns:p14="http://schemas.microsoft.com/office/powerpoint/2010/main" val="89395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B6F372-053A-4E42-8C32-9F5D9C982817}" type="datetimeFigureOut">
              <a:rPr lang="en-GB" smtClean="0"/>
              <a:t>10/03/2025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CB224B4-ADEC-4D0D-9225-7092BC21E007}" type="slidenum">
              <a:rPr lang="en-GB" smtClean="0"/>
              <a:t>‹#›</a:t>
            </a:fld>
            <a:endParaRPr lang="en-GB"/>
          </a:p>
        </p:txBody>
      </p:sp>
    </p:spTree>
    <p:extLst>
      <p:ext uri="{BB962C8B-B14F-4D97-AF65-F5344CB8AC3E}">
        <p14:creationId xmlns:p14="http://schemas.microsoft.com/office/powerpoint/2010/main" val="50612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B6F372-053A-4E42-8C32-9F5D9C982817}" type="datetimeFigureOut">
              <a:rPr lang="en-GB" smtClean="0"/>
              <a:t>10/03/2025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B224B4-ADEC-4D0D-9225-7092BC21E007}" type="slidenum">
              <a:rPr lang="en-GB" smtClean="0"/>
              <a:t>‹#›</a:t>
            </a:fld>
            <a:endParaRPr lang="en-GB"/>
          </a:p>
        </p:txBody>
      </p:sp>
    </p:spTree>
    <p:extLst>
      <p:ext uri="{BB962C8B-B14F-4D97-AF65-F5344CB8AC3E}">
        <p14:creationId xmlns:p14="http://schemas.microsoft.com/office/powerpoint/2010/main" val="426889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B6F372-053A-4E42-8C32-9F5D9C982817}" type="datetimeFigureOut">
              <a:rPr lang="en-GB" smtClean="0"/>
              <a:t>10/03/2025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CB224B4-ADEC-4D0D-9225-7092BC21E007}" type="slidenum">
              <a:rPr lang="en-GB" smtClean="0"/>
              <a:t>‹#›</a:t>
            </a:fld>
            <a:endParaRPr lang="en-GB"/>
          </a:p>
        </p:txBody>
      </p:sp>
    </p:spTree>
    <p:extLst>
      <p:ext uri="{BB962C8B-B14F-4D97-AF65-F5344CB8AC3E}">
        <p14:creationId xmlns:p14="http://schemas.microsoft.com/office/powerpoint/2010/main" val="96723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B6F372-053A-4E42-8C32-9F5D9C982817}" type="datetimeFigureOut">
              <a:rPr lang="en-GB" smtClean="0"/>
              <a:t>10/03/2025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CB224B4-ADEC-4D0D-9225-7092BC21E007}" type="slidenum">
              <a:rPr lang="en-GB" smtClean="0"/>
              <a:t>‹#›</a:t>
            </a:fld>
            <a:endParaRPr lang="en-GB"/>
          </a:p>
        </p:txBody>
      </p:sp>
    </p:spTree>
    <p:extLst>
      <p:ext uri="{BB962C8B-B14F-4D97-AF65-F5344CB8AC3E}">
        <p14:creationId xmlns:p14="http://schemas.microsoft.com/office/powerpoint/2010/main" val="3631448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6F372-053A-4E42-8C32-9F5D9C982817}" type="datetimeFigureOut">
              <a:rPr lang="en-GB" smtClean="0"/>
              <a:t>10/03/2025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CB224B4-ADEC-4D0D-9225-7092BC21E007}" type="slidenum">
              <a:rPr lang="en-GB" smtClean="0"/>
              <a:t>‹#›</a:t>
            </a:fld>
            <a:endParaRPr lang="en-GB"/>
          </a:p>
        </p:txBody>
      </p:sp>
    </p:spTree>
    <p:extLst>
      <p:ext uri="{BB962C8B-B14F-4D97-AF65-F5344CB8AC3E}">
        <p14:creationId xmlns:p14="http://schemas.microsoft.com/office/powerpoint/2010/main" val="3390339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C9B6F372-053A-4E42-8C32-9F5D9C982817}" type="datetimeFigureOut">
              <a:rPr lang="en-GB" smtClean="0"/>
              <a:t>10/03/2025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B224B4-ADEC-4D0D-9225-7092BC21E007}" type="slidenum">
              <a:rPr lang="en-GB" smtClean="0"/>
              <a:t>‹#›</a:t>
            </a:fld>
            <a:endParaRPr lang="en-GB"/>
          </a:p>
        </p:txBody>
      </p:sp>
    </p:spTree>
    <p:extLst>
      <p:ext uri="{BB962C8B-B14F-4D97-AF65-F5344CB8AC3E}">
        <p14:creationId xmlns:p14="http://schemas.microsoft.com/office/powerpoint/2010/main" val="341306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C9B6F372-053A-4E42-8C32-9F5D9C982817}" type="datetimeFigureOut">
              <a:rPr lang="en-GB" smtClean="0"/>
              <a:t>10/03/2025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CB224B4-ADEC-4D0D-9225-7092BC21E007}" type="slidenum">
              <a:rPr lang="en-GB" smtClean="0"/>
              <a:t>‹#›</a:t>
            </a:fld>
            <a:endParaRPr lang="en-GB"/>
          </a:p>
        </p:txBody>
      </p:sp>
    </p:spTree>
    <p:extLst>
      <p:ext uri="{BB962C8B-B14F-4D97-AF65-F5344CB8AC3E}">
        <p14:creationId xmlns:p14="http://schemas.microsoft.com/office/powerpoint/2010/main" val="383680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C9B6F372-053A-4E42-8C32-9F5D9C982817}" type="datetimeFigureOut">
              <a:rPr lang="en-GB" smtClean="0"/>
              <a:t>10/03/2025</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6CB224B4-ADEC-4D0D-9225-7092BC21E007}" type="slidenum">
              <a:rPr lang="en-GB" smtClean="0"/>
              <a:t>‹#›</a:t>
            </a:fld>
            <a:endParaRPr lang="en-GB"/>
          </a:p>
        </p:txBody>
      </p:sp>
    </p:spTree>
    <p:extLst>
      <p:ext uri="{BB962C8B-B14F-4D97-AF65-F5344CB8AC3E}">
        <p14:creationId xmlns:p14="http://schemas.microsoft.com/office/powerpoint/2010/main" val="2314579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e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9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4506F614-D986-EFF8-C353-59B045392EA4}"/>
              </a:ext>
            </a:extLst>
          </p:cNvPr>
          <p:cNvSpPr/>
          <p:nvPr/>
        </p:nvSpPr>
        <p:spPr>
          <a:xfrm>
            <a:off x="21543315" y="19843230"/>
            <a:ext cx="7765200" cy="7092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047ED29A-7CFC-93E5-BC0C-1662223B9DA4}"/>
              </a:ext>
            </a:extLst>
          </p:cNvPr>
          <p:cNvSpPr txBox="1"/>
          <p:nvPr/>
        </p:nvSpPr>
        <p:spPr>
          <a:xfrm>
            <a:off x="952254" y="2260210"/>
            <a:ext cx="19586840" cy="2423740"/>
          </a:xfrm>
          <a:prstGeom prst="rect">
            <a:avLst/>
          </a:prstGeom>
          <a:noFill/>
        </p:spPr>
        <p:txBody>
          <a:bodyPr wrap="square" rtlCol="0">
            <a:spAutoFit/>
          </a:bodyPr>
          <a:lstStyle/>
          <a:p>
            <a:pPr algn="ctr">
              <a:lnSpc>
                <a:spcPct val="150000"/>
              </a:lnSpc>
            </a:pPr>
            <a:r>
              <a:rPr lang="en-GB" sz="5400" b="1" dirty="0"/>
              <a:t>Facial Identification with QR Code Scanning Attendance</a:t>
            </a:r>
          </a:p>
          <a:p>
            <a:pPr algn="ctr">
              <a:lnSpc>
                <a:spcPct val="150000"/>
              </a:lnSpc>
            </a:pPr>
            <a:r>
              <a:rPr lang="en-GB" sz="5200" b="1" dirty="0"/>
              <a:t>BSc Honours in Internet Systems Development</a:t>
            </a:r>
          </a:p>
        </p:txBody>
      </p:sp>
      <p:pic>
        <p:nvPicPr>
          <p:cNvPr id="5" name="Picture 4" descr="Image of TUS Logo">
            <a:extLst>
              <a:ext uri="{FF2B5EF4-FFF2-40B4-BE49-F238E27FC236}">
                <a16:creationId xmlns:a16="http://schemas.microsoft.com/office/drawing/2014/main" id="{0B60D3A8-D1C9-23CE-918A-727C249051E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57759" y="2002213"/>
            <a:ext cx="7765200" cy="2959315"/>
          </a:xfrm>
          <a:prstGeom prst="rect">
            <a:avLst/>
          </a:prstGeom>
          <a:noFill/>
          <a:ln>
            <a:noFill/>
          </a:ln>
        </p:spPr>
      </p:pic>
      <p:sp>
        <p:nvSpPr>
          <p:cNvPr id="6" name="Rectangle 5">
            <a:extLst>
              <a:ext uri="{FF2B5EF4-FFF2-40B4-BE49-F238E27FC236}">
                <a16:creationId xmlns:a16="http://schemas.microsoft.com/office/drawing/2014/main" id="{60012B9C-F3E9-D4E3-9A0E-D92C0E519525}"/>
              </a:ext>
            </a:extLst>
          </p:cNvPr>
          <p:cNvSpPr/>
          <p:nvPr/>
        </p:nvSpPr>
        <p:spPr>
          <a:xfrm>
            <a:off x="953801" y="6936671"/>
            <a:ext cx="7763645" cy="78682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67DF6416-F654-FA7C-D51B-351243BE77B9}"/>
              </a:ext>
            </a:extLst>
          </p:cNvPr>
          <p:cNvSpPr/>
          <p:nvPr/>
        </p:nvSpPr>
        <p:spPr>
          <a:xfrm>
            <a:off x="9735906" y="6936671"/>
            <a:ext cx="10803393" cy="788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B09A25C2-CE44-3C26-8D6E-FE73D931B1ED}"/>
              </a:ext>
            </a:extLst>
          </p:cNvPr>
          <p:cNvSpPr/>
          <p:nvPr/>
        </p:nvSpPr>
        <p:spPr>
          <a:xfrm>
            <a:off x="848512" y="17655104"/>
            <a:ext cx="7765200" cy="788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D6FCF746-2CF1-08C2-D443-B4830DCD4138}"/>
              </a:ext>
            </a:extLst>
          </p:cNvPr>
          <p:cNvSpPr/>
          <p:nvPr/>
        </p:nvSpPr>
        <p:spPr>
          <a:xfrm>
            <a:off x="9735699" y="20223088"/>
            <a:ext cx="10803394" cy="788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A15CF2E7-E855-055F-3D01-CDDD2B60508F}"/>
              </a:ext>
            </a:extLst>
          </p:cNvPr>
          <p:cNvSpPr/>
          <p:nvPr/>
        </p:nvSpPr>
        <p:spPr>
          <a:xfrm>
            <a:off x="21543316" y="25337500"/>
            <a:ext cx="7765200" cy="788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02DEABB0-F89E-8EB2-E0DC-20A1734F3C56}"/>
              </a:ext>
            </a:extLst>
          </p:cNvPr>
          <p:cNvSpPr/>
          <p:nvPr/>
        </p:nvSpPr>
        <p:spPr>
          <a:xfrm>
            <a:off x="9735699" y="30019938"/>
            <a:ext cx="10803600" cy="788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FC972961-BB79-3097-0A6C-ECA528EA4EB5}"/>
              </a:ext>
            </a:extLst>
          </p:cNvPr>
          <p:cNvSpPr/>
          <p:nvPr/>
        </p:nvSpPr>
        <p:spPr>
          <a:xfrm>
            <a:off x="21543315" y="33645544"/>
            <a:ext cx="7765200" cy="788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a:extLst>
              <a:ext uri="{FF2B5EF4-FFF2-40B4-BE49-F238E27FC236}">
                <a16:creationId xmlns:a16="http://schemas.microsoft.com/office/drawing/2014/main" id="{80BE4CCF-763D-6BED-34B9-C87368C2437A}"/>
              </a:ext>
            </a:extLst>
          </p:cNvPr>
          <p:cNvSpPr txBox="1"/>
          <p:nvPr/>
        </p:nvSpPr>
        <p:spPr>
          <a:xfrm>
            <a:off x="966689" y="7903760"/>
            <a:ext cx="7750757" cy="7894918"/>
          </a:xfrm>
          <a:prstGeom prst="rect">
            <a:avLst/>
          </a:prstGeom>
          <a:noFill/>
        </p:spPr>
        <p:txBody>
          <a:bodyPr wrap="square" rtlCol="0">
            <a:spAutoFit/>
          </a:bodyPr>
          <a:lstStyle/>
          <a:p>
            <a:pPr algn="just">
              <a:lnSpc>
                <a:spcPct val="150000"/>
              </a:lnSpc>
            </a:pPr>
            <a:r>
              <a:rPr lang="en-GB" sz="3100" dirty="0"/>
              <a:t>Traditional attendance taking systems such as paper and online tracking are prone to errors. StudentSignIn revolutionizes that with QR codes and face recognition. It uses Firebase for real-time authentication, face detection with Google ML Kit, and a QR scanner. This automation removes errors and proxies and gives lecturers instant real-time access to information.</a:t>
            </a:r>
          </a:p>
          <a:p>
            <a:pPr algn="just">
              <a:lnSpc>
                <a:spcPct val="150000"/>
              </a:lnSpc>
            </a:pPr>
            <a:endParaRPr lang="en-GB" sz="3100" dirty="0"/>
          </a:p>
          <a:p>
            <a:pPr algn="just">
              <a:lnSpc>
                <a:spcPct val="150000"/>
              </a:lnSpc>
            </a:pPr>
            <a:endParaRPr lang="en-GB" sz="3100" dirty="0"/>
          </a:p>
        </p:txBody>
      </p:sp>
      <p:sp>
        <p:nvSpPr>
          <p:cNvPr id="17" name="TextBox 16">
            <a:extLst>
              <a:ext uri="{FF2B5EF4-FFF2-40B4-BE49-F238E27FC236}">
                <a16:creationId xmlns:a16="http://schemas.microsoft.com/office/drawing/2014/main" id="{705A6F46-8292-0FF0-3BDB-78DEFBC8D159}"/>
              </a:ext>
            </a:extLst>
          </p:cNvPr>
          <p:cNvSpPr txBox="1"/>
          <p:nvPr/>
        </p:nvSpPr>
        <p:spPr>
          <a:xfrm>
            <a:off x="844640" y="18698269"/>
            <a:ext cx="7768865" cy="7894918"/>
          </a:xfrm>
          <a:prstGeom prst="rect">
            <a:avLst/>
          </a:prstGeom>
          <a:noFill/>
        </p:spPr>
        <p:txBody>
          <a:bodyPr wrap="square" rtlCol="0">
            <a:spAutoFit/>
          </a:bodyPr>
          <a:lstStyle/>
          <a:p>
            <a:pPr marL="457200" indent="-457200">
              <a:lnSpc>
                <a:spcPct val="150000"/>
              </a:lnSpc>
              <a:buFont typeface="Wingdings" panose="05000000000000000000" pitchFamily="2" charset="2"/>
              <a:buChar char="ü"/>
            </a:pPr>
            <a:r>
              <a:rPr lang="en-GB" sz="3100" dirty="0"/>
              <a:t>Develop a QR code and face recognition attendance system for student authentication.</a:t>
            </a:r>
          </a:p>
          <a:p>
            <a:pPr marL="457200" indent="-457200">
              <a:lnSpc>
                <a:spcPct val="150000"/>
              </a:lnSpc>
              <a:buFont typeface="Wingdings" panose="05000000000000000000" pitchFamily="2" charset="2"/>
              <a:buChar char="ü"/>
            </a:pPr>
            <a:r>
              <a:rPr lang="en-GB" sz="3100" dirty="0"/>
              <a:t>Automate attendance and save records in Firebase for easy access by lecturers.</a:t>
            </a:r>
          </a:p>
          <a:p>
            <a:pPr marL="457200" indent="-457200">
              <a:lnSpc>
                <a:spcPct val="150000"/>
              </a:lnSpc>
              <a:buFont typeface="Wingdings" panose="05000000000000000000" pitchFamily="2" charset="2"/>
              <a:buChar char="ü"/>
            </a:pPr>
            <a:r>
              <a:rPr lang="en-GB" sz="3100" dirty="0"/>
              <a:t>Give lecturers up-to-date attendance information for monitoring.</a:t>
            </a:r>
          </a:p>
          <a:p>
            <a:pPr marL="457200" indent="-457200">
              <a:lnSpc>
                <a:spcPct val="150000"/>
              </a:lnSpc>
              <a:buFont typeface="Wingdings" panose="05000000000000000000" pitchFamily="2" charset="2"/>
              <a:buChar char="ü"/>
            </a:pPr>
            <a:r>
              <a:rPr lang="en-GB" sz="3100" dirty="0"/>
              <a:t>Use Google ML Kit for face detection and use Firebase for authentication of users.</a:t>
            </a:r>
          </a:p>
          <a:p>
            <a:pPr marL="457200" indent="-457200">
              <a:lnSpc>
                <a:spcPct val="150000"/>
              </a:lnSpc>
              <a:buFont typeface="Wingdings" panose="05000000000000000000" pitchFamily="2" charset="2"/>
              <a:buChar char="ü"/>
            </a:pPr>
            <a:r>
              <a:rPr lang="en-GB" sz="3100" dirty="0"/>
              <a:t>Eliminate administrative burdens to free up students' lives.</a:t>
            </a:r>
          </a:p>
        </p:txBody>
      </p:sp>
      <p:pic>
        <p:nvPicPr>
          <p:cNvPr id="19" name="Picture 18" descr="System Architecture on student side">
            <a:extLst>
              <a:ext uri="{FF2B5EF4-FFF2-40B4-BE49-F238E27FC236}">
                <a16:creationId xmlns:a16="http://schemas.microsoft.com/office/drawing/2014/main" id="{F0360CBD-3F08-2508-4B01-0903DFA01576}"/>
              </a:ext>
            </a:extLst>
          </p:cNvPr>
          <p:cNvPicPr>
            <a:picLocks noChangeAspect="1"/>
          </p:cNvPicPr>
          <p:nvPr/>
        </p:nvPicPr>
        <p:blipFill>
          <a:blip r:embed="rId3"/>
          <a:stretch>
            <a:fillRect/>
          </a:stretch>
        </p:blipFill>
        <p:spPr>
          <a:xfrm>
            <a:off x="9735906" y="8265654"/>
            <a:ext cx="10803395" cy="5400000"/>
          </a:xfrm>
          <a:prstGeom prst="rect">
            <a:avLst/>
          </a:prstGeom>
        </p:spPr>
      </p:pic>
      <p:pic>
        <p:nvPicPr>
          <p:cNvPr id="20" name="Picture 19" descr="System Architecture on lecturer side">
            <a:extLst>
              <a:ext uri="{FF2B5EF4-FFF2-40B4-BE49-F238E27FC236}">
                <a16:creationId xmlns:a16="http://schemas.microsoft.com/office/drawing/2014/main" id="{9A2AFCEF-F623-733E-BFCF-0954B55AC1E0}"/>
              </a:ext>
            </a:extLst>
          </p:cNvPr>
          <p:cNvPicPr>
            <a:picLocks noChangeAspect="1"/>
          </p:cNvPicPr>
          <p:nvPr/>
        </p:nvPicPr>
        <p:blipFill>
          <a:blip r:embed="rId4"/>
          <a:stretch>
            <a:fillRect/>
          </a:stretch>
        </p:blipFill>
        <p:spPr>
          <a:xfrm>
            <a:off x="9735906" y="14079240"/>
            <a:ext cx="10803393" cy="5400000"/>
          </a:xfrm>
          <a:prstGeom prst="rect">
            <a:avLst/>
          </a:prstGeom>
        </p:spPr>
      </p:pic>
      <p:pic>
        <p:nvPicPr>
          <p:cNvPr id="1028" name="Picture 4" descr="Firebase Brand Guidelines">
            <a:extLst>
              <a:ext uri="{FF2B5EF4-FFF2-40B4-BE49-F238E27FC236}">
                <a16:creationId xmlns:a16="http://schemas.microsoft.com/office/drawing/2014/main" id="{8202789E-E44D-9D70-3072-B18960BC90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4639" y="23988983"/>
            <a:ext cx="4214556" cy="40463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Your first program in Kotlin">
            <a:extLst>
              <a:ext uri="{FF2B5EF4-FFF2-40B4-BE49-F238E27FC236}">
                <a16:creationId xmlns:a16="http://schemas.microsoft.com/office/drawing/2014/main" id="{00375203-6291-7844-C67E-21FFD31029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16443" y="24634030"/>
            <a:ext cx="6327263" cy="219534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ntroducing ML Kit - Google Developers Blog">
            <a:extLst>
              <a:ext uri="{FF2B5EF4-FFF2-40B4-BE49-F238E27FC236}">
                <a16:creationId xmlns:a16="http://schemas.microsoft.com/office/drawing/2014/main" id="{804A2D42-1001-90EE-AB2F-3928BFD7F2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41501" y="21585207"/>
            <a:ext cx="5770126" cy="167833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712E0F4C-D7A6-AA42-01F3-799F7949B5E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80074" y="21508932"/>
            <a:ext cx="2843023" cy="284302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A638748-9381-DF73-E8DE-087532EE8543}"/>
              </a:ext>
            </a:extLst>
          </p:cNvPr>
          <p:cNvSpPr txBox="1"/>
          <p:nvPr/>
        </p:nvSpPr>
        <p:spPr>
          <a:xfrm>
            <a:off x="21522355" y="34475390"/>
            <a:ext cx="7786160" cy="7894918"/>
          </a:xfrm>
          <a:prstGeom prst="rect">
            <a:avLst/>
          </a:prstGeom>
          <a:noFill/>
        </p:spPr>
        <p:txBody>
          <a:bodyPr wrap="square" rtlCol="0">
            <a:spAutoFit/>
          </a:bodyPr>
          <a:lstStyle/>
          <a:p>
            <a:pPr algn="just">
              <a:lnSpc>
                <a:spcPct val="150000"/>
              </a:lnSpc>
            </a:pPr>
            <a:r>
              <a:rPr lang="en-GB" sz="3100" dirty="0"/>
              <a:t>StudentSignIn enhances attendance with face and QR scans. With Firebase for real-time data and Google ML Kit for authentication, it discourages manipulating attendance, increases accuracy and saves time for lecturers. This project illustrates the scalability of biometric authentication. Other future possibilities are attendance analytics and fingerprint authentication and integration </a:t>
            </a:r>
            <a:r>
              <a:rPr lang="en-GB" sz="3100"/>
              <a:t>with college </a:t>
            </a:r>
            <a:r>
              <a:rPr lang="en-GB" sz="3100" dirty="0"/>
              <a:t>systems to improve tracking.</a:t>
            </a:r>
          </a:p>
        </p:txBody>
      </p:sp>
      <p:pic>
        <p:nvPicPr>
          <p:cNvPr id="23" name="Picture 22" descr="A qr code on a white background&#10;&#10;Description automatically generated">
            <a:extLst>
              <a:ext uri="{FF2B5EF4-FFF2-40B4-BE49-F238E27FC236}">
                <a16:creationId xmlns:a16="http://schemas.microsoft.com/office/drawing/2014/main" id="{E1DBE4B0-6D76-A48F-3BA0-B2581ED4F95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728017" y="31383104"/>
            <a:ext cx="4811076" cy="106925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8" name="Picture 27" descr="A person taking a selfie&#10;&#10;AI-generated content may be incorrect.">
            <a:extLst>
              <a:ext uri="{FF2B5EF4-FFF2-40B4-BE49-F238E27FC236}">
                <a16:creationId xmlns:a16="http://schemas.microsoft.com/office/drawing/2014/main" id="{360E1E33-F75D-F3C8-ED36-F8FE7D97AF1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735699" y="31427335"/>
            <a:ext cx="4811076" cy="10692163"/>
          </a:xfrm>
          <a:prstGeom prst="rect">
            <a:avLst/>
          </a:prstGeom>
        </p:spPr>
      </p:pic>
      <p:sp>
        <p:nvSpPr>
          <p:cNvPr id="29" name="TextBox 28">
            <a:extLst>
              <a:ext uri="{FF2B5EF4-FFF2-40B4-BE49-F238E27FC236}">
                <a16:creationId xmlns:a16="http://schemas.microsoft.com/office/drawing/2014/main" id="{C5C57F35-6651-EE44-DA90-2756F083C58D}"/>
              </a:ext>
            </a:extLst>
          </p:cNvPr>
          <p:cNvSpPr txBox="1"/>
          <p:nvPr/>
        </p:nvSpPr>
        <p:spPr>
          <a:xfrm>
            <a:off x="10029519" y="37888985"/>
            <a:ext cx="3986924" cy="522522"/>
          </a:xfrm>
          <a:prstGeom prst="rect">
            <a:avLst/>
          </a:prstGeom>
          <a:noFill/>
        </p:spPr>
        <p:txBody>
          <a:bodyPr wrap="square" rtlCol="0">
            <a:spAutoFit/>
          </a:bodyPr>
          <a:lstStyle/>
          <a:p>
            <a:endParaRPr lang="en-GB" dirty="0"/>
          </a:p>
        </p:txBody>
      </p:sp>
      <p:sp>
        <p:nvSpPr>
          <p:cNvPr id="30" name="Rectangle 29">
            <a:extLst>
              <a:ext uri="{FF2B5EF4-FFF2-40B4-BE49-F238E27FC236}">
                <a16:creationId xmlns:a16="http://schemas.microsoft.com/office/drawing/2014/main" id="{1FDC1031-B5E3-91CA-5CDD-DE871DF39A8C}"/>
              </a:ext>
            </a:extLst>
          </p:cNvPr>
          <p:cNvSpPr/>
          <p:nvPr/>
        </p:nvSpPr>
        <p:spPr>
          <a:xfrm flipV="1">
            <a:off x="10253766" y="39782915"/>
            <a:ext cx="3774942" cy="522521"/>
          </a:xfrm>
          <a:prstGeom prst="rect">
            <a:avLst/>
          </a:prstGeom>
          <a:solidFill>
            <a:srgbClr val="F6F6EE"/>
          </a:solidFill>
          <a:ln>
            <a:noFill/>
          </a:ln>
        </p:spPr>
        <p:style>
          <a:lnRef idx="2">
            <a:schemeClr val="accent1">
              <a:shade val="15000"/>
            </a:schemeClr>
          </a:lnRef>
          <a:fillRef idx="1001">
            <a:schemeClr val="lt2"/>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a:p>
        </p:txBody>
      </p:sp>
      <p:sp>
        <p:nvSpPr>
          <p:cNvPr id="33" name="TextBox 32">
            <a:extLst>
              <a:ext uri="{FF2B5EF4-FFF2-40B4-BE49-F238E27FC236}">
                <a16:creationId xmlns:a16="http://schemas.microsoft.com/office/drawing/2014/main" id="{17D1C7C7-8B35-25F7-7543-9D36E101B2EF}"/>
              </a:ext>
            </a:extLst>
          </p:cNvPr>
          <p:cNvSpPr txBox="1"/>
          <p:nvPr/>
        </p:nvSpPr>
        <p:spPr>
          <a:xfrm>
            <a:off x="21522354" y="26242579"/>
            <a:ext cx="7800603" cy="7179338"/>
          </a:xfrm>
          <a:prstGeom prst="rect">
            <a:avLst/>
          </a:prstGeom>
          <a:noFill/>
        </p:spPr>
        <p:txBody>
          <a:bodyPr wrap="square" rtlCol="0">
            <a:spAutoFit/>
          </a:bodyPr>
          <a:lstStyle/>
          <a:p>
            <a:pPr algn="just">
              <a:lnSpc>
                <a:spcPct val="150000"/>
              </a:lnSpc>
            </a:pPr>
            <a:r>
              <a:rPr lang="en-GB" sz="3100" dirty="0"/>
              <a:t>The StudentSignIn system employed face recognition and QR codes to prevent false sign ins. In bright light, face detection functioned well. The QR codes functioned exceptionally well. All attendance data was stored in Firebase correctly. The average sign-in took 15 seconds to a high degree of success. StudentSignIn was a simple but effective attendance solution capable of holding a large amount of student data.</a:t>
            </a:r>
          </a:p>
        </p:txBody>
      </p:sp>
      <p:sp>
        <p:nvSpPr>
          <p:cNvPr id="36" name="TextBox 35">
            <a:extLst>
              <a:ext uri="{FF2B5EF4-FFF2-40B4-BE49-F238E27FC236}">
                <a16:creationId xmlns:a16="http://schemas.microsoft.com/office/drawing/2014/main" id="{2A1BE90F-3525-6E22-1519-58754EFA5A63}"/>
              </a:ext>
            </a:extLst>
          </p:cNvPr>
          <p:cNvSpPr txBox="1"/>
          <p:nvPr/>
        </p:nvSpPr>
        <p:spPr>
          <a:xfrm>
            <a:off x="966689" y="6980415"/>
            <a:ext cx="7765200" cy="707886"/>
          </a:xfrm>
          <a:prstGeom prst="rect">
            <a:avLst/>
          </a:prstGeom>
          <a:noFill/>
        </p:spPr>
        <p:txBody>
          <a:bodyPr wrap="square" rtlCol="0">
            <a:spAutoFit/>
          </a:bodyPr>
          <a:lstStyle/>
          <a:p>
            <a:pPr algn="ctr"/>
            <a:r>
              <a:rPr lang="en-GB" sz="4000" dirty="0">
                <a:solidFill>
                  <a:schemeClr val="bg1"/>
                </a:solidFill>
              </a:rPr>
              <a:t>Introduction</a:t>
            </a:r>
          </a:p>
        </p:txBody>
      </p:sp>
      <p:sp>
        <p:nvSpPr>
          <p:cNvPr id="37" name="TextBox 36">
            <a:extLst>
              <a:ext uri="{FF2B5EF4-FFF2-40B4-BE49-F238E27FC236}">
                <a16:creationId xmlns:a16="http://schemas.microsoft.com/office/drawing/2014/main" id="{A88027F3-34C4-6459-CE19-9334692A68D4}"/>
              </a:ext>
            </a:extLst>
          </p:cNvPr>
          <p:cNvSpPr txBox="1"/>
          <p:nvPr/>
        </p:nvSpPr>
        <p:spPr>
          <a:xfrm>
            <a:off x="875948" y="17734347"/>
            <a:ext cx="7765200" cy="707886"/>
          </a:xfrm>
          <a:prstGeom prst="rect">
            <a:avLst/>
          </a:prstGeom>
          <a:noFill/>
        </p:spPr>
        <p:txBody>
          <a:bodyPr wrap="square" rtlCol="0">
            <a:spAutoFit/>
          </a:bodyPr>
          <a:lstStyle/>
          <a:p>
            <a:pPr algn="ctr"/>
            <a:r>
              <a:rPr lang="en-GB" sz="4000" dirty="0">
                <a:solidFill>
                  <a:schemeClr val="bg1"/>
                </a:solidFill>
              </a:rPr>
              <a:t>Goals</a:t>
            </a:r>
          </a:p>
        </p:txBody>
      </p:sp>
      <p:sp>
        <p:nvSpPr>
          <p:cNvPr id="38" name="TextBox 37">
            <a:extLst>
              <a:ext uri="{FF2B5EF4-FFF2-40B4-BE49-F238E27FC236}">
                <a16:creationId xmlns:a16="http://schemas.microsoft.com/office/drawing/2014/main" id="{D010CD49-E158-7FC6-B492-4C94CDC9E7C7}"/>
              </a:ext>
            </a:extLst>
          </p:cNvPr>
          <p:cNvSpPr txBox="1"/>
          <p:nvPr/>
        </p:nvSpPr>
        <p:spPr>
          <a:xfrm>
            <a:off x="11254796" y="6988252"/>
            <a:ext cx="7765200" cy="707886"/>
          </a:xfrm>
          <a:prstGeom prst="rect">
            <a:avLst/>
          </a:prstGeom>
          <a:noFill/>
        </p:spPr>
        <p:txBody>
          <a:bodyPr wrap="square" rtlCol="0">
            <a:spAutoFit/>
          </a:bodyPr>
          <a:lstStyle/>
          <a:p>
            <a:pPr algn="ctr"/>
            <a:r>
              <a:rPr lang="en-GB" sz="4000" dirty="0">
                <a:solidFill>
                  <a:schemeClr val="bg1"/>
                </a:solidFill>
              </a:rPr>
              <a:t>Architecture Overview</a:t>
            </a:r>
          </a:p>
        </p:txBody>
      </p:sp>
      <p:sp>
        <p:nvSpPr>
          <p:cNvPr id="39" name="TextBox 38">
            <a:extLst>
              <a:ext uri="{FF2B5EF4-FFF2-40B4-BE49-F238E27FC236}">
                <a16:creationId xmlns:a16="http://schemas.microsoft.com/office/drawing/2014/main" id="{BFB6ECBD-F246-DE8F-3333-ACF30AB9DEAD}"/>
              </a:ext>
            </a:extLst>
          </p:cNvPr>
          <p:cNvSpPr txBox="1"/>
          <p:nvPr/>
        </p:nvSpPr>
        <p:spPr>
          <a:xfrm>
            <a:off x="11254796" y="20292517"/>
            <a:ext cx="7765200" cy="707886"/>
          </a:xfrm>
          <a:prstGeom prst="rect">
            <a:avLst/>
          </a:prstGeom>
          <a:noFill/>
        </p:spPr>
        <p:txBody>
          <a:bodyPr wrap="square" rtlCol="0">
            <a:spAutoFit/>
          </a:bodyPr>
          <a:lstStyle/>
          <a:p>
            <a:pPr algn="ctr"/>
            <a:r>
              <a:rPr lang="en-GB" sz="4000" dirty="0">
                <a:solidFill>
                  <a:schemeClr val="bg1"/>
                </a:solidFill>
              </a:rPr>
              <a:t>Technologies</a:t>
            </a:r>
          </a:p>
        </p:txBody>
      </p:sp>
      <p:sp>
        <p:nvSpPr>
          <p:cNvPr id="40" name="TextBox 39">
            <a:extLst>
              <a:ext uri="{FF2B5EF4-FFF2-40B4-BE49-F238E27FC236}">
                <a16:creationId xmlns:a16="http://schemas.microsoft.com/office/drawing/2014/main" id="{15DF0342-9398-7E82-E58D-FC97B7915437}"/>
              </a:ext>
            </a:extLst>
          </p:cNvPr>
          <p:cNvSpPr txBox="1"/>
          <p:nvPr/>
        </p:nvSpPr>
        <p:spPr>
          <a:xfrm>
            <a:off x="11203027" y="30060195"/>
            <a:ext cx="7765200" cy="707886"/>
          </a:xfrm>
          <a:prstGeom prst="rect">
            <a:avLst/>
          </a:prstGeom>
          <a:noFill/>
        </p:spPr>
        <p:txBody>
          <a:bodyPr wrap="square" rtlCol="0">
            <a:spAutoFit/>
          </a:bodyPr>
          <a:lstStyle/>
          <a:p>
            <a:pPr algn="ctr"/>
            <a:r>
              <a:rPr lang="en-GB" sz="4000" dirty="0">
                <a:solidFill>
                  <a:schemeClr val="bg1"/>
                </a:solidFill>
              </a:rPr>
              <a:t>Mobile Application</a:t>
            </a:r>
          </a:p>
        </p:txBody>
      </p:sp>
      <p:sp>
        <p:nvSpPr>
          <p:cNvPr id="42" name="TextBox 41">
            <a:extLst>
              <a:ext uri="{FF2B5EF4-FFF2-40B4-BE49-F238E27FC236}">
                <a16:creationId xmlns:a16="http://schemas.microsoft.com/office/drawing/2014/main" id="{562D381A-EFE0-2A0D-8E2B-3550DB916CB8}"/>
              </a:ext>
            </a:extLst>
          </p:cNvPr>
          <p:cNvSpPr txBox="1"/>
          <p:nvPr/>
        </p:nvSpPr>
        <p:spPr>
          <a:xfrm>
            <a:off x="21543316" y="25388644"/>
            <a:ext cx="7765200" cy="707886"/>
          </a:xfrm>
          <a:prstGeom prst="rect">
            <a:avLst/>
          </a:prstGeom>
          <a:noFill/>
        </p:spPr>
        <p:txBody>
          <a:bodyPr wrap="square" rtlCol="0">
            <a:spAutoFit/>
          </a:bodyPr>
          <a:lstStyle/>
          <a:p>
            <a:pPr algn="ctr"/>
            <a:r>
              <a:rPr lang="en-GB" sz="4000" dirty="0">
                <a:solidFill>
                  <a:schemeClr val="bg1"/>
                </a:solidFill>
              </a:rPr>
              <a:t>Results</a:t>
            </a:r>
          </a:p>
        </p:txBody>
      </p:sp>
      <p:sp>
        <p:nvSpPr>
          <p:cNvPr id="44" name="TextBox 43">
            <a:extLst>
              <a:ext uri="{FF2B5EF4-FFF2-40B4-BE49-F238E27FC236}">
                <a16:creationId xmlns:a16="http://schemas.microsoft.com/office/drawing/2014/main" id="{2932CA4B-C108-CE7C-1795-B24416B7411A}"/>
              </a:ext>
            </a:extLst>
          </p:cNvPr>
          <p:cNvSpPr txBox="1"/>
          <p:nvPr/>
        </p:nvSpPr>
        <p:spPr>
          <a:xfrm>
            <a:off x="21543315" y="33726058"/>
            <a:ext cx="7765200" cy="707886"/>
          </a:xfrm>
          <a:prstGeom prst="rect">
            <a:avLst/>
          </a:prstGeom>
          <a:noFill/>
        </p:spPr>
        <p:txBody>
          <a:bodyPr wrap="square" rtlCol="0">
            <a:spAutoFit/>
          </a:bodyPr>
          <a:lstStyle/>
          <a:p>
            <a:pPr algn="ctr"/>
            <a:r>
              <a:rPr lang="en-GB" sz="4000" dirty="0">
                <a:solidFill>
                  <a:schemeClr val="bg1"/>
                </a:solidFill>
              </a:rPr>
              <a:t>Conclusion</a:t>
            </a:r>
          </a:p>
        </p:txBody>
      </p:sp>
      <p:pic>
        <p:nvPicPr>
          <p:cNvPr id="1026" name="Picture 2" descr="Stream ZXing Android Embedded: A ...">
            <a:extLst>
              <a:ext uri="{FF2B5EF4-FFF2-40B4-BE49-F238E27FC236}">
                <a16:creationId xmlns:a16="http://schemas.microsoft.com/office/drawing/2014/main" id="{FE8AF261-F939-4534-B678-9AC44A168CA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12894" y="27220179"/>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02C77E1-9EBF-B53A-AF5C-8A957D6B05C9}"/>
              </a:ext>
            </a:extLst>
          </p:cNvPr>
          <p:cNvSpPr/>
          <p:nvPr/>
        </p:nvSpPr>
        <p:spPr>
          <a:xfrm>
            <a:off x="21543316" y="6931808"/>
            <a:ext cx="7765200" cy="78682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A6C5A5DE-1675-4558-B796-4D0B6D408C17}"/>
              </a:ext>
            </a:extLst>
          </p:cNvPr>
          <p:cNvSpPr txBox="1"/>
          <p:nvPr/>
        </p:nvSpPr>
        <p:spPr>
          <a:xfrm>
            <a:off x="21543317" y="7017185"/>
            <a:ext cx="7765200" cy="707886"/>
          </a:xfrm>
          <a:prstGeom prst="rect">
            <a:avLst/>
          </a:prstGeom>
          <a:noFill/>
        </p:spPr>
        <p:txBody>
          <a:bodyPr wrap="square" rtlCol="0">
            <a:spAutoFit/>
          </a:bodyPr>
          <a:lstStyle/>
          <a:p>
            <a:pPr algn="ctr"/>
            <a:r>
              <a:rPr lang="en-GB" sz="4000" dirty="0">
                <a:solidFill>
                  <a:schemeClr val="bg1"/>
                </a:solidFill>
              </a:rPr>
              <a:t>Future Considerations</a:t>
            </a:r>
          </a:p>
        </p:txBody>
      </p:sp>
      <p:sp>
        <p:nvSpPr>
          <p:cNvPr id="12" name="TextBox 11">
            <a:extLst>
              <a:ext uri="{FF2B5EF4-FFF2-40B4-BE49-F238E27FC236}">
                <a16:creationId xmlns:a16="http://schemas.microsoft.com/office/drawing/2014/main" id="{6DE12480-E56E-7678-0768-C1687C4C7236}"/>
              </a:ext>
            </a:extLst>
          </p:cNvPr>
          <p:cNvSpPr txBox="1"/>
          <p:nvPr/>
        </p:nvSpPr>
        <p:spPr>
          <a:xfrm>
            <a:off x="21538651" y="7799145"/>
            <a:ext cx="7748905" cy="7894918"/>
          </a:xfrm>
          <a:prstGeom prst="rect">
            <a:avLst/>
          </a:prstGeom>
          <a:noFill/>
        </p:spPr>
        <p:txBody>
          <a:bodyPr wrap="square" rtlCol="0">
            <a:spAutoFit/>
          </a:bodyPr>
          <a:lstStyle/>
          <a:p>
            <a:pPr algn="just">
              <a:lnSpc>
                <a:spcPct val="150000"/>
              </a:lnSpc>
              <a:buNone/>
            </a:pPr>
            <a:r>
              <a:rPr lang="en-GB" sz="3100" dirty="0"/>
              <a:t>Future versions of StudentSignIn can leverage OpenCV for enhanced face recognition accuracy. Fingerprint scanning could also benefit students for students who disagree with the use of facial recognition. The attendance data could also be used to a better degree to further  provide lecturers with valuable insights into their students and how they are doing within modules. These iterations will ensure StudentSign  thrives within the attendance market. </a:t>
            </a:r>
          </a:p>
        </p:txBody>
      </p:sp>
      <p:pic>
        <p:nvPicPr>
          <p:cNvPr id="25" name="Picture 24">
            <a:extLst>
              <a:ext uri="{FF2B5EF4-FFF2-40B4-BE49-F238E27FC236}">
                <a16:creationId xmlns:a16="http://schemas.microsoft.com/office/drawing/2014/main" id="{4244859E-EF54-2D43-002C-AD0F4619282C}"/>
              </a:ext>
            </a:extLst>
          </p:cNvPr>
          <p:cNvPicPr>
            <a:picLocks noChangeAspect="1"/>
          </p:cNvPicPr>
          <p:nvPr/>
        </p:nvPicPr>
        <p:blipFill>
          <a:blip r:embed="rId12"/>
          <a:stretch>
            <a:fillRect/>
          </a:stretch>
        </p:blipFill>
        <p:spPr>
          <a:xfrm>
            <a:off x="394204" y="36185031"/>
            <a:ext cx="8910169" cy="5888073"/>
          </a:xfrm>
          <a:prstGeom prst="rect">
            <a:avLst/>
          </a:prstGeom>
        </p:spPr>
      </p:pic>
      <p:sp>
        <p:nvSpPr>
          <p:cNvPr id="26" name="TextBox 25">
            <a:extLst>
              <a:ext uri="{FF2B5EF4-FFF2-40B4-BE49-F238E27FC236}">
                <a16:creationId xmlns:a16="http://schemas.microsoft.com/office/drawing/2014/main" id="{0840B3B7-2E0E-CB79-0A54-702096EA2CAC}"/>
              </a:ext>
            </a:extLst>
          </p:cNvPr>
          <p:cNvSpPr txBox="1"/>
          <p:nvPr/>
        </p:nvSpPr>
        <p:spPr>
          <a:xfrm>
            <a:off x="844641" y="28035348"/>
            <a:ext cx="7746092" cy="7894918"/>
          </a:xfrm>
          <a:prstGeom prst="rect">
            <a:avLst/>
          </a:prstGeom>
          <a:noFill/>
        </p:spPr>
        <p:txBody>
          <a:bodyPr wrap="square" rtlCol="0">
            <a:spAutoFit/>
          </a:bodyPr>
          <a:lstStyle/>
          <a:p>
            <a:pPr algn="just">
              <a:lnSpc>
                <a:spcPct val="150000"/>
              </a:lnSpc>
            </a:pPr>
            <a:r>
              <a:rPr lang="en-GB" sz="3100" dirty="0"/>
              <a:t>The StudentSignIn application was tested exhaustively for usability, security, and performance. The most prominent tests were the face recognition and QR code verification for the students already registered. It updated attendance in real time in Firebase for the convenience of lecturers. The performance tests revealed a steady. The tests in general assured StudentSignIn of its efficiency, reliability and fraud prevention.</a:t>
            </a:r>
          </a:p>
        </p:txBody>
      </p:sp>
      <p:sp>
        <p:nvSpPr>
          <p:cNvPr id="27" name="Rectangle 26">
            <a:extLst>
              <a:ext uri="{FF2B5EF4-FFF2-40B4-BE49-F238E27FC236}">
                <a16:creationId xmlns:a16="http://schemas.microsoft.com/office/drawing/2014/main" id="{C4A6C7B9-604D-90CA-771A-1EF463A28DB1}"/>
              </a:ext>
            </a:extLst>
          </p:cNvPr>
          <p:cNvSpPr/>
          <p:nvPr/>
        </p:nvSpPr>
        <p:spPr>
          <a:xfrm>
            <a:off x="829404" y="27071383"/>
            <a:ext cx="7765200" cy="7092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4" name="Picture 33" descr="A cartoon of a person with a green and white sign&#10;&#10;AI-generated content may be incorrect.">
            <a:extLst>
              <a:ext uri="{FF2B5EF4-FFF2-40B4-BE49-F238E27FC236}">
                <a16:creationId xmlns:a16="http://schemas.microsoft.com/office/drawing/2014/main" id="{F89261AB-B035-DCD2-5D28-7C10566F493A}"/>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3511491" y="20889655"/>
            <a:ext cx="3922073" cy="3896850"/>
          </a:xfrm>
          <a:prstGeom prst="rect">
            <a:avLst/>
          </a:prstGeom>
        </p:spPr>
      </p:pic>
      <p:sp>
        <p:nvSpPr>
          <p:cNvPr id="43" name="TextBox 42">
            <a:extLst>
              <a:ext uri="{FF2B5EF4-FFF2-40B4-BE49-F238E27FC236}">
                <a16:creationId xmlns:a16="http://schemas.microsoft.com/office/drawing/2014/main" id="{D630E16B-9019-47E6-D437-673F1E1333B4}"/>
              </a:ext>
            </a:extLst>
          </p:cNvPr>
          <p:cNvSpPr txBox="1"/>
          <p:nvPr/>
        </p:nvSpPr>
        <p:spPr>
          <a:xfrm>
            <a:off x="844640" y="27120122"/>
            <a:ext cx="7746092" cy="707886"/>
          </a:xfrm>
          <a:prstGeom prst="rect">
            <a:avLst/>
          </a:prstGeom>
          <a:noFill/>
        </p:spPr>
        <p:txBody>
          <a:bodyPr wrap="square" rtlCol="0">
            <a:spAutoFit/>
          </a:bodyPr>
          <a:lstStyle/>
          <a:p>
            <a:pPr algn="ctr"/>
            <a:r>
              <a:rPr lang="en-GB" sz="4000" dirty="0">
                <a:solidFill>
                  <a:schemeClr val="bg1"/>
                </a:solidFill>
              </a:rPr>
              <a:t>Testing</a:t>
            </a:r>
          </a:p>
        </p:txBody>
      </p:sp>
      <p:sp>
        <p:nvSpPr>
          <p:cNvPr id="45" name="TextBox 44">
            <a:extLst>
              <a:ext uri="{FF2B5EF4-FFF2-40B4-BE49-F238E27FC236}">
                <a16:creationId xmlns:a16="http://schemas.microsoft.com/office/drawing/2014/main" id="{71B6BF64-F26D-ED95-BDB9-8618ABFD36EC}"/>
              </a:ext>
            </a:extLst>
          </p:cNvPr>
          <p:cNvSpPr txBox="1"/>
          <p:nvPr/>
        </p:nvSpPr>
        <p:spPr>
          <a:xfrm>
            <a:off x="21595650" y="19868488"/>
            <a:ext cx="7784307" cy="709200"/>
          </a:xfrm>
          <a:prstGeom prst="rect">
            <a:avLst/>
          </a:prstGeom>
          <a:noFill/>
        </p:spPr>
        <p:txBody>
          <a:bodyPr wrap="square" rtlCol="0">
            <a:spAutoFit/>
          </a:bodyPr>
          <a:lstStyle/>
          <a:p>
            <a:pPr algn="ctr"/>
            <a:r>
              <a:rPr lang="en-GB" sz="4000" dirty="0">
                <a:solidFill>
                  <a:schemeClr val="bg1"/>
                </a:solidFill>
              </a:rPr>
              <a:t>Logo</a:t>
            </a:r>
          </a:p>
        </p:txBody>
      </p:sp>
      <p:pic>
        <p:nvPicPr>
          <p:cNvPr id="8" name="Picture 2" descr="OpenCV - Wikipedia">
            <a:extLst>
              <a:ext uri="{FF2B5EF4-FFF2-40B4-BE49-F238E27FC236}">
                <a16:creationId xmlns:a16="http://schemas.microsoft.com/office/drawing/2014/main" id="{718FA6A1-102C-07EC-0118-1788019452E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661493" y="16447470"/>
            <a:ext cx="2358865" cy="31209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Fingerprint Recognition – Perpetual Enigma">
            <a:extLst>
              <a:ext uri="{FF2B5EF4-FFF2-40B4-BE49-F238E27FC236}">
                <a16:creationId xmlns:a16="http://schemas.microsoft.com/office/drawing/2014/main" id="{ABF94E60-34EA-39BE-CB48-D69848FF6C7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3565" y="16440812"/>
            <a:ext cx="2068476" cy="2986569"/>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a:extLst>
              <a:ext uri="{FF2B5EF4-FFF2-40B4-BE49-F238E27FC236}">
                <a16:creationId xmlns:a16="http://schemas.microsoft.com/office/drawing/2014/main" id="{33AD834A-7BD3-87F1-0E35-E97CF0A13E94}"/>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691174" y="16427863"/>
            <a:ext cx="2486900" cy="291940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Attendance Images – Browse 123,613 ...">
            <a:extLst>
              <a:ext uri="{FF2B5EF4-FFF2-40B4-BE49-F238E27FC236}">
                <a16:creationId xmlns:a16="http://schemas.microsoft.com/office/drawing/2014/main" id="{7D6317E3-9CC6-6B33-FE25-32CBCE89C00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35476" y="14301004"/>
            <a:ext cx="4673432" cy="304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4013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572</TotalTime>
  <Words>414</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K00268716: Jason Price</dc:creator>
  <cp:lastModifiedBy>K00268716: Jason Price</cp:lastModifiedBy>
  <cp:revision>10</cp:revision>
  <dcterms:created xsi:type="dcterms:W3CDTF">2025-03-08T15:24:18Z</dcterms:created>
  <dcterms:modified xsi:type="dcterms:W3CDTF">2025-03-10T18:06:15Z</dcterms:modified>
</cp:coreProperties>
</file>