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78" r:id="rId8"/>
    <p:sldId id="262" r:id="rId9"/>
    <p:sldId id="270" r:id="rId10"/>
    <p:sldId id="263" r:id="rId11"/>
    <p:sldId id="265" r:id="rId12"/>
    <p:sldId id="277" r:id="rId13"/>
    <p:sldId id="267" r:id="rId14"/>
    <p:sldId id="275" r:id="rId15"/>
    <p:sldId id="271" r:id="rId16"/>
    <p:sldId id="272" r:id="rId17"/>
    <p:sldId id="273" r:id="rId18"/>
    <p:sldId id="276" r:id="rId19"/>
    <p:sldId id="280"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July 2,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July 2,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July 2,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July 2,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33D019-A32C-4EAD-B8E6-DBDA699692FD}" type="datetime2">
              <a:rPr lang="en-US" smtClean="0"/>
              <a:t>Wednesday, July 2,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July 2, 2014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July 2, 2014</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July 2, 2014</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July 2, 2014</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E976D3-5B7F-4300-ABED-C91F1B2AE209}" type="datetime2">
              <a:rPr lang="en-US" smtClean="0"/>
              <a:t>Wednesday, July 2, 2014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DC1E59-17DD-41CE-97CA-624A472382D4}" type="datetime2">
              <a:rPr lang="en-US" smtClean="0"/>
              <a:t>Wednesday, July 2, 2014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July 2, 2014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
            </a:r>
            <a:br>
              <a:rPr kumimoji="1" lang="en-US" altLang="zh-CN" dirty="0" smtClean="0"/>
            </a:br>
            <a:r>
              <a:rPr kumimoji="1" lang="en-US" altLang="zh-CN" dirty="0" smtClean="0"/>
              <a:t/>
            </a:r>
            <a:br>
              <a:rPr kumimoji="1" lang="en-US" altLang="zh-CN" dirty="0" smtClean="0"/>
            </a:br>
            <a:r>
              <a:rPr kumimoji="1" lang="zh-CN" altLang="en-US" dirty="0" smtClean="0"/>
              <a:t>简易安卓新闻发布平台</a:t>
            </a:r>
            <a:r>
              <a:rPr kumimoji="1" lang="en-US" altLang="zh-CN" dirty="0" smtClean="0"/>
              <a:t/>
            </a:r>
            <a:br>
              <a:rPr kumimoji="1" lang="en-US" altLang="zh-CN" dirty="0" smtClean="0"/>
            </a:br>
            <a:endParaRPr kumimoji="1" lang="zh-CN" altLang="en-US" dirty="0"/>
          </a:p>
        </p:txBody>
      </p:sp>
      <p:sp>
        <p:nvSpPr>
          <p:cNvPr id="4" name="副标题 3"/>
          <p:cNvSpPr>
            <a:spLocks noGrp="1"/>
          </p:cNvSpPr>
          <p:nvPr>
            <p:ph type="subTitle" idx="1"/>
          </p:nvPr>
        </p:nvSpPr>
        <p:spPr/>
        <p:txBody>
          <a:bodyPr/>
          <a:lstStyle/>
          <a:p>
            <a:r>
              <a:rPr lang="zh-CN" altLang="en-US" dirty="0" smtClean="0"/>
              <a:t>中国软件杯 大学生软件设计大赛 题目</a:t>
            </a:r>
            <a:r>
              <a:rPr lang="en-US" altLang="zh-CN" dirty="0" smtClean="0"/>
              <a:t>9</a:t>
            </a:r>
          </a:p>
          <a:p>
            <a:r>
              <a:rPr lang="zh-CN" altLang="en-US" dirty="0"/>
              <a:t>宋全</a:t>
            </a:r>
            <a:r>
              <a:rPr lang="zh-CN" altLang="en-US" dirty="0" smtClean="0"/>
              <a:t>京 </a:t>
            </a:r>
            <a:r>
              <a:rPr lang="en-US" altLang="zh-CN" dirty="0" smtClean="0"/>
              <a:t>5110309700</a:t>
            </a:r>
            <a:endParaRPr lang="zh-CN" altLang="en-US" dirty="0"/>
          </a:p>
        </p:txBody>
      </p:sp>
    </p:spTree>
    <p:extLst>
      <p:ext uri="{BB962C8B-B14F-4D97-AF65-F5344CB8AC3E}">
        <p14:creationId xmlns:p14="http://schemas.microsoft.com/office/powerpoint/2010/main" val="1447454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安卓端逻辑架构</a:t>
            </a:r>
            <a:endParaRPr kumimoji="1"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563497" y="1724297"/>
            <a:ext cx="7476031" cy="4860833"/>
          </a:xfrm>
          <a:prstGeom prst="rect">
            <a:avLst/>
          </a:prstGeom>
        </p:spPr>
      </p:pic>
    </p:spTree>
    <p:extLst>
      <p:ext uri="{BB962C8B-B14F-4D97-AF65-F5344CB8AC3E}">
        <p14:creationId xmlns:p14="http://schemas.microsoft.com/office/powerpoint/2010/main" val="2533130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系统用例图</a:t>
            </a:r>
            <a:endParaRPr kumimoji="1"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722149" y="1410788"/>
            <a:ext cx="7699701" cy="4902200"/>
          </a:xfrm>
          <a:prstGeom prst="rect">
            <a:avLst/>
          </a:prstGeom>
        </p:spPr>
      </p:pic>
    </p:spTree>
    <p:extLst>
      <p:ext uri="{BB962C8B-B14F-4D97-AF65-F5344CB8AC3E}">
        <p14:creationId xmlns:p14="http://schemas.microsoft.com/office/powerpoint/2010/main" val="2165061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lstStyle/>
          <a:p>
            <a:r>
              <a:rPr kumimoji="1" lang="en-US" altLang="zh-CN" dirty="0" smtClean="0"/>
              <a:t>ER</a:t>
            </a:r>
            <a:r>
              <a:rPr kumimoji="1" lang="zh-CN" altLang="en-US" dirty="0" smtClean="0"/>
              <a:t>模型</a:t>
            </a:r>
            <a:endParaRPr lang="zh-CN" altLang="zh-CN" dirty="0"/>
          </a:p>
          <a:p>
            <a:pPr lvl="1"/>
            <a:endParaRPr kumimoji="1" lang="zh-CN" altLang="en-US" dirty="0"/>
          </a:p>
        </p:txBody>
      </p:sp>
      <p:grpSp>
        <p:nvGrpSpPr>
          <p:cNvPr id="137" name="组合 136"/>
          <p:cNvGrpSpPr/>
          <p:nvPr/>
        </p:nvGrpSpPr>
        <p:grpSpPr>
          <a:xfrm>
            <a:off x="75655" y="414866"/>
            <a:ext cx="9184277" cy="6443134"/>
            <a:chOff x="168728" y="346166"/>
            <a:chExt cx="9184277" cy="6443134"/>
          </a:xfrm>
        </p:grpSpPr>
        <p:grpSp>
          <p:nvGrpSpPr>
            <p:cNvPr id="66" name="组合 65"/>
            <p:cNvGrpSpPr/>
            <p:nvPr/>
          </p:nvGrpSpPr>
          <p:grpSpPr>
            <a:xfrm>
              <a:off x="168728" y="1031974"/>
              <a:ext cx="8670472" cy="5105404"/>
              <a:chOff x="168728" y="650962"/>
              <a:chExt cx="8670472" cy="5105404"/>
            </a:xfrm>
          </p:grpSpPr>
          <p:sp>
            <p:nvSpPr>
              <p:cNvPr id="4" name="矩形 3"/>
              <p:cNvSpPr/>
              <p:nvPr/>
            </p:nvSpPr>
            <p:spPr>
              <a:xfrm>
                <a:off x="1611086" y="2525486"/>
                <a:ext cx="1375954" cy="69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User</a:t>
                </a:r>
                <a:endParaRPr lang="zh-CN" altLang="en-US" dirty="0"/>
              </a:p>
            </p:txBody>
          </p:sp>
          <p:sp>
            <p:nvSpPr>
              <p:cNvPr id="5" name="矩形 4"/>
              <p:cNvSpPr/>
              <p:nvPr/>
            </p:nvSpPr>
            <p:spPr>
              <a:xfrm>
                <a:off x="7323909" y="2564673"/>
                <a:ext cx="1515291" cy="766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News</a:t>
                </a:r>
                <a:endParaRPr lang="zh-CN" altLang="en-US" dirty="0"/>
              </a:p>
            </p:txBody>
          </p:sp>
          <p:sp>
            <p:nvSpPr>
              <p:cNvPr id="6" name="矩形 5"/>
              <p:cNvSpPr/>
              <p:nvPr/>
            </p:nvSpPr>
            <p:spPr>
              <a:xfrm>
                <a:off x="4223657" y="5059678"/>
                <a:ext cx="1236617" cy="69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Category</a:t>
                </a:r>
                <a:endParaRPr lang="zh-CN" altLang="en-US" dirty="0"/>
              </a:p>
            </p:txBody>
          </p:sp>
          <p:sp>
            <p:nvSpPr>
              <p:cNvPr id="7" name="矩形 6"/>
              <p:cNvSpPr/>
              <p:nvPr/>
            </p:nvSpPr>
            <p:spPr>
              <a:xfrm>
                <a:off x="4258493" y="3696788"/>
                <a:ext cx="1166947" cy="657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Image</a:t>
                </a:r>
                <a:endParaRPr lang="zh-CN" altLang="en-US" dirty="0"/>
              </a:p>
            </p:txBody>
          </p:sp>
          <p:sp>
            <p:nvSpPr>
              <p:cNvPr id="8" name="矩形 7"/>
              <p:cNvSpPr/>
              <p:nvPr/>
            </p:nvSpPr>
            <p:spPr>
              <a:xfrm>
                <a:off x="4071257" y="650962"/>
                <a:ext cx="1193074" cy="724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Location</a:t>
                </a:r>
                <a:endParaRPr lang="zh-CN" altLang="en-US" dirty="0"/>
              </a:p>
            </p:txBody>
          </p:sp>
          <p:sp>
            <p:nvSpPr>
              <p:cNvPr id="9" name="矩形 8"/>
              <p:cNvSpPr/>
              <p:nvPr/>
            </p:nvSpPr>
            <p:spPr>
              <a:xfrm>
                <a:off x="304800" y="4663438"/>
                <a:ext cx="1384662"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Privilege</a:t>
                </a:r>
                <a:endParaRPr lang="zh-CN" altLang="en-US" dirty="0"/>
              </a:p>
            </p:txBody>
          </p:sp>
          <p:sp>
            <p:nvSpPr>
              <p:cNvPr id="10" name="菱形 9"/>
              <p:cNvSpPr/>
              <p:nvPr/>
            </p:nvSpPr>
            <p:spPr>
              <a:xfrm>
                <a:off x="3718560" y="2464525"/>
                <a:ext cx="1898469" cy="8186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Publish</a:t>
                </a:r>
                <a:endParaRPr lang="zh-CN" altLang="en-US" dirty="0"/>
              </a:p>
            </p:txBody>
          </p:sp>
          <p:sp>
            <p:nvSpPr>
              <p:cNvPr id="11" name="菱形 10"/>
              <p:cNvSpPr/>
              <p:nvPr/>
            </p:nvSpPr>
            <p:spPr>
              <a:xfrm>
                <a:off x="3065417" y="1743891"/>
                <a:ext cx="1193076" cy="5388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a:t>
                </a:r>
                <a:endParaRPr lang="zh-CN" altLang="en-US" dirty="0"/>
              </a:p>
            </p:txBody>
          </p:sp>
          <p:sp>
            <p:nvSpPr>
              <p:cNvPr id="12" name="菱形 11"/>
              <p:cNvSpPr/>
              <p:nvPr/>
            </p:nvSpPr>
            <p:spPr>
              <a:xfrm>
                <a:off x="5199017" y="1582783"/>
                <a:ext cx="1689462" cy="6945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Occur</a:t>
                </a:r>
                <a:endParaRPr lang="zh-CN" altLang="en-US" dirty="0"/>
              </a:p>
            </p:txBody>
          </p:sp>
          <p:sp>
            <p:nvSpPr>
              <p:cNvPr id="13" name="菱形 12"/>
              <p:cNvSpPr/>
              <p:nvPr/>
            </p:nvSpPr>
            <p:spPr>
              <a:xfrm>
                <a:off x="2365464" y="3348444"/>
                <a:ext cx="1898468" cy="5192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Upload</a:t>
                </a:r>
                <a:endParaRPr lang="zh-CN" altLang="en-US" dirty="0"/>
              </a:p>
            </p:txBody>
          </p:sp>
          <p:sp>
            <p:nvSpPr>
              <p:cNvPr id="14" name="菱形 13"/>
              <p:cNvSpPr/>
              <p:nvPr/>
            </p:nvSpPr>
            <p:spPr>
              <a:xfrm>
                <a:off x="5587094" y="3498659"/>
                <a:ext cx="2011680" cy="6063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Contain</a:t>
                </a:r>
                <a:endParaRPr lang="zh-CN" altLang="en-US" dirty="0"/>
              </a:p>
            </p:txBody>
          </p:sp>
          <p:sp>
            <p:nvSpPr>
              <p:cNvPr id="15" name="菱形 14"/>
              <p:cNvSpPr/>
              <p:nvPr/>
            </p:nvSpPr>
            <p:spPr>
              <a:xfrm>
                <a:off x="2221774" y="4730920"/>
                <a:ext cx="1741714" cy="5192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Create</a:t>
                </a:r>
                <a:endParaRPr lang="zh-CN" altLang="en-US" dirty="0"/>
              </a:p>
            </p:txBody>
          </p:sp>
          <p:sp>
            <p:nvSpPr>
              <p:cNvPr id="16" name="菱形 15"/>
              <p:cNvSpPr/>
              <p:nvPr/>
            </p:nvSpPr>
            <p:spPr>
              <a:xfrm>
                <a:off x="168728" y="3683725"/>
                <a:ext cx="1656805" cy="5921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Have</a:t>
                </a:r>
                <a:endParaRPr lang="zh-CN" altLang="en-US" dirty="0"/>
              </a:p>
            </p:txBody>
          </p:sp>
          <p:sp>
            <p:nvSpPr>
              <p:cNvPr id="17" name="菱形 16"/>
              <p:cNvSpPr/>
              <p:nvPr/>
            </p:nvSpPr>
            <p:spPr>
              <a:xfrm>
                <a:off x="6219009" y="4878967"/>
                <a:ext cx="1827712" cy="6966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Belong</a:t>
                </a:r>
                <a:endParaRPr lang="zh-CN" altLang="en-US" dirty="0"/>
              </a:p>
            </p:txBody>
          </p:sp>
          <p:cxnSp>
            <p:nvCxnSpPr>
              <p:cNvPr id="19" name="直接连接符 18"/>
              <p:cNvCxnSpPr>
                <a:stCxn id="16" idx="0"/>
                <a:endCxn id="4" idx="2"/>
              </p:cNvCxnSpPr>
              <p:nvPr/>
            </p:nvCxnSpPr>
            <p:spPr>
              <a:xfrm flipV="1">
                <a:off x="997131" y="3222171"/>
                <a:ext cx="1301932" cy="461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0"/>
                <a:endCxn id="16" idx="2"/>
              </p:cNvCxnSpPr>
              <p:nvPr/>
            </p:nvCxnSpPr>
            <p:spPr>
              <a:xfrm flipV="1">
                <a:off x="997131" y="4275908"/>
                <a:ext cx="0" cy="387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5" idx="3"/>
                <a:endCxn id="6" idx="1"/>
              </p:cNvCxnSpPr>
              <p:nvPr/>
            </p:nvCxnSpPr>
            <p:spPr>
              <a:xfrm>
                <a:off x="3963488" y="4990548"/>
                <a:ext cx="260169" cy="417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1"/>
                <a:endCxn id="4" idx="2"/>
              </p:cNvCxnSpPr>
              <p:nvPr/>
            </p:nvCxnSpPr>
            <p:spPr>
              <a:xfrm flipV="1">
                <a:off x="2221774" y="3222171"/>
                <a:ext cx="77289" cy="1768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3" idx="1"/>
                <a:endCxn id="4" idx="2"/>
              </p:cNvCxnSpPr>
              <p:nvPr/>
            </p:nvCxnSpPr>
            <p:spPr>
              <a:xfrm flipH="1" flipV="1">
                <a:off x="2299063" y="3222171"/>
                <a:ext cx="66401" cy="385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3" idx="2"/>
                <a:endCxn id="7" idx="1"/>
              </p:cNvCxnSpPr>
              <p:nvPr/>
            </p:nvCxnSpPr>
            <p:spPr>
              <a:xfrm>
                <a:off x="3314698" y="3867694"/>
                <a:ext cx="943795" cy="15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0" idx="1"/>
                <a:endCxn id="4" idx="3"/>
              </p:cNvCxnSpPr>
              <p:nvPr/>
            </p:nvCxnSpPr>
            <p:spPr>
              <a:xfrm flipH="1">
                <a:off x="2987040" y="287382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3"/>
                <a:endCxn id="5" idx="1"/>
              </p:cNvCxnSpPr>
              <p:nvPr/>
            </p:nvCxnSpPr>
            <p:spPr>
              <a:xfrm>
                <a:off x="5617029" y="2873828"/>
                <a:ext cx="1706880" cy="74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4" idx="3"/>
                <a:endCxn id="5" idx="2"/>
              </p:cNvCxnSpPr>
              <p:nvPr/>
            </p:nvCxnSpPr>
            <p:spPr>
              <a:xfrm flipV="1">
                <a:off x="7598774" y="3331027"/>
                <a:ext cx="482781" cy="470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4" idx="1"/>
                <a:endCxn id="7" idx="3"/>
              </p:cNvCxnSpPr>
              <p:nvPr/>
            </p:nvCxnSpPr>
            <p:spPr>
              <a:xfrm flipH="1">
                <a:off x="5425440" y="3801828"/>
                <a:ext cx="161654" cy="223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7" idx="1"/>
                <a:endCxn id="6" idx="3"/>
              </p:cNvCxnSpPr>
              <p:nvPr/>
            </p:nvCxnSpPr>
            <p:spPr>
              <a:xfrm flipH="1">
                <a:off x="5460274" y="5227311"/>
                <a:ext cx="758735" cy="18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2"/>
                <a:endCxn id="17" idx="0"/>
              </p:cNvCxnSpPr>
              <p:nvPr/>
            </p:nvCxnSpPr>
            <p:spPr>
              <a:xfrm flipH="1">
                <a:off x="7132865" y="3331027"/>
                <a:ext cx="948690" cy="1547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 idx="0"/>
                <a:endCxn id="11" idx="1"/>
              </p:cNvCxnSpPr>
              <p:nvPr/>
            </p:nvCxnSpPr>
            <p:spPr>
              <a:xfrm flipV="1">
                <a:off x="2299063" y="2013312"/>
                <a:ext cx="766354" cy="512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1" idx="3"/>
                <a:endCxn id="8" idx="2"/>
              </p:cNvCxnSpPr>
              <p:nvPr/>
            </p:nvCxnSpPr>
            <p:spPr>
              <a:xfrm flipV="1">
                <a:off x="4258493" y="1375951"/>
                <a:ext cx="409301" cy="63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 idx="0"/>
                <a:endCxn id="12" idx="3"/>
              </p:cNvCxnSpPr>
              <p:nvPr/>
            </p:nvCxnSpPr>
            <p:spPr>
              <a:xfrm flipH="1" flipV="1">
                <a:off x="6888479" y="1930037"/>
                <a:ext cx="1193076" cy="634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2" idx="1"/>
                <a:endCxn id="8" idx="2"/>
              </p:cNvCxnSpPr>
              <p:nvPr/>
            </p:nvCxnSpPr>
            <p:spPr>
              <a:xfrm flipH="1" flipV="1">
                <a:off x="4667794" y="1375951"/>
                <a:ext cx="531223" cy="554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7" name="椭圆 66"/>
            <p:cNvSpPr/>
            <p:nvPr/>
          </p:nvSpPr>
          <p:spPr>
            <a:xfrm>
              <a:off x="3391447" y="4574732"/>
              <a:ext cx="775062" cy="570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68" name="椭圆 67"/>
            <p:cNvSpPr/>
            <p:nvPr/>
          </p:nvSpPr>
          <p:spPr>
            <a:xfrm>
              <a:off x="3102428" y="6146605"/>
              <a:ext cx="775062" cy="570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69" name="椭圆 68"/>
            <p:cNvSpPr/>
            <p:nvPr/>
          </p:nvSpPr>
          <p:spPr>
            <a:xfrm>
              <a:off x="168728" y="6100345"/>
              <a:ext cx="775062" cy="570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70" name="椭圆 69"/>
            <p:cNvSpPr/>
            <p:nvPr/>
          </p:nvSpPr>
          <p:spPr>
            <a:xfrm>
              <a:off x="6874869" y="1776561"/>
              <a:ext cx="775062" cy="570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71" name="椭圆 70"/>
            <p:cNvSpPr/>
            <p:nvPr/>
          </p:nvSpPr>
          <p:spPr>
            <a:xfrm>
              <a:off x="339636" y="2930443"/>
              <a:ext cx="775062" cy="570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72" name="椭圆 71"/>
            <p:cNvSpPr/>
            <p:nvPr/>
          </p:nvSpPr>
          <p:spPr>
            <a:xfrm>
              <a:off x="3200404" y="484945"/>
              <a:ext cx="775062" cy="570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73" name="椭圆 72"/>
            <p:cNvSpPr/>
            <p:nvPr/>
          </p:nvSpPr>
          <p:spPr>
            <a:xfrm>
              <a:off x="3877490" y="360311"/>
              <a:ext cx="1005838" cy="5780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Longitude</a:t>
              </a:r>
              <a:endParaRPr lang="zh-CN" altLang="en-US" dirty="0"/>
            </a:p>
          </p:txBody>
        </p:sp>
        <p:sp>
          <p:nvSpPr>
            <p:cNvPr id="74" name="椭圆 73"/>
            <p:cNvSpPr/>
            <p:nvPr/>
          </p:nvSpPr>
          <p:spPr>
            <a:xfrm>
              <a:off x="4581256" y="346166"/>
              <a:ext cx="1005838" cy="5780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Latitude</a:t>
              </a:r>
              <a:endParaRPr lang="zh-CN" altLang="en-US" dirty="0"/>
            </a:p>
          </p:txBody>
        </p:sp>
        <p:sp>
          <p:nvSpPr>
            <p:cNvPr id="75" name="椭圆 74"/>
            <p:cNvSpPr/>
            <p:nvPr/>
          </p:nvSpPr>
          <p:spPr>
            <a:xfrm>
              <a:off x="5270319" y="518718"/>
              <a:ext cx="1138643" cy="644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Description</a:t>
              </a:r>
              <a:endParaRPr lang="zh-CN" altLang="en-US" dirty="0"/>
            </a:p>
          </p:txBody>
        </p:sp>
        <p:sp>
          <p:nvSpPr>
            <p:cNvPr id="76" name="椭圆 75"/>
            <p:cNvSpPr/>
            <p:nvPr/>
          </p:nvSpPr>
          <p:spPr>
            <a:xfrm>
              <a:off x="304800" y="2311049"/>
              <a:ext cx="1140822" cy="616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User</a:t>
              </a:r>
            </a:p>
            <a:p>
              <a:pPr algn="ctr"/>
              <a:r>
                <a:rPr lang="en-US" altLang="zh-CN" dirty="0" smtClean="0"/>
                <a:t>Name</a:t>
              </a:r>
              <a:endParaRPr lang="zh-CN" altLang="en-US" dirty="0"/>
            </a:p>
          </p:txBody>
        </p:sp>
        <p:sp>
          <p:nvSpPr>
            <p:cNvPr id="77" name="椭圆 76"/>
            <p:cNvSpPr/>
            <p:nvPr/>
          </p:nvSpPr>
          <p:spPr>
            <a:xfrm>
              <a:off x="1032510" y="1912500"/>
              <a:ext cx="1157152" cy="66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Nick</a:t>
              </a:r>
            </a:p>
            <a:p>
              <a:pPr algn="ctr"/>
              <a:r>
                <a:rPr lang="en-US" altLang="zh-CN" dirty="0"/>
                <a:t>Name</a:t>
              </a:r>
              <a:endParaRPr lang="zh-CN" altLang="en-US" dirty="0"/>
            </a:p>
          </p:txBody>
        </p:sp>
        <p:sp>
          <p:nvSpPr>
            <p:cNvPr id="78" name="椭圆 77"/>
            <p:cNvSpPr/>
            <p:nvPr/>
          </p:nvSpPr>
          <p:spPr>
            <a:xfrm>
              <a:off x="2013856" y="1942909"/>
              <a:ext cx="1040676" cy="636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Password</a:t>
              </a:r>
              <a:endParaRPr lang="zh-CN" altLang="en-US" dirty="0"/>
            </a:p>
          </p:txBody>
        </p:sp>
        <p:sp>
          <p:nvSpPr>
            <p:cNvPr id="80" name="椭圆 79"/>
            <p:cNvSpPr/>
            <p:nvPr/>
          </p:nvSpPr>
          <p:spPr>
            <a:xfrm>
              <a:off x="7476031" y="1748563"/>
              <a:ext cx="936172" cy="59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Title</a:t>
              </a:r>
              <a:endParaRPr lang="zh-CN" altLang="en-US" dirty="0"/>
            </a:p>
          </p:txBody>
        </p:sp>
        <p:sp>
          <p:nvSpPr>
            <p:cNvPr id="81" name="椭圆 80"/>
            <p:cNvSpPr/>
            <p:nvPr/>
          </p:nvSpPr>
          <p:spPr>
            <a:xfrm>
              <a:off x="7361195" y="4267879"/>
              <a:ext cx="988427" cy="4865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Time</a:t>
              </a:r>
              <a:endParaRPr lang="zh-CN" altLang="en-US" dirty="0"/>
            </a:p>
          </p:txBody>
        </p:sp>
        <p:sp>
          <p:nvSpPr>
            <p:cNvPr id="82" name="椭圆 81"/>
            <p:cNvSpPr/>
            <p:nvPr/>
          </p:nvSpPr>
          <p:spPr>
            <a:xfrm>
              <a:off x="8179259" y="1891429"/>
              <a:ext cx="939976" cy="478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Content</a:t>
              </a:r>
              <a:endParaRPr lang="zh-CN" altLang="en-US" dirty="0"/>
            </a:p>
          </p:txBody>
        </p:sp>
        <p:sp>
          <p:nvSpPr>
            <p:cNvPr id="83" name="椭圆 82"/>
            <p:cNvSpPr/>
            <p:nvPr/>
          </p:nvSpPr>
          <p:spPr>
            <a:xfrm>
              <a:off x="8225510" y="4123716"/>
              <a:ext cx="889372" cy="565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4" name="椭圆 83"/>
            <p:cNvSpPr/>
            <p:nvPr/>
          </p:nvSpPr>
          <p:spPr>
            <a:xfrm>
              <a:off x="8258443" y="2349616"/>
              <a:ext cx="1094562" cy="560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Intro</a:t>
              </a:r>
              <a:endParaRPr lang="zh-CN" altLang="en-US" dirty="0"/>
            </a:p>
          </p:txBody>
        </p:sp>
        <p:sp>
          <p:nvSpPr>
            <p:cNvPr id="85" name="椭圆 84"/>
            <p:cNvSpPr/>
            <p:nvPr/>
          </p:nvSpPr>
          <p:spPr>
            <a:xfrm>
              <a:off x="4061190" y="4823801"/>
              <a:ext cx="787582" cy="528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86" name="椭圆 85"/>
            <p:cNvSpPr/>
            <p:nvPr/>
          </p:nvSpPr>
          <p:spPr>
            <a:xfrm>
              <a:off x="4667794" y="4871979"/>
              <a:ext cx="1165317" cy="479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Width</a:t>
              </a:r>
              <a:endParaRPr lang="zh-CN" altLang="en-US" dirty="0"/>
            </a:p>
          </p:txBody>
        </p:sp>
        <p:sp>
          <p:nvSpPr>
            <p:cNvPr id="87" name="椭圆 86"/>
            <p:cNvSpPr/>
            <p:nvPr/>
          </p:nvSpPr>
          <p:spPr>
            <a:xfrm>
              <a:off x="5472516" y="4622689"/>
              <a:ext cx="1232267" cy="487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Height</a:t>
              </a:r>
              <a:endParaRPr lang="zh-CN" altLang="en-US" dirty="0"/>
            </a:p>
          </p:txBody>
        </p:sp>
        <p:sp>
          <p:nvSpPr>
            <p:cNvPr id="88" name="椭圆 87"/>
            <p:cNvSpPr/>
            <p:nvPr/>
          </p:nvSpPr>
          <p:spPr>
            <a:xfrm>
              <a:off x="913856" y="6066068"/>
              <a:ext cx="1355273" cy="592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Description</a:t>
              </a:r>
              <a:endParaRPr lang="zh-CN" altLang="en-US" dirty="0"/>
            </a:p>
          </p:txBody>
        </p:sp>
        <p:sp>
          <p:nvSpPr>
            <p:cNvPr id="89" name="椭圆 88"/>
            <p:cNvSpPr/>
            <p:nvPr/>
          </p:nvSpPr>
          <p:spPr>
            <a:xfrm>
              <a:off x="3877490" y="6310452"/>
              <a:ext cx="1164773" cy="478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Name</a:t>
              </a:r>
              <a:endParaRPr lang="zh-CN" altLang="en-US" dirty="0"/>
            </a:p>
          </p:txBody>
        </p:sp>
        <p:sp>
          <p:nvSpPr>
            <p:cNvPr id="90" name="椭圆 89"/>
            <p:cNvSpPr/>
            <p:nvPr/>
          </p:nvSpPr>
          <p:spPr>
            <a:xfrm>
              <a:off x="4951910" y="6294793"/>
              <a:ext cx="1403165"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Display</a:t>
              </a:r>
              <a:endParaRPr lang="zh-CN" altLang="en-US" dirty="0"/>
            </a:p>
          </p:txBody>
        </p:sp>
        <p:sp>
          <p:nvSpPr>
            <p:cNvPr id="91" name="菱形 90"/>
            <p:cNvSpPr/>
            <p:nvPr/>
          </p:nvSpPr>
          <p:spPr>
            <a:xfrm>
              <a:off x="6353861" y="6176284"/>
              <a:ext cx="1777361" cy="5075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Father</a:t>
              </a:r>
              <a:endParaRPr lang="zh-CN" altLang="en-US" dirty="0"/>
            </a:p>
          </p:txBody>
        </p:sp>
        <p:cxnSp>
          <p:nvCxnSpPr>
            <p:cNvPr id="93" name="直接连接符 92"/>
            <p:cNvCxnSpPr>
              <a:stCxn id="69" idx="0"/>
              <a:endCxn id="9" idx="2"/>
            </p:cNvCxnSpPr>
            <p:nvPr/>
          </p:nvCxnSpPr>
          <p:spPr>
            <a:xfrm flipV="1">
              <a:off x="556259" y="5836930"/>
              <a:ext cx="440872" cy="263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8" idx="0"/>
              <a:endCxn id="9" idx="2"/>
            </p:cNvCxnSpPr>
            <p:nvPr/>
          </p:nvCxnSpPr>
          <p:spPr>
            <a:xfrm flipH="1" flipV="1">
              <a:off x="997131" y="5836930"/>
              <a:ext cx="594362" cy="229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71" idx="6"/>
              <a:endCxn id="4" idx="1"/>
            </p:cNvCxnSpPr>
            <p:nvPr/>
          </p:nvCxnSpPr>
          <p:spPr>
            <a:xfrm>
              <a:off x="1114698" y="3215653"/>
              <a:ext cx="496388" cy="3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76" idx="5"/>
              <a:endCxn id="4" idx="1"/>
            </p:cNvCxnSpPr>
            <p:nvPr/>
          </p:nvCxnSpPr>
          <p:spPr>
            <a:xfrm>
              <a:off x="1278552" y="2836960"/>
              <a:ext cx="332534" cy="417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7" idx="4"/>
              <a:endCxn id="4" idx="0"/>
            </p:cNvCxnSpPr>
            <p:nvPr/>
          </p:nvCxnSpPr>
          <p:spPr>
            <a:xfrm>
              <a:off x="1611086" y="2576814"/>
              <a:ext cx="687977" cy="32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78" idx="4"/>
              <a:endCxn id="4" idx="0"/>
            </p:cNvCxnSpPr>
            <p:nvPr/>
          </p:nvCxnSpPr>
          <p:spPr>
            <a:xfrm flipH="1">
              <a:off x="2299063" y="2579868"/>
              <a:ext cx="235131" cy="326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72" idx="5"/>
              <a:endCxn id="8" idx="1"/>
            </p:cNvCxnSpPr>
            <p:nvPr/>
          </p:nvCxnSpPr>
          <p:spPr>
            <a:xfrm>
              <a:off x="3861961" y="971829"/>
              <a:ext cx="209296" cy="42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73" idx="4"/>
              <a:endCxn id="8" idx="0"/>
            </p:cNvCxnSpPr>
            <p:nvPr/>
          </p:nvCxnSpPr>
          <p:spPr>
            <a:xfrm>
              <a:off x="4380409" y="938357"/>
              <a:ext cx="287385" cy="93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74" idx="4"/>
              <a:endCxn id="8" idx="0"/>
            </p:cNvCxnSpPr>
            <p:nvPr/>
          </p:nvCxnSpPr>
          <p:spPr>
            <a:xfrm flipH="1">
              <a:off x="4667794" y="924212"/>
              <a:ext cx="416381" cy="107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75" idx="4"/>
              <a:endCxn id="8" idx="3"/>
            </p:cNvCxnSpPr>
            <p:nvPr/>
          </p:nvCxnSpPr>
          <p:spPr>
            <a:xfrm flipH="1">
              <a:off x="5264331" y="1163152"/>
              <a:ext cx="575310" cy="23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70" idx="4"/>
              <a:endCxn id="5" idx="0"/>
            </p:cNvCxnSpPr>
            <p:nvPr/>
          </p:nvCxnSpPr>
          <p:spPr>
            <a:xfrm>
              <a:off x="7262400" y="2346981"/>
              <a:ext cx="819155" cy="598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80" idx="4"/>
              <a:endCxn id="5" idx="0"/>
            </p:cNvCxnSpPr>
            <p:nvPr/>
          </p:nvCxnSpPr>
          <p:spPr>
            <a:xfrm>
              <a:off x="7944117" y="2339047"/>
              <a:ext cx="137438" cy="606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a:endCxn id="5" idx="0"/>
            </p:cNvCxnSpPr>
            <p:nvPr/>
          </p:nvCxnSpPr>
          <p:spPr>
            <a:xfrm flipH="1">
              <a:off x="8081555" y="2349616"/>
              <a:ext cx="541969" cy="596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84" idx="4"/>
              <a:endCxn id="5" idx="0"/>
            </p:cNvCxnSpPr>
            <p:nvPr/>
          </p:nvCxnSpPr>
          <p:spPr>
            <a:xfrm flipH="1">
              <a:off x="8081555" y="2909959"/>
              <a:ext cx="724169" cy="35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81" idx="0"/>
              <a:endCxn id="5" idx="2"/>
            </p:cNvCxnSpPr>
            <p:nvPr/>
          </p:nvCxnSpPr>
          <p:spPr>
            <a:xfrm flipV="1">
              <a:off x="7855409" y="3712039"/>
              <a:ext cx="226146" cy="55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83" idx="0"/>
              <a:endCxn id="5" idx="2"/>
            </p:cNvCxnSpPr>
            <p:nvPr/>
          </p:nvCxnSpPr>
          <p:spPr>
            <a:xfrm flipH="1" flipV="1">
              <a:off x="8081555" y="3712039"/>
              <a:ext cx="588641" cy="411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0" idx="1"/>
              <a:endCxn id="6" idx="2"/>
            </p:cNvCxnSpPr>
            <p:nvPr/>
          </p:nvCxnSpPr>
          <p:spPr>
            <a:xfrm flipH="1" flipV="1">
              <a:off x="4841966" y="6137378"/>
              <a:ext cx="315433" cy="229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89" idx="0"/>
              <a:endCxn id="6" idx="2"/>
            </p:cNvCxnSpPr>
            <p:nvPr/>
          </p:nvCxnSpPr>
          <p:spPr>
            <a:xfrm flipV="1">
              <a:off x="4459877" y="6137378"/>
              <a:ext cx="382089" cy="173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8" idx="7"/>
              <a:endCxn id="6" idx="1"/>
            </p:cNvCxnSpPr>
            <p:nvPr/>
          </p:nvCxnSpPr>
          <p:spPr>
            <a:xfrm flipV="1">
              <a:off x="3763985" y="5789034"/>
              <a:ext cx="459672" cy="441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6" idx="3"/>
              <a:endCxn id="91" idx="1"/>
            </p:cNvCxnSpPr>
            <p:nvPr/>
          </p:nvCxnSpPr>
          <p:spPr>
            <a:xfrm>
              <a:off x="5460274" y="5789034"/>
              <a:ext cx="893587" cy="641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91" idx="0"/>
              <a:endCxn id="6" idx="3"/>
            </p:cNvCxnSpPr>
            <p:nvPr/>
          </p:nvCxnSpPr>
          <p:spPr>
            <a:xfrm flipH="1" flipV="1">
              <a:off x="5460274" y="5789034"/>
              <a:ext cx="1782268" cy="38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5934486" y="5836930"/>
              <a:ext cx="910992" cy="3212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Father</a:t>
              </a:r>
              <a:endParaRPr lang="zh-CN" altLang="en-US" dirty="0"/>
            </a:p>
          </p:txBody>
        </p:sp>
        <p:sp>
          <p:nvSpPr>
            <p:cNvPr id="135" name="矩形 134"/>
            <p:cNvSpPr/>
            <p:nvPr/>
          </p:nvSpPr>
          <p:spPr>
            <a:xfrm>
              <a:off x="5566701" y="5977163"/>
              <a:ext cx="644688" cy="2900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Son</a:t>
              </a:r>
              <a:endParaRPr lang="zh-CN" altLang="en-US" dirty="0"/>
            </a:p>
          </p:txBody>
        </p:sp>
      </p:grpSp>
    </p:spTree>
    <p:extLst>
      <p:ext uri="{BB962C8B-B14F-4D97-AF65-F5344CB8AC3E}">
        <p14:creationId xmlns:p14="http://schemas.microsoft.com/office/powerpoint/2010/main" val="1769183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lstStyle/>
          <a:p>
            <a:r>
              <a:rPr kumimoji="1" lang="en-US" altLang="zh-CN" dirty="0" smtClean="0"/>
              <a:t>User</a:t>
            </a:r>
            <a:r>
              <a:rPr kumimoji="1" lang="zh-CN" altLang="en-US" dirty="0" smtClean="0"/>
              <a:t>表</a:t>
            </a:r>
            <a:endParaRPr kumimoji="1" lang="en-US" altLang="zh-CN" dirty="0" smtClean="0"/>
          </a:p>
          <a:p>
            <a:pPr lvl="1"/>
            <a:r>
              <a:rPr lang="zh-CN" altLang="zh-CN" dirty="0" smtClean="0"/>
              <a:t>存储</a:t>
            </a:r>
            <a:r>
              <a:rPr lang="zh-CN" altLang="zh-CN" dirty="0"/>
              <a:t>用户</a:t>
            </a:r>
            <a:r>
              <a:rPr lang="zh-CN" altLang="zh-CN" dirty="0" smtClean="0"/>
              <a:t>的</a:t>
            </a:r>
            <a:r>
              <a:rPr lang="zh-CN" altLang="en-US" dirty="0"/>
              <a:t>基础</a:t>
            </a:r>
            <a:r>
              <a:rPr lang="zh-CN" altLang="zh-CN" dirty="0" smtClean="0"/>
              <a:t>信息。</a:t>
            </a:r>
            <a:endParaRPr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pPr lvl="1"/>
            <a:r>
              <a:rPr kumimoji="1" lang="zh-CN" altLang="en-US" dirty="0" smtClean="0"/>
              <a:t>其中</a:t>
            </a:r>
            <a:r>
              <a:rPr kumimoji="1" lang="en-US" altLang="zh-CN" dirty="0" smtClean="0"/>
              <a:t>ID</a:t>
            </a:r>
            <a:r>
              <a:rPr kumimoji="1" lang="zh-CN" altLang="en-US" dirty="0" smtClean="0"/>
              <a:t>是主键，</a:t>
            </a:r>
            <a:r>
              <a:rPr kumimoji="1" lang="en-US" altLang="zh-CN" dirty="0" err="1" smtClean="0"/>
              <a:t>Userame</a:t>
            </a:r>
            <a:r>
              <a:rPr kumimoji="1" lang="zh-CN" altLang="en-US" dirty="0" smtClean="0"/>
              <a:t>是用户名，</a:t>
            </a:r>
            <a:r>
              <a:rPr kumimoji="1" lang="en-US" altLang="zh-CN" dirty="0" err="1" smtClean="0"/>
              <a:t>NickName</a:t>
            </a:r>
            <a:r>
              <a:rPr kumimoji="1" lang="zh-CN" altLang="en-US" dirty="0" smtClean="0"/>
              <a:t>是昵称，</a:t>
            </a:r>
            <a:r>
              <a:rPr kumimoji="1" lang="en-US" altLang="zh-CN" dirty="0" smtClean="0"/>
              <a:t>Password</a:t>
            </a:r>
            <a:r>
              <a:rPr kumimoji="1" lang="zh-CN" altLang="en-US" dirty="0" smtClean="0"/>
              <a:t>是密码经过</a:t>
            </a:r>
            <a:r>
              <a:rPr kumimoji="1" lang="en-US" altLang="zh-CN" dirty="0" smtClean="0"/>
              <a:t>sha1</a:t>
            </a:r>
            <a:r>
              <a:rPr kumimoji="1" lang="zh-CN" altLang="en-US" dirty="0"/>
              <a:t>散</a:t>
            </a:r>
            <a:r>
              <a:rPr kumimoji="1" lang="zh-CN" altLang="en-US" dirty="0" smtClean="0"/>
              <a:t>列</a:t>
            </a:r>
            <a:r>
              <a:rPr kumimoji="1" lang="en-US" altLang="zh-CN" dirty="0" smtClean="0"/>
              <a:t>1000</a:t>
            </a:r>
            <a:r>
              <a:rPr kumimoji="1" lang="zh-CN" altLang="en-US" dirty="0" smtClean="0"/>
              <a:t>次的结果，</a:t>
            </a:r>
            <a:r>
              <a:rPr kumimoji="1" lang="en-US" altLang="zh-CN" dirty="0" smtClean="0"/>
              <a:t>Privilege</a:t>
            </a:r>
            <a:r>
              <a:rPr kumimoji="1" lang="zh-CN" altLang="en-US" dirty="0" smtClean="0"/>
              <a:t>是连接到</a:t>
            </a:r>
            <a:r>
              <a:rPr kumimoji="1" lang="en-US" altLang="zh-CN" dirty="0" smtClean="0"/>
              <a:t>Privilege</a:t>
            </a:r>
            <a:r>
              <a:rPr kumimoji="1" lang="zh-CN" altLang="en-US" dirty="0" smtClean="0"/>
              <a:t>表的外键，</a:t>
            </a:r>
            <a:r>
              <a:rPr kumimoji="1" lang="en-US" altLang="zh-CN" dirty="0" smtClean="0"/>
              <a:t>Location</a:t>
            </a:r>
            <a:r>
              <a:rPr kumimoji="1" lang="zh-CN" altLang="en-US" dirty="0" smtClean="0"/>
              <a:t>是连接到</a:t>
            </a:r>
            <a:r>
              <a:rPr kumimoji="1" lang="en-US" altLang="zh-CN" dirty="0" smtClean="0"/>
              <a:t>Location</a:t>
            </a:r>
            <a:r>
              <a:rPr kumimoji="1" lang="zh-CN" altLang="en-US" dirty="0" smtClean="0"/>
              <a:t>表的外键</a:t>
            </a:r>
            <a:endParaRPr kumimoji="1" lang="en-US" altLang="zh-CN" dirty="0" smtClean="0"/>
          </a:p>
          <a:p>
            <a:pPr lvl="1"/>
            <a:endParaRPr lang="zh-CN" altLang="zh-CN" dirty="0"/>
          </a:p>
          <a:p>
            <a:pPr lvl="1"/>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602" y="2614499"/>
            <a:ext cx="4982270" cy="1629002"/>
          </a:xfrm>
          <a:prstGeom prst="rect">
            <a:avLst/>
          </a:prstGeom>
        </p:spPr>
      </p:pic>
    </p:spTree>
    <p:extLst>
      <p:ext uri="{BB962C8B-B14F-4D97-AF65-F5344CB8AC3E}">
        <p14:creationId xmlns:p14="http://schemas.microsoft.com/office/powerpoint/2010/main" val="80618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News</a:t>
            </a:r>
            <a:r>
              <a:rPr kumimoji="1" lang="zh-CN" altLang="en-US" dirty="0" smtClean="0"/>
              <a:t>表</a:t>
            </a:r>
            <a:endParaRPr kumimoji="1" lang="en-US" altLang="zh-CN" dirty="0" smtClean="0"/>
          </a:p>
          <a:p>
            <a:pPr lvl="1"/>
            <a:r>
              <a:rPr lang="zh-CN" altLang="zh-CN" dirty="0" smtClean="0"/>
              <a:t>存储</a:t>
            </a:r>
            <a:r>
              <a:rPr lang="zh-CN" altLang="en-US" dirty="0" smtClean="0"/>
              <a:t>新闻</a:t>
            </a:r>
            <a:r>
              <a:rPr lang="zh-CN" altLang="zh-CN" dirty="0" smtClean="0"/>
              <a:t>的</a:t>
            </a:r>
            <a:r>
              <a:rPr lang="zh-CN" altLang="en-US" dirty="0" smtClean="0"/>
              <a:t>内容</a:t>
            </a:r>
            <a:r>
              <a:rPr lang="zh-CN" altLang="zh-CN"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其中</a:t>
            </a:r>
            <a:r>
              <a:rPr lang="en-US" altLang="zh-CN" dirty="0" smtClean="0"/>
              <a:t>ID</a:t>
            </a:r>
            <a:r>
              <a:rPr lang="zh-CN" altLang="en-US" dirty="0" smtClean="0"/>
              <a:t>是主键，</a:t>
            </a:r>
            <a:r>
              <a:rPr lang="en-US" altLang="zh-CN" dirty="0" smtClean="0"/>
              <a:t>Title</a:t>
            </a:r>
            <a:r>
              <a:rPr lang="zh-CN" altLang="en-US" dirty="0" smtClean="0"/>
              <a:t>是新闻标题，</a:t>
            </a:r>
            <a:r>
              <a:rPr lang="en-US" altLang="zh-CN" dirty="0" err="1" smtClean="0"/>
              <a:t>OriginalTime</a:t>
            </a:r>
            <a:r>
              <a:rPr lang="zh-CN" altLang="en-US" dirty="0" smtClean="0"/>
              <a:t>是新闻发生时间，</a:t>
            </a:r>
            <a:r>
              <a:rPr lang="en-US" altLang="zh-CN" dirty="0" smtClean="0"/>
              <a:t>Time</a:t>
            </a:r>
            <a:r>
              <a:rPr lang="zh-CN" altLang="en-US" dirty="0" smtClean="0"/>
              <a:t>是发布时间，</a:t>
            </a:r>
            <a:r>
              <a:rPr lang="en-US" altLang="zh-CN" dirty="0" smtClean="0"/>
              <a:t>Content</a:t>
            </a:r>
            <a:r>
              <a:rPr lang="zh-CN" altLang="en-US" dirty="0" smtClean="0"/>
              <a:t>是以</a:t>
            </a:r>
            <a:r>
              <a:rPr lang="en-US" altLang="zh-CN" dirty="0" smtClean="0"/>
              <a:t>html</a:t>
            </a:r>
            <a:r>
              <a:rPr lang="zh-CN" altLang="en-US" dirty="0" smtClean="0"/>
              <a:t>编码的新闻内容，</a:t>
            </a:r>
            <a:r>
              <a:rPr lang="en-US" altLang="zh-CN" dirty="0" smtClean="0"/>
              <a:t>Tag</a:t>
            </a:r>
            <a:r>
              <a:rPr lang="zh-CN" altLang="en-US" dirty="0" smtClean="0"/>
              <a:t>是新闻的标签，</a:t>
            </a:r>
            <a:r>
              <a:rPr lang="en-US" altLang="zh-CN" dirty="0" smtClean="0"/>
              <a:t>Publisher</a:t>
            </a:r>
            <a:r>
              <a:rPr lang="zh-CN" altLang="en-US" dirty="0" smtClean="0"/>
              <a:t>是发布者，是连接到</a:t>
            </a:r>
            <a:r>
              <a:rPr lang="en-US" altLang="zh-CN" dirty="0" smtClean="0"/>
              <a:t>User</a:t>
            </a:r>
            <a:r>
              <a:rPr lang="zh-CN" altLang="en-US" dirty="0" smtClean="0"/>
              <a:t>表的外键，</a:t>
            </a:r>
            <a:r>
              <a:rPr lang="en-US" altLang="zh-CN" dirty="0" smtClean="0"/>
              <a:t>Valid</a:t>
            </a:r>
            <a:r>
              <a:rPr lang="zh-CN" altLang="en-US" dirty="0" smtClean="0"/>
              <a:t>是有效性，</a:t>
            </a:r>
            <a:r>
              <a:rPr lang="en-US" altLang="zh-CN" dirty="0" smtClean="0"/>
              <a:t>Category</a:t>
            </a:r>
            <a:r>
              <a:rPr lang="zh-CN" altLang="en-US" dirty="0" smtClean="0"/>
              <a:t>是连接到</a:t>
            </a:r>
            <a:r>
              <a:rPr lang="en-US" altLang="zh-CN" dirty="0" smtClean="0"/>
              <a:t>Category</a:t>
            </a:r>
            <a:r>
              <a:rPr lang="zh-CN" altLang="en-US" dirty="0" smtClean="0"/>
              <a:t>表的外键，</a:t>
            </a:r>
            <a:r>
              <a:rPr lang="en-US" altLang="zh-CN" dirty="0" smtClean="0"/>
              <a:t>Location</a:t>
            </a:r>
            <a:r>
              <a:rPr lang="zh-CN" altLang="en-US" dirty="0" smtClean="0"/>
              <a:t>是连接到</a:t>
            </a:r>
            <a:r>
              <a:rPr lang="en-US" altLang="zh-CN" dirty="0" smtClean="0"/>
              <a:t>Location</a:t>
            </a:r>
            <a:r>
              <a:rPr lang="zh-CN" altLang="en-US" dirty="0" smtClean="0"/>
              <a:t>表的外键，</a:t>
            </a:r>
            <a:r>
              <a:rPr lang="en-US" altLang="zh-CN" dirty="0" smtClean="0"/>
              <a:t>Priority</a:t>
            </a:r>
            <a:r>
              <a:rPr lang="zh-CN" altLang="en-US" dirty="0" smtClean="0"/>
              <a:t>是新闻的重要性排序，</a:t>
            </a:r>
            <a:r>
              <a:rPr lang="en-US" altLang="zh-CN" dirty="0" smtClean="0"/>
              <a:t>Intro</a:t>
            </a:r>
            <a:r>
              <a:rPr lang="zh-CN" altLang="en-US" dirty="0" smtClean="0"/>
              <a:t>是新闻在预览时的简介</a:t>
            </a:r>
            <a:endParaRPr lang="zh-CN" altLang="zh-CN" dirty="0"/>
          </a:p>
          <a:p>
            <a:pPr lvl="1"/>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403" y="1600200"/>
            <a:ext cx="4858428" cy="2953162"/>
          </a:xfrm>
          <a:prstGeom prst="rect">
            <a:avLst/>
          </a:prstGeom>
        </p:spPr>
      </p:pic>
    </p:spTree>
    <p:extLst>
      <p:ext uri="{BB962C8B-B14F-4D97-AF65-F5344CB8AC3E}">
        <p14:creationId xmlns:p14="http://schemas.microsoft.com/office/powerpoint/2010/main" val="433212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lstStyle/>
          <a:p>
            <a:r>
              <a:rPr lang="en-US" altLang="zh-CN" dirty="0" smtClean="0"/>
              <a:t>Category</a:t>
            </a:r>
            <a:r>
              <a:rPr kumimoji="1" lang="zh-CN" altLang="en-US" dirty="0" smtClean="0"/>
              <a:t>表</a:t>
            </a:r>
            <a:endParaRPr kumimoji="1" lang="en-US" altLang="zh-CN" dirty="0" smtClean="0"/>
          </a:p>
          <a:p>
            <a:pPr lvl="1"/>
            <a:r>
              <a:rPr lang="zh-CN" altLang="en-US" dirty="0" smtClean="0"/>
              <a:t>记录了新闻的分类信息</a:t>
            </a:r>
            <a:r>
              <a:rPr lang="zh-CN" altLang="zh-CN"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其中</a:t>
            </a:r>
            <a:r>
              <a:rPr lang="en-US" altLang="zh-CN" dirty="0" smtClean="0"/>
              <a:t>ID</a:t>
            </a:r>
            <a:r>
              <a:rPr lang="zh-CN" altLang="en-US" dirty="0" smtClean="0"/>
              <a:t>是主键，</a:t>
            </a:r>
            <a:r>
              <a:rPr lang="en-US" altLang="zh-CN" dirty="0" smtClean="0"/>
              <a:t>Name</a:t>
            </a:r>
            <a:r>
              <a:rPr lang="zh-CN" altLang="en-US" dirty="0" smtClean="0"/>
              <a:t>是分类的名称，</a:t>
            </a:r>
            <a:r>
              <a:rPr lang="en-US" altLang="zh-CN" dirty="0" smtClean="0"/>
              <a:t>Belong</a:t>
            </a:r>
            <a:r>
              <a:rPr lang="zh-CN" altLang="en-US" dirty="0" smtClean="0"/>
              <a:t>是该分类的父分类，</a:t>
            </a:r>
            <a:r>
              <a:rPr lang="en-US" altLang="zh-CN" dirty="0" smtClean="0"/>
              <a:t>Builder</a:t>
            </a:r>
            <a:r>
              <a:rPr lang="zh-CN" altLang="en-US" dirty="0" smtClean="0"/>
              <a:t>是分类的创建者，是连接到</a:t>
            </a:r>
            <a:r>
              <a:rPr lang="en-US" altLang="zh-CN" dirty="0" smtClean="0"/>
              <a:t>User</a:t>
            </a:r>
            <a:r>
              <a:rPr lang="zh-CN" altLang="en-US" dirty="0" smtClean="0"/>
              <a:t>表的外键，</a:t>
            </a:r>
            <a:r>
              <a:rPr lang="en-US" altLang="zh-CN" dirty="0" smtClean="0"/>
              <a:t>Time</a:t>
            </a:r>
            <a:r>
              <a:rPr lang="zh-CN" altLang="en-US" dirty="0" smtClean="0"/>
              <a:t>是分类的创建时间，</a:t>
            </a:r>
            <a:r>
              <a:rPr lang="en-US" altLang="zh-CN" dirty="0" smtClean="0"/>
              <a:t>Priority</a:t>
            </a:r>
            <a:r>
              <a:rPr lang="zh-CN" altLang="en-US" dirty="0" smtClean="0"/>
              <a:t>是分类的优先级，</a:t>
            </a:r>
            <a:r>
              <a:rPr lang="en-US" altLang="zh-CN" dirty="0" smtClean="0"/>
              <a:t>Display</a:t>
            </a:r>
            <a:r>
              <a:rPr lang="zh-CN" altLang="en-US" dirty="0" smtClean="0"/>
              <a:t>是分类的显示名称（中文）</a:t>
            </a:r>
            <a:endParaRPr lang="zh-CN" altLang="zh-CN" dirty="0"/>
          </a:p>
          <a:p>
            <a:pPr lvl="1"/>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836" y="2645918"/>
            <a:ext cx="4877481" cy="1810003"/>
          </a:xfrm>
          <a:prstGeom prst="rect">
            <a:avLst/>
          </a:prstGeom>
        </p:spPr>
      </p:pic>
    </p:spTree>
    <p:extLst>
      <p:ext uri="{BB962C8B-B14F-4D97-AF65-F5344CB8AC3E}">
        <p14:creationId xmlns:p14="http://schemas.microsoft.com/office/powerpoint/2010/main" val="4119459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lstStyle/>
          <a:p>
            <a:r>
              <a:rPr lang="en-US" altLang="zh-CN" dirty="0" smtClean="0"/>
              <a:t>I</a:t>
            </a:r>
            <a:r>
              <a:rPr lang="en-US" altLang="zh-CN" dirty="0" smtClean="0"/>
              <a:t>mage</a:t>
            </a:r>
            <a:r>
              <a:rPr kumimoji="1" lang="zh-CN" altLang="en-US" dirty="0" smtClean="0"/>
              <a:t>表</a:t>
            </a:r>
            <a:endParaRPr kumimoji="1" lang="en-US" altLang="zh-CN" dirty="0" smtClean="0"/>
          </a:p>
          <a:p>
            <a:pPr lvl="1"/>
            <a:r>
              <a:rPr lang="zh-CN" altLang="en-US" dirty="0" smtClean="0"/>
              <a:t>记录所有用户上传的图片的基本信息</a:t>
            </a:r>
            <a:endParaRPr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pPr lvl="1"/>
            <a:r>
              <a:rPr kumimoji="1" lang="zh-CN" altLang="en-US" dirty="0" smtClean="0"/>
              <a:t>其中</a:t>
            </a:r>
            <a:r>
              <a:rPr kumimoji="1" lang="en-US" altLang="zh-CN" dirty="0" smtClean="0"/>
              <a:t>ID</a:t>
            </a:r>
            <a:r>
              <a:rPr kumimoji="1" lang="zh-CN" altLang="en-US" dirty="0" smtClean="0"/>
              <a:t>是主键，</a:t>
            </a:r>
            <a:r>
              <a:rPr kumimoji="1" lang="en-US" altLang="zh-CN" dirty="0" smtClean="0"/>
              <a:t>Uploader</a:t>
            </a:r>
            <a:r>
              <a:rPr kumimoji="1" lang="zh-CN" altLang="en-US" dirty="0" smtClean="0"/>
              <a:t>是上传者，是连接到</a:t>
            </a:r>
            <a:r>
              <a:rPr kumimoji="1" lang="en-US" altLang="zh-CN" dirty="0" smtClean="0"/>
              <a:t>User</a:t>
            </a:r>
            <a:r>
              <a:rPr kumimoji="1" lang="zh-CN" altLang="en-US" dirty="0" smtClean="0"/>
              <a:t>表的外键，</a:t>
            </a:r>
            <a:r>
              <a:rPr kumimoji="1" lang="en-US" altLang="zh-CN" dirty="0" smtClean="0"/>
              <a:t>File</a:t>
            </a:r>
            <a:r>
              <a:rPr kumimoji="1" lang="zh-CN" altLang="en-US" dirty="0" smtClean="0"/>
              <a:t>是文件位置，</a:t>
            </a:r>
            <a:r>
              <a:rPr kumimoji="1" lang="en-US" altLang="zh-CN" dirty="0" smtClean="0"/>
              <a:t>Width</a:t>
            </a:r>
            <a:r>
              <a:rPr kumimoji="1" lang="zh-CN" altLang="en-US" dirty="0" smtClean="0"/>
              <a:t>和</a:t>
            </a:r>
            <a:r>
              <a:rPr kumimoji="1" lang="en-US" altLang="zh-CN" dirty="0" smtClean="0"/>
              <a:t>Height</a:t>
            </a:r>
            <a:r>
              <a:rPr kumimoji="1" lang="zh-CN" altLang="en-US" dirty="0" smtClean="0"/>
              <a:t>是图片的大小，</a:t>
            </a:r>
            <a:r>
              <a:rPr kumimoji="1" lang="en-US" altLang="zh-CN" dirty="0" smtClean="0"/>
              <a:t>Time</a:t>
            </a:r>
            <a:r>
              <a:rPr kumimoji="1" lang="zh-CN" altLang="en-US" dirty="0" smtClean="0"/>
              <a:t>是上传时间，</a:t>
            </a:r>
            <a:r>
              <a:rPr kumimoji="1" lang="en-US" altLang="zh-CN" dirty="0" smtClean="0"/>
              <a:t>Thumbnail</a:t>
            </a:r>
            <a:r>
              <a:rPr kumimoji="1" lang="zh-CN" altLang="en-US" dirty="0" smtClean="0"/>
              <a:t>是图片的缩略图</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61" y="2702934"/>
            <a:ext cx="4582164" cy="1800476"/>
          </a:xfrm>
          <a:prstGeom prst="rect">
            <a:avLst/>
          </a:prstGeom>
        </p:spPr>
      </p:pic>
    </p:spTree>
    <p:extLst>
      <p:ext uri="{BB962C8B-B14F-4D97-AF65-F5344CB8AC3E}">
        <p14:creationId xmlns:p14="http://schemas.microsoft.com/office/powerpoint/2010/main" val="1586776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lstStyle/>
          <a:p>
            <a:r>
              <a:rPr lang="en-US" altLang="zh-CN" dirty="0" smtClean="0"/>
              <a:t>Location</a:t>
            </a:r>
            <a:r>
              <a:rPr kumimoji="1" lang="zh-CN" altLang="en-US" dirty="0" smtClean="0"/>
              <a:t>表</a:t>
            </a:r>
            <a:endParaRPr kumimoji="1" lang="en-US" altLang="zh-CN" dirty="0" smtClean="0"/>
          </a:p>
          <a:p>
            <a:pPr lvl="1"/>
            <a:r>
              <a:rPr lang="zh-CN" altLang="zh-CN" dirty="0" smtClean="0"/>
              <a:t>存储用户</a:t>
            </a:r>
            <a:r>
              <a:rPr lang="zh-CN" altLang="en-US" dirty="0" smtClean="0"/>
              <a:t>及新闻发生地点</a:t>
            </a:r>
            <a:r>
              <a:rPr lang="zh-CN" altLang="zh-CN" dirty="0" smtClean="0"/>
              <a:t>的</a:t>
            </a:r>
            <a:r>
              <a:rPr lang="zh-CN" altLang="en-US" dirty="0" smtClean="0"/>
              <a:t>位置</a:t>
            </a:r>
            <a:r>
              <a:rPr lang="zh-CN" altLang="zh-CN" dirty="0" smtClean="0"/>
              <a:t>信息。</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其中</a:t>
            </a:r>
            <a:r>
              <a:rPr lang="en-US" altLang="zh-CN" dirty="0" smtClean="0"/>
              <a:t>ID</a:t>
            </a:r>
            <a:r>
              <a:rPr lang="zh-CN" altLang="en-US" dirty="0" smtClean="0"/>
              <a:t>是主键，</a:t>
            </a:r>
            <a:r>
              <a:rPr lang="en-US" altLang="zh-CN" dirty="0" smtClean="0"/>
              <a:t>Longitude</a:t>
            </a:r>
            <a:r>
              <a:rPr lang="zh-CN" altLang="en-US" dirty="0" smtClean="0"/>
              <a:t>和</a:t>
            </a:r>
            <a:r>
              <a:rPr lang="en-US" altLang="zh-CN" dirty="0" smtClean="0"/>
              <a:t>Latitude</a:t>
            </a:r>
            <a:r>
              <a:rPr lang="zh-CN" altLang="en-US" dirty="0" smtClean="0"/>
              <a:t>是经纬度，</a:t>
            </a:r>
            <a:r>
              <a:rPr lang="en-US" altLang="zh-CN" dirty="0" smtClean="0"/>
              <a:t>Description</a:t>
            </a:r>
            <a:r>
              <a:rPr lang="zh-CN" altLang="en-US" dirty="0" smtClean="0"/>
              <a:t>是该地点的名称</a:t>
            </a:r>
            <a:endParaRPr lang="en-US" altLang="zh-CN" dirty="0" smtClean="0"/>
          </a:p>
          <a:p>
            <a:pPr lvl="1"/>
            <a:endParaRPr lang="zh-CN" altLang="zh-CN" dirty="0"/>
          </a:p>
          <a:p>
            <a:pPr lvl="1"/>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049" y="2866946"/>
            <a:ext cx="4667901" cy="1124107"/>
          </a:xfrm>
          <a:prstGeom prst="rect">
            <a:avLst/>
          </a:prstGeom>
        </p:spPr>
      </p:pic>
    </p:spTree>
    <p:extLst>
      <p:ext uri="{BB962C8B-B14F-4D97-AF65-F5344CB8AC3E}">
        <p14:creationId xmlns:p14="http://schemas.microsoft.com/office/powerpoint/2010/main" val="94430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数据库设计</a:t>
            </a:r>
            <a:endParaRPr kumimoji="1" lang="zh-CN" altLang="en-US" dirty="0"/>
          </a:p>
        </p:txBody>
      </p:sp>
      <p:sp>
        <p:nvSpPr>
          <p:cNvPr id="3" name="内容占位符 2"/>
          <p:cNvSpPr>
            <a:spLocks noGrp="1"/>
          </p:cNvSpPr>
          <p:nvPr>
            <p:ph idx="1"/>
          </p:nvPr>
        </p:nvSpPr>
        <p:spPr/>
        <p:txBody>
          <a:bodyPr/>
          <a:lstStyle/>
          <a:p>
            <a:r>
              <a:rPr lang="en-US" altLang="zh-CN" dirty="0" smtClean="0"/>
              <a:t>Privilege</a:t>
            </a:r>
            <a:r>
              <a:rPr kumimoji="1" lang="zh-CN" altLang="en-US" dirty="0" smtClean="0"/>
              <a:t>表</a:t>
            </a:r>
            <a:endParaRPr kumimoji="1" lang="en-US" altLang="zh-CN" dirty="0" smtClean="0"/>
          </a:p>
          <a:p>
            <a:pPr lvl="1"/>
            <a:r>
              <a:rPr lang="zh-CN" altLang="zh-CN" dirty="0" smtClean="0"/>
              <a:t>存储</a:t>
            </a:r>
            <a:r>
              <a:rPr lang="zh-CN" altLang="en-US" dirty="0" smtClean="0"/>
              <a:t>用户权限的类别</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其中</a:t>
            </a:r>
            <a:r>
              <a:rPr lang="en-US" altLang="zh-CN" dirty="0" smtClean="0"/>
              <a:t>Location</a:t>
            </a:r>
            <a:r>
              <a:rPr lang="zh-CN" altLang="en-US" dirty="0" smtClean="0"/>
              <a:t>是权限允许的地址，</a:t>
            </a:r>
            <a:r>
              <a:rPr lang="en-US" altLang="zh-CN" dirty="0" smtClean="0"/>
              <a:t>Description</a:t>
            </a:r>
            <a:r>
              <a:rPr lang="zh-CN" altLang="en-US" dirty="0" smtClean="0"/>
              <a:t>是权限的描述</a:t>
            </a:r>
            <a:endParaRPr lang="zh-CN" altLang="zh-CN" dirty="0"/>
          </a:p>
          <a:p>
            <a:pPr lvl="1"/>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289" y="2719187"/>
            <a:ext cx="4582164" cy="914528"/>
          </a:xfrm>
          <a:prstGeom prst="rect">
            <a:avLst/>
          </a:prstGeom>
        </p:spPr>
      </p:pic>
    </p:spTree>
    <p:extLst>
      <p:ext uri="{BB962C8B-B14F-4D97-AF65-F5344CB8AC3E}">
        <p14:creationId xmlns:p14="http://schemas.microsoft.com/office/powerpoint/2010/main" val="455710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事务流程</a:t>
            </a:r>
            <a:endParaRPr kumimoji="1" lang="zh-CN" altLang="en-US" dirty="0"/>
          </a:p>
        </p:txBody>
      </p:sp>
      <p:sp>
        <p:nvSpPr>
          <p:cNvPr id="3" name="内容占位符 2"/>
          <p:cNvSpPr>
            <a:spLocks noGrp="1"/>
          </p:cNvSpPr>
          <p:nvPr>
            <p:ph idx="1"/>
          </p:nvPr>
        </p:nvSpPr>
        <p:spPr/>
        <p:txBody>
          <a:bodyPr>
            <a:normAutofit fontScale="55000" lnSpcReduction="20000"/>
          </a:bodyPr>
          <a:lstStyle/>
          <a:p>
            <a:r>
              <a:rPr lang="zh-CN" altLang="zh-CN" b="1" dirty="0"/>
              <a:t>管理者上传新闻</a:t>
            </a:r>
          </a:p>
          <a:p>
            <a:r>
              <a:rPr lang="en-US" altLang="zh-CN" dirty="0"/>
              <a:t>1.</a:t>
            </a:r>
            <a:r>
              <a:rPr lang="zh-CN" altLang="zh-CN" dirty="0"/>
              <a:t>登录新闻发布者</a:t>
            </a:r>
            <a:r>
              <a:rPr lang="zh-CN" altLang="zh-CN" dirty="0" smtClean="0"/>
              <a:t>账号</a:t>
            </a:r>
            <a:endParaRPr lang="en-US" altLang="zh-CN" dirty="0"/>
          </a:p>
          <a:p>
            <a:r>
              <a:rPr lang="en-US" altLang="zh-CN" dirty="0" smtClean="0"/>
              <a:t>2</a:t>
            </a:r>
            <a:r>
              <a:rPr lang="en-US" altLang="zh-CN" dirty="0"/>
              <a:t>.</a:t>
            </a:r>
            <a:r>
              <a:rPr lang="zh-CN" altLang="zh-CN" dirty="0"/>
              <a:t>（可选）将新闻链接由浏览器拖入空白处，程序将自动解析新闻页面的标题，内容，并将新闻图片上传至服务器（需登录进行）。</a:t>
            </a:r>
          </a:p>
          <a:p>
            <a:r>
              <a:rPr lang="en-US" altLang="zh-CN" dirty="0"/>
              <a:t>3.</a:t>
            </a:r>
            <a:r>
              <a:rPr lang="zh-CN" altLang="zh-CN" dirty="0"/>
              <a:t>输入，修改新闻内容及标题，插入图片并上传至服务器，实时在预览框中查看。</a:t>
            </a:r>
          </a:p>
          <a:p>
            <a:r>
              <a:rPr lang="en-US" altLang="zh-CN" dirty="0"/>
              <a:t>4.</a:t>
            </a:r>
            <a:r>
              <a:rPr lang="zh-CN" altLang="zh-CN" dirty="0"/>
              <a:t>点击提交，上传至新闻服务器。</a:t>
            </a:r>
          </a:p>
          <a:p>
            <a:r>
              <a:rPr lang="en-US" altLang="zh-CN" dirty="0"/>
              <a:t> </a:t>
            </a:r>
            <a:endParaRPr lang="zh-CN" altLang="zh-CN" dirty="0"/>
          </a:p>
          <a:p>
            <a:r>
              <a:rPr lang="zh-CN" altLang="zh-CN" b="1" dirty="0"/>
              <a:t>管理者管理用户信息</a:t>
            </a:r>
          </a:p>
          <a:p>
            <a:r>
              <a:rPr lang="en-US" altLang="zh-CN" dirty="0"/>
              <a:t>1.</a:t>
            </a:r>
            <a:r>
              <a:rPr lang="zh-CN" altLang="zh-CN" dirty="0" smtClean="0"/>
              <a:t>登录</a:t>
            </a:r>
            <a:r>
              <a:rPr lang="zh-CN" altLang="en-US" dirty="0"/>
              <a:t>管理</a:t>
            </a:r>
            <a:r>
              <a:rPr lang="zh-CN" altLang="zh-CN" dirty="0" smtClean="0"/>
              <a:t>账号</a:t>
            </a:r>
            <a:endParaRPr lang="en-US" altLang="zh-CN" dirty="0" smtClean="0"/>
          </a:p>
          <a:p>
            <a:r>
              <a:rPr lang="en-US" altLang="zh-CN" dirty="0" smtClean="0"/>
              <a:t>2</a:t>
            </a:r>
            <a:r>
              <a:rPr lang="en-US" altLang="zh-CN" dirty="0"/>
              <a:t>.</a:t>
            </a:r>
            <a:r>
              <a:rPr lang="zh-CN" altLang="zh-CN" dirty="0"/>
              <a:t>点击用户管理。</a:t>
            </a:r>
          </a:p>
          <a:p>
            <a:r>
              <a:rPr lang="en-US" altLang="zh-CN" dirty="0"/>
              <a:t>3.</a:t>
            </a:r>
            <a:r>
              <a:rPr lang="zh-CN" altLang="zh-CN" dirty="0"/>
              <a:t>在弹出窗口中删除，提升，降低，设置用户权限。</a:t>
            </a:r>
          </a:p>
          <a:p>
            <a:r>
              <a:rPr lang="en-US" altLang="zh-CN" dirty="0"/>
              <a:t> </a:t>
            </a:r>
            <a:endParaRPr lang="zh-CN" altLang="zh-CN" dirty="0"/>
          </a:p>
          <a:p>
            <a:r>
              <a:rPr lang="zh-CN" altLang="zh-CN" b="1" dirty="0"/>
              <a:t>管理者管理新闻</a:t>
            </a:r>
          </a:p>
          <a:p>
            <a:r>
              <a:rPr lang="en-US" altLang="zh-CN" dirty="0"/>
              <a:t>1.</a:t>
            </a:r>
            <a:r>
              <a:rPr lang="zh-CN" altLang="zh-CN" dirty="0" smtClean="0"/>
              <a:t>登录</a:t>
            </a:r>
            <a:r>
              <a:rPr lang="zh-CN" altLang="en-US" dirty="0"/>
              <a:t>管理</a:t>
            </a:r>
            <a:r>
              <a:rPr lang="zh-CN" altLang="zh-CN" dirty="0" smtClean="0"/>
              <a:t>账号</a:t>
            </a:r>
            <a:endParaRPr lang="en-US" altLang="zh-CN" dirty="0" smtClean="0"/>
          </a:p>
          <a:p>
            <a:r>
              <a:rPr lang="en-US" altLang="zh-CN" dirty="0" smtClean="0"/>
              <a:t>2</a:t>
            </a:r>
            <a:r>
              <a:rPr lang="en-US" altLang="zh-CN" dirty="0"/>
              <a:t>.</a:t>
            </a:r>
            <a:r>
              <a:rPr lang="zh-CN" altLang="zh-CN" dirty="0"/>
              <a:t>点击新闻管理。</a:t>
            </a:r>
          </a:p>
          <a:p>
            <a:r>
              <a:rPr lang="en-US" altLang="zh-CN" dirty="0"/>
              <a:t>3.</a:t>
            </a:r>
            <a:r>
              <a:rPr lang="zh-CN" altLang="zh-CN" dirty="0"/>
              <a:t>在弹出窗口中删除新闻。</a:t>
            </a:r>
          </a:p>
          <a:p>
            <a:r>
              <a:rPr lang="en-US" altLang="zh-CN" dirty="0"/>
              <a:t> </a:t>
            </a:r>
            <a:endParaRPr lang="zh-CN" altLang="zh-CN" dirty="0"/>
          </a:p>
          <a:p>
            <a:r>
              <a:rPr lang="zh-CN" altLang="zh-CN" b="1" dirty="0"/>
              <a:t>阅读者阅读新闻</a:t>
            </a:r>
          </a:p>
          <a:p>
            <a:r>
              <a:rPr lang="en-US" altLang="zh-CN" dirty="0"/>
              <a:t>1.</a:t>
            </a:r>
            <a:r>
              <a:rPr lang="zh-CN" altLang="zh-CN" dirty="0"/>
              <a:t>进入安卓程序</a:t>
            </a:r>
          </a:p>
          <a:p>
            <a:r>
              <a:rPr lang="en-US" altLang="zh-CN" dirty="0"/>
              <a:t>2.</a:t>
            </a:r>
            <a:r>
              <a:rPr lang="zh-CN" altLang="zh-CN" dirty="0"/>
              <a:t>下滑菜单刷新</a:t>
            </a:r>
          </a:p>
          <a:p>
            <a:r>
              <a:rPr lang="en-US" altLang="zh-CN" dirty="0"/>
              <a:t>3.</a:t>
            </a:r>
            <a:r>
              <a:rPr lang="zh-CN" altLang="zh-CN" dirty="0"/>
              <a:t>点击注册</a:t>
            </a:r>
            <a:r>
              <a:rPr lang="en-US" altLang="zh-CN" dirty="0"/>
              <a:t>/</a:t>
            </a:r>
            <a:r>
              <a:rPr lang="zh-CN" altLang="zh-CN" dirty="0"/>
              <a:t>登陆链接，进入登陆页面</a:t>
            </a:r>
          </a:p>
          <a:p>
            <a:r>
              <a:rPr lang="en-US" altLang="zh-CN" dirty="0"/>
              <a:t>4.</a:t>
            </a:r>
            <a:r>
              <a:rPr lang="zh-CN" altLang="zh-CN" dirty="0"/>
              <a:t>输入用户名密码，如果是新用户，点选新用户复选框</a:t>
            </a:r>
          </a:p>
          <a:p>
            <a:r>
              <a:rPr lang="en-US" altLang="zh-CN" dirty="0"/>
              <a:t>5.</a:t>
            </a:r>
            <a:r>
              <a:rPr lang="zh-CN" altLang="zh-CN" dirty="0"/>
              <a:t>返回用户位置地图（由腾讯开放平台提供）</a:t>
            </a:r>
          </a:p>
          <a:p>
            <a:r>
              <a:rPr lang="en-US" altLang="zh-CN" dirty="0"/>
              <a:t>6.</a:t>
            </a:r>
            <a:r>
              <a:rPr lang="zh-CN" altLang="zh-CN" dirty="0"/>
              <a:t>选择新闻进行阅读</a:t>
            </a:r>
          </a:p>
          <a:p>
            <a:pPr lvl="1"/>
            <a:endParaRPr kumimoji="1" lang="zh-CN" altLang="en-US" dirty="0"/>
          </a:p>
        </p:txBody>
      </p:sp>
    </p:spTree>
    <p:extLst>
      <p:ext uri="{BB962C8B-B14F-4D97-AF65-F5344CB8AC3E}">
        <p14:creationId xmlns:p14="http://schemas.microsoft.com/office/powerpoint/2010/main" val="1271673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13" y="533400"/>
            <a:ext cx="8229600" cy="990600"/>
          </a:xfrm>
        </p:spPr>
        <p:txBody>
          <a:bodyPr/>
          <a:lstStyle/>
          <a:p>
            <a:r>
              <a:rPr kumimoji="1" lang="zh-CN" altLang="en-US" dirty="0" smtClean="0"/>
              <a:t>系统需求描述</a:t>
            </a:r>
            <a:endParaRPr kumimoji="1" lang="zh-CN" altLang="en-US" dirty="0"/>
          </a:p>
        </p:txBody>
      </p:sp>
      <p:sp>
        <p:nvSpPr>
          <p:cNvPr id="3" name="内容占位符 2"/>
          <p:cNvSpPr>
            <a:spLocks noGrp="1"/>
          </p:cNvSpPr>
          <p:nvPr>
            <p:ph idx="1"/>
          </p:nvPr>
        </p:nvSpPr>
        <p:spPr/>
        <p:txBody>
          <a:bodyPr/>
          <a:lstStyle/>
          <a:p>
            <a:r>
              <a:rPr lang="zh-CN" altLang="zh-CN" dirty="0">
                <a:latin typeface="Adobe 仿宋 Std R"/>
                <a:ea typeface="Adobe 仿宋 Std R"/>
                <a:cs typeface="Adobe 仿宋 Std R"/>
              </a:rPr>
              <a:t>分为</a:t>
            </a:r>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端和安卓客户端两部分</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端实现了一个模拟安卓手机屏幕的页面，可以通过鼠标拖拽链接的方式把网页上的新闻加载到手机模拟器屏幕中，显示标题，摘要等必要信息。</a:t>
            </a:r>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端可以配置模拟的手机屏幕页面，并具有手动修改，删除，编辑等功能</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zh-CN" altLang="zh-CN" dirty="0">
                <a:latin typeface="Adobe 仿宋 Std R"/>
                <a:ea typeface="Adobe 仿宋 Std R"/>
                <a:cs typeface="Adobe 仿宋 Std R"/>
              </a:rPr>
              <a:t>安卓新闻客户端采用原生开发和</a:t>
            </a:r>
            <a:r>
              <a:rPr lang="en-US" altLang="zh-CN" dirty="0" err="1">
                <a:latin typeface="Adobe 仿宋 Std R"/>
                <a:ea typeface="Adobe 仿宋 Std R"/>
                <a:cs typeface="Adobe 仿宋 Std R"/>
              </a:rPr>
              <a:t>WebView</a:t>
            </a:r>
            <a:r>
              <a:rPr lang="zh-CN" altLang="zh-CN" dirty="0">
                <a:latin typeface="Adobe 仿宋 Std R"/>
                <a:ea typeface="Adobe 仿宋 Std R"/>
                <a:cs typeface="Adobe 仿宋 Std R"/>
              </a:rPr>
              <a:t>结合的方式，列表是一个可以刷新的新闻列表，点击进入新闻条目，自动加载并显示</a:t>
            </a:r>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端配置好的新闻页面，并与</a:t>
            </a:r>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端页面配置布局一致。 </a:t>
            </a:r>
            <a:endParaRPr kumimoji="1" lang="zh-CN" altLang="en-US" dirty="0">
              <a:latin typeface="Adobe 仿宋 Std R"/>
              <a:ea typeface="Adobe 仿宋 Std R"/>
              <a:cs typeface="Adobe 仿宋 Std R"/>
            </a:endParaRPr>
          </a:p>
        </p:txBody>
      </p:sp>
    </p:spTree>
    <p:extLst>
      <p:ext uri="{BB962C8B-B14F-4D97-AF65-F5344CB8AC3E}">
        <p14:creationId xmlns:p14="http://schemas.microsoft.com/office/powerpoint/2010/main" val="197692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演示</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406392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功能性需求</a:t>
            </a:r>
            <a:endParaRPr kumimoji="1" lang="zh-CN" altLang="en-US" dirty="0"/>
          </a:p>
        </p:txBody>
      </p:sp>
      <p:sp>
        <p:nvSpPr>
          <p:cNvPr id="3" name="内容占位符 2"/>
          <p:cNvSpPr>
            <a:spLocks noGrp="1"/>
          </p:cNvSpPr>
          <p:nvPr>
            <p:ph idx="1"/>
          </p:nvPr>
        </p:nvSpPr>
        <p:spPr/>
        <p:txBody>
          <a:bodyPr>
            <a:normAutofit lnSpcReduction="10000"/>
          </a:bodyPr>
          <a:lstStyle/>
          <a:p>
            <a:r>
              <a:rPr lang="zh-CN" altLang="zh-CN" dirty="0">
                <a:latin typeface="Adobe 仿宋 Std R"/>
                <a:ea typeface="Adobe 仿宋 Std R"/>
                <a:cs typeface="Adobe 仿宋 Std R"/>
              </a:rPr>
              <a:t>实现不同大小的安卓屏幕的模拟，用户可以针对不同的屏幕大小进行开发</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zh-CN" altLang="zh-CN" dirty="0">
                <a:latin typeface="Adobe 仿宋 Std R"/>
                <a:ea typeface="Adobe 仿宋 Std R"/>
                <a:cs typeface="Adobe 仿宋 Std R"/>
              </a:rPr>
              <a:t>实现网页新闻采集功能，用鼠标抓起某网站的新闻内容拖拽到模拟器中，解析获得新闻的标题，正文，作者，图片，时间等</a:t>
            </a:r>
            <a:r>
              <a:rPr lang="zh-CN" altLang="zh-CN" dirty="0" smtClean="0">
                <a:latin typeface="Adobe 仿宋 Std R"/>
                <a:ea typeface="Adobe 仿宋 Std R"/>
                <a:cs typeface="Adobe 仿宋 Std R"/>
              </a:rPr>
              <a:t>信息</a:t>
            </a:r>
            <a:r>
              <a:rPr lang="zh-CN" altLang="en-US" dirty="0" smtClean="0">
                <a:latin typeface="Adobe 仿宋 Std R"/>
                <a:ea typeface="Adobe 仿宋 Std R"/>
                <a:cs typeface="Adobe 仿宋 Std R"/>
              </a:rPr>
              <a:t>，放入数据库</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端可以实现对页面的修改、删除、编辑等</a:t>
            </a:r>
            <a:r>
              <a:rPr lang="zh-CN" altLang="zh-CN" dirty="0" smtClean="0">
                <a:latin typeface="Adobe 仿宋 Std R"/>
                <a:ea typeface="Adobe 仿宋 Std R"/>
                <a:cs typeface="Adobe 仿宋 Std R"/>
              </a:rPr>
              <a:t>功能。</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zh-CN" altLang="zh-CN" dirty="0">
                <a:latin typeface="Adobe 仿宋 Std R"/>
                <a:ea typeface="Adobe 仿宋 Std R"/>
                <a:cs typeface="Adobe 仿宋 Std R"/>
              </a:rPr>
              <a:t>安卓客户端可以通过刷新的</a:t>
            </a:r>
            <a:r>
              <a:rPr lang="zh-CN" altLang="zh-CN" dirty="0" smtClean="0">
                <a:latin typeface="Adobe 仿宋 Std R"/>
                <a:ea typeface="Adobe 仿宋 Std R"/>
                <a:cs typeface="Adobe 仿宋 Std R"/>
              </a:rPr>
              <a:t>方式</a:t>
            </a:r>
            <a:r>
              <a:rPr lang="zh-CN" altLang="en-US" dirty="0" smtClean="0">
                <a:latin typeface="Adobe 仿宋 Std R"/>
                <a:ea typeface="Adobe 仿宋 Std R"/>
                <a:cs typeface="Adobe 仿宋 Std R"/>
              </a:rPr>
              <a:t>从服务器</a:t>
            </a:r>
            <a:r>
              <a:rPr lang="zh-CN" altLang="zh-CN" dirty="0" smtClean="0">
                <a:latin typeface="Adobe 仿宋 Std R"/>
                <a:ea typeface="Adobe 仿宋 Std R"/>
                <a:cs typeface="Adobe 仿宋 Std R"/>
              </a:rPr>
              <a:t>获取</a:t>
            </a:r>
            <a:r>
              <a:rPr lang="zh-CN" altLang="en-US" dirty="0" smtClean="0">
                <a:latin typeface="Adobe 仿宋 Std R"/>
                <a:ea typeface="Adobe 仿宋 Std R"/>
                <a:cs typeface="Adobe 仿宋 Std R"/>
              </a:rPr>
              <a:t>新闻</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zh-CN" altLang="zh-CN" dirty="0">
                <a:latin typeface="Adobe 仿宋 Std R"/>
                <a:ea typeface="Adobe 仿宋 Std R"/>
                <a:cs typeface="Adobe 仿宋 Std R"/>
              </a:rPr>
              <a:t>客户端浏览新闻时，和</a:t>
            </a:r>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端配置出来的页面格式相同。</a:t>
            </a:r>
          </a:p>
          <a:p>
            <a:endParaRPr kumimoji="1" lang="zh-CN" altLang="en-US" dirty="0"/>
          </a:p>
        </p:txBody>
      </p:sp>
    </p:spTree>
    <p:extLst>
      <p:ext uri="{BB962C8B-B14F-4D97-AF65-F5344CB8AC3E}">
        <p14:creationId xmlns:p14="http://schemas.microsoft.com/office/powerpoint/2010/main" val="1721647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非功能性需求</a:t>
            </a:r>
            <a:endParaRPr kumimoji="1" lang="zh-CN" altLang="en-US" dirty="0"/>
          </a:p>
        </p:txBody>
      </p:sp>
      <p:sp>
        <p:nvSpPr>
          <p:cNvPr id="3" name="内容占位符 2"/>
          <p:cNvSpPr>
            <a:spLocks noGrp="1"/>
          </p:cNvSpPr>
          <p:nvPr>
            <p:ph idx="1"/>
          </p:nvPr>
        </p:nvSpPr>
        <p:spPr/>
        <p:txBody>
          <a:bodyPr/>
          <a:lstStyle/>
          <a:p>
            <a:r>
              <a:rPr lang="zh-CN" altLang="zh-CN" dirty="0">
                <a:latin typeface="Adobe 仿宋 Std R"/>
                <a:ea typeface="Adobe 仿宋 Std R"/>
                <a:cs typeface="Adobe 仿宋 Std R"/>
              </a:rPr>
              <a:t>系统稳定不出错</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zh-CN" altLang="zh-CN" dirty="0">
                <a:latin typeface="Adobe 仿宋 Std R"/>
                <a:ea typeface="Adobe 仿宋 Std R"/>
                <a:cs typeface="Adobe 仿宋 Std R"/>
              </a:rPr>
              <a:t>用户体验流畅</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zh-CN" altLang="zh-CN" dirty="0">
              <a:latin typeface="Adobe 仿宋 Std R"/>
              <a:ea typeface="Adobe 仿宋 Std R"/>
              <a:cs typeface="Adobe 仿宋 Std R"/>
            </a:endParaRPr>
          </a:p>
          <a:p>
            <a:r>
              <a:rPr lang="en-US" altLang="zh-CN" dirty="0">
                <a:latin typeface="Adobe 仿宋 Std R"/>
                <a:ea typeface="Adobe 仿宋 Std R"/>
                <a:cs typeface="Adobe 仿宋 Std R"/>
              </a:rPr>
              <a:t>PC</a:t>
            </a:r>
            <a:r>
              <a:rPr lang="zh-CN" altLang="zh-CN" dirty="0">
                <a:latin typeface="Adobe 仿宋 Std R"/>
                <a:ea typeface="Adobe 仿宋 Std R"/>
                <a:cs typeface="Adobe 仿宋 Std R"/>
              </a:rPr>
              <a:t>端与客户端通信效率高，响应快</a:t>
            </a:r>
            <a:r>
              <a:rPr lang="zh-CN" altLang="zh-CN" dirty="0" smtClean="0">
                <a:latin typeface="Adobe 仿宋 Std R"/>
                <a:ea typeface="Adobe 仿宋 Std R"/>
                <a:cs typeface="Adobe 仿宋 Std R"/>
              </a:rPr>
              <a:t>。</a:t>
            </a:r>
            <a:endParaRPr lang="en-US" altLang="zh-CN" dirty="0" smtClean="0">
              <a:latin typeface="Adobe 仿宋 Std R"/>
              <a:ea typeface="Adobe 仿宋 Std R"/>
              <a:cs typeface="Adobe 仿宋 Std R"/>
            </a:endParaRPr>
          </a:p>
          <a:p>
            <a:endParaRPr lang="en-US" altLang="zh-CN" dirty="0">
              <a:latin typeface="Adobe 仿宋 Std R"/>
              <a:ea typeface="Adobe 仿宋 Std R"/>
              <a:cs typeface="Adobe 仿宋 Std R"/>
            </a:endParaRPr>
          </a:p>
          <a:p>
            <a:r>
              <a:rPr lang="zh-CN" altLang="en-US" dirty="0" smtClean="0">
                <a:latin typeface="Adobe 仿宋 Std R"/>
                <a:ea typeface="Adobe 仿宋 Std R"/>
                <a:cs typeface="Adobe 仿宋 Std R"/>
              </a:rPr>
              <a:t>数据库设计合理，优化好。</a:t>
            </a:r>
            <a:endParaRPr lang="zh-CN" altLang="zh-CN" dirty="0">
              <a:latin typeface="Adobe 仿宋 Std R"/>
              <a:ea typeface="Adobe 仿宋 Std R"/>
              <a:cs typeface="Adobe 仿宋 Std R"/>
            </a:endParaRPr>
          </a:p>
          <a:p>
            <a:endParaRPr kumimoji="1" lang="zh-CN" altLang="en-US" dirty="0"/>
          </a:p>
        </p:txBody>
      </p:sp>
    </p:spTree>
    <p:extLst>
      <p:ext uri="{BB962C8B-B14F-4D97-AF65-F5344CB8AC3E}">
        <p14:creationId xmlns:p14="http://schemas.microsoft.com/office/powerpoint/2010/main" val="2946404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软件系统架构</a:t>
            </a:r>
            <a:endParaRPr kumimoji="1" lang="zh-CN" altLang="en-US" dirty="0"/>
          </a:p>
        </p:txBody>
      </p:sp>
      <p:pic>
        <p:nvPicPr>
          <p:cNvPr id="4" name="图片 3" descr="屏幕快照 2014-06-10 下午2.56.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1754269"/>
            <a:ext cx="6413500" cy="4546600"/>
          </a:xfrm>
          <a:prstGeom prst="rect">
            <a:avLst/>
          </a:prstGeom>
        </p:spPr>
      </p:pic>
    </p:spTree>
    <p:extLst>
      <p:ext uri="{BB962C8B-B14F-4D97-AF65-F5344CB8AC3E}">
        <p14:creationId xmlns:p14="http://schemas.microsoft.com/office/powerpoint/2010/main" val="1737638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t>
            </a:r>
            <a:r>
              <a:rPr kumimoji="1" lang="zh-CN" altLang="en-US" dirty="0" smtClean="0"/>
              <a:t>端</a:t>
            </a:r>
            <a:r>
              <a:rPr kumimoji="1" lang="en-US" altLang="zh-CN" dirty="0" smtClean="0"/>
              <a:t>——</a:t>
            </a:r>
            <a:r>
              <a:rPr kumimoji="1" lang="zh-CN" altLang="en-US" dirty="0" smtClean="0"/>
              <a:t>发布新闻</a:t>
            </a:r>
            <a:endParaRPr kumimoji="1" lang="zh-CN" altLang="en-US" dirty="0"/>
          </a:p>
        </p:txBody>
      </p:sp>
      <p:pic>
        <p:nvPicPr>
          <p:cNvPr id="3" name="图片 2" descr="捕获.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84" y="1524000"/>
            <a:ext cx="9144000" cy="4926782"/>
          </a:xfrm>
          <a:prstGeom prst="rect">
            <a:avLst/>
          </a:prstGeom>
        </p:spPr>
      </p:pic>
    </p:spTree>
    <p:extLst>
      <p:ext uri="{BB962C8B-B14F-4D97-AF65-F5344CB8AC3E}">
        <p14:creationId xmlns:p14="http://schemas.microsoft.com/office/powerpoint/2010/main" val="86370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安卓</a:t>
            </a:r>
            <a:r>
              <a:rPr kumimoji="1" lang="zh-CN" altLang="en-US" dirty="0" smtClean="0"/>
              <a:t>端</a:t>
            </a:r>
            <a:r>
              <a:rPr kumimoji="1" lang="en-US" altLang="zh-CN" dirty="0" smtClean="0"/>
              <a:t>——</a:t>
            </a:r>
            <a:r>
              <a:rPr kumimoji="1" lang="zh-CN" altLang="en-US" dirty="0" smtClean="0"/>
              <a:t>阅读新闻</a:t>
            </a:r>
            <a:endParaRPr kumimoji="1" lang="zh-CN" altLang="en-US" dirty="0"/>
          </a:p>
        </p:txBody>
      </p:sp>
      <p:pic>
        <p:nvPicPr>
          <p:cNvPr id="4" name="图片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2972" y="1645921"/>
            <a:ext cx="2739673" cy="4084320"/>
          </a:xfrm>
          <a:prstGeom prst="rect">
            <a:avLst/>
          </a:prstGeom>
        </p:spPr>
      </p:pic>
      <p:pic>
        <p:nvPicPr>
          <p:cNvPr id="5" name="图片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40314" y="1733005"/>
            <a:ext cx="2478264" cy="3694611"/>
          </a:xfrm>
          <a:prstGeom prst="rect">
            <a:avLst/>
          </a:prstGeom>
        </p:spPr>
      </p:pic>
      <p:pic>
        <p:nvPicPr>
          <p:cNvPr id="6" name="图片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756247" y="1524000"/>
            <a:ext cx="3087243" cy="4602480"/>
          </a:xfrm>
          <a:prstGeom prst="rect">
            <a:avLst/>
          </a:prstGeom>
        </p:spPr>
      </p:pic>
    </p:spTree>
    <p:extLst>
      <p:ext uri="{BB962C8B-B14F-4D97-AF65-F5344CB8AC3E}">
        <p14:creationId xmlns:p14="http://schemas.microsoft.com/office/powerpoint/2010/main" val="1898051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t>
            </a:r>
            <a:r>
              <a:rPr kumimoji="1" lang="zh-CN" altLang="en-US" dirty="0" smtClean="0"/>
              <a:t>端逻辑架构</a:t>
            </a:r>
            <a:endParaRPr kumimoji="1"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457200" y="1699191"/>
            <a:ext cx="8044475" cy="4277580"/>
          </a:xfrm>
          <a:prstGeom prst="rect">
            <a:avLst/>
          </a:prstGeom>
        </p:spPr>
      </p:pic>
    </p:spTree>
    <p:extLst>
      <p:ext uri="{BB962C8B-B14F-4D97-AF65-F5344CB8AC3E}">
        <p14:creationId xmlns:p14="http://schemas.microsoft.com/office/powerpoint/2010/main" val="2126436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t>
            </a:r>
            <a:r>
              <a:rPr kumimoji="1" lang="zh-CN" altLang="en-US" dirty="0" smtClean="0"/>
              <a:t>端核心技术</a:t>
            </a:r>
            <a:endParaRPr kumimoji="1" lang="zh-CN" altLang="en-US" dirty="0"/>
          </a:p>
        </p:txBody>
      </p:sp>
      <p:sp>
        <p:nvSpPr>
          <p:cNvPr id="3" name="内容占位符 2"/>
          <p:cNvSpPr>
            <a:spLocks noGrp="1"/>
          </p:cNvSpPr>
          <p:nvPr>
            <p:ph idx="1"/>
          </p:nvPr>
        </p:nvSpPr>
        <p:spPr/>
        <p:txBody>
          <a:bodyPr>
            <a:normAutofit/>
          </a:bodyPr>
          <a:lstStyle/>
          <a:p>
            <a:r>
              <a:rPr kumimoji="1" lang="zh-CN" altLang="en-US" sz="3200" dirty="0" smtClean="0">
                <a:latin typeface="Adobe 仿宋 Std R"/>
                <a:ea typeface="Adobe 仿宋 Std R"/>
                <a:cs typeface="Adobe 仿宋 Std R"/>
              </a:rPr>
              <a:t>分析不同网站网页内容</a:t>
            </a:r>
            <a:endParaRPr kumimoji="1" lang="en-US" altLang="zh-CN" sz="3200" dirty="0" smtClean="0">
              <a:latin typeface="Adobe 仿宋 Std R"/>
              <a:ea typeface="Adobe 仿宋 Std R"/>
              <a:cs typeface="Adobe 仿宋 Std R"/>
            </a:endParaRPr>
          </a:p>
          <a:p>
            <a:endParaRPr kumimoji="1" lang="en-US" altLang="zh-CN" sz="3200" dirty="0">
              <a:latin typeface="Adobe 仿宋 Std R"/>
              <a:ea typeface="Adobe 仿宋 Std R"/>
              <a:cs typeface="Adobe 仿宋 Std R"/>
            </a:endParaRPr>
          </a:p>
          <a:p>
            <a:r>
              <a:rPr kumimoji="1" lang="zh-CN" altLang="en-US" sz="3200" dirty="0" smtClean="0">
                <a:latin typeface="Adobe 仿宋 Std R"/>
                <a:ea typeface="Adobe 仿宋 Std R"/>
                <a:cs typeface="Adobe 仿宋 Std R"/>
              </a:rPr>
              <a:t>提取新闻标题、时间、作者、内容</a:t>
            </a:r>
            <a:r>
              <a:rPr kumimoji="1" lang="en-US" altLang="zh-CN" sz="3200" dirty="0" smtClean="0">
                <a:latin typeface="Adobe 仿宋 Std R"/>
                <a:ea typeface="Adobe 仿宋 Std R"/>
                <a:cs typeface="Adobe 仿宋 Std R"/>
              </a:rPr>
              <a:t>、</a:t>
            </a:r>
            <a:r>
              <a:rPr kumimoji="1" lang="zh-CN" altLang="en-US" sz="3200" dirty="0" smtClean="0">
                <a:latin typeface="Adobe 仿宋 Std R"/>
                <a:ea typeface="Adobe 仿宋 Std R"/>
                <a:cs typeface="Adobe 仿宋 Std R"/>
              </a:rPr>
              <a:t>图片、排版等</a:t>
            </a:r>
            <a:r>
              <a:rPr kumimoji="1" lang="zh-CN" altLang="en-US" sz="3200" dirty="0" smtClean="0">
                <a:latin typeface="Adobe 仿宋 Std R"/>
                <a:ea typeface="Adobe 仿宋 Std R"/>
                <a:cs typeface="Adobe 仿宋 Std R"/>
              </a:rPr>
              <a:t>信息</a:t>
            </a:r>
            <a:endParaRPr kumimoji="1" lang="en-US" altLang="zh-CN" sz="3200" dirty="0" smtClean="0">
              <a:latin typeface="Adobe 仿宋 Std R"/>
              <a:ea typeface="Adobe 仿宋 Std R"/>
              <a:cs typeface="Adobe 仿宋 Std R"/>
            </a:endParaRPr>
          </a:p>
          <a:p>
            <a:endParaRPr kumimoji="1" lang="en-US" altLang="zh-CN" sz="3200" dirty="0">
              <a:latin typeface="Adobe 仿宋 Std R"/>
              <a:ea typeface="Adobe 仿宋 Std R"/>
              <a:cs typeface="Adobe 仿宋 Std R"/>
            </a:endParaRPr>
          </a:p>
          <a:p>
            <a:r>
              <a:rPr kumimoji="1" lang="zh-CN" altLang="en-US" sz="3200" dirty="0" smtClean="0">
                <a:latin typeface="Adobe 仿宋 Std R"/>
                <a:ea typeface="Adobe 仿宋 Std R"/>
                <a:cs typeface="Adobe 仿宋 Std R"/>
              </a:rPr>
              <a:t>使用</a:t>
            </a:r>
            <a:r>
              <a:rPr kumimoji="1" lang="en-US" altLang="zh-CN" sz="3200" dirty="0" err="1" smtClean="0">
                <a:latin typeface="Adobe 仿宋 Std R"/>
                <a:ea typeface="Adobe 仿宋 Std R"/>
                <a:cs typeface="Adobe 仿宋 Std R"/>
              </a:rPr>
              <a:t>mysql</a:t>
            </a:r>
            <a:r>
              <a:rPr kumimoji="1" lang="zh-CN" altLang="en-US" sz="3200" dirty="0" smtClean="0">
                <a:latin typeface="Adobe 仿宋 Std R"/>
                <a:ea typeface="Adobe 仿宋 Std R"/>
                <a:cs typeface="Adobe 仿宋 Std R"/>
              </a:rPr>
              <a:t>数据库，使用</a:t>
            </a:r>
            <a:r>
              <a:rPr kumimoji="1" lang="en-US" altLang="zh-CN" sz="3200" dirty="0" smtClean="0">
                <a:latin typeface="Adobe 仿宋 Std R"/>
                <a:ea typeface="Adobe 仿宋 Std R"/>
                <a:cs typeface="Adobe 仿宋 Std R"/>
              </a:rPr>
              <a:t>http</a:t>
            </a:r>
            <a:r>
              <a:rPr kumimoji="1" lang="zh-CN" altLang="en-US" sz="3200" dirty="0" smtClean="0">
                <a:latin typeface="Adobe 仿宋 Std R"/>
                <a:ea typeface="Adobe 仿宋 Std R"/>
                <a:cs typeface="Adobe 仿宋 Std R"/>
              </a:rPr>
              <a:t>协议，借助</a:t>
            </a:r>
            <a:r>
              <a:rPr kumimoji="1" lang="en-US" altLang="zh-CN" sz="3200" dirty="0" err="1" smtClean="0">
                <a:latin typeface="Adobe 仿宋 Std R"/>
                <a:ea typeface="Adobe 仿宋 Std R"/>
                <a:cs typeface="Adobe 仿宋 Std R"/>
              </a:rPr>
              <a:t>php</a:t>
            </a:r>
            <a:r>
              <a:rPr kumimoji="1" lang="zh-CN" altLang="en-US" sz="3200" dirty="0">
                <a:latin typeface="Adobe 仿宋 Std R"/>
                <a:ea typeface="Adobe 仿宋 Std R"/>
                <a:cs typeface="Adobe 仿宋 Std R"/>
              </a:rPr>
              <a:t>实现</a:t>
            </a:r>
            <a:r>
              <a:rPr kumimoji="1" lang="zh-CN" altLang="en-US" sz="3200" dirty="0" smtClean="0">
                <a:latin typeface="Adobe 仿宋 Std R"/>
                <a:ea typeface="Adobe 仿宋 Std R"/>
                <a:cs typeface="Adobe 仿宋 Std R"/>
              </a:rPr>
              <a:t>服务器端</a:t>
            </a:r>
            <a:r>
              <a:rPr kumimoji="1" lang="en-US" altLang="zh-CN" sz="3200" dirty="0" smtClean="0">
                <a:latin typeface="Adobe 仿宋 Std R"/>
                <a:ea typeface="Adobe 仿宋 Std R"/>
                <a:cs typeface="Adobe 仿宋 Std R"/>
              </a:rPr>
              <a:t>API</a:t>
            </a:r>
            <a:endParaRPr kumimoji="1" lang="zh-CN" altLang="en-US" sz="3200" dirty="0">
              <a:latin typeface="Adobe 仿宋 Std R"/>
              <a:ea typeface="Adobe 仿宋 Std R"/>
              <a:cs typeface="Adobe 仿宋 Std R"/>
            </a:endParaRPr>
          </a:p>
        </p:txBody>
      </p:sp>
    </p:spTree>
    <p:extLst>
      <p:ext uri="{BB962C8B-B14F-4D97-AF65-F5344CB8AC3E}">
        <p14:creationId xmlns:p14="http://schemas.microsoft.com/office/powerpoint/2010/main" val="674449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211</TotalTime>
  <Words>803</Words>
  <Application>Microsoft Office PowerPoint</Application>
  <PresentationFormat>全屏显示(4:3)</PresentationFormat>
  <Paragraphs>168</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Adobe 仿宋 Std R</vt:lpstr>
      <vt:lpstr>华文新魏</vt:lpstr>
      <vt:lpstr>Arial</vt:lpstr>
      <vt:lpstr>清晰</vt:lpstr>
      <vt:lpstr>  简易安卓新闻发布平台 </vt:lpstr>
      <vt:lpstr>系统需求描述</vt:lpstr>
      <vt:lpstr>功能性需求</vt:lpstr>
      <vt:lpstr>非功能性需求</vt:lpstr>
      <vt:lpstr>软件系统架构</vt:lpstr>
      <vt:lpstr>PC端——发布新闻</vt:lpstr>
      <vt:lpstr>安卓端——阅读新闻</vt:lpstr>
      <vt:lpstr>PC端逻辑架构</vt:lpstr>
      <vt:lpstr>PC端核心技术</vt:lpstr>
      <vt:lpstr>安卓端逻辑架构</vt:lpstr>
      <vt:lpstr>系统用例图</vt:lpstr>
      <vt:lpstr>数据库设计</vt:lpstr>
      <vt:lpstr>数据库设计</vt:lpstr>
      <vt:lpstr>数据库设计</vt:lpstr>
      <vt:lpstr>数据库设计</vt:lpstr>
      <vt:lpstr>数据库设计</vt:lpstr>
      <vt:lpstr>数据库设计</vt:lpstr>
      <vt:lpstr>数据库设计</vt:lpstr>
      <vt:lpstr>事务流程</vt:lpstr>
      <vt:lpstr>演示</vt:lpstr>
    </vt:vector>
  </TitlesOfParts>
  <Company>sjtu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简易安卓新闻发布平台</dc:title>
  <dc:creator>静静 皇甫</dc:creator>
  <cp:lastModifiedBy>Quanjing Song</cp:lastModifiedBy>
  <cp:revision>18</cp:revision>
  <dcterms:created xsi:type="dcterms:W3CDTF">2014-06-11T05:17:57Z</dcterms:created>
  <dcterms:modified xsi:type="dcterms:W3CDTF">2014-07-02T02:06:59Z</dcterms:modified>
</cp:coreProperties>
</file>