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58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147" y="72"/>
      </p:cViewPr>
      <p:guideLst/>
    </p:cSldViewPr>
  </p:slideViewPr>
  <p:outlineViewPr>
    <p:cViewPr>
      <p:scale>
        <a:sx n="33" d="100"/>
        <a:sy n="33" d="100"/>
      </p:scale>
      <p:origin x="0" y="-86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0A58-E3A4-55F8-E1D5-E101B62CF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C673F-DCB5-DD40-AEA5-D820CD519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C0ACE-A4B7-626F-FBF4-9B3268BE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B998-F40F-47A6-88F6-73D66BE3B369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2C26E-B20B-2CB7-4AC0-3F41A1D6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D6263-E5C5-ED4A-D5FD-3EF677E9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AF54-1247-4117-B797-8C9221731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10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0B96-C684-C10A-CB1D-9884A5F4C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3B730-4B2A-1200-AF11-81F88266E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31C7B-12E7-9F24-7535-39C1F762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B998-F40F-47A6-88F6-73D66BE3B369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B5E3C-20ED-CFFB-C64B-23D92699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4FF26-8F35-02EE-0792-991B616C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AF54-1247-4117-B797-8C9221731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27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A8830-8BEB-5FE7-3177-08DBD6026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A2132-1BD4-DF0E-94BD-D163F2721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8060-D3FE-056B-8520-DBD4A7B0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B998-F40F-47A6-88F6-73D66BE3B369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ACC25-C33D-3244-E9AA-7DB8E94C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1AE46-F009-D978-B78E-62E518E3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AF54-1247-4117-B797-8C9221731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78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5158-D4B0-8AAA-F3E8-DD5CEF92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19CC8-92AB-F337-0FBC-8371F072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016D-6D97-D6DA-1F77-5B5CCF8A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B998-F40F-47A6-88F6-73D66BE3B369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A8B80-5EB4-DB11-DD76-0C674549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713B4-A1B3-1825-CC75-EFB70DB9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AF54-1247-4117-B797-8C9221731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76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B70A-BC68-1A72-D978-2E4F0284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B356E-447A-A591-A2C5-EBE0A3881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589C1-AA2B-2CD2-1FC0-31F7DA72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B998-F40F-47A6-88F6-73D66BE3B369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F1437-A531-1535-E3B8-BB382B74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897E5-2C2E-9769-A8D9-5CEFCD5C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AF54-1247-4117-B797-8C9221731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96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7041-E0CC-36D0-03DF-84202D1F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06C-48AA-C7A4-9080-6E529BD9D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E19A0-CF8F-A4EE-DD1C-4D745D687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36BED-27C1-735A-46EF-6824333A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B998-F40F-47A6-88F6-73D66BE3B369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E2A0B-C052-6BF7-718A-AECFF3F2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E8EA0-A586-AA25-922D-11C939C4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AF54-1247-4117-B797-8C9221731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46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046F-CE1C-97C5-09E4-54BA35ED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0850-8FB7-4BFE-3236-55BCA7327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B7B0E-7DB6-6688-D141-283C0BD89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1F6DD-06D2-07A1-2ACA-5AC42E5BD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FB41A-FC9D-BF2C-C0DD-BC122D8F3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272C8F-7D4B-E834-A669-9BE76D6D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B998-F40F-47A6-88F6-73D66BE3B369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FA965-074B-9FFF-98E4-56B42643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05DF7-8924-BEEB-2446-8B1EAE8C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AF54-1247-4117-B797-8C9221731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90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BE1B-8FA5-60F1-FA71-F9E417B6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EF691-15B4-7A35-B69F-AD0D6E7E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B998-F40F-47A6-88F6-73D66BE3B369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3B8B9-1F28-036C-1DC6-779858B3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00A4C-CA5A-B1AB-82F7-00BE836F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AF54-1247-4117-B797-8C9221731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1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33DDA-D12D-B126-3AC0-6E962CC2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B998-F40F-47A6-88F6-73D66BE3B369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E07FC-8A08-E7D6-52AB-3F13940F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22A57-D8F2-54F7-929C-90E68FF6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AF54-1247-4117-B797-8C9221731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82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BDB2-4E81-915F-BAD8-0933C57F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EEB1-1FED-067A-E345-CEAE87EE8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A6B81-5AFC-866C-952D-ACCDEACF8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A2300-D299-EA61-D20C-D3CF9C1F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B998-F40F-47A6-88F6-73D66BE3B369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4F838-9908-DFB7-0308-9EEF158A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64301-D450-498B-525F-DDD94608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AF54-1247-4117-B797-8C9221731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38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A3BF-8AE5-DD14-4237-A01977202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4FE9B-9096-5722-A9BF-50F089CD7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9DAE6-E6CF-5828-084D-4273EA03E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A42E7-938F-9327-54D7-A364BD2C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B998-F40F-47A6-88F6-73D66BE3B369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7C64A-D383-8829-E4A3-2D15ECE6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C8609-9606-4AE3-A896-F6F945C9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BAF54-1247-4117-B797-8C9221731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2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CAF10-A97C-E41E-9C5D-5A631715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F14B8-7AE6-FD10-940E-503A4A3B6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AFD86-8E4B-2CFB-88AE-CBED9FA73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AB998-F40F-47A6-88F6-73D66BE3B369}" type="datetimeFigureOut">
              <a:rPr lang="en-GB" smtClean="0"/>
              <a:t>17/10/2022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2605C-7275-6B73-D796-046BC0778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1FE1A-1676-0F3A-F366-D08941295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AF54-1247-4117-B797-8C92217319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86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7D2D-E8FC-EE47-FA6C-32663C54A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Adaptive Dynamics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A9D96-9F97-F683-2186-CD9B3A30E5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7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5C5E-993B-C01A-AC35-0FBAFC26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care about hyperparasites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076F6-8902-47F8-40E1-2ECB51BB6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There have been quite a large number of experimental studies investigating the evolutionary dynamics of parasites and hyperparasites in controlled media</a:t>
            </a:r>
          </a:p>
          <a:p>
            <a:r>
              <a:rPr lang="en-GB" dirty="0"/>
              <a:t>However very little theoretical or experimental work has been done investigating these systems in more natural environments</a:t>
            </a:r>
          </a:p>
          <a:p>
            <a:r>
              <a:rPr lang="en-GB" dirty="0"/>
              <a:t>Despite this hyperparasites are a hugely abundant class of species</a:t>
            </a:r>
          </a:p>
          <a:p>
            <a:r>
              <a:rPr lang="en-GB" dirty="0"/>
              <a:t>Hyperparasites have also been used as forms of biocontrol, for example against chestnut blight fungus in the UK</a:t>
            </a:r>
          </a:p>
          <a:p>
            <a:r>
              <a:rPr lang="en-GB" dirty="0"/>
              <a:t>Additionally hyperparasites such as bacteriophages represent a potential tool against emergent threats such as AMR diseases</a:t>
            </a:r>
          </a:p>
          <a:p>
            <a:r>
              <a:rPr lang="en-GB" dirty="0"/>
              <a:t>However as parasites can adapt to hyperparasites in any of these settings, questions regarding how this affects the long term efficacy of these strategies must be answered</a:t>
            </a:r>
          </a:p>
        </p:txBody>
      </p:sp>
    </p:spTree>
    <p:extLst>
      <p:ext uri="{BB962C8B-B14F-4D97-AF65-F5344CB8AC3E}">
        <p14:creationId xmlns:p14="http://schemas.microsoft.com/office/powerpoint/2010/main" val="1992758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92A8-7F20-E8FC-43EC-921BB847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do hyperparasites change the ecological dynamics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7CF206-AB80-ABF0-FF01-17D5CA3EEB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As before we begin with the typical host – parasite system, terms created by the introduction of the hyperparasite are highlighted in colour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𝑞𝑁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𝜂𝛽</m:t>
                        </m:r>
                        <m: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GB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𝜂𝛽</m:t>
                    </m:r>
                    <m:r>
                      <a:rPr lang="en-GB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𝑆𝐻</m:t>
                    </m:r>
                  </m:oMath>
                </a14:m>
                <a:endParaRPr lang="en-GB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𝑑𝐻</m:t>
                        </m:r>
                      </m:num>
                      <m:den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𝜌𝜂𝛽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𝜆𝛼</m:t>
                            </m:r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GB" b="0" dirty="0">
                  <a:solidFill>
                    <a:srgbClr val="FF0000"/>
                  </a:solidFill>
                </a:endParaRPr>
              </a:p>
              <a:p>
                <a:r>
                  <a:rPr lang="en-GB" dirty="0"/>
                  <a:t>A few terms have been added here, but for the purpose of this discussion we’re going to focus 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7CF206-AB80-ABF0-FF01-17D5CA3EEB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451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F6F9-2A71-46EA-A879-CCA70A87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Hyperparasites and fitness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7F7B3-2755-4694-6917-97D1971BEA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As seen in the previous sections fitness can be difficult to calculate at times, the host-parasite-hyperparasite system is one of those times</a:t>
                </a:r>
              </a:p>
              <a:p>
                <a:r>
                  <a:rPr lang="en-GB" dirty="0"/>
                  <a:t>The dynamics of rare mutants parasites in this system are given by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𝜌𝜂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𝜆𝛼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In the interest of time I won’t derive the full fitness expression here, as it requires use of next generation methods and stretches quite long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7F7B3-2755-4694-6917-97D1971BEA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591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D61E-4CF3-AF1F-452C-6883CD09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Hyperparasite fitness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5056C7-FC8F-B877-BDD8-99A44B7370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key points are</a:t>
                </a:r>
              </a:p>
              <a:p>
                <a:pPr lvl="1"/>
                <a:r>
                  <a:rPr lang="en-GB" dirty="0"/>
                  <a:t>Hyperparasites represent a different path for infections</a:t>
                </a:r>
              </a:p>
              <a:p>
                <a:pPr lvl="1"/>
                <a:r>
                  <a:rPr lang="en-GB" dirty="0"/>
                  <a:t>Hyperparasites can be a burden or advantageous (e.g.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)</a:t>
                </a:r>
              </a:p>
              <a:p>
                <a:pPr lvl="1"/>
                <a:r>
                  <a:rPr lang="en-GB" dirty="0"/>
                  <a:t>Every infection by a hyperparasitised individual results in a new parasite, but not every infection results in a new hyperparasite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5056C7-FC8F-B877-BDD8-99A44B7370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02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A292-6CC0-4AC3-C767-60D2E957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Changes to Singular strategy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668CB-0596-0414-110B-1C18ACA8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0000" cy="4351338"/>
          </a:xfrm>
        </p:spPr>
        <p:txBody>
          <a:bodyPr/>
          <a:lstStyle/>
          <a:p>
            <a:r>
              <a:rPr lang="en-GB" dirty="0"/>
              <a:t>The introduction of Hyperparasites affects the fitness of the parasite, as a result they change the position of the singular strategy</a:t>
            </a:r>
          </a:p>
          <a:p>
            <a:r>
              <a:rPr lang="en-GB" dirty="0"/>
              <a:t>Here we see a hysteresis affect, where the introduction of hyperparasites allows two singular strategies to exist at the same time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793974-3CDF-91D8-C42C-981476F23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800" y="2403656"/>
            <a:ext cx="5040000" cy="270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81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228B-69AE-272E-4B9E-58423981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Implications for Biocontrol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1ECC2-9C51-19FF-03CD-CEA2B69D01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If we are interested in the long term value of hyperparasites as a form of biocontrol, we need to consider a measure of efficacy.</a:t>
                </a:r>
              </a:p>
              <a:p>
                <a:r>
                  <a:rPr lang="en-GB" dirty="0"/>
                  <a:t>We will define two measures of effectiveness, relative infected host burden and relative population size.</a:t>
                </a:r>
              </a:p>
              <a:p>
                <a:r>
                  <a:rPr lang="en-GB" dirty="0"/>
                  <a:t>Relative infected host burden,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𝐼𝐵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/>
                        </m:ctrlPr>
                      </m:fPr>
                      <m:num>
                        <m:f>
                          <m:fPr>
                            <m:ctrlPr>
                              <a:rPr lang="en-GB" i="1"/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GB" i="1"/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GB" i="1"/>
                                  <m:t>+</m:t>
                                </m:r>
                                <m:r>
                                  <a:rPr lang="en-GB" i="1"/>
                                  <m:t>𝜆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GB" i="1"/>
                              <m:t>+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Relative population size,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Now that we have defined these measures we can investigate the implications of parasite evolution on the efficacy of hyperparasites as a form of biocontrol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1ECC2-9C51-19FF-03CD-CEA2B69D0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391"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721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02F4-DC25-1DC1-C4CA-91FB30F2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Affected on Infected Host Burden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E29D86-A002-15E3-D0A1-E2D17C4B2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52" y="1902742"/>
            <a:ext cx="7955296" cy="4197104"/>
          </a:xfrm>
        </p:spPr>
      </p:pic>
    </p:spTree>
    <p:extLst>
      <p:ext uri="{BB962C8B-B14F-4D97-AF65-F5344CB8AC3E}">
        <p14:creationId xmlns:p14="http://schemas.microsoft.com/office/powerpoint/2010/main" val="2128586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672E-303C-B6CE-CB81-1D6B429F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Affect on Population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0A07C2-0FB0-9662-9297-2F1125E08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52" y="1902742"/>
            <a:ext cx="7955296" cy="4197104"/>
          </a:xfrm>
        </p:spPr>
      </p:pic>
    </p:spTree>
    <p:extLst>
      <p:ext uri="{BB962C8B-B14F-4D97-AF65-F5344CB8AC3E}">
        <p14:creationId xmlns:p14="http://schemas.microsoft.com/office/powerpoint/2010/main" val="2868892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5A86-E0F5-34BD-43AC-D3AB38C7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Diversification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C8D567-255F-7890-6847-E36151823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33" y="1027906"/>
            <a:ext cx="5265849" cy="5040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8EBCD8-F556-910F-B8C5-D2CC4D646584}"/>
              </a:ext>
            </a:extLst>
          </p:cNvPr>
          <p:cNvSpPr txBox="1"/>
          <p:nvPr/>
        </p:nvSpPr>
        <p:spPr>
          <a:xfrm>
            <a:off x="838199" y="1690688"/>
            <a:ext cx="44613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introduction of hyperparasites creates additional selection pressures making it possible (though not necessarily likely) for the parasite to evolve to a singular strategy and then split into two distinct strains</a:t>
            </a:r>
          </a:p>
        </p:txBody>
      </p:sp>
    </p:spTree>
    <p:extLst>
      <p:ext uri="{BB962C8B-B14F-4D97-AF65-F5344CB8AC3E}">
        <p14:creationId xmlns:p14="http://schemas.microsoft.com/office/powerpoint/2010/main" val="3757754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260F-90EB-B52A-2E22-9A9E1E1B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725B2-7259-7AFC-DFEF-2CFED2E91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19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097F-C366-3F8C-244E-2C304021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Justifications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158C7-56A4-D72D-EB55-82EFFBAB8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assume direct links between certain biological parameters</a:t>
            </a:r>
          </a:p>
          <a:p>
            <a:pPr lvl="1"/>
            <a:r>
              <a:rPr lang="en-GB" dirty="0"/>
              <a:t>These links can be justified mechanistically</a:t>
            </a:r>
          </a:p>
          <a:p>
            <a:pPr lvl="1"/>
            <a:r>
              <a:rPr lang="en-GB" dirty="0"/>
              <a:t>Or experimentally studied and justified</a:t>
            </a:r>
          </a:p>
          <a:p>
            <a:r>
              <a:rPr lang="en-GB" dirty="0"/>
              <a:t>We consider evolution to occur through standard mutations, e.g. errors in replication of genes</a:t>
            </a:r>
          </a:p>
          <a:p>
            <a:r>
              <a:rPr lang="en-GB" dirty="0"/>
              <a:t>We assume these mutations occur at a much slower timescale relative to the ecological or epidemiological dynamics we wish to study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2077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A911-553B-9513-CBBB-9134F576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68AB-D412-4609-7D3B-C356F896E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define fitness approximately as a measure of the average number of new individuals produced by a member of a specific class over the members entire lifespan</a:t>
            </a:r>
          </a:p>
          <a:p>
            <a:r>
              <a:rPr lang="en-GB" dirty="0"/>
              <a:t>Then by assuming there is interclass competition, the species with the higher fitness will replace the lower fitness individuals</a:t>
            </a:r>
          </a:p>
          <a:p>
            <a:r>
              <a:rPr lang="en-GB" dirty="0"/>
              <a:t>Through the adaptive dynamics assumptions just discussed, namely separation of timescales and links between parameters, we can begin to investigate questions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429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84F2-FFE0-02D6-0FA1-45A3C8C5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3E2A0-3A82-F03D-8C25-4C1B730C8C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Taking the classic host – parasite system, we can do a worked example to see how these tools are useful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𝑞𝑁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GB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We can define the dynamics of a rare mutant by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GB" b="0" dirty="0"/>
              </a:p>
              <a:p>
                <a:r>
                  <a:rPr lang="en-GB" dirty="0"/>
                  <a:t>Whether or not this population grows depends on the expression within the bracket, which we can write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3E2A0-3A82-F03D-8C25-4C1B730C8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913" b="-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61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7360B-EEE2-5AEA-9E20-E77F2FB7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350D5C-9A8D-234C-46F3-CC5F856A78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As we justified earlier, we have reason to expect that the parasite will evolve to maximise it’s fitness expression</a:t>
                </a:r>
              </a:p>
              <a:p>
                <a:r>
                  <a:rPr lang="en-GB" dirty="0"/>
                  <a:t>Put another way, we should expect evolution to “stop” (these points are called singular strategies), when the gradient of the fitness function is 0.</a:t>
                </a:r>
              </a:p>
              <a:p>
                <a:r>
                  <a:rPr lang="en-GB" dirty="0"/>
                  <a:t>Differentiating with respect to the mutants trait we get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𝑑𝑟</m:t>
                        </m:r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−1</m:t>
                    </m:r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we then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GB" dirty="0"/>
              </a:p>
              <a:p>
                <a:r>
                  <a:rPr lang="en-GB" dirty="0"/>
                  <a:t>Finding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dirty="0"/>
                  <a:t> that solve this expression we get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350D5C-9A8D-234C-46F3-CC5F856A78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15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4390-363A-C98D-D5D2-3B5E423E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2E0505-4C8B-C223-593E-B153EA0179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We might also be interested in the stability of the evolutionary points which solve the expression</a:t>
                </a:r>
                <a:r>
                  <a:rPr lang="en-GB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n-GB" b="0" dirty="0"/>
              </a:p>
              <a:p>
                <a:r>
                  <a:rPr lang="en-GB" dirty="0"/>
                  <a:t>Without justification I will say that an interesting element of stability (called mutual </a:t>
                </a:r>
                <a:r>
                  <a:rPr lang="en-GB" dirty="0" err="1"/>
                  <a:t>invaisability</a:t>
                </a:r>
                <a:r>
                  <a:rPr lang="en-GB" dirty="0"/>
                  <a:t>) is given by the second derivative of the fitness function with respect to the mutant and resident traits</a:t>
                </a:r>
              </a:p>
              <a:p>
                <a:r>
                  <a:rPr lang="en-GB" dirty="0"/>
                  <a:t>This gives us</a:t>
                </a:r>
                <a:r>
                  <a:rPr lang="en-GB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r>
                  <a:rPr lang="en-GB" dirty="0"/>
                  <a:t>, by substituting in the value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when the selection gradient is 0 we get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den>
                        </m:f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2E0505-4C8B-C223-593E-B153EA0179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04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1868-729D-62D9-6A6C-7B71AA3E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8B5E11-3D1D-43F8-73BF-5E7A848617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This result that the mutual </a:t>
                </a:r>
                <a:r>
                  <a:rPr lang="en-GB" dirty="0" err="1"/>
                  <a:t>invaisability</a:t>
                </a:r>
                <a:r>
                  <a:rPr lang="en-GB" dirty="0"/>
                  <a:t> of the system at the singular strategy effectively tells us the system only has two evolutionary outcomes, “repellers” and “attractors”</a:t>
                </a:r>
              </a:p>
              <a:p>
                <a:r>
                  <a:rPr lang="en-GB" dirty="0"/>
                  <a:t>From our expression for the singular strategies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en-GB" dirty="0"/>
                  <a:t>, we can make a few assessments</a:t>
                </a:r>
              </a:p>
              <a:p>
                <a:r>
                  <a:rPr lang="en-GB" dirty="0"/>
                  <a:t>If infectivity increases as virulence decreases there will be no end point</a:t>
                </a:r>
              </a:p>
              <a:p>
                <a:r>
                  <a:rPr lang="en-GB" dirty="0"/>
                  <a:t>The level of evolved virulence does not depend on some of the parameters of the system, </a:t>
                </a:r>
                <a:r>
                  <a:rPr lang="en-GB" dirty="0" err="1"/>
                  <a:t>eg</a:t>
                </a:r>
                <a:r>
                  <a:rPr lang="en-GB" dirty="0"/>
                  <a:t> natural birth rate b, but does depend on others, </a:t>
                </a:r>
                <a:r>
                  <a:rPr lang="en-GB" dirty="0" err="1"/>
                  <a:t>eg</a:t>
                </a:r>
                <a:r>
                  <a:rPr lang="en-GB" dirty="0"/>
                  <a:t> host recovery rate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8B5E11-3D1D-43F8-73BF-5E7A848617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6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38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5ADA-CE54-A6EB-0C73-0EAAFE51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Toy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2F5A4-09A3-BBCA-B12F-D56186646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8" y="1371600"/>
            <a:ext cx="5073595" cy="54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A3CF6-1D0F-6E64-BC10-F88EEC022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05" y="1371600"/>
            <a:ext cx="507359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9D5-0BB1-7FC0-15DD-FC8CD79F2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5" y="1275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Evolutionary Consequences of Hyperparasite 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3BEB3F-A8B3-568F-DB19-D9348B408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674" y="2515104"/>
            <a:ext cx="7854712" cy="421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1007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Adaptive Dynamics</vt:lpstr>
      <vt:lpstr>Justifications</vt:lpstr>
      <vt:lpstr>Fitness</vt:lpstr>
      <vt:lpstr>Toy Example</vt:lpstr>
      <vt:lpstr>Toy Example</vt:lpstr>
      <vt:lpstr>Toy Example</vt:lpstr>
      <vt:lpstr>Toy Example</vt:lpstr>
      <vt:lpstr>Toy Example</vt:lpstr>
      <vt:lpstr>Evolutionary Consequences of Hyperparasite introduction</vt:lpstr>
      <vt:lpstr>Why care about hyperparasites</vt:lpstr>
      <vt:lpstr>How do hyperparasites change the ecological dynamics</vt:lpstr>
      <vt:lpstr>Hyperparasites and fitness</vt:lpstr>
      <vt:lpstr>Hyperparasite fitness</vt:lpstr>
      <vt:lpstr>Changes to Singular strategy location</vt:lpstr>
      <vt:lpstr>Implications for Biocontrol</vt:lpstr>
      <vt:lpstr>Affected on Infected Host Burden</vt:lpstr>
      <vt:lpstr>Affect on Population Size</vt:lpstr>
      <vt:lpstr>Diversification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Dynamics</dc:title>
  <dc:creator>Jason Wood</dc:creator>
  <cp:lastModifiedBy>Jason Wood</cp:lastModifiedBy>
  <cp:revision>1</cp:revision>
  <dcterms:created xsi:type="dcterms:W3CDTF">2022-10-17T22:58:48Z</dcterms:created>
  <dcterms:modified xsi:type="dcterms:W3CDTF">2022-10-17T22:59:29Z</dcterms:modified>
</cp:coreProperties>
</file>