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5"/>
    <p:sldMasterId id="2147483731" r:id="rId6"/>
  </p:sldMasterIdLst>
  <p:notesMasterIdLst>
    <p:notesMasterId r:id="rId45"/>
  </p:notesMasterIdLst>
  <p:handoutMasterIdLst>
    <p:handoutMasterId r:id="rId46"/>
  </p:handout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94" r:id="rId39"/>
    <p:sldId id="295" r:id="rId40"/>
    <p:sldId id="296" r:id="rId41"/>
    <p:sldId id="297" r:id="rId42"/>
    <p:sldId id="298" r:id="rId43"/>
    <p:sldId id="299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14" autoAdjust="0"/>
    <p:restoredTop sz="90709" autoAdjust="0"/>
  </p:normalViewPr>
  <p:slideViewPr>
    <p:cSldViewPr>
      <p:cViewPr varScale="1">
        <p:scale>
          <a:sx n="109" d="100"/>
          <a:sy n="109" d="100"/>
        </p:scale>
        <p:origin x="129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viewProps" Target="viewProps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Synergy Language Essentials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fld id="{86BA63BE-5750-44D3-AA6A-003C33BBC2D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fld id="{D9688E92-46EB-4CD4-B5C9-3BF622C45F1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3CE11E-D350-47B5-BEFC-AA51F12D3D98}" type="slidenum">
              <a:rPr lang="en-US" altLang="en-US" sz="1200">
                <a:latin typeface="Times New Roman" panose="02020603050405020304" pitchFamily="18" charset="0"/>
              </a:rPr>
              <a:pPr/>
              <a:t>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AA291F-F770-47D2-8309-464311FE50A3}" type="slidenum">
              <a:rPr lang="en-US" altLang="en-US" sz="1200">
                <a:latin typeface="Times New Roman" panose="02020603050405020304" pitchFamily="18" charset="0"/>
              </a:rPr>
              <a:pPr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84A1A4-2C4A-4192-B82C-33A6628694A0}" type="slidenum">
              <a:rPr lang="en-US" altLang="en-US" sz="1200">
                <a:latin typeface="Times New Roman" panose="02020603050405020304" pitchFamily="18" charset="0"/>
              </a:rPr>
              <a:pPr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6CE4DBA-AB73-4346-86A3-E2A00CB9D03E}" type="slidenum">
              <a:rPr lang="en-US" altLang="en-US" sz="1200">
                <a:latin typeface="Times New Roman" panose="02020603050405020304" pitchFamily="18" charset="0"/>
              </a:rPr>
              <a:pPr/>
              <a:t>12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68220D-491F-4092-B7B3-4545C9619D02}" type="slidenum">
              <a:rPr lang="en-US" altLang="en-US" sz="1200">
                <a:latin typeface="Times New Roman" panose="02020603050405020304" pitchFamily="18" charset="0"/>
              </a:rPr>
              <a:pPr/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9C7E3A-1604-452D-BECB-A47F42F2C123}" type="slidenum">
              <a:rPr lang="en-US" altLang="en-US" sz="1200">
                <a:latin typeface="Times New Roman" panose="02020603050405020304" pitchFamily="18" charset="0"/>
              </a:rPr>
              <a:pPr/>
              <a:t>14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33FFA8-BC6F-4122-9AD0-006EB488F466}" type="slidenum">
              <a:rPr lang="en-US" altLang="en-US" sz="1200">
                <a:latin typeface="Times New Roman" panose="02020603050405020304" pitchFamily="18" charset="0"/>
              </a:rPr>
              <a:pPr/>
              <a:t>15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BA2E07-B41A-414C-AE46-40B31F1178F1}" type="slidenum">
              <a:rPr lang="en-US" altLang="en-US" sz="1200">
                <a:latin typeface="Times New Roman" panose="02020603050405020304" pitchFamily="18" charset="0"/>
              </a:rPr>
              <a:pPr/>
              <a:t>16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6C99E1-D3D3-49E0-AA61-AA050D8A5811}" type="slidenum">
              <a:rPr lang="en-US" altLang="en-US" sz="1200">
                <a:latin typeface="Times New Roman" panose="02020603050405020304" pitchFamily="18" charset="0"/>
              </a:rPr>
              <a:pPr/>
              <a:t>17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AFA3CC-4D88-40BD-9B7F-EFA69832EC8B}" type="slidenum">
              <a:rPr lang="en-US" altLang="en-US" sz="1200">
                <a:latin typeface="Times New Roman" panose="02020603050405020304" pitchFamily="18" charset="0"/>
              </a:rPr>
              <a:pPr/>
              <a:t>18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30CA98-8B11-49A1-9D3E-E9E979C5208C}" type="slidenum">
              <a:rPr lang="en-US" altLang="en-US" sz="1200">
                <a:latin typeface="Times New Roman" panose="02020603050405020304" pitchFamily="18" charset="0"/>
              </a:rPr>
              <a:pPr/>
              <a:t>19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5322243-AB7A-43D7-9D17-D59D5BCE71EF}" type="slidenum">
              <a:rPr lang="en-US" altLang="en-US" sz="1200">
                <a:latin typeface="Times New Roman" panose="02020603050405020304" pitchFamily="18" charset="0"/>
              </a:rPr>
              <a:pPr/>
              <a:t>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3CDEE3-3C3C-4227-95F2-02376ADC786C}" type="slidenum">
              <a:rPr lang="en-US" altLang="en-US" sz="1200">
                <a:latin typeface="Times New Roman" panose="02020603050405020304" pitchFamily="18" charset="0"/>
              </a:rPr>
              <a:pPr/>
              <a:t>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4EFFEE-158E-47E5-8609-07A5B75D1E66}" type="slidenum">
              <a:rPr lang="en-US" altLang="en-US" sz="1200">
                <a:latin typeface="Times New Roman" panose="02020603050405020304" pitchFamily="18" charset="0"/>
              </a:rPr>
              <a:pPr/>
              <a:t>21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5E9140-BC52-4232-8CAF-FC032917F2AC}" type="slidenum">
              <a:rPr lang="en-US" altLang="en-US" sz="1200">
                <a:latin typeface="Times New Roman" panose="02020603050405020304" pitchFamily="18" charset="0"/>
              </a:rPr>
              <a:pPr/>
              <a:t>22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5F1893-B1DC-4F05-82F1-53399124E777}" type="slidenum">
              <a:rPr lang="en-US" altLang="en-US" sz="1200">
                <a:latin typeface="Times New Roman" panose="02020603050405020304" pitchFamily="18" charset="0"/>
              </a:rPr>
              <a:pPr/>
              <a:t>23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51E5C86-06E6-4BDD-905A-25FAE418D925}" type="slidenum">
              <a:rPr lang="en-US" altLang="en-US" sz="1200">
                <a:latin typeface="Times New Roman" panose="02020603050405020304" pitchFamily="18" charset="0"/>
              </a:rPr>
              <a:pPr/>
              <a:t>24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F47CC0-9575-45C3-8057-BB36B6E5401B}" type="slidenum">
              <a:rPr lang="en-US" altLang="en-US" sz="1200">
                <a:latin typeface="Times New Roman" panose="02020603050405020304" pitchFamily="18" charset="0"/>
              </a:rPr>
              <a:pPr/>
              <a:t>25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63E096-924C-4953-B5CE-686AAFE276FF}" type="slidenum">
              <a:rPr lang="en-US" altLang="en-US" sz="1200">
                <a:latin typeface="Times New Roman" panose="02020603050405020304" pitchFamily="18" charset="0"/>
              </a:rPr>
              <a:pPr/>
              <a:t>26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9FD582-A451-4942-B189-50A7A1474E64}" type="slidenum">
              <a:rPr lang="en-US" altLang="en-US" sz="1200">
                <a:latin typeface="Times New Roman" panose="02020603050405020304" pitchFamily="18" charset="0"/>
              </a:rPr>
              <a:pPr/>
              <a:t>27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CD3529-CA4D-4C9D-A471-3C593BDE3451}" type="slidenum">
              <a:rPr lang="en-US" altLang="en-US" sz="1200">
                <a:latin typeface="Times New Roman" panose="02020603050405020304" pitchFamily="18" charset="0"/>
              </a:rPr>
              <a:pPr/>
              <a:t>28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C6F710-87D0-4485-BEE3-818B3AEA824D}" type="slidenum">
              <a:rPr lang="en-US" altLang="en-US" sz="1200">
                <a:latin typeface="Times New Roman" panose="02020603050405020304" pitchFamily="18" charset="0"/>
              </a:rPr>
              <a:pPr/>
              <a:t>29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455F36D-0303-472D-BBA2-DE308403CC41}" type="slidenum">
              <a:rPr lang="en-US" altLang="en-US" sz="1200">
                <a:latin typeface="Times New Roman" panose="02020603050405020304" pitchFamily="18" charset="0"/>
              </a:rPr>
              <a:pPr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4026B0-ED98-42AE-B286-1BF54861E165}" type="slidenum">
              <a:rPr lang="en-US" altLang="en-US" sz="1200">
                <a:latin typeface="Times New Roman" panose="02020603050405020304" pitchFamily="18" charset="0"/>
              </a:rPr>
              <a:pPr/>
              <a:t>30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2064CB-3B88-4686-8E45-D7EAA099BF0C}" type="slidenum">
              <a:rPr lang="en-US" altLang="en-US" sz="1200">
                <a:latin typeface="Times New Roman" panose="02020603050405020304" pitchFamily="18" charset="0"/>
              </a:rPr>
              <a:pPr/>
              <a:t>31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4C9CF2D-1B72-4216-91AE-4567D119C42F}" type="slidenum">
              <a:rPr lang="en-US" altLang="en-US" sz="1200">
                <a:latin typeface="Times New Roman" panose="02020603050405020304" pitchFamily="18" charset="0"/>
              </a:rPr>
              <a:pPr/>
              <a:t>32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7C5FD2-3323-4C4B-BD4F-5235B08A0042}" type="slidenum">
              <a:rPr lang="en-US" altLang="en-US" sz="1200">
                <a:latin typeface="Times New Roman" panose="02020603050405020304" pitchFamily="18" charset="0"/>
              </a:rPr>
              <a:pPr/>
              <a:t>33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9D137A-9FD2-4984-AB6F-80D45087D27B}" type="slidenum">
              <a:rPr lang="en-US" altLang="en-US" sz="1200">
                <a:latin typeface="Times New Roman" panose="02020603050405020304" pitchFamily="18" charset="0"/>
              </a:rPr>
              <a:pPr/>
              <a:t>34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4C82E2-1724-43C4-BA73-09BC96823923}" type="slidenum">
              <a:rPr lang="en-US" altLang="en-US" sz="1200">
                <a:latin typeface="Times New Roman" panose="02020603050405020304" pitchFamily="18" charset="0"/>
              </a:rPr>
              <a:pPr/>
              <a:t>35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F88C56C-2748-4032-9912-EC0E9FA670EA}" type="slidenum">
              <a:rPr lang="en-US" altLang="en-US" sz="1200">
                <a:latin typeface="Times New Roman" panose="02020603050405020304" pitchFamily="18" charset="0"/>
              </a:rPr>
              <a:pPr/>
              <a:t>36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A82126-0A49-44C2-88BE-5B2740F8805B}" type="slidenum">
              <a:rPr lang="en-US" altLang="en-US" sz="1200">
                <a:latin typeface="Times New Roman" panose="02020603050405020304" pitchFamily="18" charset="0"/>
              </a:rPr>
              <a:pPr/>
              <a:t>37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018B83-1AC1-4313-859D-EBC3B1135EDC}" type="slidenum">
              <a:rPr lang="en-US" altLang="en-US" sz="1200">
                <a:latin typeface="Times New Roman" panose="02020603050405020304" pitchFamily="18" charset="0"/>
              </a:rPr>
              <a:pPr/>
              <a:t>38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98443A-6205-487E-A34E-D59141E10278}" type="slidenum">
              <a:rPr lang="en-US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E5E4925-537E-4469-8A43-AAA4E564193F}" type="slidenum">
              <a:rPr lang="en-US" altLang="en-US" sz="1200"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393E41-C5C5-48C7-B736-8ECA0949BAEC}" type="slidenum">
              <a:rPr lang="en-US" altLang="en-US" sz="1200">
                <a:latin typeface="Times New Roman" panose="02020603050405020304" pitchFamily="18" charset="0"/>
              </a:rPr>
              <a:pPr/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3948AD-5946-4029-9510-9BB2DED60EF3}" type="slidenum">
              <a:rPr lang="en-US" altLang="en-US" sz="1200"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D1606F-1C0E-408D-98AF-EF77168631CF}" type="slidenum">
              <a:rPr lang="en-US" altLang="en-US" sz="1200"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BDA9BD7-D87F-4766-A46E-B23511468333}" type="slidenum">
              <a:rPr lang="en-US" altLang="en-US" sz="1200">
                <a:latin typeface="Times New Roman" panose="02020603050405020304" pitchFamily="18" charset="0"/>
              </a:rPr>
              <a:pPr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6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33400"/>
            <a:ext cx="539115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F3FBE2-6F40-4BCD-8198-35432C07CE8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1744490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A7867536-53EA-4047-837A-9996BCA0162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7953158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A950BFC2-72ED-4755-A3FE-E8347DD08F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2380638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142038"/>
            <a:ext cx="23241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6294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smtClean="0"/>
              <a:t>Synergy Language Essentials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2400" y="6364288"/>
            <a:ext cx="2133600" cy="365125"/>
          </a:xfrm>
        </p:spPr>
        <p:txBody>
          <a:bodyPr/>
          <a:lstStyle>
            <a:lvl1pPr algn="l">
              <a:defRPr sz="1200" b="1" smtClean="0">
                <a:solidFill>
                  <a:schemeClr val="bg2"/>
                </a:solidFill>
              </a:defRPr>
            </a:lvl1pPr>
          </a:lstStyle>
          <a:p>
            <a:fld id="{8824ADE0-1497-49C1-BAE5-E060053D3A3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6013756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hite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smtClean="0"/>
              <a:t>Synergy Language Essentials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02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33400"/>
            <a:ext cx="539115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2484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BE10A-6294-4E06-9B01-2EB3B8AC724B}" type="datetime1">
              <a:rPr lang="en-US" smtClean="0"/>
              <a:t>6/25/2021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46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Synergy Language Essentials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32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371600"/>
            <a:ext cx="9139238" cy="0"/>
          </a:xfrm>
          <a:prstGeom prst="line">
            <a:avLst/>
          </a:prstGeom>
          <a:ln w="254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Synergy Language Essentials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597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44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688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04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A7924E80-A636-4E97-8648-C5B2B645D22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7420881"/>
      </p:ext>
    </p:extLst>
  </p:cSld>
  <p:clrMapOvr>
    <a:masterClrMapping/>
  </p:clrMapOvr>
  <p:transition advClick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7573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/>
              <a:t>Synergy Language Essentials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2400" y="6364288"/>
            <a:ext cx="2133600" cy="365125"/>
          </a:xfrm>
        </p:spPr>
        <p:txBody>
          <a:bodyPr/>
          <a:lstStyle>
            <a:lvl1pPr algn="l">
              <a:defRPr sz="1200" b="1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EE50288-CBBA-4F7A-92E6-B53364C655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724436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A7924E80-A636-4E97-8648-C5B2B645D22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9234099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ang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A7924E80-A636-4E97-8648-C5B2B645D22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8281992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A7924E80-A636-4E97-8648-C5B2B645D22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7546267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391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25EF3AC8-9762-41C1-9D09-3DE833E8FE7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3862299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854EFC02-CA69-4966-B30A-AACA03519B4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053448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4327E666-580C-46EF-A418-62B7655D7AC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285834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854A4550-EEEE-48F1-B172-823C638B912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9849990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142038"/>
            <a:ext cx="23241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-76200" y="6445250"/>
            <a:ext cx="66294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4611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 b="1" smtClean="0">
                <a:solidFill>
                  <a:schemeClr val="bg2"/>
                </a:solidFill>
              </a:defRPr>
            </a:lvl1pPr>
          </a:lstStyle>
          <a:p>
            <a:fld id="{A7924E80-A636-4E97-8648-C5B2B645D22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140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</p:sldLayoutIdLst>
  <p:transition advClick="0"/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3D5C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1CAB40-23CF-43DA-B4EE-AABEA1395AEE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Synergy Language Essentials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3635059-FDE9-46D5-B474-04591CCEA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8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</p:sldLayoutIdLst>
  <p:transition advClick="0"/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3D5C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jobfunc2.cu.net/Job%20Functions/Programmer/Programmer%20Handbook/Synergy%20Training%20-%20Synergy%20Language%20Essentials/Exercise%20-%209.docx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Exercise%2010.doc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altLang="en-US" smtClean="0"/>
              <a:t>Synergy Language Essentials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Logic Control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autoUpdateAnimBg="0"/>
      <p:bldP spid="4103" grpId="0" build="p" autoUpdateAnimBg="0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Truth Values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Expressions can be evaluated for their “truth value</a:t>
            </a:r>
            <a:r>
              <a:rPr lang="en-US" altLang="en-US" sz="2000" dirty="0" smtClean="0"/>
              <a:t>”:</a:t>
            </a: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Alpha </a:t>
            </a:r>
            <a:r>
              <a:rPr lang="en-US" altLang="en-US" sz="2000" dirty="0" smtClean="0"/>
              <a:t>expressions:</a:t>
            </a:r>
            <a:endParaRPr lang="en-US" altLang="en-US" sz="20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FALSE if the result is null, or contains only ASCII </a:t>
            </a:r>
            <a:r>
              <a:rPr lang="en-US" altLang="en-US" sz="2000" dirty="0" smtClean="0"/>
              <a:t>spaces.</a:t>
            </a:r>
            <a:endParaRPr lang="en-US" altLang="en-US" sz="20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TRUE if it contains any other characters (including zero</a:t>
            </a:r>
            <a:r>
              <a:rPr lang="en-US" altLang="en-US" sz="2000" dirty="0" smtClean="0"/>
              <a:t>).</a:t>
            </a: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Numeric </a:t>
            </a:r>
            <a:r>
              <a:rPr lang="en-US" altLang="en-US" sz="2000" dirty="0" smtClean="0"/>
              <a:t>expressions:</a:t>
            </a:r>
            <a:endParaRPr lang="en-US" altLang="en-US" sz="20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FALSE if the result of the expression is </a:t>
            </a:r>
            <a:r>
              <a:rPr lang="en-US" altLang="en-US" sz="2000" dirty="0" smtClean="0"/>
              <a:t>zero.</a:t>
            </a:r>
            <a:endParaRPr lang="en-US" altLang="en-US" sz="20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TRUE is the result of the expression is </a:t>
            </a:r>
            <a:r>
              <a:rPr lang="en-US" altLang="en-US" sz="2000" dirty="0" smtClean="0"/>
              <a:t>non-zero.</a:t>
            </a:r>
            <a:endParaRPr lang="en-US" altLang="en-US" sz="2000" dirty="0" smtClean="0"/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Truth Value Examples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800" b="1" dirty="0" smtClean="0">
                <a:solidFill>
                  <a:srgbClr val="FF0000"/>
                </a:solidFill>
              </a:rPr>
              <a:t>main</a:t>
            </a:r>
            <a:r>
              <a:rPr lang="en-US" altLang="en-US" sz="800" b="1" dirty="0" smtClean="0"/>
              <a:t> Example3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8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800" b="1" dirty="0" smtClean="0">
                <a:solidFill>
                  <a:srgbClr val="FF0000"/>
                </a:solidFill>
              </a:rPr>
              <a:t>	record</a:t>
            </a:r>
            <a:r>
              <a:rPr lang="en-US" altLang="en-US" sz="800" b="1" dirty="0" smtClean="0"/>
              <a:t> WorkVars</a:t>
            </a:r>
            <a:endParaRPr lang="en-US" altLang="en-US" sz="800" b="1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800" b="1" dirty="0" smtClean="0"/>
              <a:t>	mAvar1	 ,a1</a:t>
            </a:r>
            <a:endParaRPr lang="en-US" altLang="en-US" sz="800" b="1" dirty="0" smtClean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800" b="1" dirty="0" smtClean="0"/>
              <a:t>	mAvar2  	,a5  	,”Hello”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800" b="1" dirty="0" smtClean="0"/>
              <a:t>	mDvar1  	,d1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800" b="1" dirty="0" smtClean="0"/>
              <a:t>	mDvar2	,d3	,5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800" b="1" dirty="0" smtClean="0"/>
              <a:t>	</a:t>
            </a:r>
            <a:r>
              <a:rPr lang="en-US" altLang="en-US" sz="800" b="1" dirty="0" smtClean="0">
                <a:solidFill>
                  <a:srgbClr val="FF0000"/>
                </a:solidFill>
              </a:rPr>
              <a:t>endrecord</a:t>
            </a:r>
            <a:endParaRPr lang="en-US" altLang="en-US" sz="8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8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800" b="1" dirty="0" smtClean="0">
                <a:solidFill>
                  <a:srgbClr val="FF0000"/>
                </a:solidFill>
              </a:rPr>
              <a:t>proc</a:t>
            </a:r>
            <a:endParaRPr lang="en-US" altLang="en-US" sz="8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sz="800" b="1" dirty="0" smtClean="0">
                <a:solidFill>
                  <a:srgbClr val="00B050"/>
                </a:solidFill>
              </a:rPr>
              <a:t>	; </a:t>
            </a:r>
            <a:r>
              <a:rPr lang="en-US" altLang="en-US" sz="800" b="1" dirty="0">
                <a:solidFill>
                  <a:srgbClr val="00B050"/>
                </a:solidFill>
              </a:rPr>
              <a:t>FALSE – no </a:t>
            </a:r>
            <a:r>
              <a:rPr lang="en-US" altLang="en-US" sz="800" b="1" dirty="0" smtClean="0">
                <a:solidFill>
                  <a:srgbClr val="00B050"/>
                </a:solidFill>
              </a:rPr>
              <a:t>call:</a:t>
            </a:r>
            <a:endParaRPr lang="en-US" altLang="en-US" sz="800" b="1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sz="800" b="1" dirty="0" smtClean="0">
                <a:solidFill>
                  <a:srgbClr val="FF0000"/>
                </a:solidFill>
              </a:rPr>
              <a:t>	if(</a:t>
            </a:r>
            <a:r>
              <a:rPr lang="en-US" altLang="en-US" sz="800" b="1" dirty="0" smtClean="0"/>
              <a:t> mAvar1 </a:t>
            </a:r>
            <a:r>
              <a:rPr lang="en-US" altLang="en-US" sz="800" b="1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800" b="1" dirty="0" smtClean="0"/>
              <a:t>	</a:t>
            </a:r>
            <a:r>
              <a:rPr lang="en-US" altLang="en-US" sz="800" b="1" dirty="0" smtClean="0">
                <a:solidFill>
                  <a:srgbClr val="FF0000"/>
                </a:solidFill>
              </a:rPr>
              <a:t>begin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800" b="1" dirty="0" smtClean="0">
                <a:solidFill>
                  <a:srgbClr val="7030A0"/>
                </a:solidFill>
              </a:rPr>
              <a:t>call</a:t>
            </a:r>
            <a:r>
              <a:rPr lang="en-US" altLang="en-US" sz="800" b="1" dirty="0" smtClean="0"/>
              <a:t> pDoSomething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800" b="1" dirty="0"/>
              <a:t>	</a:t>
            </a:r>
            <a:r>
              <a:rPr lang="en-US" altLang="en-US" sz="800" b="1" dirty="0" smtClean="0">
                <a:solidFill>
                  <a:srgbClr val="FF0000"/>
                </a:solidFill>
              </a:rPr>
              <a:t>end</a:t>
            </a:r>
            <a:endParaRPr lang="en-US" altLang="en-US" sz="800" b="1" dirty="0" smtClean="0"/>
          </a:p>
          <a:p>
            <a:pPr>
              <a:lnSpc>
                <a:spcPct val="90000"/>
              </a:lnSpc>
              <a:buNone/>
            </a:pPr>
            <a:r>
              <a:rPr lang="en-US" altLang="en-US" sz="800" b="1" dirty="0" smtClean="0">
                <a:solidFill>
                  <a:srgbClr val="00B050"/>
                </a:solidFill>
              </a:rPr>
              <a:t>	; </a:t>
            </a:r>
            <a:r>
              <a:rPr lang="en-US" altLang="en-US" sz="800" b="1" dirty="0">
                <a:solidFill>
                  <a:srgbClr val="00B050"/>
                </a:solidFill>
              </a:rPr>
              <a:t>TRUE – </a:t>
            </a:r>
            <a:r>
              <a:rPr lang="en-US" altLang="en-US" sz="800" b="1" dirty="0" smtClean="0">
                <a:solidFill>
                  <a:srgbClr val="00B050"/>
                </a:solidFill>
              </a:rPr>
              <a:t>call:</a:t>
            </a:r>
            <a:endParaRPr lang="en-US" altLang="en-US" sz="800" b="1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sz="800" b="1" dirty="0" smtClean="0"/>
              <a:t>	</a:t>
            </a:r>
            <a:r>
              <a:rPr lang="en-US" altLang="en-US" sz="800" b="1" dirty="0" smtClean="0">
                <a:solidFill>
                  <a:srgbClr val="FF0000"/>
                </a:solidFill>
              </a:rPr>
              <a:t>if(</a:t>
            </a:r>
            <a:r>
              <a:rPr lang="en-US" altLang="en-US" sz="800" b="1" dirty="0" smtClean="0"/>
              <a:t> mAvar2 </a:t>
            </a:r>
            <a:r>
              <a:rPr lang="en-US" altLang="en-US" sz="800" b="1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800" b="1" dirty="0"/>
              <a:t>	</a:t>
            </a:r>
            <a:r>
              <a:rPr lang="en-US" altLang="en-US" sz="800" b="1" dirty="0" smtClean="0">
                <a:solidFill>
                  <a:srgbClr val="FF0000"/>
                </a:solidFill>
              </a:rPr>
              <a:t>begin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800" b="1" dirty="0" smtClean="0">
                <a:solidFill>
                  <a:srgbClr val="7030A0"/>
                </a:solidFill>
              </a:rPr>
              <a:t>call</a:t>
            </a:r>
            <a:r>
              <a:rPr lang="en-US" altLang="en-US" sz="800" b="1" dirty="0" smtClean="0"/>
              <a:t> pDoSomething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800" b="1" dirty="0"/>
              <a:t>	</a:t>
            </a:r>
            <a:r>
              <a:rPr lang="en-US" altLang="en-US" sz="800" b="1" dirty="0" smtClean="0">
                <a:solidFill>
                  <a:srgbClr val="FF0000"/>
                </a:solidFill>
              </a:rPr>
              <a:t>end</a:t>
            </a:r>
            <a:endParaRPr lang="en-US" altLang="en-US" sz="800" b="1" dirty="0" smtClean="0"/>
          </a:p>
          <a:p>
            <a:pPr>
              <a:lnSpc>
                <a:spcPct val="90000"/>
              </a:lnSpc>
              <a:buNone/>
            </a:pPr>
            <a:r>
              <a:rPr lang="en-US" altLang="en-US" sz="800" b="1" dirty="0">
                <a:solidFill>
                  <a:srgbClr val="00B050"/>
                </a:solidFill>
              </a:rPr>
              <a:t>	; FALSE – no </a:t>
            </a:r>
            <a:r>
              <a:rPr lang="en-US" altLang="en-US" sz="800" b="1" dirty="0" smtClean="0">
                <a:solidFill>
                  <a:srgbClr val="00B050"/>
                </a:solidFill>
              </a:rPr>
              <a:t>call:</a:t>
            </a:r>
            <a:endParaRPr lang="en-US" altLang="en-US" sz="800" b="1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sz="800" b="1" dirty="0" smtClean="0"/>
              <a:t>	</a:t>
            </a:r>
            <a:r>
              <a:rPr lang="en-US" altLang="en-US" sz="800" b="1" dirty="0" smtClean="0">
                <a:solidFill>
                  <a:srgbClr val="FF0000"/>
                </a:solidFill>
              </a:rPr>
              <a:t>if(</a:t>
            </a:r>
            <a:r>
              <a:rPr lang="en-US" altLang="en-US" sz="800" b="1" dirty="0" smtClean="0"/>
              <a:t> mDvar1 </a:t>
            </a:r>
            <a:r>
              <a:rPr lang="en-US" altLang="en-US" sz="800" b="1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800" b="1" dirty="0"/>
              <a:t>	</a:t>
            </a:r>
            <a:r>
              <a:rPr lang="en-US" altLang="en-US" sz="800" b="1" dirty="0" smtClean="0">
                <a:solidFill>
                  <a:srgbClr val="FF0000"/>
                </a:solidFill>
              </a:rPr>
              <a:t>begin</a:t>
            </a:r>
            <a:endParaRPr lang="en-US" altLang="en-US" sz="800" b="1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en-US" sz="800" b="1" dirty="0" smtClean="0">
                <a:solidFill>
                  <a:srgbClr val="7030A0"/>
                </a:solidFill>
              </a:rPr>
              <a:t>call</a:t>
            </a:r>
            <a:r>
              <a:rPr lang="en-US" altLang="en-US" sz="800" b="1" dirty="0" smtClean="0"/>
              <a:t> </a:t>
            </a:r>
            <a:r>
              <a:rPr lang="en-US" altLang="en-US" sz="800" b="1" dirty="0"/>
              <a:t>pDoSomething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800" b="1" dirty="0" smtClean="0"/>
              <a:t>	</a:t>
            </a:r>
            <a:r>
              <a:rPr lang="en-US" altLang="en-US" sz="800" b="1" dirty="0" smtClean="0">
                <a:solidFill>
                  <a:srgbClr val="FF0000"/>
                </a:solidFill>
              </a:rPr>
              <a:t>end</a:t>
            </a:r>
            <a:endParaRPr lang="en-US" altLang="en-US" sz="800" b="1" dirty="0" smtClean="0"/>
          </a:p>
          <a:p>
            <a:pPr>
              <a:lnSpc>
                <a:spcPct val="90000"/>
              </a:lnSpc>
              <a:buNone/>
            </a:pPr>
            <a:r>
              <a:rPr lang="en-US" altLang="en-US" sz="800" b="1" dirty="0" smtClean="0">
                <a:solidFill>
                  <a:srgbClr val="00B050"/>
                </a:solidFill>
              </a:rPr>
              <a:t>	; </a:t>
            </a:r>
            <a:r>
              <a:rPr lang="en-US" altLang="en-US" sz="800" b="1" dirty="0">
                <a:solidFill>
                  <a:srgbClr val="00B050"/>
                </a:solidFill>
              </a:rPr>
              <a:t>TRUE – </a:t>
            </a:r>
            <a:r>
              <a:rPr lang="en-US" altLang="en-US" sz="800" b="1" dirty="0" smtClean="0">
                <a:solidFill>
                  <a:srgbClr val="00B050"/>
                </a:solidFill>
              </a:rPr>
              <a:t>call:</a:t>
            </a:r>
            <a:endParaRPr lang="en-US" altLang="en-US" sz="800" b="1" dirty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sz="800" b="1" dirty="0" smtClean="0">
                <a:solidFill>
                  <a:srgbClr val="FF0000"/>
                </a:solidFill>
              </a:rPr>
              <a:t>	</a:t>
            </a:r>
            <a:r>
              <a:rPr lang="en-US" altLang="en-US" sz="800" b="1" dirty="0" smtClean="0">
                <a:solidFill>
                  <a:srgbClr val="FF0000"/>
                </a:solidFill>
              </a:rPr>
              <a:t>if(</a:t>
            </a:r>
            <a:r>
              <a:rPr lang="en-US" altLang="en-US" sz="800" b="1" dirty="0" smtClean="0"/>
              <a:t> mDvar2 </a:t>
            </a:r>
            <a:r>
              <a:rPr lang="en-US" altLang="en-US" sz="800" b="1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800" b="1" dirty="0" smtClean="0"/>
              <a:t>	</a:t>
            </a:r>
            <a:r>
              <a:rPr lang="en-US" altLang="en-US" sz="800" b="1" dirty="0" smtClean="0">
                <a:solidFill>
                  <a:srgbClr val="FF0000"/>
                </a:solidFill>
              </a:rPr>
              <a:t>begin</a:t>
            </a:r>
            <a:endParaRPr lang="en-US" altLang="en-US" sz="800" b="1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en-US" sz="800" b="1" dirty="0" smtClean="0">
                <a:solidFill>
                  <a:srgbClr val="7030A0"/>
                </a:solidFill>
              </a:rPr>
              <a:t>call</a:t>
            </a:r>
            <a:r>
              <a:rPr lang="en-US" altLang="en-US" sz="800" b="1" dirty="0" smtClean="0"/>
              <a:t> </a:t>
            </a:r>
            <a:r>
              <a:rPr lang="en-US" altLang="en-US" sz="800" b="1" dirty="0"/>
              <a:t>pDoSomething </a:t>
            </a:r>
            <a:endParaRPr lang="en-US" altLang="en-US" sz="800" b="1" dirty="0" smtClean="0"/>
          </a:p>
          <a:p>
            <a:pPr>
              <a:lnSpc>
                <a:spcPct val="90000"/>
              </a:lnSpc>
              <a:buNone/>
            </a:pPr>
            <a:r>
              <a:rPr lang="en-US" altLang="en-US" sz="800" b="1" dirty="0"/>
              <a:t>	</a:t>
            </a:r>
            <a:r>
              <a:rPr lang="en-US" altLang="en-US" sz="800" b="1" dirty="0" smtClean="0">
                <a:solidFill>
                  <a:srgbClr val="FF0000"/>
                </a:solidFill>
              </a:rPr>
              <a:t>end</a:t>
            </a:r>
            <a:endParaRPr lang="en-US" altLang="en-US" sz="8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800" b="1" dirty="0"/>
              <a:t>	</a:t>
            </a:r>
            <a:r>
              <a:rPr lang="en-US" altLang="en-US" sz="800" b="1" dirty="0" smtClean="0">
                <a:solidFill>
                  <a:srgbClr val="7030A0"/>
                </a:solidFill>
              </a:rPr>
              <a:t>stop</a:t>
            </a:r>
            <a:endParaRPr lang="en-US" altLang="en-US" sz="800" b="1" dirty="0" smtClean="0">
              <a:solidFill>
                <a:srgbClr val="7030A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800" b="1" dirty="0" smtClean="0">
                <a:solidFill>
                  <a:srgbClr val="FF0000"/>
                </a:solidFill>
              </a:rPr>
              <a:t>endmain</a:t>
            </a:r>
            <a:endParaRPr lang="en-US" altLang="en-US" sz="8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8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800" b="1" dirty="0" smtClean="0"/>
              <a:t>		</a:t>
            </a:r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Boolean Comparison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Boolean operators compare the truth value of two </a:t>
            </a:r>
            <a:r>
              <a:rPr lang="en-US" altLang="en-US" sz="1800" dirty="0" smtClean="0"/>
              <a:t>operands: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 smtClean="0"/>
              <a:t>.</a:t>
            </a:r>
            <a:r>
              <a:rPr lang="en-US" altLang="en-US" sz="1800" b="1" dirty="0" smtClean="0"/>
              <a:t>NOT</a:t>
            </a:r>
            <a:r>
              <a:rPr lang="en-US" altLang="en-US" sz="1800" b="1" dirty="0" smtClean="0"/>
              <a:t>.	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 smtClean="0"/>
              <a:t>.</a:t>
            </a:r>
            <a:r>
              <a:rPr lang="en-US" altLang="en-US" sz="1800" b="1" dirty="0" smtClean="0"/>
              <a:t>AND</a:t>
            </a:r>
            <a:r>
              <a:rPr lang="en-US" altLang="en-US" sz="1800" b="1" dirty="0" smtClean="0"/>
              <a:t>. 	&amp;&amp;</a:t>
            </a:r>
            <a:endParaRPr lang="en-US" altLang="en-US" sz="1800" b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 smtClean="0"/>
              <a:t>.OR</a:t>
            </a:r>
            <a:r>
              <a:rPr lang="en-US" altLang="en-US" sz="1800" b="1" dirty="0" smtClean="0"/>
              <a:t>.	||</a:t>
            </a:r>
            <a:endParaRPr lang="en-US" altLang="en-US" sz="1800" b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 smtClean="0"/>
              <a:t>.XOR</a:t>
            </a:r>
            <a:r>
              <a:rPr lang="en-US" altLang="en-US" sz="1800" b="1" dirty="0" smtClean="0"/>
              <a:t>.</a:t>
            </a:r>
            <a:endParaRPr lang="en-US" altLang="en-US" sz="1800" b="1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Result is either TRUE (1) or FALSE(0</a:t>
            </a:r>
            <a:r>
              <a:rPr lang="en-US" altLang="en-US" sz="1800" dirty="0" smtClean="0"/>
              <a:t>).</a:t>
            </a:r>
            <a:endParaRPr lang="en-US" alt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Expressions evaluated from left to </a:t>
            </a:r>
            <a:r>
              <a:rPr lang="en-US" altLang="en-US" sz="1800" dirty="0" smtClean="0"/>
              <a:t>right:</a:t>
            </a:r>
            <a:endParaRPr lang="en-US" altLang="en-US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Once a truth value is determined, the expression is evaluated and (if possible) </a:t>
            </a:r>
            <a:r>
              <a:rPr lang="en-US" altLang="en-US" sz="1800" dirty="0" smtClean="0"/>
              <a:t>processed.</a:t>
            </a:r>
            <a:endParaRPr lang="en-US" altLang="en-US" sz="1600" dirty="0" smtClean="0"/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Boolean Operators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Operator:</a:t>
            </a:r>
            <a:r>
              <a:rPr lang="en-US" altLang="en-US" sz="1600" b="1" dirty="0" smtClean="0"/>
              <a:t>	</a:t>
            </a:r>
            <a:r>
              <a:rPr lang="en-US" altLang="en-US" sz="1600" b="1" dirty="0" smtClean="0"/>
              <a:t>Meaning:</a:t>
            </a:r>
            <a:endParaRPr lang="en-US" altLang="en-US" sz="16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.</a:t>
            </a:r>
            <a:r>
              <a:rPr lang="en-US" altLang="en-US" sz="1600" b="1" dirty="0" smtClean="0"/>
              <a:t>NOT</a:t>
            </a:r>
            <a:r>
              <a:rPr lang="en-US" altLang="en-US" sz="1600" b="1" dirty="0" smtClean="0"/>
              <a:t>.	!</a:t>
            </a:r>
            <a:r>
              <a:rPr lang="en-US" altLang="en-US" sz="1600" dirty="0" smtClean="0"/>
              <a:t>	</a:t>
            </a:r>
            <a:r>
              <a:rPr lang="en-US" altLang="en-US" sz="1600" dirty="0" smtClean="0"/>
              <a:t>Negates </a:t>
            </a:r>
            <a:r>
              <a:rPr lang="en-US" altLang="en-US" sz="1600" dirty="0" smtClean="0"/>
              <a:t>the current truth value of a decimal expression.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.</a:t>
            </a:r>
            <a:r>
              <a:rPr lang="en-US" altLang="en-US" sz="1600" b="1" dirty="0" smtClean="0"/>
              <a:t>AND</a:t>
            </a:r>
            <a:r>
              <a:rPr lang="en-US" altLang="en-US" sz="1600" b="1" dirty="0" smtClean="0"/>
              <a:t>.	&amp;&amp;</a:t>
            </a:r>
            <a:r>
              <a:rPr lang="en-US" altLang="en-US" sz="1600" dirty="0" smtClean="0"/>
              <a:t>	</a:t>
            </a:r>
            <a:r>
              <a:rPr lang="en-US" altLang="en-US" sz="1600" dirty="0" smtClean="0"/>
              <a:t>Both </a:t>
            </a:r>
            <a:r>
              <a:rPr lang="en-US" altLang="en-US" sz="1600" dirty="0" smtClean="0"/>
              <a:t>conditional expressions must be true for </a:t>
            </a:r>
            <a:r>
              <a:rPr lang="en-US" altLang="en-US" sz="1600" dirty="0" smtClean="0"/>
              <a:t>the entire 		expression to </a:t>
            </a:r>
            <a:r>
              <a:rPr lang="en-US" altLang="en-US" sz="1600" dirty="0" smtClean="0"/>
              <a:t>be true.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.</a:t>
            </a:r>
            <a:r>
              <a:rPr lang="en-US" altLang="en-US" sz="1600" b="1" dirty="0" smtClean="0"/>
              <a:t>OR</a:t>
            </a:r>
            <a:r>
              <a:rPr lang="en-US" altLang="en-US" sz="1600" b="1" dirty="0" smtClean="0"/>
              <a:t>.	||</a:t>
            </a:r>
            <a:r>
              <a:rPr lang="en-US" altLang="en-US" sz="1600" dirty="0" smtClean="0"/>
              <a:t>	</a:t>
            </a:r>
            <a:r>
              <a:rPr lang="en-US" altLang="en-US" sz="1600" dirty="0" smtClean="0"/>
              <a:t>Either </a:t>
            </a:r>
            <a:r>
              <a:rPr lang="en-US" altLang="en-US" sz="1600" dirty="0" smtClean="0"/>
              <a:t>or both of the </a:t>
            </a:r>
            <a:r>
              <a:rPr lang="en-US" altLang="en-US" sz="1600" dirty="0" smtClean="0"/>
              <a:t>conditional expressions can be </a:t>
            </a:r>
            <a:r>
              <a:rPr lang="en-US" altLang="en-US" sz="1600" dirty="0" smtClean="0"/>
              <a:t>true for </a:t>
            </a:r>
            <a:r>
              <a:rPr lang="en-US" altLang="en-US" sz="1600" dirty="0" smtClean="0"/>
              <a:t>		the entire expression to </a:t>
            </a:r>
            <a:r>
              <a:rPr lang="en-US" altLang="en-US" sz="1600" dirty="0" smtClean="0"/>
              <a:t>be true.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.</a:t>
            </a:r>
            <a:r>
              <a:rPr lang="en-US" altLang="en-US" sz="1600" b="1" dirty="0" smtClean="0"/>
              <a:t>XOR.</a:t>
            </a:r>
            <a:r>
              <a:rPr lang="en-US" altLang="en-US" sz="1600" dirty="0" smtClean="0"/>
              <a:t>		Only one conditional expression can be true, but not both, </a:t>
            </a:r>
            <a:r>
              <a:rPr lang="en-US" altLang="en-US" sz="1600" dirty="0" smtClean="0"/>
              <a:t>		for the entire expression </a:t>
            </a:r>
            <a:r>
              <a:rPr lang="en-US" altLang="en-US" sz="1600" dirty="0" smtClean="0"/>
              <a:t>to be true.</a:t>
            </a:r>
            <a:endParaRPr lang="en-US" altLang="en-US" sz="1600" b="1" dirty="0" smtClean="0"/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Boolean Comparison Example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en-US" sz="900" b="1" dirty="0">
                <a:solidFill>
                  <a:srgbClr val="FF0000"/>
                </a:solidFill>
              </a:rPr>
              <a:t>main</a:t>
            </a:r>
            <a:r>
              <a:rPr lang="en-US" altLang="en-US" sz="900" b="1" dirty="0"/>
              <a:t> Example4</a:t>
            </a:r>
          </a:p>
          <a:p>
            <a:pPr>
              <a:lnSpc>
                <a:spcPct val="90000"/>
              </a:lnSpc>
              <a:buNone/>
            </a:pPr>
            <a:endParaRPr lang="en-US" altLang="en-US" sz="900" b="1" dirty="0"/>
          </a:p>
          <a:p>
            <a:pPr>
              <a:lnSpc>
                <a:spcPct val="90000"/>
              </a:lnSpc>
              <a:buNone/>
            </a:pPr>
            <a:r>
              <a:rPr lang="en-US" altLang="en-US" sz="900" b="1" dirty="0" smtClean="0">
                <a:solidFill>
                  <a:srgbClr val="FF0000"/>
                </a:solidFill>
              </a:rPr>
              <a:t>	record</a:t>
            </a:r>
            <a:r>
              <a:rPr lang="en-US" altLang="en-US" sz="900" b="1" dirty="0" smtClean="0"/>
              <a:t> </a:t>
            </a:r>
            <a:r>
              <a:rPr lang="en-US" altLang="en-US" sz="900" b="1" dirty="0"/>
              <a:t>WorkVars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900" b="1" dirty="0" smtClean="0"/>
              <a:t>	mDvar1	,d1	,0</a:t>
            </a:r>
            <a:endParaRPr lang="en-US" altLang="en-US" sz="900" b="1" dirty="0"/>
          </a:p>
          <a:p>
            <a:pPr lvl="1">
              <a:lnSpc>
                <a:spcPct val="90000"/>
              </a:lnSpc>
              <a:buNone/>
            </a:pPr>
            <a:r>
              <a:rPr lang="en-US" altLang="en-US" sz="900" b="1" dirty="0" smtClean="0"/>
              <a:t>	mDvar2	,d2	,1</a:t>
            </a:r>
            <a:endParaRPr lang="en-US" altLang="en-US" sz="900" b="1" dirty="0"/>
          </a:p>
          <a:p>
            <a:pPr>
              <a:lnSpc>
                <a:spcPct val="90000"/>
              </a:lnSpc>
              <a:buNone/>
            </a:pPr>
            <a:r>
              <a:rPr lang="en-US" altLang="en-US" sz="900" b="1" dirty="0"/>
              <a:t>	</a:t>
            </a:r>
            <a:r>
              <a:rPr lang="en-US" altLang="en-US" sz="900" b="1" dirty="0">
                <a:solidFill>
                  <a:srgbClr val="FF0000"/>
                </a:solidFill>
              </a:rPr>
              <a:t>endrecord</a:t>
            </a:r>
          </a:p>
          <a:p>
            <a:pPr>
              <a:lnSpc>
                <a:spcPct val="90000"/>
              </a:lnSpc>
              <a:buNone/>
            </a:pPr>
            <a:endParaRPr lang="en-US" altLang="en-US" sz="900" b="1" dirty="0"/>
          </a:p>
          <a:p>
            <a:pPr>
              <a:lnSpc>
                <a:spcPct val="90000"/>
              </a:lnSpc>
              <a:buNone/>
            </a:pPr>
            <a:r>
              <a:rPr lang="en-US" altLang="en-US" sz="900" b="1" dirty="0">
                <a:solidFill>
                  <a:srgbClr val="FF0000"/>
                </a:solidFill>
              </a:rPr>
              <a:t>proc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900" b="1" dirty="0">
                <a:solidFill>
                  <a:srgbClr val="00B050"/>
                </a:solidFill>
              </a:rPr>
              <a:t>	; TRUE – call: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900" b="1" dirty="0">
                <a:solidFill>
                  <a:srgbClr val="FF0000"/>
                </a:solidFill>
              </a:rPr>
              <a:t>	if( (</a:t>
            </a:r>
            <a:r>
              <a:rPr lang="en-US" altLang="en-US" sz="900" b="1" dirty="0"/>
              <a:t> mDvar1 == 0 </a:t>
            </a:r>
            <a:r>
              <a:rPr lang="en-US" altLang="en-US" sz="900" b="1" dirty="0">
                <a:solidFill>
                  <a:srgbClr val="FF0000"/>
                </a:solidFill>
              </a:rPr>
              <a:t>)</a:t>
            </a:r>
            <a:r>
              <a:rPr lang="en-US" altLang="en-US" sz="900" b="1" dirty="0"/>
              <a:t> || </a:t>
            </a:r>
            <a:r>
              <a:rPr lang="en-US" altLang="en-US" sz="900" b="1" dirty="0">
                <a:solidFill>
                  <a:srgbClr val="FF0000"/>
                </a:solidFill>
              </a:rPr>
              <a:t>(</a:t>
            </a:r>
            <a:r>
              <a:rPr lang="en-US" altLang="en-US" sz="900" b="1" dirty="0"/>
              <a:t> mDvar2 == 1 </a:t>
            </a:r>
            <a:r>
              <a:rPr lang="en-US" altLang="en-US" sz="900" b="1" dirty="0">
                <a:solidFill>
                  <a:srgbClr val="FF0000"/>
                </a:solidFill>
              </a:rPr>
              <a:t>) )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900" b="1" dirty="0"/>
              <a:t>	</a:t>
            </a:r>
            <a:r>
              <a:rPr lang="en-US" altLang="en-US" sz="900" b="1" dirty="0" smtClean="0">
                <a:solidFill>
                  <a:srgbClr val="FF0000"/>
                </a:solidFill>
              </a:rPr>
              <a:t>begin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900" b="1" dirty="0" smtClean="0">
                <a:solidFill>
                  <a:srgbClr val="7030A0"/>
                </a:solidFill>
              </a:rPr>
              <a:t>call</a:t>
            </a:r>
            <a:r>
              <a:rPr lang="en-US" altLang="en-US" sz="900" b="1" dirty="0" smtClean="0"/>
              <a:t> pDoSomething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900" b="1" dirty="0"/>
              <a:t>	</a:t>
            </a:r>
            <a:r>
              <a:rPr lang="en-US" altLang="en-US" sz="900" b="1" dirty="0" smtClean="0">
                <a:solidFill>
                  <a:srgbClr val="FF0000"/>
                </a:solidFill>
              </a:rPr>
              <a:t>end</a:t>
            </a:r>
            <a:endParaRPr lang="en-US" altLang="en-US" sz="9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sz="900" b="1" dirty="0">
                <a:solidFill>
                  <a:srgbClr val="00B050"/>
                </a:solidFill>
              </a:rPr>
              <a:t>	; FALSE – no call: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900" b="1" dirty="0">
                <a:solidFill>
                  <a:srgbClr val="FF0000"/>
                </a:solidFill>
              </a:rPr>
              <a:t>	if( ( </a:t>
            </a:r>
            <a:r>
              <a:rPr lang="en-US" altLang="en-US" sz="900" b="1" dirty="0"/>
              <a:t>mDvar1 == </a:t>
            </a:r>
            <a:r>
              <a:rPr lang="en-US" altLang="en-US" sz="900" b="1" dirty="0" smtClean="0"/>
              <a:t>0 </a:t>
            </a:r>
            <a:r>
              <a:rPr lang="en-US" altLang="en-US" sz="900" b="1" dirty="0" smtClean="0">
                <a:solidFill>
                  <a:srgbClr val="FF0000"/>
                </a:solidFill>
              </a:rPr>
              <a:t>)</a:t>
            </a:r>
            <a:r>
              <a:rPr lang="en-US" altLang="en-US" sz="900" b="1" dirty="0" smtClean="0"/>
              <a:t> </a:t>
            </a:r>
            <a:r>
              <a:rPr lang="en-US" altLang="en-US" sz="900" b="1" dirty="0"/>
              <a:t>.</a:t>
            </a:r>
            <a:r>
              <a:rPr lang="en-US" altLang="en-US" sz="900" b="1" dirty="0" err="1"/>
              <a:t>xor</a:t>
            </a:r>
            <a:r>
              <a:rPr lang="en-US" altLang="en-US" sz="900" b="1" dirty="0"/>
              <a:t>. </a:t>
            </a:r>
            <a:r>
              <a:rPr lang="en-US" altLang="en-US" sz="900" b="1" dirty="0">
                <a:solidFill>
                  <a:srgbClr val="FF0000"/>
                </a:solidFill>
              </a:rPr>
              <a:t>(</a:t>
            </a:r>
            <a:r>
              <a:rPr lang="en-US" altLang="en-US" sz="900" b="1" dirty="0"/>
              <a:t> mDvar2 == 1</a:t>
            </a:r>
            <a:r>
              <a:rPr lang="en-US" altLang="en-US" sz="900" b="1" dirty="0">
                <a:solidFill>
                  <a:srgbClr val="FF0000"/>
                </a:solidFill>
              </a:rPr>
              <a:t> ) )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900" b="1" dirty="0"/>
              <a:t>	</a:t>
            </a:r>
            <a:r>
              <a:rPr lang="en-US" altLang="en-US" sz="900" b="1" dirty="0" smtClean="0">
                <a:solidFill>
                  <a:srgbClr val="FF0000"/>
                </a:solidFill>
              </a:rPr>
              <a:t>begin</a:t>
            </a:r>
            <a:endParaRPr lang="en-US" altLang="en-US" sz="900" b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en-US" sz="900" b="1" dirty="0" smtClean="0">
                <a:solidFill>
                  <a:srgbClr val="7030A0"/>
                </a:solidFill>
              </a:rPr>
              <a:t>call</a:t>
            </a:r>
            <a:r>
              <a:rPr lang="en-US" altLang="en-US" sz="900" b="1" dirty="0" smtClean="0"/>
              <a:t> </a:t>
            </a:r>
            <a:r>
              <a:rPr lang="en-US" altLang="en-US" sz="900" b="1" dirty="0"/>
              <a:t>pDoSomething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900" b="1" dirty="0"/>
              <a:t>	</a:t>
            </a:r>
            <a:r>
              <a:rPr lang="en-US" altLang="en-US" sz="900" b="1" dirty="0" smtClean="0">
                <a:solidFill>
                  <a:srgbClr val="FF0000"/>
                </a:solidFill>
              </a:rPr>
              <a:t>end</a:t>
            </a:r>
            <a:endParaRPr lang="en-US" altLang="en-US" sz="9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sz="900" b="1" dirty="0">
                <a:solidFill>
                  <a:srgbClr val="00B050"/>
                </a:solidFill>
              </a:rPr>
              <a:t>	; FALSE – no call: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900" b="1" dirty="0">
                <a:solidFill>
                  <a:srgbClr val="FF0000"/>
                </a:solidFill>
              </a:rPr>
              <a:t>	if(</a:t>
            </a:r>
            <a:r>
              <a:rPr lang="en-US" altLang="en-US" sz="900" b="1" dirty="0" smtClean="0"/>
              <a:t> </a:t>
            </a:r>
            <a:r>
              <a:rPr lang="en-US" altLang="en-US" sz="900" b="1" dirty="0"/>
              <a:t>!mDvar2 </a:t>
            </a:r>
            <a:r>
              <a:rPr lang="en-US" altLang="en-US" sz="900" b="1" dirty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900" b="1" dirty="0"/>
              <a:t>	</a:t>
            </a:r>
            <a:r>
              <a:rPr lang="en-US" altLang="en-US" sz="900" b="1" dirty="0">
                <a:solidFill>
                  <a:srgbClr val="FF0000"/>
                </a:solidFill>
              </a:rPr>
              <a:t>begin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900" b="1" dirty="0" smtClean="0">
                <a:solidFill>
                  <a:srgbClr val="7030A0"/>
                </a:solidFill>
              </a:rPr>
              <a:t>call</a:t>
            </a:r>
            <a:r>
              <a:rPr lang="en-US" altLang="en-US" sz="900" b="1" dirty="0" smtClean="0"/>
              <a:t> </a:t>
            </a:r>
            <a:r>
              <a:rPr lang="en-US" altLang="en-US" sz="900" b="1" dirty="0"/>
              <a:t>pDoSomething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900" b="1" dirty="0"/>
              <a:t>	</a:t>
            </a:r>
            <a:r>
              <a:rPr lang="en-US" altLang="en-US" sz="900" b="1" dirty="0">
                <a:solidFill>
                  <a:srgbClr val="FF0000"/>
                </a:solidFill>
              </a:rPr>
              <a:t> end</a:t>
            </a:r>
            <a:endParaRPr lang="en-US" altLang="en-US" sz="900" b="1" dirty="0"/>
          </a:p>
          <a:p>
            <a:pPr>
              <a:lnSpc>
                <a:spcPct val="90000"/>
              </a:lnSpc>
              <a:buNone/>
            </a:pPr>
            <a:r>
              <a:rPr lang="en-US" altLang="en-US" sz="900" b="1" dirty="0">
                <a:solidFill>
                  <a:srgbClr val="00B050"/>
                </a:solidFill>
              </a:rPr>
              <a:t>	; TRUE – call: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900" b="1" dirty="0">
                <a:solidFill>
                  <a:srgbClr val="FF0000"/>
                </a:solidFill>
              </a:rPr>
              <a:t>	if( (</a:t>
            </a:r>
            <a:r>
              <a:rPr lang="en-US" altLang="en-US" sz="900" b="1" dirty="0"/>
              <a:t> !mDvar1 </a:t>
            </a:r>
            <a:r>
              <a:rPr lang="en-US" altLang="en-US" sz="900" b="1" dirty="0">
                <a:solidFill>
                  <a:srgbClr val="FF0000"/>
                </a:solidFill>
              </a:rPr>
              <a:t>)</a:t>
            </a:r>
            <a:r>
              <a:rPr lang="en-US" altLang="en-US" sz="900" b="1" dirty="0"/>
              <a:t> &amp;&amp; </a:t>
            </a:r>
            <a:r>
              <a:rPr lang="en-US" altLang="en-US" sz="900" b="1" dirty="0">
                <a:solidFill>
                  <a:srgbClr val="FF0000"/>
                </a:solidFill>
              </a:rPr>
              <a:t>(</a:t>
            </a:r>
            <a:r>
              <a:rPr lang="en-US" altLang="en-US" sz="900" b="1" dirty="0"/>
              <a:t> mDvar2 </a:t>
            </a:r>
            <a:r>
              <a:rPr lang="en-US" altLang="en-US" sz="900" b="1" dirty="0">
                <a:solidFill>
                  <a:srgbClr val="FF0000"/>
                </a:solidFill>
              </a:rPr>
              <a:t>) )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900" b="1" dirty="0"/>
              <a:t>	</a:t>
            </a:r>
            <a:r>
              <a:rPr lang="en-US" altLang="en-US" sz="900" b="1" dirty="0" smtClean="0">
                <a:solidFill>
                  <a:srgbClr val="FF0000"/>
                </a:solidFill>
              </a:rPr>
              <a:t>begin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900" b="1" dirty="0" smtClean="0">
                <a:solidFill>
                  <a:srgbClr val="7030A0"/>
                </a:solidFill>
              </a:rPr>
              <a:t>call</a:t>
            </a:r>
            <a:r>
              <a:rPr lang="en-US" altLang="en-US" sz="900" b="1" dirty="0" smtClean="0"/>
              <a:t> </a:t>
            </a:r>
            <a:r>
              <a:rPr lang="en-US" altLang="en-US" sz="900" b="1" dirty="0"/>
              <a:t>pDoSomething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900" b="1" dirty="0"/>
              <a:t>	</a:t>
            </a:r>
            <a:r>
              <a:rPr lang="en-US" altLang="en-US" sz="900" b="1" dirty="0" smtClean="0">
                <a:solidFill>
                  <a:srgbClr val="FF0000"/>
                </a:solidFill>
              </a:rPr>
              <a:t>end</a:t>
            </a:r>
            <a:endParaRPr lang="en-US" altLang="en-US" sz="9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sz="900" b="1" dirty="0"/>
              <a:t>	</a:t>
            </a:r>
            <a:r>
              <a:rPr lang="en-US" altLang="en-US" sz="900" b="1" dirty="0">
                <a:solidFill>
                  <a:srgbClr val="7030A0"/>
                </a:solidFill>
              </a:rPr>
              <a:t>stop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900" b="1" dirty="0">
                <a:solidFill>
                  <a:srgbClr val="FF0000"/>
                </a:solidFill>
              </a:rPr>
              <a:t>endmain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900" b="1" dirty="0" smtClean="0"/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Compound Statements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Allow multiple statements to be grouped and treated as a single </a:t>
            </a:r>
            <a:r>
              <a:rPr lang="en-US" altLang="en-US" dirty="0" smtClean="0"/>
              <a:t>statement.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Can be used anywhere a simple statement can be </a:t>
            </a:r>
            <a:r>
              <a:rPr lang="en-US" altLang="en-US" dirty="0" smtClean="0"/>
              <a:t>used.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May be </a:t>
            </a:r>
            <a:r>
              <a:rPr lang="en-US" altLang="en-US" dirty="0" smtClean="0"/>
              <a:t>nested.</a:t>
            </a:r>
            <a:endParaRPr lang="en-US" altLang="en-US" dirty="0" smtClean="0"/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>
                <a:solidFill>
                  <a:srgbClr val="FF0000"/>
                </a:solidFill>
              </a:rPr>
              <a:t>BEGIN</a:t>
            </a:r>
            <a:r>
              <a:rPr lang="en-US" altLang="en-US" dirty="0" smtClean="0"/>
              <a:t>-</a:t>
            </a:r>
            <a:r>
              <a:rPr lang="en-US" altLang="en-US" dirty="0" smtClean="0">
                <a:solidFill>
                  <a:srgbClr val="FF0000"/>
                </a:solidFill>
              </a:rPr>
              <a:t>END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FF0000"/>
                </a:solidFill>
              </a:rPr>
              <a:t>BEGIN</a:t>
            </a:r>
            <a:endParaRPr lang="en-US" altLang="en-US" sz="2000" b="1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b="1" i="1" dirty="0" smtClean="0"/>
              <a:t>statement</a:t>
            </a:r>
            <a:r>
              <a:rPr lang="en-US" altLang="en-US" sz="2000" b="1" i="1" baseline="-25000" dirty="0" smtClean="0"/>
              <a:t>1</a:t>
            </a:r>
            <a:endParaRPr lang="en-US" altLang="en-US" sz="2000" b="1" i="1" baseline="-25000" dirty="0" smtClean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b="1" dirty="0" smtClean="0"/>
              <a:t>…</a:t>
            </a:r>
            <a:endParaRPr lang="en-US" altLang="en-US" sz="2000" b="1" dirty="0" smtClean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b="1" i="1" dirty="0" smtClean="0"/>
              <a:t>statement</a:t>
            </a:r>
            <a:r>
              <a:rPr lang="en-US" altLang="en-US" sz="2000" b="1" i="1" baseline="-25000" dirty="0" smtClean="0"/>
              <a:t>n</a:t>
            </a:r>
            <a:endParaRPr lang="en-US" altLang="en-US" sz="2000" b="1" i="1" baseline="-25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FF0000"/>
                </a:solidFill>
              </a:rPr>
              <a:t>END</a:t>
            </a:r>
            <a:endParaRPr lang="en-US" altLang="en-US" sz="2000" b="1" dirty="0" smtClean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pPr eaLnBrk="1" hangingPunct="1"/>
            <a:r>
              <a:rPr lang="en-US" altLang="en-US" dirty="0" smtClean="0"/>
              <a:t>The simple statements between </a:t>
            </a:r>
            <a:r>
              <a:rPr lang="en-US" altLang="en-US" b="1" dirty="0" smtClean="0">
                <a:solidFill>
                  <a:srgbClr val="FF0000"/>
                </a:solidFill>
              </a:rPr>
              <a:t>BEGIN</a:t>
            </a:r>
            <a:r>
              <a:rPr lang="en-US" altLang="en-US" dirty="0" smtClean="0"/>
              <a:t> and </a:t>
            </a:r>
            <a:r>
              <a:rPr lang="en-US" altLang="en-US" b="1" dirty="0" smtClean="0">
                <a:solidFill>
                  <a:srgbClr val="FF0000"/>
                </a:solidFill>
              </a:rPr>
              <a:t>END</a:t>
            </a:r>
            <a:r>
              <a:rPr lang="en-US" altLang="en-US" dirty="0" smtClean="0"/>
              <a:t> make up a compound </a:t>
            </a:r>
            <a:r>
              <a:rPr lang="en-US" altLang="en-US" dirty="0" smtClean="0"/>
              <a:t>statement.</a:t>
            </a:r>
            <a:endParaRPr lang="en-US" altLang="en-US" dirty="0" smtClean="0"/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BEGIN</a:t>
            </a:r>
            <a:r>
              <a:rPr lang="en-US" altLang="en-US" dirty="0" smtClean="0"/>
              <a:t>-</a:t>
            </a:r>
            <a:r>
              <a:rPr lang="en-US" altLang="en-US" dirty="0" smtClean="0">
                <a:solidFill>
                  <a:srgbClr val="FF0000"/>
                </a:solidFill>
              </a:rPr>
              <a:t>END</a:t>
            </a:r>
            <a:r>
              <a:rPr lang="en-US" altLang="en-US" dirty="0" smtClean="0"/>
              <a:t> Example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solidFill>
                  <a:srgbClr val="FF0000"/>
                </a:solidFill>
              </a:rPr>
              <a:t>	if(</a:t>
            </a:r>
            <a:r>
              <a:rPr lang="en-US" altLang="en-US" sz="1800" b="1" dirty="0" smtClean="0"/>
              <a:t> today == </a:t>
            </a:r>
            <a:r>
              <a:rPr lang="en-US" altLang="en-US" sz="1800" b="1" dirty="0" smtClean="0"/>
              <a:t>“SATURDAY</a:t>
            </a:r>
            <a:r>
              <a:rPr lang="en-US" altLang="en-US" sz="1800" b="1" dirty="0" smtClean="0"/>
              <a:t>” 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>)</a:t>
            </a:r>
            <a:endParaRPr lang="en-US" altLang="en-US" sz="18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 smtClean="0"/>
              <a:t>    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>begin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solidFill>
                  <a:srgbClr val="7030A0"/>
                </a:solidFill>
              </a:rPr>
              <a:t>	</a:t>
            </a:r>
            <a:r>
              <a:rPr lang="en-US" altLang="en-US" sz="1800" b="1" dirty="0" smtClean="0">
                <a:solidFill>
                  <a:srgbClr val="7030A0"/>
                </a:solidFill>
              </a:rPr>
              <a:t>    writes</a:t>
            </a:r>
            <a:r>
              <a:rPr lang="en-US" altLang="en-US" sz="1800" b="1" dirty="0" smtClean="0"/>
              <a:t>( mTerminalChannel, ”</a:t>
            </a:r>
            <a:r>
              <a:rPr lang="en-US" altLang="en-US" sz="1800" b="1" dirty="0" smtClean="0"/>
              <a:t>Why are you working</a:t>
            </a:r>
            <a:r>
              <a:rPr lang="en-US" altLang="en-US" sz="1800" b="1" dirty="0" smtClean="0"/>
              <a:t>?” 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b="1" dirty="0" smtClean="0"/>
          </a:p>
          <a:p>
            <a:pPr>
              <a:lnSpc>
                <a:spcPct val="90000"/>
              </a:lnSpc>
              <a:buNone/>
            </a:pPr>
            <a:r>
              <a:rPr lang="en-US" altLang="en-US" sz="1800" b="1" dirty="0" smtClean="0">
                <a:solidFill>
                  <a:srgbClr val="7030A0"/>
                </a:solidFill>
              </a:rPr>
              <a:t>	</a:t>
            </a:r>
            <a:r>
              <a:rPr lang="en-US" altLang="en-US" sz="1800" b="1" dirty="0" smtClean="0">
                <a:solidFill>
                  <a:srgbClr val="7030A0"/>
                </a:solidFill>
              </a:rPr>
              <a:t>    writes</a:t>
            </a:r>
            <a:r>
              <a:rPr lang="en-US" altLang="en-US" sz="1800" b="1" dirty="0" smtClean="0"/>
              <a:t>(</a:t>
            </a:r>
            <a:r>
              <a:rPr lang="en-US" altLang="en-US" sz="1800" b="1" dirty="0"/>
              <a:t>mTerminalChannel</a:t>
            </a:r>
            <a:r>
              <a:rPr lang="en-US" altLang="en-US" sz="1800" b="1" dirty="0" smtClean="0"/>
              <a:t>, ”</a:t>
            </a:r>
            <a:r>
              <a:rPr lang="en-US" altLang="en-US" sz="1800" b="1" dirty="0" smtClean="0"/>
              <a:t>Go home</a:t>
            </a:r>
            <a:r>
              <a:rPr lang="en-US" altLang="en-US" sz="1800" b="1" dirty="0" smtClean="0"/>
              <a:t>!” )</a:t>
            </a:r>
            <a:endParaRPr lang="en-US" altLang="en-US" sz="18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 smtClean="0"/>
              <a:t>    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>end</a:t>
            </a:r>
            <a:endParaRPr lang="en-US" altLang="en-US" sz="1800" b="1" dirty="0" smtClean="0">
              <a:solidFill>
                <a:srgbClr val="FF0000"/>
              </a:solidFill>
            </a:endParaRPr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EXIT</a:t>
            </a:r>
            <a:r>
              <a:rPr lang="en-US" altLang="en-US" dirty="0" smtClean="0"/>
              <a:t> Statement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FF0000"/>
                </a:solidFill>
              </a:rPr>
              <a:t>EXIT</a:t>
            </a:r>
            <a:endParaRPr lang="en-US" altLang="en-US" sz="2000" b="1" dirty="0" smtClean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eaLnBrk="1" hangingPunct="1"/>
            <a:r>
              <a:rPr lang="en-US" altLang="en-US" dirty="0" smtClean="0"/>
              <a:t>Transfers control to the </a:t>
            </a:r>
            <a:r>
              <a:rPr lang="en-US" altLang="en-US" b="1" dirty="0" smtClean="0">
                <a:solidFill>
                  <a:srgbClr val="FF0000"/>
                </a:solidFill>
              </a:rPr>
              <a:t>END</a:t>
            </a:r>
            <a:r>
              <a:rPr lang="en-US" altLang="en-US" dirty="0" smtClean="0"/>
              <a:t> statement of the current compound </a:t>
            </a:r>
            <a:r>
              <a:rPr lang="en-US" altLang="en-US" dirty="0" smtClean="0"/>
              <a:t>statement: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Skips any remaining </a:t>
            </a:r>
            <a:r>
              <a:rPr lang="en-US" altLang="en-US" dirty="0" smtClean="0"/>
              <a:t>statements.</a:t>
            </a:r>
            <a:endParaRPr lang="en-US" altLang="en-US" dirty="0" smtClean="0"/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Questions?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Operators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Boolean </a:t>
            </a:r>
            <a:r>
              <a:rPr lang="en-US" altLang="en-US" dirty="0" smtClean="0"/>
              <a:t>comparison.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Simple and compound </a:t>
            </a:r>
            <a:r>
              <a:rPr lang="en-US" altLang="en-US" dirty="0" smtClean="0"/>
              <a:t>statements.</a:t>
            </a:r>
            <a:endParaRPr lang="en-US" altLang="en-US" dirty="0" smtClean="0"/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Module Overview</a:t>
            </a:r>
          </a:p>
        </p:txBody>
      </p:sp>
      <p:sp>
        <p:nvSpPr>
          <p:cNvPr id="7174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Conditional </a:t>
            </a:r>
            <a:r>
              <a:rPr lang="en-US" altLang="en-US" dirty="0" smtClean="0"/>
              <a:t>statements: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Relational operators</a:t>
            </a:r>
          </a:p>
          <a:p>
            <a:pPr lvl="1" eaLnBrk="1" hangingPunct="1"/>
            <a:r>
              <a:rPr lang="en-US" altLang="en-US" dirty="0" smtClean="0"/>
              <a:t>Compound statements</a:t>
            </a:r>
          </a:p>
          <a:p>
            <a:pPr eaLnBrk="1" hangingPunct="1"/>
            <a:r>
              <a:rPr lang="en-US" altLang="en-US" dirty="0" smtClean="0"/>
              <a:t>Iterative statements</a:t>
            </a:r>
          </a:p>
          <a:p>
            <a:pPr eaLnBrk="1" hangingPunct="1"/>
            <a:r>
              <a:rPr lang="en-US" altLang="en-US" dirty="0" smtClean="0"/>
              <a:t>Selection statements</a:t>
            </a:r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Iterative Statements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Iterative statements will allow multiple executions of statements based on specialized </a:t>
            </a:r>
            <a:r>
              <a:rPr lang="en-US" altLang="en-US" sz="2800" dirty="0" smtClean="0"/>
              <a:t>controls:</a:t>
            </a:r>
            <a:endParaRPr lang="en-US" altLang="en-US" sz="2800" dirty="0" smtClean="0"/>
          </a:p>
          <a:p>
            <a:pPr lvl="1" eaLnBrk="1" hangingPunct="1"/>
            <a:r>
              <a:rPr lang="en-US" altLang="en-US" b="1" dirty="0" smtClean="0">
                <a:solidFill>
                  <a:srgbClr val="FF0000"/>
                </a:solidFill>
              </a:rPr>
              <a:t>DO</a:t>
            </a:r>
            <a:r>
              <a:rPr lang="en-US" altLang="en-US" b="1" dirty="0" smtClean="0"/>
              <a:t>-</a:t>
            </a:r>
            <a:r>
              <a:rPr lang="en-US" altLang="en-US" b="1" dirty="0" smtClean="0">
                <a:solidFill>
                  <a:srgbClr val="FF0000"/>
                </a:solidFill>
              </a:rPr>
              <a:t>UNTIL</a:t>
            </a:r>
          </a:p>
          <a:p>
            <a:pPr lvl="1"/>
            <a:r>
              <a:rPr lang="en-US" altLang="en-US" b="1" dirty="0" smtClean="0">
                <a:solidFill>
                  <a:srgbClr val="FF0000"/>
                </a:solidFill>
              </a:rPr>
              <a:t>WHILE</a:t>
            </a:r>
            <a:r>
              <a:rPr lang="en-US" altLang="en-US" b="1" dirty="0"/>
              <a:t>-</a:t>
            </a:r>
            <a:r>
              <a:rPr lang="en-US" altLang="en-US" b="1" dirty="0" smtClean="0">
                <a:solidFill>
                  <a:srgbClr val="FF0000"/>
                </a:solidFill>
              </a:rPr>
              <a:t>DO</a:t>
            </a:r>
            <a:endParaRPr lang="en-US" altLang="en-US" b="1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 b="1" dirty="0" smtClean="0">
                <a:solidFill>
                  <a:srgbClr val="FF0000"/>
                </a:solidFill>
              </a:rPr>
              <a:t>REPEAT</a:t>
            </a:r>
          </a:p>
          <a:p>
            <a:pPr lvl="1" eaLnBrk="1" hangingPunct="1"/>
            <a:r>
              <a:rPr lang="en-US" altLang="en-US" b="1" dirty="0" smtClean="0">
                <a:solidFill>
                  <a:srgbClr val="FF0000"/>
                </a:solidFill>
              </a:rPr>
              <a:t>FOR</a:t>
            </a:r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DO</a:t>
            </a:r>
            <a:r>
              <a:rPr lang="en-US" altLang="en-US" dirty="0" smtClean="0"/>
              <a:t>-</a:t>
            </a:r>
            <a:r>
              <a:rPr lang="en-US" altLang="en-US" dirty="0" smtClean="0">
                <a:solidFill>
                  <a:srgbClr val="FF0000"/>
                </a:solidFill>
              </a:rPr>
              <a:t>UNTIL</a:t>
            </a:r>
            <a:r>
              <a:rPr lang="en-US" altLang="en-US" dirty="0" smtClean="0"/>
              <a:t> LOOP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solidFill>
                  <a:srgbClr val="FF0000"/>
                </a:solidFill>
              </a:rPr>
              <a:t>DO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solidFill>
                  <a:srgbClr val="FF0000"/>
                </a:solidFill>
              </a:rPr>
              <a:t>BEGIN</a:t>
            </a:r>
            <a:endParaRPr lang="en-US" altLang="en-US" sz="1800" b="1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i="1" dirty="0" smtClean="0"/>
              <a:t>&lt;statement&gt;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1800" b="1" dirty="0" smtClean="0">
                <a:solidFill>
                  <a:srgbClr val="FF0000"/>
                </a:solidFill>
              </a:rPr>
              <a:t>END</a:t>
            </a:r>
            <a:endParaRPr lang="en-US" altLang="en-US" sz="18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solidFill>
                  <a:srgbClr val="FF0000"/>
                </a:solidFill>
              </a:rPr>
              <a:t>UNTIL</a:t>
            </a:r>
            <a:r>
              <a:rPr lang="en-US" altLang="en-US" sz="1800" b="1" dirty="0" smtClean="0"/>
              <a:t>( </a:t>
            </a:r>
            <a:r>
              <a:rPr lang="en-US" altLang="en-US" sz="1800" b="1" i="1" dirty="0" smtClean="0"/>
              <a:t>expression )</a:t>
            </a:r>
            <a:endParaRPr lang="en-US" altLang="en-US" sz="18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Repeatedly executes </a:t>
            </a:r>
            <a:r>
              <a:rPr lang="en-US" altLang="en-US" sz="2400" i="1" dirty="0" smtClean="0"/>
              <a:t>statement</a:t>
            </a:r>
            <a:r>
              <a:rPr lang="en-US" altLang="en-US" sz="2400" dirty="0" smtClean="0"/>
              <a:t> until the </a:t>
            </a:r>
            <a:r>
              <a:rPr lang="en-US" altLang="en-US" sz="2400" i="1" dirty="0" smtClean="0"/>
              <a:t>expression</a:t>
            </a:r>
            <a:r>
              <a:rPr lang="en-US" altLang="en-US" sz="2400" dirty="0" smtClean="0"/>
              <a:t> is </a:t>
            </a:r>
            <a:r>
              <a:rPr lang="en-US" altLang="en-US" sz="2400" dirty="0" smtClean="0"/>
              <a:t>TRUE.</a:t>
            </a: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Truth value of </a:t>
            </a:r>
            <a:r>
              <a:rPr lang="en-US" altLang="en-US" sz="2400" i="1" dirty="0" smtClean="0"/>
              <a:t>expression</a:t>
            </a:r>
            <a:r>
              <a:rPr lang="en-US" altLang="en-US" sz="2400" dirty="0" smtClean="0"/>
              <a:t> is tested at end of </a:t>
            </a:r>
            <a:r>
              <a:rPr lang="en-US" altLang="en-US" sz="2400" dirty="0" smtClean="0"/>
              <a:t>loop:</a:t>
            </a: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i="1" dirty="0" smtClean="0"/>
              <a:t>Statement</a:t>
            </a:r>
            <a:r>
              <a:rPr lang="en-US" altLang="en-US" sz="2200" dirty="0" smtClean="0"/>
              <a:t> is always executed at least </a:t>
            </a:r>
            <a:r>
              <a:rPr lang="en-US" altLang="en-US" sz="2200" dirty="0" smtClean="0"/>
              <a:t>once.</a:t>
            </a:r>
            <a:endParaRPr lang="en-US" altLang="en-US" sz="22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i="1" dirty="0" smtClean="0"/>
              <a:t>Statement</a:t>
            </a:r>
            <a:r>
              <a:rPr lang="en-US" altLang="en-US" sz="2400" dirty="0" smtClean="0"/>
              <a:t> can be a compound </a:t>
            </a:r>
            <a:r>
              <a:rPr lang="en-US" altLang="en-US" sz="2400" dirty="0" smtClean="0"/>
              <a:t>statement.</a:t>
            </a:r>
            <a:endParaRPr lang="en-US" altLang="en-US" sz="2400" i="1" dirty="0" smtClean="0"/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DO</a:t>
            </a:r>
            <a:r>
              <a:rPr lang="en-US" altLang="en-US" dirty="0" smtClean="0"/>
              <a:t>-</a:t>
            </a:r>
            <a:r>
              <a:rPr lang="en-US" altLang="en-US" dirty="0" smtClean="0">
                <a:solidFill>
                  <a:srgbClr val="FF0000"/>
                </a:solidFill>
              </a:rPr>
              <a:t>UNTIL</a:t>
            </a:r>
            <a:r>
              <a:rPr lang="en-US" altLang="en-US" dirty="0" smtClean="0"/>
              <a:t> Loop Example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>
                <a:solidFill>
                  <a:srgbClr val="FF0000"/>
                </a:solidFill>
              </a:rPr>
              <a:t>	do</a:t>
            </a:r>
            <a:endParaRPr lang="en-US" altLang="en-US" sz="16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>
                <a:solidFill>
                  <a:srgbClr val="FF0000"/>
                </a:solidFill>
              </a:rPr>
              <a:t>	begin</a:t>
            </a:r>
            <a:endParaRPr lang="en-US" altLang="en-US" sz="16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>
                <a:solidFill>
                  <a:srgbClr val="7030A0"/>
                </a:solidFill>
              </a:rPr>
              <a:t>	    display</a:t>
            </a:r>
            <a:r>
              <a:rPr lang="en-US" altLang="en-US" sz="1600" b="1" dirty="0" smtClean="0"/>
              <a:t>( mTerminalChannel, </a:t>
            </a:r>
            <a:r>
              <a:rPr lang="en-US" altLang="en-US" sz="1600" b="1" dirty="0" smtClean="0">
                <a:solidFill>
                  <a:srgbClr val="FFC000"/>
                </a:solidFill>
              </a:rPr>
              <a:t>$SCR_POS</a:t>
            </a:r>
            <a:r>
              <a:rPr lang="en-US" altLang="en-US" sz="1600" b="1" dirty="0" smtClean="0"/>
              <a:t>( 5, 10 ), ”</a:t>
            </a:r>
            <a:r>
              <a:rPr lang="en-US" altLang="en-US" sz="1600" b="1" dirty="0" smtClean="0"/>
              <a:t>Password: </a:t>
            </a:r>
            <a:r>
              <a:rPr lang="en-US" altLang="en-US" sz="1600" b="1" dirty="0" smtClean="0"/>
              <a:t>“ 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b="1" dirty="0" smtClean="0"/>
          </a:p>
          <a:p>
            <a:pPr>
              <a:lnSpc>
                <a:spcPct val="90000"/>
              </a:lnSpc>
              <a:buNone/>
            </a:pPr>
            <a:r>
              <a:rPr lang="en-US" altLang="en-US" sz="1600" b="1" dirty="0" smtClean="0">
                <a:solidFill>
                  <a:srgbClr val="7030A0"/>
                </a:solidFill>
              </a:rPr>
              <a:t>	    reads</a:t>
            </a:r>
            <a:r>
              <a:rPr lang="en-US" altLang="en-US" sz="1600" b="1" dirty="0" smtClean="0"/>
              <a:t>(mTerminalChannel, password )</a:t>
            </a:r>
            <a:endParaRPr lang="en-US" altLang="en-US" sz="16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>
                <a:solidFill>
                  <a:srgbClr val="FF0000"/>
                </a:solidFill>
              </a:rPr>
              <a:t>	end</a:t>
            </a:r>
            <a:endParaRPr lang="en-US" altLang="en-US" sz="16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>
                <a:solidFill>
                  <a:srgbClr val="FF0000"/>
                </a:solidFill>
              </a:rPr>
              <a:t>	until</a:t>
            </a:r>
            <a:r>
              <a:rPr lang="en-US" altLang="en-US" sz="1600" b="1" dirty="0" smtClean="0"/>
              <a:t>( password </a:t>
            </a:r>
            <a:r>
              <a:rPr lang="en-US" altLang="en-US" sz="1600" b="1" dirty="0" smtClean="0"/>
              <a:t>.eqs. “DEMO</a:t>
            </a:r>
            <a:r>
              <a:rPr lang="en-US" altLang="en-US" sz="1600" b="1" dirty="0" smtClean="0"/>
              <a:t>” )</a:t>
            </a:r>
            <a:endParaRPr lang="en-US" altLang="en-US" sz="1600" b="1" dirty="0" smtClean="0"/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WHILE</a:t>
            </a:r>
            <a:r>
              <a:rPr lang="en-US" altLang="en-US" dirty="0" smtClean="0"/>
              <a:t>-</a:t>
            </a:r>
            <a:r>
              <a:rPr lang="en-US" altLang="en-US" dirty="0" smtClean="0">
                <a:solidFill>
                  <a:srgbClr val="FF0000"/>
                </a:solidFill>
              </a:rPr>
              <a:t>DO</a:t>
            </a:r>
            <a:r>
              <a:rPr lang="en-US" altLang="en-US" dirty="0" smtClean="0"/>
              <a:t> Loop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solidFill>
                  <a:srgbClr val="FF0000"/>
                </a:solidFill>
              </a:rPr>
              <a:t>WHILE</a:t>
            </a:r>
            <a:r>
              <a:rPr lang="en-US" altLang="en-US" sz="1800" b="1" dirty="0" smtClean="0"/>
              <a:t>( </a:t>
            </a:r>
            <a:r>
              <a:rPr lang="en-US" altLang="en-US" sz="1800" b="1" i="1" dirty="0" smtClean="0"/>
              <a:t>expression </a:t>
            </a:r>
            <a:r>
              <a:rPr lang="en-US" altLang="en-US" sz="1800" b="1" i="1" dirty="0" smtClean="0"/>
              <a:t>)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>DO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solidFill>
                  <a:srgbClr val="FF0000"/>
                </a:solidFill>
              </a:rPr>
              <a:t>BEGIN</a:t>
            </a:r>
            <a:endParaRPr lang="en-US" altLang="en-US" sz="1800" b="1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 b="1" dirty="0" smtClean="0"/>
              <a:t>&lt;</a:t>
            </a:r>
            <a:r>
              <a:rPr lang="en-US" altLang="en-US" sz="1800" b="1" i="1" dirty="0" smtClean="0"/>
              <a:t>statement</a:t>
            </a:r>
            <a:r>
              <a:rPr lang="en-US" altLang="en-US" sz="1800" b="1" dirty="0" smtClean="0"/>
              <a:t>&gt;</a:t>
            </a:r>
          </a:p>
          <a:p>
            <a:pPr>
              <a:buNone/>
            </a:pPr>
            <a:r>
              <a:rPr lang="en-US" altLang="en-US" sz="1800" b="1" dirty="0" smtClean="0">
                <a:solidFill>
                  <a:srgbClr val="FF0000"/>
                </a:solidFill>
              </a:rPr>
              <a:t>END</a:t>
            </a:r>
            <a:endParaRPr lang="en-US" altLang="en-US" sz="1800" b="1" dirty="0" smtClean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 dirty="0" smtClean="0"/>
          </a:p>
          <a:p>
            <a:pPr eaLnBrk="1" hangingPunct="1"/>
            <a:r>
              <a:rPr lang="en-US" altLang="en-US" sz="2400" dirty="0" smtClean="0"/>
              <a:t>Repeatedly executes </a:t>
            </a:r>
            <a:r>
              <a:rPr lang="en-US" altLang="en-US" sz="2400" i="1" dirty="0" smtClean="0"/>
              <a:t>statement</a:t>
            </a:r>
            <a:r>
              <a:rPr lang="en-US" altLang="en-US" sz="2400" dirty="0" smtClean="0"/>
              <a:t> until the </a:t>
            </a:r>
            <a:r>
              <a:rPr lang="en-US" altLang="en-US" sz="2400" i="1" dirty="0" smtClean="0"/>
              <a:t>expression</a:t>
            </a:r>
            <a:r>
              <a:rPr lang="en-US" altLang="en-US" sz="2400" dirty="0" smtClean="0"/>
              <a:t> is </a:t>
            </a:r>
            <a:r>
              <a:rPr lang="en-US" altLang="en-US" sz="2400" dirty="0" smtClean="0"/>
              <a:t>FALSE.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Truth value tested at beginning of </a:t>
            </a:r>
            <a:r>
              <a:rPr lang="en-US" altLang="en-US" sz="2400" dirty="0" smtClean="0"/>
              <a:t>loop: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200" i="1" dirty="0" smtClean="0"/>
              <a:t>Statement</a:t>
            </a:r>
            <a:r>
              <a:rPr lang="en-US" altLang="en-US" sz="2200" dirty="0" smtClean="0"/>
              <a:t> might never be </a:t>
            </a:r>
            <a:r>
              <a:rPr lang="en-US" altLang="en-US" sz="2200" dirty="0" smtClean="0"/>
              <a:t>executed.</a:t>
            </a:r>
            <a:endParaRPr lang="en-US" altLang="en-US" sz="2200" dirty="0" smtClean="0"/>
          </a:p>
          <a:p>
            <a:pPr eaLnBrk="1" hangingPunct="1"/>
            <a:r>
              <a:rPr lang="en-US" altLang="en-US" sz="2400" i="1" dirty="0" smtClean="0"/>
              <a:t>Statement</a:t>
            </a:r>
            <a:r>
              <a:rPr lang="en-US" altLang="en-US" sz="2400" dirty="0" smtClean="0"/>
              <a:t> can be compound </a:t>
            </a:r>
            <a:r>
              <a:rPr lang="en-US" altLang="en-US" sz="2400" dirty="0" smtClean="0"/>
              <a:t>statement.</a:t>
            </a:r>
            <a:endParaRPr lang="en-US" altLang="en-US" sz="2400" i="1" dirty="0" smtClean="0"/>
          </a:p>
          <a:p>
            <a:pPr eaLnBrk="1" hangingPunct="1"/>
            <a:endParaRPr lang="en-US" altLang="en-US" sz="2400" dirty="0" smtClean="0"/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WHILE-DO Loop Example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	</a:t>
            </a:r>
            <a:r>
              <a:rPr lang="en-US" altLang="en-US" sz="1600" b="1" dirty="0" smtClean="0">
                <a:solidFill>
                  <a:srgbClr val="7030A0"/>
                </a:solidFill>
              </a:rPr>
              <a:t>clear</a:t>
            </a:r>
            <a:r>
              <a:rPr lang="en-US" altLang="en-US" sz="1600" b="1" dirty="0" smtClean="0"/>
              <a:t> </a:t>
            </a:r>
            <a:r>
              <a:rPr lang="en-US" altLang="en-US" sz="1600" b="1" dirty="0" smtClean="0"/>
              <a:t>password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	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while</a:t>
            </a:r>
            <a:r>
              <a:rPr lang="en-US" altLang="en-US" sz="1600" b="1" dirty="0" smtClean="0"/>
              <a:t>( password </a:t>
            </a:r>
            <a:r>
              <a:rPr lang="en-US" altLang="en-US" sz="1600" b="1" dirty="0" smtClean="0"/>
              <a:t>.nes. “DEMO</a:t>
            </a:r>
            <a:r>
              <a:rPr lang="en-US" altLang="en-US" sz="1600" b="1" dirty="0" smtClean="0"/>
              <a:t>” )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do</a:t>
            </a:r>
            <a:endParaRPr lang="en-US" altLang="en-US" sz="16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	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begin</a:t>
            </a:r>
            <a:endParaRPr lang="en-US" altLang="en-US" sz="16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sz="1600" b="1" dirty="0" smtClean="0"/>
              <a:t>	</a:t>
            </a:r>
            <a:r>
              <a:rPr lang="en-US" altLang="en-US" sz="1600" b="1" dirty="0" smtClean="0"/>
              <a:t>    </a:t>
            </a:r>
            <a:r>
              <a:rPr lang="en-US" altLang="en-US" sz="1600" b="1" dirty="0" smtClean="0">
                <a:solidFill>
                  <a:srgbClr val="7030A0"/>
                </a:solidFill>
              </a:rPr>
              <a:t>display</a:t>
            </a:r>
            <a:r>
              <a:rPr lang="en-US" altLang="en-US" sz="1600" b="1" dirty="0" smtClean="0"/>
              <a:t>( mTerminalChannel, </a:t>
            </a:r>
            <a:r>
              <a:rPr lang="en-US" altLang="en-US" sz="1600" b="1" dirty="0" smtClean="0">
                <a:solidFill>
                  <a:srgbClr val="FFC000"/>
                </a:solidFill>
              </a:rPr>
              <a:t>$SCR_POS</a:t>
            </a:r>
            <a:r>
              <a:rPr lang="en-US" altLang="en-US" sz="1600" b="1" dirty="0" smtClean="0"/>
              <a:t>( 5, 10 ), ”</a:t>
            </a:r>
            <a:r>
              <a:rPr lang="en-US" altLang="en-US" sz="1600" b="1" dirty="0" smtClean="0"/>
              <a:t>Password: </a:t>
            </a:r>
            <a:r>
              <a:rPr lang="en-US" altLang="en-US" sz="1600" b="1" dirty="0" smtClean="0"/>
              <a:t>“ 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	    </a:t>
            </a:r>
            <a:r>
              <a:rPr lang="en-US" altLang="en-US" sz="1600" b="1" dirty="0" smtClean="0">
                <a:solidFill>
                  <a:srgbClr val="7030A0"/>
                </a:solidFill>
              </a:rPr>
              <a:t>reads</a:t>
            </a:r>
            <a:r>
              <a:rPr lang="en-US" altLang="en-US" sz="1600" b="1" dirty="0" smtClean="0"/>
              <a:t>( mTerminalChannel, password )</a:t>
            </a:r>
            <a:endParaRPr lang="en-US" altLang="en-US" sz="16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	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end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2970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EXITLOOP</a:t>
            </a:r>
            <a:r>
              <a:rPr lang="en-US" altLang="en-US" dirty="0" smtClean="0"/>
              <a:t> Statement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/>
              <a:t>	</a:t>
            </a:r>
            <a:r>
              <a:rPr lang="en-US" altLang="en-US" dirty="0" smtClean="0"/>
              <a:t>			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EXITLOOP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Exits the current </a:t>
            </a:r>
            <a:r>
              <a:rPr lang="en-US" altLang="en-US" sz="2800" dirty="0" smtClean="0"/>
              <a:t>loop:</a:t>
            </a:r>
            <a:endParaRPr lang="en-US" alt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/>
              <a:t>Only exits one level if a nested </a:t>
            </a:r>
            <a:r>
              <a:rPr lang="en-US" altLang="en-US" sz="2800" dirty="0" smtClean="0"/>
              <a:t>loop.</a:t>
            </a:r>
            <a:endParaRPr lang="en-US" alt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Processing continues at the line immediately following the statement (simple or compound) being </a:t>
            </a:r>
            <a:r>
              <a:rPr lang="en-US" altLang="en-US" sz="2800" dirty="0" smtClean="0"/>
              <a:t>iterated.</a:t>
            </a:r>
            <a:endParaRPr lang="en-US" altLang="en-US" sz="2800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REPEAT</a:t>
            </a:r>
            <a:r>
              <a:rPr lang="en-US" altLang="en-US" dirty="0" smtClean="0"/>
              <a:t> Loop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FF0000"/>
                </a:solidFill>
              </a:rPr>
              <a:t>REPEAT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FF0000"/>
                </a:solidFill>
              </a:rPr>
              <a:t>BEGIN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b="1" i="1" dirty="0" smtClean="0"/>
              <a:t>&lt;statement</a:t>
            </a:r>
            <a:r>
              <a:rPr lang="en-US" altLang="en-US" sz="2000" b="1" dirty="0" smtClean="0"/>
              <a:t>&gt;</a:t>
            </a:r>
          </a:p>
          <a:p>
            <a:pPr>
              <a:buNone/>
            </a:pPr>
            <a:r>
              <a:rPr lang="en-US" altLang="en-US" sz="2000" b="1" dirty="0" smtClean="0">
                <a:solidFill>
                  <a:srgbClr val="FF0000"/>
                </a:solidFill>
              </a:rPr>
              <a:t>END</a:t>
            </a:r>
            <a:endParaRPr lang="en-US" altLang="en-US" sz="2000" dirty="0" smtClean="0"/>
          </a:p>
          <a:p>
            <a:pPr eaLnBrk="1" hangingPunct="1"/>
            <a:r>
              <a:rPr lang="en-US" altLang="en-US" sz="2800" dirty="0" smtClean="0"/>
              <a:t>Repeatedly </a:t>
            </a:r>
            <a:r>
              <a:rPr lang="en-US" altLang="en-US" sz="2800" dirty="0" smtClean="0"/>
              <a:t>executes </a:t>
            </a:r>
            <a:r>
              <a:rPr lang="en-US" altLang="en-US" sz="2800" i="1" dirty="0" smtClean="0"/>
              <a:t>statement:</a:t>
            </a:r>
            <a:endParaRPr lang="en-US" altLang="en-US" sz="2800" dirty="0" smtClean="0"/>
          </a:p>
          <a:p>
            <a:pPr lvl="1" eaLnBrk="1" hangingPunct="1"/>
            <a:r>
              <a:rPr lang="en-US" altLang="en-US" sz="2800" dirty="0" smtClean="0"/>
              <a:t>Until YOU do something to stop it!</a:t>
            </a:r>
          </a:p>
          <a:p>
            <a:pPr eaLnBrk="1" hangingPunct="1"/>
            <a:r>
              <a:rPr lang="en-US" altLang="en-US" sz="2800" i="1" dirty="0" smtClean="0"/>
              <a:t>Statement</a:t>
            </a:r>
            <a:r>
              <a:rPr lang="en-US" altLang="en-US" sz="2800" dirty="0" smtClean="0"/>
              <a:t> can be a compound </a:t>
            </a:r>
            <a:r>
              <a:rPr lang="en-US" altLang="en-US" sz="2800" dirty="0" smtClean="0"/>
              <a:t>statement.</a:t>
            </a:r>
            <a:endParaRPr lang="en-US" altLang="en-US" i="1" dirty="0" smtClean="0"/>
          </a:p>
        </p:txBody>
      </p:sp>
      <p:sp>
        <p:nvSpPr>
          <p:cNvPr id="3174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REPEAT</a:t>
            </a:r>
            <a:r>
              <a:rPr lang="en-US" altLang="en-US" dirty="0" smtClean="0"/>
              <a:t> Loop Example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 smtClean="0">
                <a:solidFill>
                  <a:srgbClr val="FF0000"/>
                </a:solidFill>
              </a:rPr>
              <a:t>repeat</a:t>
            </a:r>
            <a:endParaRPr lang="en-US" altLang="en-US" sz="14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 smtClean="0">
                <a:solidFill>
                  <a:srgbClr val="FF0000"/>
                </a:solidFill>
              </a:rPr>
              <a:t>begin</a:t>
            </a:r>
            <a:endParaRPr lang="en-US" altLang="en-US" sz="14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sz="1400" b="1" dirty="0"/>
              <a:t>	</a:t>
            </a:r>
            <a:r>
              <a:rPr lang="en-US" altLang="en-US" sz="1400" b="1" dirty="0" smtClean="0">
                <a:solidFill>
                  <a:srgbClr val="7030A0"/>
                </a:solidFill>
              </a:rPr>
              <a:t>display</a:t>
            </a:r>
            <a:r>
              <a:rPr lang="en-US" altLang="en-US" sz="1400" b="1" dirty="0" smtClean="0"/>
              <a:t>( mTerminalChannel, </a:t>
            </a:r>
            <a:r>
              <a:rPr lang="en-US" altLang="en-US" sz="1400" b="1" dirty="0" smtClean="0">
                <a:solidFill>
                  <a:srgbClr val="FFC000"/>
                </a:solidFill>
              </a:rPr>
              <a:t>$SCR_POS</a:t>
            </a:r>
            <a:r>
              <a:rPr lang="en-US" altLang="en-US" sz="1400" b="1" dirty="0" smtClean="0"/>
              <a:t>( 5, 1 ), ”</a:t>
            </a:r>
            <a:r>
              <a:rPr lang="en-US" altLang="en-US" sz="1400" b="1" dirty="0" smtClean="0"/>
              <a:t>Password: </a:t>
            </a:r>
            <a:r>
              <a:rPr lang="en-US" altLang="en-US" sz="1400" b="1" dirty="0" smtClean="0"/>
              <a:t>“ 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b="1" dirty="0" smtClean="0"/>
          </a:p>
          <a:p>
            <a:pPr>
              <a:lnSpc>
                <a:spcPct val="90000"/>
              </a:lnSpc>
              <a:buNone/>
            </a:pPr>
            <a:r>
              <a:rPr lang="en-US" altLang="en-US" sz="1400" b="1" dirty="0" smtClean="0"/>
              <a:t>	</a:t>
            </a:r>
            <a:r>
              <a:rPr lang="en-US" altLang="en-US" sz="1400" b="1" dirty="0" smtClean="0">
                <a:solidFill>
                  <a:srgbClr val="7030A0"/>
                </a:solidFill>
              </a:rPr>
              <a:t>reads</a:t>
            </a:r>
            <a:r>
              <a:rPr lang="en-US" altLang="en-US" sz="1400" b="1" dirty="0" smtClean="0"/>
              <a:t>( mTerminalChannel, password )</a:t>
            </a:r>
            <a:endParaRPr lang="en-US" altLang="en-US" sz="14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b="1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 smtClean="0"/>
              <a:t>	</a:t>
            </a:r>
            <a:r>
              <a:rPr lang="en-US" altLang="en-US" sz="1400" b="1" dirty="0" smtClean="0">
                <a:solidFill>
                  <a:srgbClr val="FF0000"/>
                </a:solidFill>
              </a:rPr>
              <a:t>if( </a:t>
            </a:r>
            <a:r>
              <a:rPr lang="en-US" altLang="en-US" sz="1400" b="1" dirty="0" smtClean="0"/>
              <a:t>password </a:t>
            </a:r>
            <a:r>
              <a:rPr lang="en-US" altLang="en-US" sz="1400" b="1" dirty="0" smtClean="0"/>
              <a:t>.eqs. “DEMO</a:t>
            </a:r>
            <a:r>
              <a:rPr lang="en-US" altLang="en-US" sz="1400" b="1" dirty="0" smtClean="0"/>
              <a:t>”</a:t>
            </a:r>
            <a:r>
              <a:rPr lang="en-US" altLang="en-US" sz="1400" b="1" dirty="0" smtClean="0">
                <a:solidFill>
                  <a:srgbClr val="FF0000"/>
                </a:solidFill>
              </a:rPr>
              <a:t> 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 smtClean="0"/>
              <a:t>	</a:t>
            </a:r>
            <a:r>
              <a:rPr lang="en-US" altLang="en-US" sz="1400" b="1" dirty="0" smtClean="0">
                <a:solidFill>
                  <a:srgbClr val="FF0000"/>
                </a:solidFill>
              </a:rPr>
              <a:t>begin</a:t>
            </a:r>
            <a:endParaRPr lang="en-US" altLang="en-US" sz="1400" b="1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 smtClean="0"/>
              <a:t>	</a:t>
            </a:r>
            <a:r>
              <a:rPr lang="en-US" altLang="en-US" sz="1400" b="1" dirty="0" smtClean="0">
                <a:solidFill>
                  <a:srgbClr val="FF0000"/>
                </a:solidFill>
              </a:rPr>
              <a:t>exitloop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 smtClean="0"/>
              <a:t>	</a:t>
            </a:r>
            <a:r>
              <a:rPr lang="en-US" altLang="en-US" sz="1400" b="1" dirty="0" smtClean="0">
                <a:solidFill>
                  <a:srgbClr val="FF0000"/>
                </a:solidFill>
              </a:rPr>
              <a:t>end</a:t>
            </a:r>
            <a:endParaRPr lang="en-US" altLang="en-US" sz="14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 smtClean="0">
                <a:solidFill>
                  <a:srgbClr val="FF0000"/>
                </a:solidFill>
              </a:rPr>
              <a:t>end</a:t>
            </a:r>
            <a:endParaRPr lang="en-US" alt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FOR</a:t>
            </a:r>
            <a:r>
              <a:rPr lang="en-US" altLang="en-US" dirty="0" smtClean="0"/>
              <a:t> Loop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solidFill>
                  <a:srgbClr val="FF0000"/>
                </a:solidFill>
              </a:rPr>
              <a:t>FOR</a:t>
            </a:r>
            <a:r>
              <a:rPr lang="en-US" altLang="en-US" sz="1800" b="1" dirty="0" smtClean="0"/>
              <a:t> </a:t>
            </a:r>
            <a:r>
              <a:rPr lang="en-US" altLang="en-US" sz="1800" b="1" i="1" dirty="0" smtClean="0"/>
              <a:t>count</a:t>
            </a:r>
            <a:r>
              <a:rPr lang="en-US" altLang="en-US" sz="1800" b="1" dirty="0" smtClean="0"/>
              <a:t> 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>FROM</a:t>
            </a:r>
            <a:r>
              <a:rPr lang="en-US" altLang="en-US" sz="1800" b="1" dirty="0" smtClean="0"/>
              <a:t> </a:t>
            </a:r>
            <a:r>
              <a:rPr lang="en-US" altLang="en-US" sz="1800" b="1" i="1" dirty="0" smtClean="0"/>
              <a:t>initial 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>THRU</a:t>
            </a:r>
            <a:r>
              <a:rPr lang="en-US" altLang="en-US" sz="1800" b="1" dirty="0" smtClean="0"/>
              <a:t> </a:t>
            </a:r>
            <a:r>
              <a:rPr lang="en-US" altLang="en-US" sz="1800" b="1" i="1" dirty="0" smtClean="0"/>
              <a:t>final</a:t>
            </a:r>
            <a:r>
              <a:rPr lang="en-US" altLang="en-US" sz="1800" b="1" dirty="0" smtClean="0"/>
              <a:t> [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>BY</a:t>
            </a:r>
            <a:r>
              <a:rPr lang="en-US" altLang="en-US" sz="1800" b="1" dirty="0" smtClean="0"/>
              <a:t> </a:t>
            </a:r>
            <a:r>
              <a:rPr lang="en-US" altLang="en-US" sz="1800" b="1" i="1" dirty="0" smtClean="0"/>
              <a:t>incr</a:t>
            </a:r>
            <a:r>
              <a:rPr lang="en-US" altLang="en-US" sz="1800" b="1" dirty="0" smtClean="0"/>
              <a:t>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solidFill>
                  <a:srgbClr val="FF0000"/>
                </a:solidFill>
              </a:rPr>
              <a:t>BEGIN</a:t>
            </a:r>
            <a:endParaRPr lang="en-US" altLang="en-US" sz="1800" b="1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 smtClean="0"/>
              <a:t>&lt;</a:t>
            </a:r>
            <a:r>
              <a:rPr lang="en-US" altLang="en-US" sz="1800" b="1" i="1" dirty="0" smtClean="0"/>
              <a:t>statement</a:t>
            </a:r>
            <a:r>
              <a:rPr lang="en-US" altLang="en-US" sz="1800" b="1" dirty="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solidFill>
                  <a:srgbClr val="FF0000"/>
                </a:solidFill>
              </a:rPr>
              <a:t>END</a:t>
            </a:r>
            <a:endParaRPr lang="en-US" altLang="en-US" sz="24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i="1" dirty="0" smtClean="0"/>
              <a:t>Count </a:t>
            </a:r>
            <a:r>
              <a:rPr lang="en-US" altLang="en-US" sz="2000" dirty="0" smtClean="0"/>
              <a:t>is a numeric value (n</a:t>
            </a:r>
            <a:r>
              <a:rPr lang="en-US" altLang="en-US" sz="2000" dirty="0" smtClean="0"/>
              <a:t>).</a:t>
            </a: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i="1" dirty="0" smtClean="0"/>
              <a:t>Initial </a:t>
            </a:r>
            <a:r>
              <a:rPr lang="en-US" altLang="en-US" sz="2000" dirty="0" smtClean="0"/>
              <a:t>and </a:t>
            </a:r>
            <a:r>
              <a:rPr lang="en-US" altLang="en-US" sz="2000" i="1" dirty="0" smtClean="0"/>
              <a:t>final</a:t>
            </a:r>
            <a:r>
              <a:rPr lang="en-US" altLang="en-US" sz="2000" dirty="0" smtClean="0"/>
              <a:t> are numeric variables or literals (n</a:t>
            </a:r>
            <a:r>
              <a:rPr lang="en-US" altLang="en-US" sz="2000" dirty="0" smtClean="0"/>
              <a:t>).</a:t>
            </a: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i="1" dirty="0" smtClean="0"/>
              <a:t>Incr</a:t>
            </a:r>
            <a:r>
              <a:rPr lang="en-US" altLang="en-US" sz="2000" dirty="0" smtClean="0"/>
              <a:t> is a numeric variable or literal (n</a:t>
            </a:r>
            <a:r>
              <a:rPr lang="en-US" altLang="en-US" sz="2000" dirty="0" smtClean="0"/>
              <a:t>):</a:t>
            </a: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Default value is </a:t>
            </a:r>
            <a:r>
              <a:rPr lang="en-US" altLang="en-US" sz="2000" dirty="0" smtClean="0"/>
              <a:t>1.</a:t>
            </a: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May be positive or </a:t>
            </a:r>
            <a:r>
              <a:rPr lang="en-US" altLang="en-US" sz="2000" dirty="0" smtClean="0"/>
              <a:t>negative.</a:t>
            </a: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i="1" dirty="0" smtClean="0"/>
              <a:t>Initial</a:t>
            </a:r>
            <a:r>
              <a:rPr lang="en-US" altLang="en-US" sz="2000" dirty="0" smtClean="0"/>
              <a:t>, </a:t>
            </a:r>
            <a:r>
              <a:rPr lang="en-US" altLang="en-US" sz="2000" i="1" dirty="0" smtClean="0"/>
              <a:t>final</a:t>
            </a:r>
            <a:r>
              <a:rPr lang="en-US" altLang="en-US" sz="2000" dirty="0" smtClean="0"/>
              <a:t>, and </a:t>
            </a:r>
            <a:r>
              <a:rPr lang="en-US" altLang="en-US" sz="2000" i="1" dirty="0" smtClean="0"/>
              <a:t>incr</a:t>
            </a:r>
            <a:r>
              <a:rPr lang="en-US" altLang="en-US" sz="2000" dirty="0" smtClean="0"/>
              <a:t> are evaluated </a:t>
            </a:r>
            <a:r>
              <a:rPr lang="en-US" altLang="en-US" sz="2000" u="sng" dirty="0" smtClean="0"/>
              <a:t>once</a:t>
            </a:r>
            <a:r>
              <a:rPr lang="en-US" altLang="en-US" sz="2000" dirty="0" smtClean="0"/>
              <a:t> at the beginning of the first </a:t>
            </a:r>
            <a:r>
              <a:rPr lang="en-US" altLang="en-US" sz="2000" dirty="0" smtClean="0"/>
              <a:t>iteration.</a:t>
            </a:r>
            <a:endParaRPr lang="en-US" altLang="en-US" sz="2000" i="1" dirty="0" smtClean="0"/>
          </a:p>
        </p:txBody>
      </p:sp>
      <p:sp>
        <p:nvSpPr>
          <p:cNvPr id="3379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 Loop Example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>
                <a:solidFill>
                  <a:srgbClr val="FF0000"/>
                </a:solidFill>
              </a:rPr>
              <a:t>for</a:t>
            </a:r>
            <a:r>
              <a:rPr lang="en-US" altLang="en-US" sz="1600" b="1" dirty="0" smtClean="0"/>
              <a:t> </a:t>
            </a:r>
            <a:r>
              <a:rPr lang="en-US" altLang="en-US" sz="1600" b="1" dirty="0" smtClean="0"/>
              <a:t>count 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from</a:t>
            </a:r>
            <a:r>
              <a:rPr lang="en-US" altLang="en-US" sz="1600" b="1" dirty="0" smtClean="0"/>
              <a:t> 1 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thru</a:t>
            </a:r>
            <a:r>
              <a:rPr lang="en-US" altLang="en-US" sz="1600" b="1" dirty="0" smtClean="0"/>
              <a:t> 100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>
                <a:solidFill>
                  <a:srgbClr val="FF0000"/>
                </a:solidFill>
              </a:rPr>
              <a:t>begin</a:t>
            </a:r>
            <a:endParaRPr lang="en-US" altLang="en-US" sz="16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	</a:t>
            </a:r>
            <a:r>
              <a:rPr lang="en-US" altLang="en-US" sz="16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600" b="1" dirty="0" smtClean="0"/>
              <a:t> DeleteTransaction( count 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	</a:t>
            </a:r>
            <a:r>
              <a:rPr lang="en-US" altLang="en-US" sz="1600" b="1" dirty="0" smtClean="0">
                <a:solidFill>
                  <a:srgbClr val="7030A0"/>
                </a:solidFill>
              </a:rPr>
              <a:t>writes</a:t>
            </a:r>
            <a:r>
              <a:rPr lang="en-US" altLang="en-US" sz="1600" b="1" dirty="0" smtClean="0"/>
              <a:t>( mTerminalChannel, ”Deleted </a:t>
            </a:r>
            <a:r>
              <a:rPr lang="en-US" altLang="en-US" sz="1600" b="1" dirty="0" smtClean="0"/>
              <a:t>transaction “ + </a:t>
            </a:r>
            <a:r>
              <a:rPr lang="en-US" altLang="en-US" sz="1600" b="1" dirty="0" smtClean="0">
                <a:solidFill>
                  <a:srgbClr val="7030A0"/>
                </a:solidFill>
              </a:rPr>
              <a:t>^a</a:t>
            </a:r>
            <a:r>
              <a:rPr lang="en-US" altLang="en-US" sz="1600" b="1" dirty="0" smtClean="0"/>
              <a:t>( count ) )</a:t>
            </a:r>
            <a:endParaRPr lang="en-US" altLang="en-US" sz="16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>
                <a:solidFill>
                  <a:srgbClr val="FF0000"/>
                </a:solidFill>
              </a:rPr>
              <a:t>end</a:t>
            </a:r>
            <a:endParaRPr lang="en-US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  <p:sp>
        <p:nvSpPr>
          <p:cNvPr id="8194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Relational Operators</a:t>
            </a:r>
            <a:endParaRPr lang="en-US" altLang="en-US" dirty="0" smtClean="0"/>
          </a:p>
        </p:txBody>
      </p:sp>
      <p:sp>
        <p:nvSpPr>
          <p:cNvPr id="22" name="Text Placeholder 21"/>
          <p:cNvSpPr>
            <a:spLocks noGrp="1"/>
          </p:cNvSpPr>
          <p:nvPr>
            <p:ph type="body" idx="4294967295"/>
          </p:nvPr>
        </p:nvSpPr>
        <p:spPr>
          <a:xfrm>
            <a:off x="228600" y="1540852"/>
            <a:ext cx="8610600" cy="4560887"/>
          </a:xfrm>
        </p:spPr>
        <p:txBody>
          <a:bodyPr/>
          <a:lstStyle/>
          <a:p>
            <a:r>
              <a:rPr lang="en-US" sz="2400" dirty="0" smtClean="0"/>
              <a:t>Relational operators compare two operands: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Both </a:t>
            </a:r>
            <a:r>
              <a:rPr lang="en-US" sz="2400" dirty="0"/>
              <a:t>operands must be the same type:</a:t>
            </a:r>
          </a:p>
          <a:p>
            <a:pPr lvl="1"/>
            <a:r>
              <a:rPr lang="en-US" sz="2400" dirty="0"/>
              <a:t>Alpha or </a:t>
            </a:r>
            <a:r>
              <a:rPr lang="en-US" sz="2400" dirty="0" smtClean="0"/>
              <a:t>numeric:</a:t>
            </a:r>
            <a:endParaRPr lang="en-US" sz="2400" dirty="0"/>
          </a:p>
          <a:p>
            <a:pPr lvl="2"/>
            <a:r>
              <a:rPr lang="en-US" sz="2400" dirty="0"/>
              <a:t>Result is either TRUE (1) or FALSE (0</a:t>
            </a:r>
            <a:r>
              <a:rPr lang="en-US" sz="2400" dirty="0" smtClean="0"/>
              <a:t>).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762000" y="2133600"/>
            <a:ext cx="350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Equal to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EQ</a:t>
            </a:r>
            <a:r>
              <a:rPr lang="en-US" sz="1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==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Not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equal to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NE</a:t>
            </a:r>
            <a:r>
              <a:rPr lang="en-US" sz="1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!=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Greater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than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GT</a:t>
            </a:r>
            <a:r>
              <a:rPr lang="en-US" sz="1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67200" y="2133600"/>
            <a:ext cx="3886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Less than: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.LT.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endParaRPr lang="en-US" sz="1400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Greater than or equal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.GE.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&gt;=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Less than or equal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.LE.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&lt;=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FOR</a:t>
            </a:r>
            <a:r>
              <a:rPr lang="en-US" altLang="en-US" dirty="0" smtClean="0"/>
              <a:t> Loop Testing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i="1" dirty="0" smtClean="0"/>
              <a:t>Count</a:t>
            </a:r>
            <a:r>
              <a:rPr lang="en-US" altLang="en-US" sz="2800" dirty="0" smtClean="0"/>
              <a:t> variable evaluated against </a:t>
            </a:r>
            <a:r>
              <a:rPr lang="en-US" altLang="en-US" sz="2800" i="1" dirty="0" smtClean="0"/>
              <a:t>final</a:t>
            </a:r>
            <a:r>
              <a:rPr lang="en-US" altLang="en-US" sz="2800" dirty="0" smtClean="0"/>
              <a:t> once per </a:t>
            </a:r>
            <a:r>
              <a:rPr lang="en-US" altLang="en-US" sz="2800" dirty="0" smtClean="0"/>
              <a:t>iteration:</a:t>
            </a:r>
            <a:endParaRPr lang="en-US" alt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/>
              <a:t>At the </a:t>
            </a:r>
            <a:r>
              <a:rPr lang="en-US" altLang="en-US" sz="2800" u="sng" dirty="0" smtClean="0"/>
              <a:t>TOP</a:t>
            </a:r>
            <a:r>
              <a:rPr lang="en-US" altLang="en-US" sz="2800" dirty="0" smtClean="0"/>
              <a:t> of the </a:t>
            </a:r>
            <a:r>
              <a:rPr lang="en-US" altLang="en-US" sz="2800" dirty="0" smtClean="0"/>
              <a:t>loop.</a:t>
            </a:r>
            <a:endParaRPr lang="en-US" alt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/>
              <a:t>On exit, </a:t>
            </a:r>
            <a:r>
              <a:rPr lang="en-US" altLang="en-US" sz="2800" dirty="0" smtClean="0"/>
              <a:t>value if </a:t>
            </a:r>
            <a:r>
              <a:rPr lang="en-US" altLang="en-US" sz="2800" i="1" u="sng" dirty="0" smtClean="0"/>
              <a:t>final + </a:t>
            </a:r>
            <a:r>
              <a:rPr lang="en-US" altLang="en-US" sz="2800" i="1" u="sng" dirty="0" smtClean="0"/>
              <a:t>incr</a:t>
            </a:r>
            <a:r>
              <a:rPr lang="en-US" altLang="en-US" sz="2800" i="1" dirty="0" smtClean="0"/>
              <a:t>.</a:t>
            </a:r>
            <a:r>
              <a:rPr lang="en-US" altLang="en-US" sz="2800" i="1" u="sng" dirty="0" smtClean="0"/>
              <a:t> </a:t>
            </a:r>
            <a:endParaRPr lang="en-US" altLang="en-US" sz="2800" i="1" u="sng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Example: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0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00" b="1" dirty="0" smtClean="0"/>
              <a:t>	</a:t>
            </a:r>
            <a:r>
              <a:rPr lang="en-US" altLang="en-US" sz="1000" b="1" dirty="0" smtClean="0">
                <a:solidFill>
                  <a:srgbClr val="FF0000"/>
                </a:solidFill>
              </a:rPr>
              <a:t>for</a:t>
            </a:r>
            <a:r>
              <a:rPr lang="en-US" altLang="en-US" sz="1000" b="1" dirty="0" smtClean="0"/>
              <a:t> count </a:t>
            </a:r>
            <a:r>
              <a:rPr lang="en-US" altLang="en-US" sz="1000" b="1" dirty="0" smtClean="0">
                <a:solidFill>
                  <a:srgbClr val="FF0000"/>
                </a:solidFill>
              </a:rPr>
              <a:t>from</a:t>
            </a:r>
            <a:r>
              <a:rPr lang="en-US" altLang="en-US" sz="1000" b="1" dirty="0" smtClean="0"/>
              <a:t> 1 </a:t>
            </a:r>
            <a:r>
              <a:rPr lang="en-US" altLang="en-US" sz="1000" b="1" dirty="0" smtClean="0">
                <a:solidFill>
                  <a:srgbClr val="FF0000"/>
                </a:solidFill>
              </a:rPr>
              <a:t>thru</a:t>
            </a:r>
            <a:r>
              <a:rPr lang="en-US" altLang="en-US" sz="1000" b="1" dirty="0" smtClean="0"/>
              <a:t> </a:t>
            </a:r>
            <a:r>
              <a:rPr lang="en-US" altLang="en-US" sz="1000" b="1" dirty="0" smtClean="0"/>
              <a:t>3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00" b="1" dirty="0"/>
              <a:t>	</a:t>
            </a:r>
            <a:r>
              <a:rPr lang="en-US" altLang="en-US" sz="1000" b="1" dirty="0" smtClean="0">
                <a:solidFill>
                  <a:srgbClr val="FF0000"/>
                </a:solidFill>
              </a:rPr>
              <a:t>begin</a:t>
            </a:r>
            <a:endParaRPr lang="en-US" altLang="en-US" sz="10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00" b="1" dirty="0" smtClean="0"/>
              <a:t>	    </a:t>
            </a:r>
            <a:r>
              <a:rPr lang="en-US" altLang="en-US" sz="10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000" b="1" dirty="0" smtClean="0"/>
              <a:t> process( count</a:t>
            </a:r>
            <a:r>
              <a:rPr lang="en-US" altLang="en-US" sz="1000" b="1" dirty="0" smtClean="0"/>
              <a:t>, </a:t>
            </a:r>
            <a:r>
              <a:rPr lang="en-US" altLang="en-US" sz="1000" b="1" dirty="0" smtClean="0"/>
              <a:t>result 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00" b="1" dirty="0"/>
              <a:t>	</a:t>
            </a:r>
            <a:r>
              <a:rPr lang="en-US" altLang="en-US" sz="1000" b="1" dirty="0" smtClean="0">
                <a:solidFill>
                  <a:srgbClr val="FF0000"/>
                </a:solidFill>
              </a:rPr>
              <a:t>end</a:t>
            </a:r>
            <a:endParaRPr lang="en-US" altLang="en-US" sz="10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0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00" dirty="0" smtClean="0"/>
              <a:t>	</a:t>
            </a:r>
            <a:r>
              <a:rPr lang="en-US" altLang="en-US" sz="1000" b="1" dirty="0" smtClean="0"/>
              <a:t>Increment</a:t>
            </a:r>
            <a:r>
              <a:rPr lang="en-US" altLang="en-US" sz="1000" b="1" i="1" dirty="0" smtClean="0"/>
              <a:t>	</a:t>
            </a:r>
            <a:r>
              <a:rPr lang="en-US" altLang="en-US" sz="1000" b="1" dirty="0" smtClean="0"/>
              <a:t>Check		Execute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00" dirty="0" smtClean="0"/>
              <a:t>	</a:t>
            </a:r>
            <a:r>
              <a:rPr lang="en-US" altLang="en-US" sz="1000" dirty="0" smtClean="0"/>
              <a:t>count </a:t>
            </a:r>
            <a:r>
              <a:rPr lang="en-US" altLang="en-US" sz="1000" dirty="0" smtClean="0"/>
              <a:t>= 1	count &gt; 3 = </a:t>
            </a:r>
            <a:r>
              <a:rPr lang="en-US" altLang="en-US" sz="1000" dirty="0" smtClean="0"/>
              <a:t>NO</a:t>
            </a:r>
            <a:r>
              <a:rPr lang="en-US" altLang="en-US" sz="1000" dirty="0" smtClean="0"/>
              <a:t>	</a:t>
            </a:r>
            <a:r>
              <a:rPr lang="en-US" altLang="en-US" sz="10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000" b="1" dirty="0" smtClean="0"/>
              <a:t> </a:t>
            </a:r>
            <a:r>
              <a:rPr lang="en-US" altLang="en-US" sz="1000" b="1" dirty="0" smtClean="0"/>
              <a:t>process( 1, result )</a:t>
            </a:r>
            <a:endParaRPr lang="en-US" altLang="en-US" sz="10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00" dirty="0" smtClean="0"/>
              <a:t>	</a:t>
            </a:r>
            <a:r>
              <a:rPr lang="en-US" altLang="en-US" sz="1000" dirty="0" smtClean="0"/>
              <a:t>count </a:t>
            </a:r>
            <a:r>
              <a:rPr lang="en-US" altLang="en-US" sz="1000" dirty="0" smtClean="0"/>
              <a:t>= 2	count &gt; 3 = </a:t>
            </a:r>
            <a:r>
              <a:rPr lang="en-US" altLang="en-US" sz="1000" dirty="0" smtClean="0"/>
              <a:t>NO</a:t>
            </a:r>
            <a:r>
              <a:rPr lang="en-US" altLang="en-US" sz="1000" dirty="0" smtClean="0"/>
              <a:t>	</a:t>
            </a:r>
            <a:r>
              <a:rPr lang="en-US" altLang="en-US" sz="10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000" b="1" dirty="0" smtClean="0"/>
              <a:t> </a:t>
            </a:r>
            <a:r>
              <a:rPr lang="en-US" altLang="en-US" sz="1000" b="1" dirty="0" smtClean="0"/>
              <a:t>process( 2, result )</a:t>
            </a:r>
            <a:endParaRPr lang="en-US" altLang="en-US" sz="10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00" dirty="0" smtClean="0"/>
              <a:t>	</a:t>
            </a:r>
            <a:r>
              <a:rPr lang="en-US" altLang="en-US" sz="1000" dirty="0" smtClean="0"/>
              <a:t>count </a:t>
            </a:r>
            <a:r>
              <a:rPr lang="en-US" altLang="en-US" sz="1000" dirty="0" smtClean="0"/>
              <a:t>= 3	count </a:t>
            </a:r>
            <a:r>
              <a:rPr lang="en-US" altLang="en-US" sz="1000" dirty="0" smtClean="0"/>
              <a:t>&gt; 3 </a:t>
            </a:r>
            <a:r>
              <a:rPr lang="en-US" altLang="en-US" sz="1000" dirty="0" smtClean="0"/>
              <a:t>= </a:t>
            </a:r>
            <a:r>
              <a:rPr lang="en-US" altLang="en-US" sz="1000" dirty="0" smtClean="0"/>
              <a:t>NO</a:t>
            </a:r>
            <a:r>
              <a:rPr lang="en-US" altLang="en-US" sz="1000" dirty="0" smtClean="0"/>
              <a:t>	</a:t>
            </a:r>
            <a:r>
              <a:rPr lang="en-US" altLang="en-US" sz="10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000" b="1" dirty="0" smtClean="0"/>
              <a:t> </a:t>
            </a:r>
            <a:r>
              <a:rPr lang="en-US" altLang="en-US" sz="1000" b="1" dirty="0" smtClean="0"/>
              <a:t>process( 3, result )</a:t>
            </a:r>
            <a:endParaRPr lang="en-US" altLang="en-US" sz="10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00" dirty="0" smtClean="0"/>
              <a:t>	</a:t>
            </a:r>
            <a:r>
              <a:rPr lang="en-US" altLang="en-US" sz="1000" dirty="0" smtClean="0"/>
              <a:t>count </a:t>
            </a:r>
            <a:r>
              <a:rPr lang="en-US" altLang="en-US" sz="1000" dirty="0" smtClean="0"/>
              <a:t>= 4	count </a:t>
            </a:r>
            <a:r>
              <a:rPr lang="en-US" altLang="en-US" sz="1000" dirty="0" smtClean="0"/>
              <a:t>&gt; 3 </a:t>
            </a:r>
            <a:r>
              <a:rPr lang="en-US" altLang="en-US" sz="1000" dirty="0" smtClean="0"/>
              <a:t>= </a:t>
            </a:r>
            <a:r>
              <a:rPr lang="en-US" altLang="en-US" sz="1000" dirty="0" smtClean="0"/>
              <a:t>YES</a:t>
            </a:r>
            <a:r>
              <a:rPr lang="en-US" altLang="en-US" sz="1000" dirty="0" smtClean="0"/>
              <a:t>	</a:t>
            </a:r>
            <a:r>
              <a:rPr lang="en-US" altLang="en-US" sz="1000" b="1" dirty="0" smtClean="0">
                <a:solidFill>
                  <a:srgbClr val="FF0000"/>
                </a:solidFill>
              </a:rPr>
              <a:t>exitloop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0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00" dirty="0" smtClean="0"/>
              <a:t>	</a:t>
            </a:r>
            <a:r>
              <a:rPr lang="en-US" altLang="en-US" sz="1000" b="1" dirty="0" smtClean="0"/>
              <a:t>On exit, count = 4!</a:t>
            </a:r>
            <a:endParaRPr lang="en-US" altLang="en-US" sz="10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000" dirty="0" smtClean="0"/>
          </a:p>
        </p:txBody>
      </p:sp>
      <p:sp>
        <p:nvSpPr>
          <p:cNvPr id="3584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Question?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Iterative </a:t>
            </a:r>
            <a:r>
              <a:rPr lang="en-US" altLang="en-US" dirty="0" smtClean="0"/>
              <a:t>Statements:</a:t>
            </a:r>
            <a:endParaRPr lang="en-US" altLang="en-US" dirty="0" smtClean="0"/>
          </a:p>
          <a:p>
            <a:pPr lvl="1" eaLnBrk="1" hangingPunct="1"/>
            <a:r>
              <a:rPr lang="en-US" altLang="en-US" b="1" dirty="0" smtClean="0">
                <a:solidFill>
                  <a:srgbClr val="FF0000"/>
                </a:solidFill>
              </a:rPr>
              <a:t>DO</a:t>
            </a:r>
            <a:r>
              <a:rPr lang="en-US" altLang="en-US" dirty="0" smtClean="0"/>
              <a:t>-</a:t>
            </a:r>
            <a:r>
              <a:rPr lang="en-US" altLang="en-US" b="1" dirty="0" smtClean="0">
                <a:solidFill>
                  <a:srgbClr val="FF0000"/>
                </a:solidFill>
              </a:rPr>
              <a:t>UNTIL</a:t>
            </a:r>
          </a:p>
          <a:p>
            <a:pPr lvl="1" eaLnBrk="1" hangingPunct="1"/>
            <a:r>
              <a:rPr lang="en-US" altLang="en-US" b="1" dirty="0" smtClean="0">
                <a:solidFill>
                  <a:srgbClr val="FF0000"/>
                </a:solidFill>
              </a:rPr>
              <a:t>WHILE</a:t>
            </a:r>
            <a:r>
              <a:rPr lang="en-US" altLang="en-US" dirty="0" smtClean="0"/>
              <a:t>-</a:t>
            </a:r>
            <a:r>
              <a:rPr lang="en-US" altLang="en-US" b="1" dirty="0" smtClean="0">
                <a:solidFill>
                  <a:srgbClr val="FF0000"/>
                </a:solidFill>
              </a:rPr>
              <a:t>DO</a:t>
            </a:r>
          </a:p>
          <a:p>
            <a:pPr lvl="1" eaLnBrk="1" hangingPunct="1"/>
            <a:r>
              <a:rPr lang="en-US" altLang="en-US" b="1" dirty="0" smtClean="0">
                <a:solidFill>
                  <a:srgbClr val="FF0000"/>
                </a:solidFill>
              </a:rPr>
              <a:t>REPEAT</a:t>
            </a:r>
          </a:p>
          <a:p>
            <a:pPr lvl="1" eaLnBrk="1" hangingPunct="1"/>
            <a:r>
              <a:rPr lang="en-US" altLang="en-US" b="1" dirty="0" smtClean="0">
                <a:solidFill>
                  <a:srgbClr val="FF0000"/>
                </a:solidFill>
              </a:rPr>
              <a:t>FOR</a:t>
            </a:r>
          </a:p>
        </p:txBody>
      </p:sp>
      <p:sp>
        <p:nvSpPr>
          <p:cNvPr id="3686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Selection Statements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Execute one of a set of statements by matching a control value against a list of selection labels or </a:t>
            </a:r>
            <a:r>
              <a:rPr lang="en-US" altLang="en-US" sz="2800" dirty="0" smtClean="0"/>
              <a:t>expressions:</a:t>
            </a:r>
            <a:endParaRPr lang="en-US" altLang="en-US" sz="2800" dirty="0" smtClean="0"/>
          </a:p>
          <a:p>
            <a:pPr lvl="1" eaLnBrk="1" hangingPunct="1"/>
            <a:r>
              <a:rPr lang="en-US" altLang="en-US" sz="2800" b="1" dirty="0" smtClean="0">
                <a:solidFill>
                  <a:srgbClr val="FF0000"/>
                </a:solidFill>
              </a:rPr>
              <a:t>USING</a:t>
            </a:r>
            <a:r>
              <a:rPr lang="en-US" altLang="en-US" sz="2800" dirty="0" smtClean="0"/>
              <a:t> Statement</a:t>
            </a:r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Statement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 smtClean="0">
                <a:solidFill>
                  <a:srgbClr val="FF0000"/>
                </a:solidFill>
              </a:rPr>
              <a:t>USING</a:t>
            </a:r>
            <a:r>
              <a:rPr lang="en-US" altLang="en-US" sz="1600" b="1" dirty="0" smtClean="0"/>
              <a:t> </a:t>
            </a:r>
            <a:r>
              <a:rPr lang="en-US" altLang="en-US" sz="1600" b="1" i="1" dirty="0" err="1" smtClean="0"/>
              <a:t>selection_value</a:t>
            </a:r>
            <a:r>
              <a:rPr lang="en-US" altLang="en-US" sz="1600" b="1" dirty="0" smtClean="0"/>
              <a:t> 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SELECT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( </a:t>
            </a:r>
            <a:r>
              <a:rPr lang="en-US" altLang="en-US" sz="1600" b="1" i="1" dirty="0" smtClean="0"/>
              <a:t>label</a:t>
            </a:r>
            <a:r>
              <a:rPr lang="en-US" altLang="en-US" sz="1600" b="1" i="1" baseline="-25000" dirty="0" smtClean="0"/>
              <a:t>1 </a:t>
            </a:r>
            <a:r>
              <a:rPr lang="en-US" altLang="en-US" sz="1600" b="1" dirty="0" smtClean="0"/>
              <a:t>),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 smtClean="0">
                <a:solidFill>
                  <a:srgbClr val="FF0000"/>
                </a:solidFill>
              </a:rPr>
              <a:t>BEGING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i="1" dirty="0" smtClean="0"/>
              <a:t>	&lt;statement</a:t>
            </a:r>
            <a:r>
              <a:rPr lang="en-US" altLang="en-US" sz="1600" b="1" i="1" baseline="-25000" dirty="0" smtClean="0"/>
              <a:t>1</a:t>
            </a:r>
            <a:r>
              <a:rPr lang="en-US" altLang="en-US" sz="1600" b="1" i="1" dirty="0" smtClean="0"/>
              <a:t>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 smtClean="0">
                <a:solidFill>
                  <a:srgbClr val="FF0000"/>
                </a:solidFill>
              </a:rPr>
              <a:t>END</a:t>
            </a:r>
            <a:endParaRPr lang="en-US" altLang="en-US" sz="1600" b="1" dirty="0" smtClean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( </a:t>
            </a:r>
            <a:r>
              <a:rPr lang="en-US" altLang="en-US" sz="1600" b="1" i="1" dirty="0" smtClean="0"/>
              <a:t>label</a:t>
            </a:r>
            <a:r>
              <a:rPr lang="en-US" altLang="en-US" sz="1600" b="1" i="1" baseline="-25000" dirty="0" smtClean="0"/>
              <a:t>2 </a:t>
            </a:r>
            <a:r>
              <a:rPr lang="en-US" altLang="en-US" sz="1600" b="1" dirty="0" smtClean="0"/>
              <a:t>),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 smtClean="0">
                <a:solidFill>
                  <a:srgbClr val="FF0000"/>
                </a:solidFill>
              </a:rPr>
              <a:t>BEGIN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i="1" dirty="0" smtClean="0"/>
              <a:t>	&lt;statement</a:t>
            </a:r>
            <a:r>
              <a:rPr lang="en-US" altLang="en-US" sz="1600" b="1" i="1" baseline="-25000" dirty="0" smtClean="0"/>
              <a:t>2</a:t>
            </a:r>
            <a:r>
              <a:rPr lang="en-US" altLang="en-US" sz="1600" b="1" i="1" dirty="0" smtClean="0"/>
              <a:t>&gt;</a:t>
            </a:r>
            <a:endParaRPr lang="en-US" altLang="en-US" sz="1600" b="1" i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 smtClean="0">
                <a:solidFill>
                  <a:srgbClr val="FF0000"/>
                </a:solidFill>
              </a:rPr>
              <a:t>END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…</a:t>
            </a:r>
            <a:endParaRPr lang="en-US" altLang="en-US" sz="16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( </a:t>
            </a:r>
            <a:r>
              <a:rPr lang="en-US" altLang="en-US" sz="1600" b="1" i="1" dirty="0" smtClean="0"/>
              <a:t>label</a:t>
            </a:r>
            <a:r>
              <a:rPr lang="en-US" altLang="en-US" sz="1600" b="1" i="1" baseline="-25000" dirty="0" smtClean="0"/>
              <a:t>n </a:t>
            </a:r>
            <a:r>
              <a:rPr lang="en-US" altLang="en-US" sz="1600" b="1" dirty="0" smtClean="0"/>
              <a:t>),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 smtClean="0">
                <a:solidFill>
                  <a:srgbClr val="FF0000"/>
                </a:solidFill>
              </a:rPr>
              <a:t>BEGIN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i="1" dirty="0" smtClean="0"/>
              <a:t>	&lt;statement</a:t>
            </a:r>
            <a:r>
              <a:rPr lang="en-US" altLang="en-US" sz="1600" b="1" i="1" baseline="-25000" dirty="0" smtClean="0"/>
              <a:t>n</a:t>
            </a:r>
            <a:r>
              <a:rPr lang="en-US" altLang="en-US" sz="1600" b="1" i="1" dirty="0" smtClean="0"/>
              <a:t>&gt;</a:t>
            </a:r>
            <a:endParaRPr lang="en-US" altLang="en-US" sz="1600" b="1" i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 smtClean="0">
                <a:solidFill>
                  <a:srgbClr val="FF0000"/>
                </a:solidFill>
              </a:rPr>
              <a:t>END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 smtClean="0">
                <a:solidFill>
                  <a:srgbClr val="FF0000"/>
                </a:solidFill>
              </a:rPr>
              <a:t>ENDUSING</a:t>
            </a:r>
            <a:endParaRPr lang="en-US" altLang="en-US" sz="1600" b="1" dirty="0" smtClean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b="1" dirty="0" smtClean="0"/>
          </a:p>
        </p:txBody>
      </p:sp>
      <p:sp>
        <p:nvSpPr>
          <p:cNvPr id="3891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USING</a:t>
            </a:r>
            <a:r>
              <a:rPr lang="en-US" altLang="en-US" dirty="0" smtClean="0"/>
              <a:t> Rules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Valid labels are any combination of the </a:t>
            </a:r>
            <a:r>
              <a:rPr lang="en-US" altLang="en-US" sz="2000" dirty="0" smtClean="0"/>
              <a:t>following: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Numeric expression, variable, or </a:t>
            </a:r>
            <a:r>
              <a:rPr lang="en-US" altLang="en-US" sz="2000" dirty="0" smtClean="0"/>
              <a:t>literal.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Alpha variable or </a:t>
            </a:r>
            <a:r>
              <a:rPr lang="en-US" altLang="en-US" sz="2000" dirty="0" smtClean="0"/>
              <a:t>literal.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Range of values and/or ranges, separated by </a:t>
            </a:r>
            <a:r>
              <a:rPr lang="en-US" altLang="en-US" sz="2000" dirty="0" smtClean="0"/>
              <a:t>commas.</a:t>
            </a: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An empty set of parentheses is the catchall </a:t>
            </a:r>
            <a:r>
              <a:rPr lang="en-US" altLang="en-US" sz="2000" dirty="0" smtClean="0"/>
              <a:t>label.</a:t>
            </a: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Uses </a:t>
            </a:r>
            <a:r>
              <a:rPr lang="en-US" altLang="en-US" sz="2000" b="1" dirty="0" smtClean="0"/>
              <a:t>.EQ.</a:t>
            </a:r>
            <a:r>
              <a:rPr lang="en-US" altLang="en-US" sz="2000" dirty="0" smtClean="0"/>
              <a:t> comparison.</a:t>
            </a:r>
            <a:endParaRPr lang="en-US" altLang="en-US" sz="2000" dirty="0" smtClean="0"/>
          </a:p>
        </p:txBody>
      </p:sp>
      <p:sp>
        <p:nvSpPr>
          <p:cNvPr id="3994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USING</a:t>
            </a:r>
            <a:r>
              <a:rPr lang="en-US" altLang="en-US" dirty="0" smtClean="0"/>
              <a:t> Example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>
                <a:solidFill>
                  <a:srgbClr val="7030A0"/>
                </a:solidFill>
              </a:rPr>
              <a:t>display</a:t>
            </a:r>
            <a:r>
              <a:rPr lang="en-US" altLang="en-US" sz="1200" b="1" dirty="0" smtClean="0"/>
              <a:t>( mTerminalChannel, ”</a:t>
            </a:r>
            <a:r>
              <a:rPr lang="en-US" altLang="en-US" sz="1200" b="1" dirty="0" smtClean="0"/>
              <a:t>Please enter code: “ </a:t>
            </a:r>
            <a:r>
              <a:rPr lang="en-US" altLang="en-US" sz="1200" b="1" dirty="0" smtClean="0"/>
              <a:t> )</a:t>
            </a:r>
            <a:endParaRPr lang="en-US" altLang="en-US" sz="1200" b="1" dirty="0" smtClean="0"/>
          </a:p>
          <a:p>
            <a:pPr>
              <a:lnSpc>
                <a:spcPct val="90000"/>
              </a:lnSpc>
              <a:buNone/>
            </a:pPr>
            <a:r>
              <a:rPr lang="en-US" altLang="en-US" sz="1200" b="1" dirty="0" smtClean="0">
                <a:solidFill>
                  <a:srgbClr val="7030A0"/>
                </a:solidFill>
              </a:rPr>
              <a:t>reads</a:t>
            </a:r>
            <a:r>
              <a:rPr lang="en-US" altLang="en-US" sz="1200" b="1" dirty="0" smtClean="0"/>
              <a:t>( mTerminalChannel, code )</a:t>
            </a:r>
            <a:endParaRPr lang="en-US" altLang="en-US" sz="12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2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>
                <a:solidFill>
                  <a:srgbClr val="FF0000"/>
                </a:solidFill>
              </a:rPr>
              <a:t>using</a:t>
            </a:r>
            <a:r>
              <a:rPr lang="en-US" altLang="en-US" sz="1200" b="1" dirty="0" smtClean="0"/>
              <a:t> </a:t>
            </a:r>
            <a:r>
              <a:rPr lang="en-US" altLang="en-US" sz="1200" b="1" dirty="0" smtClean="0"/>
              <a:t>code 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select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( “0” 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thru</a:t>
            </a:r>
            <a:r>
              <a:rPr lang="en-US" altLang="en-US" sz="1200" b="1" dirty="0" smtClean="0"/>
              <a:t> </a:t>
            </a:r>
            <a:r>
              <a:rPr lang="en-US" altLang="en-US" sz="1200" b="1" dirty="0" smtClean="0"/>
              <a:t>“8” ),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>
                <a:solidFill>
                  <a:srgbClr val="FF0000"/>
                </a:solidFill>
              </a:rPr>
              <a:t>begin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</a:t>
            </a:r>
            <a:r>
              <a:rPr lang="en-US" altLang="en-US" sz="12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200" b="1" dirty="0" smtClean="0"/>
              <a:t> class1( code 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>
                <a:solidFill>
                  <a:srgbClr val="FF0000"/>
                </a:solidFill>
              </a:rPr>
              <a:t>end</a:t>
            </a:r>
            <a:endParaRPr lang="en-US" altLang="en-US" sz="12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( “A” 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thru</a:t>
            </a:r>
            <a:r>
              <a:rPr lang="en-US" altLang="en-US" sz="1200" b="1" dirty="0" smtClean="0"/>
              <a:t> </a:t>
            </a:r>
            <a:r>
              <a:rPr lang="en-US" altLang="en-US" sz="1200" b="1" dirty="0" smtClean="0"/>
              <a:t>“Z” ),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>
                <a:solidFill>
                  <a:srgbClr val="FF0000"/>
                </a:solidFill>
              </a:rPr>
              <a:t>begin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</a:t>
            </a:r>
            <a:r>
              <a:rPr lang="en-US" altLang="en-US" sz="12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200" b="1" dirty="0" smtClean="0"/>
              <a:t> class2( code 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>
                <a:solidFill>
                  <a:srgbClr val="FF0000"/>
                </a:solidFill>
              </a:rPr>
              <a:t>end</a:t>
            </a:r>
            <a:endParaRPr lang="en-US" altLang="en-US" sz="12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( “9”, “$” ),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>
                <a:solidFill>
                  <a:srgbClr val="FF0000"/>
                </a:solidFill>
              </a:rPr>
              <a:t>begin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</a:t>
            </a:r>
            <a:r>
              <a:rPr lang="en-US" altLang="en-US" sz="12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200" b="1" dirty="0" smtClean="0"/>
              <a:t> class3( code 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>
                <a:solidFill>
                  <a:srgbClr val="FF0000"/>
                </a:solidFill>
              </a:rPr>
              <a:t>end</a:t>
            </a:r>
            <a:endParaRPr lang="en-US" altLang="en-US" sz="12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( ),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>
                <a:solidFill>
                  <a:srgbClr val="FF0000"/>
                </a:solidFill>
              </a:rPr>
              <a:t>begin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</a:t>
            </a:r>
            <a:r>
              <a:rPr lang="en-US" altLang="en-US" sz="12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200" b="1" dirty="0" smtClean="0"/>
              <a:t> error( code 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>
                <a:solidFill>
                  <a:srgbClr val="FF0000"/>
                </a:solidFill>
              </a:rPr>
              <a:t>end</a:t>
            </a:r>
            <a:endParaRPr lang="en-US" altLang="en-US" sz="12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>
                <a:solidFill>
                  <a:srgbClr val="FF0000"/>
                </a:solidFill>
              </a:rPr>
              <a:t>endusing</a:t>
            </a:r>
            <a:endParaRPr lang="en-US" altLang="en-US" sz="1200" b="1" dirty="0" smtClean="0">
              <a:solidFill>
                <a:srgbClr val="FF0000"/>
              </a:solidFill>
            </a:endParaRPr>
          </a:p>
        </p:txBody>
      </p:sp>
      <p:sp>
        <p:nvSpPr>
          <p:cNvPr id="4096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Questions?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Selection </a:t>
            </a:r>
            <a:r>
              <a:rPr lang="en-US" altLang="en-US" dirty="0" smtClean="0"/>
              <a:t>Statements:</a:t>
            </a:r>
            <a:endParaRPr lang="en-US" altLang="en-US" dirty="0" smtClean="0"/>
          </a:p>
          <a:p>
            <a:pPr lvl="1" eaLnBrk="1" hangingPunct="1"/>
            <a:r>
              <a:rPr lang="en-US" altLang="en-US" b="1" dirty="0" smtClean="0">
                <a:solidFill>
                  <a:srgbClr val="FF0000"/>
                </a:solidFill>
              </a:rPr>
              <a:t>USING</a:t>
            </a:r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Exercise 9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Follow the </a:t>
            </a:r>
            <a:r>
              <a:rPr lang="en-US" altLang="en-US" sz="2800" dirty="0" smtClean="0">
                <a:hlinkClick r:id="rId3"/>
              </a:rPr>
              <a:t>instructions</a:t>
            </a:r>
            <a:r>
              <a:rPr lang="en-US" altLang="en-US" sz="2800" dirty="0" smtClean="0"/>
              <a:t> for this </a:t>
            </a:r>
            <a:r>
              <a:rPr lang="en-US" altLang="en-US" sz="2800" dirty="0" smtClean="0"/>
              <a:t>exercise.</a:t>
            </a:r>
            <a:endParaRPr lang="en-US" altLang="en-US" sz="2800" dirty="0" smtClean="0"/>
          </a:p>
        </p:txBody>
      </p:sp>
      <p:sp>
        <p:nvSpPr>
          <p:cNvPr id="4301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Exercise 10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Follow the </a:t>
            </a:r>
            <a:r>
              <a:rPr lang="en-US" altLang="en-US" smtClean="0">
                <a:hlinkClick r:id="rId3" action="ppaction://hlinkfile"/>
              </a:rPr>
              <a:t>instructions </a:t>
            </a:r>
            <a:r>
              <a:rPr lang="en-US" altLang="en-US" smtClean="0"/>
              <a:t>for this exercise</a:t>
            </a:r>
          </a:p>
          <a:p>
            <a:pPr lvl="1" eaLnBrk="1" hangingPunct="1"/>
            <a:r>
              <a:rPr lang="en-US" altLang="en-US" smtClean="0"/>
              <a:t>See handout</a:t>
            </a:r>
          </a:p>
        </p:txBody>
      </p:sp>
      <p:sp>
        <p:nvSpPr>
          <p:cNvPr id="4403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Relational Comparison</a:t>
            </a:r>
          </a:p>
        </p:txBody>
      </p:sp>
      <p:sp>
        <p:nvSpPr>
          <p:cNvPr id="9222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Numeric operands result in standard signed arithmetic </a:t>
            </a:r>
            <a:r>
              <a:rPr lang="en-US" altLang="en-US" sz="2400" dirty="0" smtClean="0"/>
              <a:t>comparison: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200" dirty="0" smtClean="0"/>
              <a:t>5 </a:t>
            </a:r>
            <a:r>
              <a:rPr lang="en-US" altLang="en-US" sz="2200" dirty="0"/>
              <a:t>&gt;</a:t>
            </a:r>
            <a:r>
              <a:rPr lang="en-US" altLang="en-US" sz="2200" dirty="0" smtClean="0"/>
              <a:t> </a:t>
            </a:r>
            <a:r>
              <a:rPr lang="en-US" altLang="en-US" sz="2200" dirty="0" smtClean="0"/>
              <a:t>3		TRUE</a:t>
            </a:r>
          </a:p>
          <a:p>
            <a:pPr lvl="1" eaLnBrk="1" hangingPunct="1"/>
            <a:r>
              <a:rPr lang="en-US" altLang="en-US" sz="2200" dirty="0" smtClean="0"/>
              <a:t>4 </a:t>
            </a:r>
            <a:r>
              <a:rPr lang="en-US" altLang="en-US" sz="2200" dirty="0" smtClean="0"/>
              <a:t>&lt;= -3</a:t>
            </a:r>
            <a:r>
              <a:rPr lang="en-US" altLang="en-US" sz="2200" dirty="0" smtClean="0"/>
              <a:t>	FALSE</a:t>
            </a:r>
          </a:p>
          <a:p>
            <a:pPr eaLnBrk="1" hangingPunct="1"/>
            <a:r>
              <a:rPr lang="en-US" altLang="en-US" sz="2400" dirty="0" smtClean="0"/>
              <a:t>Alpha operands are compared according to the order of characters in the ASCII character set, for the length of the shortest operand </a:t>
            </a:r>
            <a:r>
              <a:rPr lang="en-US" altLang="en-US" sz="2400" dirty="0" smtClean="0"/>
              <a:t>only: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200" dirty="0" smtClean="0"/>
              <a:t>“ABCDEF” </a:t>
            </a:r>
            <a:r>
              <a:rPr lang="en-US" altLang="en-US" sz="2200" dirty="0" smtClean="0"/>
              <a:t>== </a:t>
            </a:r>
            <a:r>
              <a:rPr lang="en-US" altLang="en-US" sz="2200" dirty="0" smtClean="0"/>
              <a:t>“</a:t>
            </a:r>
            <a:r>
              <a:rPr lang="en-US" altLang="en-US" sz="2200" dirty="0" smtClean="0"/>
              <a:t>ABC”	TRUE</a:t>
            </a:r>
            <a:endParaRPr lang="en-US" altLang="en-US" sz="2200" dirty="0" smtClean="0"/>
          </a:p>
          <a:p>
            <a:pPr lvl="1" eaLnBrk="1" hangingPunct="1"/>
            <a:r>
              <a:rPr lang="en-US" altLang="en-US" sz="2200" dirty="0" smtClean="0"/>
              <a:t>“ABCDEF” </a:t>
            </a:r>
            <a:r>
              <a:rPr lang="en-US" altLang="en-US" sz="2200" dirty="0" smtClean="0"/>
              <a:t>&gt; </a:t>
            </a:r>
            <a:r>
              <a:rPr lang="en-US" altLang="en-US" sz="2200" dirty="0" smtClean="0"/>
              <a:t>“ABD</a:t>
            </a:r>
            <a:r>
              <a:rPr lang="en-US" altLang="en-US" sz="2200" dirty="0" smtClean="0"/>
              <a:t>”	FALSE</a:t>
            </a:r>
            <a:endParaRPr lang="en-US" altLang="en-US" sz="2200" dirty="0" smtClean="0"/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String Relational Operators</a:t>
            </a:r>
          </a:p>
        </p:txBody>
      </p:sp>
      <p:sp>
        <p:nvSpPr>
          <p:cNvPr id="10246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Compares two alpha operands for the length of the longest </a:t>
            </a:r>
            <a:r>
              <a:rPr lang="en-US" altLang="en-US" sz="2000" dirty="0" smtClean="0"/>
              <a:t>operand&gt;</a:t>
            </a: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dirty="0" smtClean="0"/>
              <a:t>.EQS.</a:t>
            </a:r>
            <a:r>
              <a:rPr lang="en-US" altLang="en-US" sz="2000" dirty="0" smtClean="0"/>
              <a:t>	Equal to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dirty="0" smtClean="0"/>
              <a:t>.NES.</a:t>
            </a:r>
            <a:r>
              <a:rPr lang="en-US" altLang="en-US" sz="2000" dirty="0" smtClean="0"/>
              <a:t>	Not equal to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dirty="0" smtClean="0"/>
              <a:t>.GTS.</a:t>
            </a:r>
            <a:r>
              <a:rPr lang="en-US" altLang="en-US" sz="2000" dirty="0" smtClean="0"/>
              <a:t>	Greater than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dirty="0" smtClean="0"/>
              <a:t>.LTS.</a:t>
            </a:r>
            <a:r>
              <a:rPr lang="en-US" altLang="en-US" sz="2000" dirty="0" smtClean="0"/>
              <a:t>	Less than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dirty="0" smtClean="0"/>
              <a:t>.GES.</a:t>
            </a:r>
            <a:r>
              <a:rPr lang="en-US" altLang="en-US" sz="2000" dirty="0" smtClean="0"/>
              <a:t>	Greater than or equal to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dirty="0" smtClean="0"/>
              <a:t>.LES.</a:t>
            </a:r>
            <a:r>
              <a:rPr lang="en-US" altLang="en-US" sz="2000" dirty="0" smtClean="0"/>
              <a:t>	Less than or equal to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If different lengths, the shorter is padded with </a:t>
            </a:r>
            <a:r>
              <a:rPr lang="en-US" altLang="en-US" sz="2000" dirty="0" smtClean="0"/>
              <a:t>spaces:</a:t>
            </a: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“ABCDEF” </a:t>
            </a:r>
            <a:r>
              <a:rPr lang="en-US" altLang="en-US" sz="2000" b="1" dirty="0" smtClean="0"/>
              <a:t>.eqs.</a:t>
            </a:r>
            <a:r>
              <a:rPr lang="en-US" altLang="en-US" sz="2000" dirty="0" smtClean="0"/>
              <a:t> “ABCDEF”	TRUE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“ABCDEF” </a:t>
            </a:r>
            <a:r>
              <a:rPr lang="en-US" altLang="en-US" sz="2000" b="1" dirty="0" smtClean="0"/>
              <a:t>.eqs.</a:t>
            </a:r>
            <a:r>
              <a:rPr lang="en-US" altLang="en-US" sz="2000" dirty="0" smtClean="0"/>
              <a:t> “ABC”		FALSE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 smtClean="0"/>
              <a:t>Actually compares “ABCDEF” to “ABC   </a:t>
            </a:r>
            <a:r>
              <a:rPr lang="en-US" altLang="en-US" sz="1800" dirty="0" smtClean="0"/>
              <a:t>“.</a:t>
            </a:r>
            <a:endParaRPr lang="en-US" altLang="en-US" sz="1800" dirty="0" smtClean="0"/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>
                <a:solidFill>
                  <a:srgbClr val="FF0000"/>
                </a:solidFill>
              </a:rPr>
              <a:t>IF</a:t>
            </a:r>
          </a:p>
        </p:txBody>
      </p:sp>
      <p:sp>
        <p:nvSpPr>
          <p:cNvPr id="11270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solidFill>
                  <a:srgbClr val="FF0000"/>
                </a:solidFill>
              </a:rPr>
              <a:t>IF(</a:t>
            </a:r>
            <a:r>
              <a:rPr lang="en-US" altLang="en-US" sz="1800" b="1" dirty="0" smtClean="0"/>
              <a:t> </a:t>
            </a:r>
            <a:r>
              <a:rPr lang="en-US" altLang="en-US" sz="1800" b="1" i="1" dirty="0" smtClean="0"/>
              <a:t>condition </a:t>
            </a:r>
            <a:r>
              <a:rPr lang="en-US" altLang="en-US" sz="1800" b="1" i="1" dirty="0" smtClean="0">
                <a:solidFill>
                  <a:srgbClr val="FF0000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solidFill>
                  <a:srgbClr val="FF0000"/>
                </a:solidFill>
              </a:rPr>
              <a:t>begin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 b="1" i="1" dirty="0" smtClean="0"/>
              <a:t>&lt;statement&gt;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solidFill>
                  <a:srgbClr val="FF0000"/>
                </a:solidFill>
              </a:rPr>
              <a:t>end</a:t>
            </a:r>
          </a:p>
          <a:p>
            <a:pPr lvl="4">
              <a:buFont typeface="Wingdings" panose="05000000000000000000" pitchFamily="2" charset="2"/>
              <a:buNone/>
            </a:pPr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Conditionally executes a </a:t>
            </a:r>
            <a:r>
              <a:rPr lang="en-US" altLang="en-US" sz="1800" dirty="0" smtClean="0"/>
              <a:t>statement:</a:t>
            </a:r>
            <a:endParaRPr lang="en-US" altLang="en-US" sz="1800" dirty="0" smtClean="0"/>
          </a:p>
          <a:p>
            <a:pPr lvl="1" eaLnBrk="1" hangingPunct="1"/>
            <a:r>
              <a:rPr lang="en-US" altLang="en-US" sz="1800" i="1" dirty="0" smtClean="0"/>
              <a:t>Condition</a:t>
            </a:r>
            <a:r>
              <a:rPr lang="en-US" altLang="en-US" sz="1800" dirty="0" smtClean="0"/>
              <a:t> is an expression whose value determines if </a:t>
            </a:r>
            <a:r>
              <a:rPr lang="en-US" altLang="en-US" sz="1800" i="1" dirty="0" smtClean="0"/>
              <a:t>statement</a:t>
            </a:r>
            <a:r>
              <a:rPr lang="en-US" altLang="en-US" sz="1800" dirty="0" smtClean="0"/>
              <a:t> is </a:t>
            </a:r>
            <a:r>
              <a:rPr lang="en-US" altLang="en-US" sz="1800" dirty="0" smtClean="0"/>
              <a:t>executed.</a:t>
            </a:r>
            <a:endParaRPr lang="en-US" altLang="en-US" sz="1800" dirty="0" smtClean="0"/>
          </a:p>
          <a:p>
            <a:pPr lvl="1" eaLnBrk="1" hangingPunct="1"/>
            <a:r>
              <a:rPr lang="en-US" altLang="en-US" sz="1800" i="1" dirty="0" smtClean="0"/>
              <a:t>Statement</a:t>
            </a:r>
            <a:r>
              <a:rPr lang="en-US" altLang="en-US" sz="1800" dirty="0" smtClean="0"/>
              <a:t> is a statement that is executed if </a:t>
            </a:r>
            <a:r>
              <a:rPr lang="en-US" altLang="en-US" sz="1800" i="1" dirty="0" smtClean="0"/>
              <a:t>condition</a:t>
            </a:r>
            <a:r>
              <a:rPr lang="en-US" altLang="en-US" sz="1800" dirty="0" smtClean="0"/>
              <a:t> is </a:t>
            </a:r>
            <a:r>
              <a:rPr lang="en-US" altLang="en-US" sz="1800" dirty="0" smtClean="0"/>
              <a:t>TRUE.</a:t>
            </a:r>
            <a:endParaRPr lang="en-US" altLang="en-US" sz="1800" dirty="0" smtClean="0"/>
          </a:p>
          <a:p>
            <a:pPr eaLnBrk="1" hangingPunct="1"/>
            <a:r>
              <a:rPr lang="en-US" altLang="en-US" sz="1800" i="1" dirty="0" smtClean="0"/>
              <a:t>Statement</a:t>
            </a:r>
            <a:r>
              <a:rPr lang="en-US" altLang="en-US" sz="1800" dirty="0" smtClean="0"/>
              <a:t> may be a simple, or compound </a:t>
            </a:r>
            <a:r>
              <a:rPr lang="en-US" altLang="en-US" sz="1800" dirty="0" smtClean="0"/>
              <a:t>statement.</a:t>
            </a:r>
            <a:endParaRPr lang="en-US" altLang="en-US" sz="1800" dirty="0" smtClean="0"/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IF</a:t>
            </a:r>
            <a:r>
              <a:rPr lang="en-US" altLang="en-US" dirty="0" smtClean="0"/>
              <a:t> Example</a:t>
            </a:r>
          </a:p>
        </p:txBody>
      </p:sp>
      <p:sp>
        <p:nvSpPr>
          <p:cNvPr id="12294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>
                <a:solidFill>
                  <a:srgbClr val="FF0000"/>
                </a:solidFill>
              </a:rPr>
              <a:t>main</a:t>
            </a:r>
            <a:r>
              <a:rPr lang="en-US" altLang="en-US" sz="1600" b="1" dirty="0" smtClean="0"/>
              <a:t> Example1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>
                <a:solidFill>
                  <a:srgbClr val="FF0000"/>
                </a:solidFill>
              </a:rPr>
              <a:t>	record</a:t>
            </a:r>
            <a:r>
              <a:rPr lang="en-US" altLang="en-US" sz="1600" b="1" dirty="0" smtClean="0"/>
              <a:t> WorkVars</a:t>
            </a:r>
            <a:endParaRPr lang="en-US" altLang="en-US" sz="1600" b="1" dirty="0" smtClean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/>
              <a:t>	</a:t>
            </a:r>
            <a:r>
              <a:rPr lang="en-US" altLang="en-US" sz="1600" b="1" dirty="0" smtClean="0"/>
              <a:t>mOption	,a1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>
                <a:solidFill>
                  <a:srgbClr val="FF0000"/>
                </a:solidFill>
              </a:rPr>
              <a:t>	endrecord</a:t>
            </a:r>
            <a:endParaRPr lang="en-US" altLang="en-US" sz="16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>
                <a:solidFill>
                  <a:srgbClr val="FF0000"/>
                </a:solidFill>
              </a:rPr>
              <a:t>proc</a:t>
            </a:r>
            <a:r>
              <a:rPr lang="en-US" altLang="en-US" sz="1600" b="1" dirty="0" smtClean="0"/>
              <a:t>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	…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>
                <a:solidFill>
                  <a:srgbClr val="FF0000"/>
                </a:solidFill>
              </a:rPr>
              <a:t>	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if(</a:t>
            </a:r>
            <a:r>
              <a:rPr lang="en-US" altLang="en-US" sz="1600" b="1" dirty="0" smtClean="0"/>
              <a:t> option == “A” 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	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begin</a:t>
            </a:r>
            <a:endParaRPr lang="en-US" altLang="en-US" sz="1600" b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>
                <a:solidFill>
                  <a:srgbClr val="7030A0"/>
                </a:solidFill>
              </a:rPr>
              <a:t>	xcall</a:t>
            </a:r>
            <a:r>
              <a:rPr lang="en-US" altLang="en-US" sz="1600" b="1" dirty="0" smtClean="0"/>
              <a:t> DoSomething()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	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end</a:t>
            </a:r>
            <a:endParaRPr lang="en-US" altLang="en-US" sz="16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	</a:t>
            </a:r>
            <a:r>
              <a:rPr lang="en-US" altLang="en-US" sz="1600" b="1" dirty="0" smtClean="0"/>
              <a:t>…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/>
              <a:t>	</a:t>
            </a:r>
            <a:r>
              <a:rPr lang="en-US" altLang="en-US" sz="1600" b="1" dirty="0" smtClean="0">
                <a:solidFill>
                  <a:srgbClr val="7030A0"/>
                </a:solidFill>
              </a:rPr>
              <a:t>stop</a:t>
            </a:r>
            <a:endParaRPr lang="en-US" altLang="en-US" sz="1600" b="1" dirty="0" smtClean="0">
              <a:solidFill>
                <a:srgbClr val="7030A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>
                <a:solidFill>
                  <a:srgbClr val="FF0000"/>
                </a:solidFill>
              </a:rPr>
              <a:t>endmain</a:t>
            </a:r>
            <a:endParaRPr lang="en-US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IF</a:t>
            </a:r>
            <a:r>
              <a:rPr lang="en-US" altLang="en-US" dirty="0" smtClean="0"/>
              <a:t>-</a:t>
            </a:r>
            <a:r>
              <a:rPr lang="en-US" altLang="en-US" dirty="0" smtClean="0">
                <a:solidFill>
                  <a:srgbClr val="FF0000"/>
                </a:solidFill>
              </a:rPr>
              <a:t>THEN</a:t>
            </a:r>
            <a:r>
              <a:rPr lang="en-US" altLang="en-US" dirty="0" smtClean="0"/>
              <a:t>-</a:t>
            </a:r>
            <a:r>
              <a:rPr lang="en-US" altLang="en-US" dirty="0" smtClean="0">
                <a:solidFill>
                  <a:srgbClr val="FF0000"/>
                </a:solidFill>
              </a:rPr>
              <a:t>ELSE</a:t>
            </a:r>
          </a:p>
        </p:txBody>
      </p:sp>
      <p:sp>
        <p:nvSpPr>
          <p:cNvPr id="13318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solidFill>
                  <a:srgbClr val="FF0000"/>
                </a:solidFill>
              </a:rPr>
              <a:t>IF(</a:t>
            </a:r>
            <a:r>
              <a:rPr lang="en-US" altLang="en-US" sz="1800" b="1" dirty="0" smtClean="0"/>
              <a:t> </a:t>
            </a:r>
            <a:r>
              <a:rPr lang="en-US" altLang="en-US" sz="1800" b="1" i="1" dirty="0" smtClean="0"/>
              <a:t>condition</a:t>
            </a:r>
            <a:r>
              <a:rPr lang="en-US" altLang="en-US" sz="1800" b="1" dirty="0" smtClean="0"/>
              <a:t> 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>)THEN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solidFill>
                  <a:srgbClr val="FF0000"/>
                </a:solidFill>
              </a:rPr>
              <a:t>BEGIN</a:t>
            </a:r>
            <a:endParaRPr lang="en-US" altLang="en-US" sz="1800" b="1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 b="1" i="1" dirty="0" smtClean="0"/>
              <a:t>&lt;statement</a:t>
            </a:r>
            <a:r>
              <a:rPr lang="en-US" altLang="en-US" sz="1800" b="1" i="1" baseline="-25000" dirty="0" smtClean="0"/>
              <a:t>1</a:t>
            </a:r>
            <a:r>
              <a:rPr lang="en-US" altLang="en-US" sz="1800" b="1" i="1" dirty="0" smtClean="0"/>
              <a:t>&gt;</a:t>
            </a:r>
            <a:endParaRPr lang="en-US" altLang="en-US" sz="1800" b="1" i="1" dirty="0" smtClean="0"/>
          </a:p>
          <a:p>
            <a:pPr>
              <a:buNone/>
            </a:pPr>
            <a:r>
              <a:rPr lang="en-US" altLang="en-US" sz="1800" b="1" dirty="0" smtClean="0">
                <a:solidFill>
                  <a:srgbClr val="FF0000"/>
                </a:solidFill>
              </a:rPr>
              <a:t>END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solidFill>
                  <a:srgbClr val="FF0000"/>
                </a:solidFill>
              </a:rPr>
              <a:t>ELSE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solidFill>
                  <a:srgbClr val="FF0000"/>
                </a:solidFill>
              </a:rPr>
              <a:t>BEGIN</a:t>
            </a:r>
            <a:endParaRPr lang="en-US" altLang="en-US" sz="1800" b="1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 b="1" i="1" dirty="0" smtClean="0"/>
              <a:t>&lt;statement</a:t>
            </a:r>
            <a:r>
              <a:rPr lang="en-US" altLang="en-US" sz="1800" b="1" i="1" baseline="-25000" dirty="0" smtClean="0"/>
              <a:t>2</a:t>
            </a:r>
            <a:r>
              <a:rPr lang="en-US" altLang="en-US" sz="1800" b="1" i="1" dirty="0" smtClean="0"/>
              <a:t>&gt;</a:t>
            </a:r>
            <a:endParaRPr lang="en-US" altLang="en-US" sz="1800" b="1" i="1" dirty="0" smtClean="0"/>
          </a:p>
          <a:p>
            <a:pPr>
              <a:buNone/>
            </a:pPr>
            <a:r>
              <a:rPr lang="en-US" altLang="en-US" sz="1800" b="1" dirty="0" smtClean="0">
                <a:solidFill>
                  <a:srgbClr val="FF0000"/>
                </a:solidFill>
              </a:rPr>
              <a:t>END</a:t>
            </a:r>
            <a:endParaRPr lang="en-US" altLang="en-US" sz="1800" b="1" i="1" baseline="-250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sz="2000" dirty="0" smtClean="0"/>
              <a:t>Executes one of two statements, based on the value of an </a:t>
            </a:r>
            <a:r>
              <a:rPr lang="en-US" altLang="en-US" sz="2000" dirty="0" smtClean="0"/>
              <a:t>expression.</a:t>
            </a: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If you use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ELSE</a:t>
            </a:r>
            <a:r>
              <a:rPr lang="en-US" altLang="en-US" sz="2000" dirty="0" smtClean="0"/>
              <a:t> it must have a matching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THEN</a:t>
            </a:r>
            <a:r>
              <a:rPr lang="en-US" altLang="en-US" sz="2000" dirty="0" smtClean="0"/>
              <a:t>:</a:t>
            </a:r>
            <a:endParaRPr lang="en-US" altLang="en-US" sz="2000" dirty="0" smtClean="0"/>
          </a:p>
          <a:p>
            <a:pPr lvl="1"/>
            <a:r>
              <a:rPr lang="en-US" altLang="en-US" sz="2000" b="1" dirty="0" smtClean="0">
                <a:solidFill>
                  <a:srgbClr val="FF0000"/>
                </a:solidFill>
              </a:rPr>
              <a:t>ELSE</a:t>
            </a:r>
            <a:r>
              <a:rPr lang="en-US" altLang="en-US" sz="2000" dirty="0" smtClean="0"/>
              <a:t> matches the last unsatisfied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THEN</a:t>
            </a:r>
            <a:r>
              <a:rPr lang="en-US" altLang="en-US" sz="2000" dirty="0" smtClean="0"/>
              <a:t>.</a:t>
            </a:r>
            <a:endParaRPr lang="en-US" altLang="en-US" sz="2000" b="1" dirty="0" smtClean="0"/>
          </a:p>
          <a:p>
            <a:pPr eaLnBrk="1" hangingPunct="1"/>
            <a:r>
              <a:rPr lang="en-US" altLang="en-US" sz="2000" dirty="0" smtClean="0"/>
              <a:t>Statements may be simple or </a:t>
            </a:r>
            <a:r>
              <a:rPr lang="en-US" altLang="en-US" sz="2000" dirty="0" smtClean="0"/>
              <a:t>compound.</a:t>
            </a:r>
            <a:endParaRPr lang="en-US" altLang="en-US" sz="2400" dirty="0" smtClean="0"/>
          </a:p>
          <a:p>
            <a:pPr eaLnBrk="1" hangingPunct="1"/>
            <a:endParaRPr lang="en-US" altLang="en-US" sz="2400" dirty="0" smtClean="0"/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IF-THEN-ELSE Example</a:t>
            </a:r>
          </a:p>
        </p:txBody>
      </p:sp>
      <p:sp>
        <p:nvSpPr>
          <p:cNvPr id="14342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>
                <a:solidFill>
                  <a:srgbClr val="FF0000"/>
                </a:solidFill>
              </a:rPr>
              <a:t>main</a:t>
            </a:r>
            <a:r>
              <a:rPr lang="en-US" altLang="en-US" sz="1200" b="1" dirty="0" smtClean="0"/>
              <a:t> Example2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2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>
                <a:solidFill>
                  <a:srgbClr val="FF0000"/>
                </a:solidFill>
              </a:rPr>
              <a:t>	record</a:t>
            </a:r>
            <a:r>
              <a:rPr lang="en-US" altLang="en-US" sz="1200" b="1" dirty="0" smtClean="0"/>
              <a:t> WorkVars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mDoesOrderExist	,d1</a:t>
            </a:r>
            <a:endParaRPr lang="en-US" altLang="en-US" sz="12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>
                <a:solidFill>
                  <a:srgbClr val="FF0000"/>
                </a:solidFill>
              </a:rPr>
              <a:t>	endrecord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2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>
                <a:solidFill>
                  <a:srgbClr val="FF0000"/>
                </a:solidFill>
              </a:rPr>
              <a:t>proc</a:t>
            </a:r>
            <a:endParaRPr lang="en-US" altLang="en-US" sz="12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…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200" b="1" dirty="0" smtClean="0"/>
          </a:p>
          <a:p>
            <a:pPr>
              <a:lnSpc>
                <a:spcPct val="90000"/>
              </a:lnSpc>
              <a:buNone/>
            </a:pPr>
            <a:r>
              <a:rPr lang="en-US" altLang="en-US" sz="1200" b="1" dirty="0" smtClean="0">
                <a:solidFill>
                  <a:srgbClr val="FF0000"/>
                </a:solidFill>
              </a:rPr>
              <a:t>	if(</a:t>
            </a:r>
            <a:r>
              <a:rPr lang="en-US" altLang="en-US" sz="1200" b="1" dirty="0" smtClean="0"/>
              <a:t> mDoesOrderExist 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)then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1200" b="1" dirty="0" smtClean="0">
                <a:solidFill>
                  <a:srgbClr val="FF0000"/>
                </a:solidFill>
              </a:rPr>
              <a:t>	begin</a:t>
            </a:r>
            <a:endParaRPr lang="en-US" altLang="en-US" sz="1200" b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en-US" sz="1200" b="1" dirty="0" smtClean="0">
                <a:solidFill>
                  <a:srgbClr val="7030A0"/>
                </a:solidFill>
              </a:rPr>
              <a:t>	call</a:t>
            </a:r>
            <a:r>
              <a:rPr lang="en-US" altLang="en-US" sz="1200" b="1" dirty="0" smtClean="0"/>
              <a:t> pAmendOrder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>
                <a:solidFill>
                  <a:srgbClr val="FF0000"/>
                </a:solidFill>
              </a:rPr>
              <a:t>	end</a:t>
            </a:r>
            <a:endParaRPr lang="en-US" altLang="en-US" sz="12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else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/>
              <a:t>	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begin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>
                <a:solidFill>
                  <a:srgbClr val="7030A0"/>
                </a:solidFill>
              </a:rPr>
              <a:t>	call</a:t>
            </a:r>
            <a:r>
              <a:rPr lang="en-US" altLang="en-US" sz="1200" b="1" dirty="0" smtClean="0"/>
              <a:t> pCreateOrder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>
                <a:solidFill>
                  <a:srgbClr val="FF0000"/>
                </a:solidFill>
              </a:rPr>
              <a:t>	end</a:t>
            </a:r>
            <a:endParaRPr lang="en-US" altLang="en-US" sz="12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2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</a:t>
            </a:r>
            <a:r>
              <a:rPr lang="en-US" altLang="en-US" sz="1200" b="1" dirty="0" smtClean="0"/>
              <a:t>…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2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/>
              <a:t>	</a:t>
            </a:r>
            <a:r>
              <a:rPr lang="en-US" altLang="en-US" sz="1200" b="1" dirty="0" smtClean="0">
                <a:solidFill>
                  <a:srgbClr val="7030A0"/>
                </a:solidFill>
              </a:rPr>
              <a:t>stop</a:t>
            </a:r>
            <a:endParaRPr lang="en-US" altLang="en-US" sz="1200" b="1" dirty="0" smtClean="0">
              <a:solidFill>
                <a:srgbClr val="7030A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>
                <a:solidFill>
                  <a:srgbClr val="FF0000"/>
                </a:solidFill>
              </a:rPr>
              <a:t>endmain</a:t>
            </a:r>
            <a:endParaRPr lang="en-US" altLang="en-US" sz="1200" b="1" dirty="0" smtClean="0">
              <a:solidFill>
                <a:srgbClr val="FF0000"/>
              </a:solidFill>
            </a:endParaRPr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Dark">
  <a:themeElements>
    <a:clrScheme name="REQUIRED">
      <a:dk1>
        <a:sysClr val="windowText" lastClr="000000"/>
      </a:dk1>
      <a:lt1>
        <a:sysClr val="window" lastClr="FFFFFF"/>
      </a:lt1>
      <a:dk2>
        <a:srgbClr val="103D5C"/>
      </a:dk2>
      <a:lt2>
        <a:srgbClr val="D65E08"/>
      </a:lt2>
      <a:accent1>
        <a:srgbClr val="465A37"/>
      </a:accent1>
      <a:accent2>
        <a:srgbClr val="005595"/>
      </a:accent2>
      <a:accent3>
        <a:srgbClr val="F48221"/>
      </a:accent3>
      <a:accent4>
        <a:srgbClr val="103D5C"/>
      </a:accent4>
      <a:accent5>
        <a:srgbClr val="660000"/>
      </a:accent5>
      <a:accent6>
        <a:srgbClr val="E6E7E8"/>
      </a:accent6>
      <a:hlink>
        <a:srgbClr val="0C0C0C"/>
      </a:hlink>
      <a:folHlink>
        <a:srgbClr val="103D5C"/>
      </a:folHlink>
    </a:clrScheme>
    <a:fontScheme name="TIMS Bran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Dark" id="{EAE0CC4B-D40A-4AE0-9D85-46C54A40BDCD}" vid="{A3CD284D-0AC0-479D-AAC2-7B2631E0D889}"/>
    </a:ext>
  </a:extLst>
</a:theme>
</file>

<file path=ppt/theme/theme2.xml><?xml version="1.0" encoding="utf-8"?>
<a:theme xmlns:a="http://schemas.openxmlformats.org/drawingml/2006/main" name="Dark Design">
  <a:themeElements>
    <a:clrScheme name="REQUIRED">
      <a:dk1>
        <a:sysClr val="windowText" lastClr="000000"/>
      </a:dk1>
      <a:lt1>
        <a:sysClr val="window" lastClr="FFFFFF"/>
      </a:lt1>
      <a:dk2>
        <a:srgbClr val="103D5C"/>
      </a:dk2>
      <a:lt2>
        <a:srgbClr val="D65E08"/>
      </a:lt2>
      <a:accent1>
        <a:srgbClr val="465A37"/>
      </a:accent1>
      <a:accent2>
        <a:srgbClr val="005595"/>
      </a:accent2>
      <a:accent3>
        <a:srgbClr val="F48221"/>
      </a:accent3>
      <a:accent4>
        <a:srgbClr val="103D5C"/>
      </a:accent4>
      <a:accent5>
        <a:srgbClr val="660000"/>
      </a:accent5>
      <a:accent6>
        <a:srgbClr val="E6E7E8"/>
      </a:accent6>
      <a:hlink>
        <a:srgbClr val="0C0C0C"/>
      </a:hlink>
      <a:folHlink>
        <a:srgbClr val="103D5C"/>
      </a:folHlink>
    </a:clrScheme>
    <a:fontScheme name="TIMS Bran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2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3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4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5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6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7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8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7C1B7E2A752F4285AE1DE92AF584A4" ma:contentTypeVersion="0" ma:contentTypeDescription="Create a new document." ma:contentTypeScope="" ma:versionID="99d8d8f99539ff50441b69d46ed60cd5">
  <xsd:schema xmlns:xsd="http://www.w3.org/2001/XMLSchema" xmlns:p="http://schemas.microsoft.com/office/2006/metadata/properties" xmlns:ns2="7E1B7CF5-752A-422F-85AE-1DE92AF584A4" targetNamespace="http://schemas.microsoft.com/office/2006/metadata/properties" ma:root="true" ma:fieldsID="c536ae2d63934f025e650f20afa37011" ns2:_="">
    <xsd:import namespace="7E1B7CF5-752A-422F-85AE-1DE92AF584A4"/>
    <xsd:element name="properties">
      <xsd:complexType>
        <xsd:sequence>
          <xsd:element name="documentManagement">
            <xsd:complexType>
              <xsd:all>
                <xsd:element ref="ns2:Last_x0020_reviewed" minOccurs="0"/>
                <xsd:element ref="ns2:Comment" minOccurs="0"/>
                <xsd:element ref="ns2:Group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E1B7CF5-752A-422F-85AE-1DE92AF584A4" elementFormDefault="qualified">
    <xsd:import namespace="http://schemas.microsoft.com/office/2006/documentManagement/types"/>
    <xsd:element name="Last_x0020_reviewed" ma:index="8" nillable="true" ma:displayName="Last reviewed date" ma:description="Date the document was last reviewed." ma:format="DateOnly" ma:internalName="Last_x0020_reviewed">
      <xsd:simpleType>
        <xsd:restriction base="dms:DateTime"/>
      </xsd:simpleType>
    </xsd:element>
    <xsd:element name="Comment" ma:index="9" nillable="true" ma:displayName="Comment" ma:description="User defined Comments" ma:internalName="Comment">
      <xsd:simpleType>
        <xsd:restriction base="dms:Note"/>
      </xsd:simpleType>
    </xsd:element>
    <xsd:element name="Group" ma:index="10" nillable="true" ma:displayName="Group" ma:internalName="Group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_x0020_reviewed xmlns="7E1B7CF5-752A-422F-85AE-1DE92AF584A4">2009-03-06T07:00:00+00:00</Last_x0020_reviewed>
    <Group xmlns="7E1B7CF5-752A-422F-85AE-1DE92AF584A4" xsi:nil="true"/>
    <Comment xmlns="7E1B7CF5-752A-422F-85AE-1DE92AF584A4">RLB - Updated</Comment>
  </documentManagement>
</p:properties>
</file>

<file path=customXml/itemProps1.xml><?xml version="1.0" encoding="utf-8"?>
<ds:datastoreItem xmlns:ds="http://schemas.openxmlformats.org/officeDocument/2006/customXml" ds:itemID="{E06BF411-BEA3-46BA-9CFF-C5871C163E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B2BCAC-0500-476F-894B-7523F2017C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1B7CF5-752A-422F-85AE-1DE92AF584A4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04FE6BA-CB50-442F-A3D6-6BC7F0A8DBDF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55607F2A-97B2-4AE3-A3CC-8B6322DDB246}">
  <ds:schemaRefs>
    <ds:schemaRef ds:uri="http://purl.org/dc/elements/1.1/"/>
    <ds:schemaRef ds:uri="http://schemas.microsoft.com/office/2006/metadata/properties"/>
    <ds:schemaRef ds:uri="7E1B7CF5-752A-422F-85AE-1DE92AF584A4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CUDark</Template>
  <TotalTime>396</TotalTime>
  <Words>1967</Words>
  <Application>Microsoft Office PowerPoint</Application>
  <PresentationFormat>On-screen Show (4:3)</PresentationFormat>
  <Paragraphs>483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Franklin Gothic Book</vt:lpstr>
      <vt:lpstr>Perpetua</vt:lpstr>
      <vt:lpstr>Wingdings 2</vt:lpstr>
      <vt:lpstr>Times New Roman</vt:lpstr>
      <vt:lpstr>Wingdings</vt:lpstr>
      <vt:lpstr>CUDark</vt:lpstr>
      <vt:lpstr>Dark Design</vt:lpstr>
      <vt:lpstr>Synergy Language Essentials</vt:lpstr>
      <vt:lpstr>Module Overview</vt:lpstr>
      <vt:lpstr>Relational Operators</vt:lpstr>
      <vt:lpstr>Relational Comparison</vt:lpstr>
      <vt:lpstr>String Relational Operators</vt:lpstr>
      <vt:lpstr>IF</vt:lpstr>
      <vt:lpstr>IF Example</vt:lpstr>
      <vt:lpstr>IF-THEN-ELSE</vt:lpstr>
      <vt:lpstr>IF-THEN-ELSE Example</vt:lpstr>
      <vt:lpstr>Truth Values</vt:lpstr>
      <vt:lpstr>Truth Value Examples</vt:lpstr>
      <vt:lpstr>Boolean Comparison</vt:lpstr>
      <vt:lpstr>Boolean Operators</vt:lpstr>
      <vt:lpstr>Boolean Comparison Example</vt:lpstr>
      <vt:lpstr>Compound Statements</vt:lpstr>
      <vt:lpstr>BEGIN-END</vt:lpstr>
      <vt:lpstr>BEGIN-END Example</vt:lpstr>
      <vt:lpstr>EXIT Statement</vt:lpstr>
      <vt:lpstr>Questions?</vt:lpstr>
      <vt:lpstr>Iterative Statements</vt:lpstr>
      <vt:lpstr>DO-UNTIL LOOP</vt:lpstr>
      <vt:lpstr>DO-UNTIL Loop Example</vt:lpstr>
      <vt:lpstr>WHILE-DO Loop</vt:lpstr>
      <vt:lpstr>WHILE-DO Loop Example</vt:lpstr>
      <vt:lpstr>EXITLOOP Statement</vt:lpstr>
      <vt:lpstr>REPEAT Loop</vt:lpstr>
      <vt:lpstr>REPEAT Loop Example</vt:lpstr>
      <vt:lpstr>FOR Loop</vt:lpstr>
      <vt:lpstr>FOR Loop Example</vt:lpstr>
      <vt:lpstr>FOR Loop Testing</vt:lpstr>
      <vt:lpstr>Question?</vt:lpstr>
      <vt:lpstr>Selection Statements</vt:lpstr>
      <vt:lpstr>USING Statement</vt:lpstr>
      <vt:lpstr>USING Rules</vt:lpstr>
      <vt:lpstr>USING Example</vt:lpstr>
      <vt:lpstr>Questions?</vt:lpstr>
      <vt:lpstr>Exercise 9</vt:lpstr>
      <vt:lpstr>Exercise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Rolle</dc:creator>
  <cp:lastModifiedBy>Jason Rolle</cp:lastModifiedBy>
  <cp:revision>163</cp:revision>
  <cp:lastPrinted>1601-01-01T00:00:00Z</cp:lastPrinted>
  <dcterms:created xsi:type="dcterms:W3CDTF">1601-01-01T00:00:00Z</dcterms:created>
  <dcterms:modified xsi:type="dcterms:W3CDTF">2021-06-25T21:17:43Z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lpwstr>114600.000000000</vt:lpwstr>
  </property>
  <property fmtid="{D5CDD505-2E9C-101B-9397-08002B2CF9AE}" pid="3" name="Subject">
    <vt:lpwstr/>
  </property>
  <property fmtid="{D5CDD505-2E9C-101B-9397-08002B2CF9AE}" pid="4" name="Keywords">
    <vt:lpwstr/>
  </property>
  <property fmtid="{D5CDD505-2E9C-101B-9397-08002B2CF9AE}" pid="5" name="_Author">
    <vt:lpwstr/>
  </property>
  <property fmtid="{D5CDD505-2E9C-101B-9397-08002B2CF9AE}" pid="6" name="_Category">
    <vt:lpwstr/>
  </property>
  <property fmtid="{D5CDD505-2E9C-101B-9397-08002B2CF9AE}" pid="7" name="Slides">
    <vt:lpwstr>38</vt:lpwstr>
  </property>
  <property fmtid="{D5CDD505-2E9C-101B-9397-08002B2CF9AE}" pid="8" name="Categories">
    <vt:lpwstr/>
  </property>
  <property fmtid="{D5CDD505-2E9C-101B-9397-08002B2CF9AE}" pid="9" name="Approval Level">
    <vt:lpwstr/>
  </property>
  <property fmtid="{D5CDD505-2E9C-101B-9397-08002B2CF9AE}" pid="10" name="_Comments">
    <vt:lpwstr/>
  </property>
  <property fmtid="{D5CDD505-2E9C-101B-9397-08002B2CF9AE}" pid="11" name="Assigned To">
    <vt:lpwstr/>
  </property>
  <property fmtid="{D5CDD505-2E9C-101B-9397-08002B2CF9AE}" pid="12" name="_MarkAsFinal">
    <vt:bool>true</vt:bool>
  </property>
</Properties>
</file>