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5"/>
    <p:sldMasterId id="2147483731" r:id="rId6"/>
  </p:sldMasterIdLst>
  <p:notesMasterIdLst>
    <p:notesMasterId r:id="rId32"/>
  </p:notesMasterIdLst>
  <p:handoutMasterIdLst>
    <p:handoutMasterId r:id="rId33"/>
  </p:handout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14" autoAdjust="0"/>
    <p:restoredTop sz="90709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2FC3EFD-6916-4118-8E54-863F2546C2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05240D7-C74D-4000-A0CC-7D9E3FC5EB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95DB76-B342-485B-BD10-B29418997555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80C14B-2CD2-439F-B217-94A1DF311E13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7964FF-E43F-4654-8C0E-89728204283B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81E1F7-84D2-40F6-A599-0CCE957AFDA9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178EC0-169E-4BF1-8FD1-F678BDC0E645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7C988F-9E9B-4146-ADFF-28DD4D32B687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974309-E889-4944-998E-005B1F23C4BD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62F0DD-7366-48DE-B063-FEA55436EEF6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C03B2F-FD5E-4F5A-9C19-A674B02DE49D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5018C2-B36D-44B7-8531-6A66F21E21C8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BA1A5D-E88F-4B88-8310-925DCA85106A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219A4B-E282-40F2-821B-B8C9CB36B589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14A4A3-4A3A-4F6D-B9AE-EB4741663A28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915CF7-D8B4-453C-B634-732DDB9BE07F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84A409-3802-48EA-9CDA-579B1EE05BE4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E01C4E-C22C-4D30-92B2-6A22741C070D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1FA625-44FC-4A18-8BD5-1D40BEC5F362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B2EC7DA-C52B-4456-9DC9-2A0F4849A5B9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ECA270-6026-48C5-8A5E-7AC2B106C70F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B4A57E-E8C4-4F35-832E-EE790BDE2B3E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D1E3FB-73E5-407C-B722-72F740F0A385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8B6F3-D897-4C67-8482-C7B34AC0C71C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648156-6D9C-4903-B94D-9C21BBA433B4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D6FCE0-FF1A-45D1-A3B8-9E1A6469FD61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5C9B4F-4EDE-492D-BF93-92053AD54E10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DA911C-8A0B-4909-BA34-5949F57F7E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520092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CF821B5-ED24-4EC3-B38A-CACFBFA6BE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894611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799F126-832C-4CEC-9E14-0C47145F4B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787119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Language Essentials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9634C1BC-ABD0-4FB7-B5FD-20A9875376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411611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Language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81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44F7F-5D57-4DC9-9589-980DCCF7F744}" type="datetime1">
              <a:rPr lang="en-US" smtClean="0"/>
              <a:t>6/25/2021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73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79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10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5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50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7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C450F0B-2C3F-4BF5-8290-CAA3F50FED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266892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9647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18669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C450F0B-2C3F-4BF5-8290-CAA3F50FED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172168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C450F0B-2C3F-4BF5-8290-CAA3F50FED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775955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5C450F0B-2C3F-4BF5-8290-CAA3F50FED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048859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42BE533-3FFD-48D9-B6EC-541ECC0481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20283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D311D8-35E8-4A9C-9EA7-0FF4BF3A5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95615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364CB43-6E58-4FAE-95AB-9A6E0DC8AE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061805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E01B22B0-546C-442A-8057-52CF277F03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02013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5C450F0B-2C3F-4BF5-8290-CAA3F50FED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33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EC6A5B0-59FF-478A-B2E5-41104443D812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4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jobfunc2.cu.net/Job%20Functions/Programmer/Programmer%20Handbook/Synergy%20Training%20-%20Synergy%20Language%20Essentials/Exercise%20-11.doc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en-US" smtClean="0"/>
              <a:t>Synergy Language Essentials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Memory	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Allocating memory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dirty="0" smtClean="0"/>
              <a:t>	</a:t>
            </a:r>
            <a:r>
              <a:rPr lang="en-US" altLang="en-US" sz="1400" b="1" i="1" dirty="0" smtClean="0"/>
              <a:t>mHandle</a:t>
            </a:r>
            <a:r>
              <a:rPr lang="en-US" altLang="en-US" sz="1400" b="1" dirty="0" smtClean="0"/>
              <a:t> </a:t>
            </a:r>
            <a:r>
              <a:rPr lang="en-US" altLang="en-US" sz="1400" b="1" dirty="0" smtClean="0"/>
              <a:t>= %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MEM_PROC</a:t>
            </a:r>
            <a:r>
              <a:rPr lang="en-US" altLang="en-US" sz="1400" b="1" dirty="0" smtClean="0"/>
              <a:t>( </a:t>
            </a:r>
            <a:r>
              <a:rPr lang="en-US" altLang="en-US" sz="1400" b="1" dirty="0" smtClean="0">
                <a:solidFill>
                  <a:srgbClr val="FFC000"/>
                </a:solidFill>
              </a:rPr>
              <a:t>DM_ALLOC</a:t>
            </a:r>
            <a:r>
              <a:rPr lang="en-US" altLang="en-US" sz="1400" b="1" dirty="0" smtClean="0"/>
              <a:t>, 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^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size</a:t>
            </a:r>
            <a:r>
              <a:rPr lang="en-US" altLang="en-US" sz="1400" b="1" dirty="0" smtClean="0"/>
              <a:t>( </a:t>
            </a:r>
            <a:r>
              <a:rPr lang="en-US" altLang="en-US" sz="1400" b="1" i="1" dirty="0" smtClean="0"/>
              <a:t>data </a:t>
            </a:r>
            <a:r>
              <a:rPr lang="en-US" altLang="en-US" sz="1400" b="1" dirty="0" smtClean="0"/>
              <a:t>) * 100 )</a:t>
            </a:r>
            <a:endParaRPr lang="en-US" altLang="en-US" sz="1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dirty="0" smtClean="0"/>
          </a:p>
          <a:p>
            <a:pPr eaLnBrk="1" hangingPunct="1"/>
            <a:r>
              <a:rPr lang="en-US" altLang="en-US" sz="2400" dirty="0" smtClean="0"/>
              <a:t>Allocates segment of memory, size to hold 100 customer </a:t>
            </a:r>
            <a:r>
              <a:rPr lang="en-US" altLang="en-US" sz="2400" dirty="0" smtClean="0"/>
              <a:t>records: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Using structure from previous slide, 17100 bytes </a:t>
            </a:r>
            <a:r>
              <a:rPr lang="en-US" altLang="en-US" sz="2200" dirty="0" smtClean="0"/>
              <a:t>allocated.</a:t>
            </a:r>
            <a:endParaRPr lang="en-US" altLang="en-US" sz="2200" dirty="0" smtClean="0"/>
          </a:p>
          <a:p>
            <a:pPr eaLnBrk="1" hangingPunct="1"/>
            <a:r>
              <a:rPr lang="en-US" altLang="en-US" sz="2400" dirty="0" smtClean="0"/>
              <a:t>Returns “handle” to allocated </a:t>
            </a:r>
            <a:r>
              <a:rPr lang="en-US" altLang="en-US" sz="2400" dirty="0" smtClean="0"/>
              <a:t>memory: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Used to reference </a:t>
            </a:r>
            <a:r>
              <a:rPr lang="en-US" altLang="en-US" sz="2200" dirty="0" smtClean="0"/>
              <a:t>memory.</a:t>
            </a:r>
            <a:endParaRPr lang="en-US" altLang="en-US" sz="2200" dirty="0" smtClean="0"/>
          </a:p>
          <a:p>
            <a:pPr eaLnBrk="1" hangingPunct="1"/>
            <a:r>
              <a:rPr lang="en-US" altLang="en-US" sz="2400" dirty="0" smtClean="0"/>
              <a:t>Contents of memory are “undefined</a:t>
            </a:r>
            <a:r>
              <a:rPr lang="en-US" altLang="en-US" sz="2400" dirty="0" smtClean="0"/>
              <a:t>”: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Don’t expect it to be spaces or zeros!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Resizing Memory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i="1" dirty="0" smtClean="0"/>
              <a:t>	</a:t>
            </a:r>
            <a:r>
              <a:rPr lang="en-US" altLang="en-US" sz="1400" b="1" i="1" dirty="0" smtClean="0"/>
              <a:t>mHandle</a:t>
            </a:r>
            <a:r>
              <a:rPr lang="en-US" altLang="en-US" sz="1400" b="1" dirty="0" smtClean="0"/>
              <a:t> </a:t>
            </a:r>
            <a:r>
              <a:rPr lang="en-US" altLang="en-US" sz="1400" b="1" dirty="0" smtClean="0"/>
              <a:t>= 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%MEM_PROC</a:t>
            </a:r>
            <a:r>
              <a:rPr lang="en-US" altLang="en-US" sz="1400" b="1" dirty="0" smtClean="0"/>
              <a:t>( DM_RESIZ, 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^</a:t>
            </a:r>
            <a:r>
              <a:rPr lang="en-US" altLang="en-US" sz="1400" b="1" dirty="0" smtClean="0">
                <a:solidFill>
                  <a:srgbClr val="7030A0"/>
                </a:solidFill>
              </a:rPr>
              <a:t>size</a:t>
            </a:r>
            <a:r>
              <a:rPr lang="en-US" altLang="en-US" sz="1400" b="1" dirty="0" smtClean="0"/>
              <a:t>( </a:t>
            </a:r>
            <a:r>
              <a:rPr lang="en-US" altLang="en-US" sz="1400" b="1" i="1" dirty="0" smtClean="0"/>
              <a:t>data </a:t>
            </a:r>
            <a:r>
              <a:rPr lang="en-US" altLang="en-US" sz="1400" b="1" dirty="0" smtClean="0"/>
              <a:t>) * 200, </a:t>
            </a:r>
            <a:r>
              <a:rPr lang="en-US" altLang="en-US" sz="1400" b="1" i="1" dirty="0" smtClean="0"/>
              <a:t>mHandle </a:t>
            </a:r>
            <a:r>
              <a:rPr lang="en-US" altLang="en-US" sz="1400" b="1" dirty="0" smtClean="0"/>
              <a:t>)</a:t>
            </a:r>
            <a:endParaRPr lang="en-US" altLang="en-US" sz="1400" b="1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Resizes </a:t>
            </a:r>
            <a:r>
              <a:rPr lang="en-US" altLang="en-US" sz="2400" dirty="0" smtClean="0"/>
              <a:t>a segment of </a:t>
            </a:r>
            <a:r>
              <a:rPr lang="en-US" altLang="en-US" sz="2400" dirty="0" smtClean="0"/>
              <a:t>memory: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Expands – more memory to </a:t>
            </a:r>
            <a:r>
              <a:rPr lang="en-US" altLang="en-US" sz="2400" dirty="0" smtClean="0"/>
              <a:t>use:</a:t>
            </a:r>
            <a:endParaRPr lang="en-US" altLang="en-US" sz="2400" dirty="0" smtClean="0"/>
          </a:p>
          <a:p>
            <a:pPr lvl="2" eaLnBrk="1" hangingPunct="1"/>
            <a:r>
              <a:rPr lang="en-US" altLang="en-US" sz="2400" dirty="0" smtClean="0"/>
              <a:t>Contents of new portion “undefined</a:t>
            </a:r>
            <a:r>
              <a:rPr lang="en-US" altLang="en-US" sz="2400" dirty="0" smtClean="0"/>
              <a:t>”.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Contracts – existing memory </a:t>
            </a:r>
            <a:r>
              <a:rPr lang="en-US" altLang="en-US" sz="2400" dirty="0" smtClean="0"/>
              <a:t>truncated:</a:t>
            </a:r>
            <a:endParaRPr lang="en-US" altLang="en-US" sz="2400" dirty="0" smtClean="0"/>
          </a:p>
          <a:p>
            <a:pPr lvl="2" eaLnBrk="1" hangingPunct="1"/>
            <a:r>
              <a:rPr lang="en-US" altLang="en-US" sz="2400" dirty="0" smtClean="0"/>
              <a:t>Contents are subset of previous </a:t>
            </a:r>
            <a:r>
              <a:rPr lang="en-US" altLang="en-US" sz="2400" dirty="0" smtClean="0"/>
              <a:t>segment.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Returns new “handle</a:t>
            </a:r>
            <a:r>
              <a:rPr lang="en-US" altLang="en-US" sz="2400" dirty="0" smtClean="0"/>
              <a:t>”: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May be different from </a:t>
            </a:r>
            <a:r>
              <a:rPr lang="en-US" altLang="en-US" sz="2400" dirty="0" smtClean="0"/>
              <a:t>original.</a:t>
            </a:r>
            <a:endParaRPr lang="en-US" altLang="en-US" sz="2400" dirty="0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Deallocating Memory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 dirty="0" smtClean="0"/>
              <a:t>	</a:t>
            </a:r>
            <a:r>
              <a:rPr lang="en-US" altLang="en-US" sz="1600" b="1" i="1" dirty="0" smtClean="0"/>
              <a:t>mHandle</a:t>
            </a:r>
            <a:r>
              <a:rPr lang="en-US" altLang="en-US" sz="1600" b="1" dirty="0" smtClean="0"/>
              <a:t> </a:t>
            </a:r>
            <a:r>
              <a:rPr lang="en-US" altLang="en-US" sz="1600" b="1" dirty="0" smtClean="0"/>
              <a:t>= 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%MEM_PROC</a:t>
            </a:r>
            <a:r>
              <a:rPr lang="en-US" altLang="en-US" sz="1600" b="1" dirty="0" smtClean="0"/>
              <a:t>( 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DM_FREE</a:t>
            </a:r>
            <a:r>
              <a:rPr lang="en-US" altLang="en-US" sz="1600" b="1" dirty="0" smtClean="0"/>
              <a:t>, </a:t>
            </a:r>
            <a:r>
              <a:rPr lang="en-US" altLang="en-US" sz="1600" b="1" i="1" dirty="0" smtClean="0"/>
              <a:t>mHandle </a:t>
            </a:r>
            <a:r>
              <a:rPr lang="en-US" altLang="en-US" sz="1600" b="1" dirty="0" smtClean="0"/>
              <a:t>)</a:t>
            </a: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eaLnBrk="1" hangingPunct="1"/>
            <a:r>
              <a:rPr lang="en-US" altLang="en-US" sz="2800" dirty="0" smtClean="0"/>
              <a:t>Releases memory to operating </a:t>
            </a:r>
            <a:r>
              <a:rPr lang="en-US" altLang="en-US" sz="2800" dirty="0" smtClean="0"/>
              <a:t>system: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Returns </a:t>
            </a:r>
            <a:r>
              <a:rPr lang="en-US" altLang="en-US" sz="2800" dirty="0" smtClean="0"/>
              <a:t>zero: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Should be assigned to original </a:t>
            </a:r>
            <a:r>
              <a:rPr lang="en-US" altLang="en-US" sz="2800" dirty="0" smtClean="0"/>
              <a:t>handle.</a:t>
            </a:r>
            <a:endParaRPr lang="en-US" altLang="en-US" sz="2800" dirty="0" smtClean="0"/>
          </a:p>
          <a:p>
            <a:pPr lvl="2" eaLnBrk="1" hangingPunct="1"/>
            <a:r>
              <a:rPr lang="en-US" altLang="en-US" sz="2800" dirty="0" smtClean="0"/>
              <a:t>Avoid accidental </a:t>
            </a:r>
            <a:r>
              <a:rPr lang="en-US" altLang="en-US" sz="2800" dirty="0" smtClean="0"/>
              <a:t>use.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Once </a:t>
            </a:r>
            <a:r>
              <a:rPr lang="en-US" altLang="en-US" sz="2800" dirty="0" smtClean="0"/>
              <a:t>freed</a:t>
            </a:r>
            <a:r>
              <a:rPr lang="en-US" altLang="en-US" sz="2800" dirty="0" smtClean="0"/>
              <a:t>, contents are </a:t>
            </a:r>
            <a:r>
              <a:rPr lang="en-US" altLang="en-US" sz="2800" dirty="0" smtClean="0"/>
              <a:t>lost.</a:t>
            </a:r>
            <a:endParaRPr lang="en-US" altLang="en-US" sz="2800" dirty="0" smtClean="0"/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Registering Memory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	</a:t>
            </a:r>
            <a:r>
              <a:rPr lang="en-US" altLang="en-US" sz="1600" b="1" i="1" dirty="0" smtClean="0"/>
              <a:t>mHandle </a:t>
            </a:r>
            <a:r>
              <a:rPr lang="en-US" altLang="en-US" sz="1600" b="1" dirty="0" smtClean="0"/>
              <a:t>= </a:t>
            </a:r>
            <a:r>
              <a:rPr lang="en-US" altLang="en-US" sz="1600" b="1" dirty="0" smtClean="0">
                <a:solidFill>
                  <a:srgbClr val="7030A0"/>
                </a:solidFill>
              </a:rPr>
              <a:t>%MEM_PROC</a:t>
            </a:r>
            <a:r>
              <a:rPr lang="en-US" altLang="en-US" sz="1600" b="1" dirty="0" smtClean="0"/>
              <a:t>( </a:t>
            </a:r>
            <a:r>
              <a:rPr lang="en-US" altLang="en-US" sz="1600" b="1" dirty="0" smtClean="0">
                <a:solidFill>
                  <a:srgbClr val="FFC000"/>
                </a:solidFill>
              </a:rPr>
              <a:t>DM_REG</a:t>
            </a:r>
            <a:r>
              <a:rPr lang="en-US" altLang="en-US" sz="1600" b="1" dirty="0" smtClean="0"/>
              <a:t>, </a:t>
            </a:r>
            <a:r>
              <a:rPr lang="en-US" altLang="en-US" sz="1600" b="1" i="1" dirty="0" smtClean="0"/>
              <a:t>size</a:t>
            </a:r>
            <a:r>
              <a:rPr lang="en-US" altLang="en-US" sz="1600" b="1" dirty="0" smtClean="0"/>
              <a:t>, </a:t>
            </a:r>
            <a:r>
              <a:rPr lang="en-US" altLang="en-US" sz="1600" b="1" i="1" dirty="0" smtClean="0"/>
              <a:t>address </a:t>
            </a:r>
            <a:r>
              <a:rPr lang="en-US" altLang="en-US" sz="1600" b="1" dirty="0" smtClean="0"/>
              <a:t>)</a:t>
            </a:r>
            <a:endParaRPr lang="en-US" altLang="en-US" sz="1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eaLnBrk="1" hangingPunct="1"/>
            <a:r>
              <a:rPr lang="en-US" altLang="en-US" dirty="0" smtClean="0"/>
              <a:t>Allocates externally created segment of </a:t>
            </a:r>
            <a:r>
              <a:rPr lang="en-US" altLang="en-US" dirty="0" smtClean="0"/>
              <a:t>memory:</a:t>
            </a:r>
            <a:endParaRPr lang="en-US" altLang="en-US" dirty="0" smtClean="0"/>
          </a:p>
          <a:p>
            <a:pPr lvl="1" eaLnBrk="1" hangingPunct="1"/>
            <a:r>
              <a:rPr lang="en-US" altLang="en-US" i="1" dirty="0" smtClean="0"/>
              <a:t>Address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size</a:t>
            </a:r>
            <a:r>
              <a:rPr lang="en-US" altLang="en-US" dirty="0" smtClean="0"/>
              <a:t> obtained from a routine in another language?</a:t>
            </a:r>
          </a:p>
          <a:p>
            <a:pPr lvl="1" eaLnBrk="1" hangingPunct="1"/>
            <a:r>
              <a:rPr lang="en-US" altLang="en-US" dirty="0" smtClean="0"/>
              <a:t>Returns “handle” to allocated </a:t>
            </a:r>
            <a:r>
              <a:rPr lang="en-US" altLang="en-US" dirty="0" smtClean="0"/>
              <a:t>memory.</a:t>
            </a:r>
            <a:endParaRPr lang="en-US" altLang="en-US" i="1" dirty="0" smtClean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Volatile and Static Handles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By default, memory handles are “volatile</a:t>
            </a:r>
            <a:r>
              <a:rPr lang="en-US" altLang="en-US" sz="2400" dirty="0" smtClean="0"/>
              <a:t>”: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If not explicitly released, automatically </a:t>
            </a:r>
            <a:r>
              <a:rPr lang="en-US" altLang="en-US" sz="2400" dirty="0" smtClean="0"/>
              <a:t>freed at </a:t>
            </a:r>
            <a:r>
              <a:rPr lang="en-US" altLang="en-US" sz="2400" dirty="0" smtClean="0"/>
              <a:t>end of current </a:t>
            </a:r>
            <a:r>
              <a:rPr lang="en-US" altLang="en-US" sz="2400" dirty="0" smtClean="0"/>
              <a:t>routine.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To propagate beyond current routine create handle as “static</a:t>
            </a:r>
            <a:r>
              <a:rPr lang="en-US" altLang="en-US" sz="2400" dirty="0" smtClean="0"/>
              <a:t>”: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7030A0"/>
                </a:solidFill>
              </a:rPr>
              <a:t>%MEM_PROC</a:t>
            </a:r>
            <a:r>
              <a:rPr lang="en-US" altLang="en-US" sz="2000" b="1" dirty="0" smtClean="0"/>
              <a:t>(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DM_ALLOC</a:t>
            </a:r>
            <a:r>
              <a:rPr lang="en-US" altLang="en-US" sz="2000" b="1" dirty="0" smtClean="0"/>
              <a:t> +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DM_STATIC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size </a:t>
            </a:r>
            <a:r>
              <a:rPr lang="en-US" altLang="en-US" sz="2000" b="1" dirty="0" smtClean="0"/>
              <a:t>)</a:t>
            </a:r>
            <a:endParaRPr lang="en-US" altLang="en-US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Memory now </a:t>
            </a:r>
            <a:r>
              <a:rPr lang="en-US" altLang="en-US" sz="2400" dirty="0" smtClean="0"/>
              <a:t>released: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Explicitly: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7030A0"/>
                </a:solidFill>
              </a:rPr>
              <a:t> 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%MEM_PROC</a:t>
            </a:r>
            <a:r>
              <a:rPr lang="en-US" altLang="en-US" sz="2000" b="1" dirty="0" smtClean="0"/>
              <a:t>( </a:t>
            </a:r>
            <a:r>
              <a:rPr lang="en-US" altLang="en-US" sz="2000" b="1" dirty="0" smtClean="0">
                <a:solidFill>
                  <a:srgbClr val="FFC000"/>
                </a:solidFill>
              </a:rPr>
              <a:t>DM_FREE</a:t>
            </a:r>
            <a:r>
              <a:rPr lang="en-US" altLang="en-US" sz="2000" b="1" dirty="0" smtClean="0"/>
              <a:t>, … )</a:t>
            </a:r>
            <a:endParaRPr lang="en-US" altLang="en-US" sz="2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Automatically: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/>
              <a:t>At program </a:t>
            </a:r>
            <a:r>
              <a:rPr lang="en-US" altLang="en-US" sz="2400" dirty="0" smtClean="0"/>
              <a:t>termination.</a:t>
            </a:r>
            <a:endParaRPr lang="en-US" altLang="en-US" sz="2400" dirty="0" smtClean="0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Accessing Dynamic Memory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Once allocated, referenced with the </a:t>
            </a:r>
            <a:r>
              <a:rPr lang="en-US" altLang="en-US" b="1" dirty="0" smtClean="0">
                <a:solidFill>
                  <a:srgbClr val="7030A0"/>
                </a:solidFill>
              </a:rPr>
              <a:t>^M </a:t>
            </a:r>
            <a:r>
              <a:rPr lang="en-US" altLang="en-US" dirty="0" smtClean="0"/>
              <a:t>data reference </a:t>
            </a:r>
            <a:r>
              <a:rPr lang="en-US" altLang="en-US" dirty="0" smtClean="0"/>
              <a:t>operation: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Access specified memory </a:t>
            </a:r>
            <a:r>
              <a:rPr lang="en-US" altLang="en-US" dirty="0" smtClean="0"/>
              <a:t>location.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Consider memory segment </a:t>
            </a:r>
            <a:r>
              <a:rPr lang="en-US" altLang="en-US" dirty="0" smtClean="0"/>
              <a:t>as: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 “dynamic array</a:t>
            </a:r>
            <a:r>
              <a:rPr lang="en-US" altLang="en-US" dirty="0" smtClean="0"/>
              <a:t>”.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Can be accessed in same way as multi-dimensioned group!</a:t>
            </a:r>
          </a:p>
          <a:p>
            <a:pPr lvl="2" eaLnBrk="1" hangingPunct="1"/>
            <a:r>
              <a:rPr lang="en-US" altLang="en-US" b="1" dirty="0" smtClean="0">
                <a:solidFill>
                  <a:srgbClr val="FF0000"/>
                </a:solidFill>
              </a:rPr>
              <a:t>structure</a:t>
            </a:r>
            <a:r>
              <a:rPr lang="en-US" altLang="en-US" b="1" dirty="0" smtClean="0"/>
              <a:t>[element].field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Accessing Dynamic Memory Example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en-US" sz="800" b="1" dirty="0" smtClean="0"/>
              <a:t>	</a:t>
            </a:r>
            <a:r>
              <a:rPr lang="en-US" altLang="en-US" sz="800" b="1" dirty="0" smtClean="0">
                <a:solidFill>
                  <a:srgbClr val="00B050"/>
                </a:solidFill>
              </a:rPr>
              <a:t>; </a:t>
            </a:r>
            <a:r>
              <a:rPr lang="en-US" altLang="en-US" sz="800" b="1" dirty="0">
                <a:solidFill>
                  <a:srgbClr val="00B050"/>
                </a:solidFill>
              </a:rPr>
              <a:t>Memory can be accessed using different structures as long as memory accessed is within bounds of allocated segment.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/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structure</a:t>
            </a:r>
            <a:r>
              <a:rPr lang="en-US" altLang="en-US" sz="800" b="1" dirty="0" smtClean="0"/>
              <a:t> sMy</a:t>
            </a:r>
            <a:r>
              <a:rPr lang="en-US" altLang="en-US" sz="800" b="1" dirty="0"/>
              <a:t>M</a:t>
            </a:r>
            <a:r>
              <a:rPr lang="en-US" altLang="en-US" sz="800" b="1" dirty="0" smtClean="0"/>
              <a:t>em</a:t>
            </a:r>
            <a:endParaRPr lang="en-US" altLang="en-US" sz="800" b="1" dirty="0"/>
          </a:p>
          <a:p>
            <a:pPr lvl="1">
              <a:lnSpc>
                <a:spcPct val="90000"/>
              </a:lnSpc>
              <a:buNone/>
            </a:pPr>
            <a:r>
              <a:rPr lang="en-US" altLang="en-US" sz="800" b="1" dirty="0"/>
              <a:t>	field_1	,a10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/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endstucture</a:t>
            </a:r>
            <a:endParaRPr lang="en-US" altLang="en-US" sz="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en-US" sz="8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/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structure</a:t>
            </a:r>
            <a:r>
              <a:rPr lang="en-US" altLang="en-US" sz="800" b="1" dirty="0" smtClean="0"/>
              <a:t> </a:t>
            </a:r>
            <a:r>
              <a:rPr lang="en-US" altLang="en-US" sz="800" b="1" dirty="0"/>
              <a:t>sOther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800" b="1" dirty="0"/>
              <a:t>	field_2	,d5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/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endstucture</a:t>
            </a:r>
            <a:endParaRPr lang="en-US" altLang="en-US" sz="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en-US" sz="8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/>
              <a:t>	.</a:t>
            </a:r>
            <a:r>
              <a:rPr lang="en-US" altLang="en-US" sz="800" b="1" dirty="0"/>
              <a:t>align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/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800" b="1" dirty="0" smtClean="0"/>
              <a:t> </a:t>
            </a:r>
            <a:r>
              <a:rPr lang="en-US" altLang="en-US" sz="800" b="1" dirty="0"/>
              <a:t>WorkVars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800" b="1" dirty="0"/>
              <a:t>	mHandle	,int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800" b="1" dirty="0"/>
              <a:t>	mAvar	,a10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800" b="1" dirty="0"/>
              <a:t>	mFormat	,a*	,”$$$,ZZZ.XX”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/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endrecord</a:t>
            </a:r>
            <a:endParaRPr lang="en-US" altLang="en-US" sz="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en-US" sz="8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proc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/>
              <a:t>	</a:t>
            </a:r>
            <a:r>
              <a:rPr lang="en-US" altLang="en-US" sz="800" b="1" dirty="0" smtClean="0"/>
              <a:t>…</a:t>
            </a:r>
            <a:r>
              <a:rPr lang="en-US" altLang="en-US" sz="800" b="1" dirty="0"/>
              <a:t>	</a:t>
            </a:r>
            <a:endParaRPr lang="en-US" altLang="en-US" sz="800" b="1" dirty="0" smtClean="0"/>
          </a:p>
          <a:p>
            <a:pPr>
              <a:lnSpc>
                <a:spcPct val="90000"/>
              </a:lnSpc>
              <a:buNone/>
            </a:pPr>
            <a:endParaRPr lang="en-US" altLang="en-US" sz="8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>
                <a:solidFill>
                  <a:srgbClr val="00B050"/>
                </a:solidFill>
              </a:rPr>
              <a:t>	; Allocate 100 bytes of memory: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/>
              <a:t>	mHandle = </a:t>
            </a:r>
            <a:r>
              <a:rPr lang="en-US" altLang="en-US" sz="800" b="1" dirty="0">
                <a:solidFill>
                  <a:srgbClr val="7030A0"/>
                </a:solidFill>
              </a:rPr>
              <a:t>%mem_proc</a:t>
            </a:r>
            <a:r>
              <a:rPr lang="en-US" altLang="en-US" sz="800" b="1" dirty="0"/>
              <a:t>( </a:t>
            </a:r>
            <a:r>
              <a:rPr lang="en-US" altLang="en-US" sz="800" b="1" dirty="0">
                <a:solidFill>
                  <a:srgbClr val="FFC000"/>
                </a:solidFill>
              </a:rPr>
              <a:t>DM_ALLOC</a:t>
            </a:r>
            <a:r>
              <a:rPr lang="en-US" altLang="en-US" sz="800" b="1" dirty="0"/>
              <a:t>, 10 * ( </a:t>
            </a:r>
            <a:r>
              <a:rPr lang="en-US" altLang="en-US" sz="800" b="1" dirty="0" smtClean="0">
                <a:solidFill>
                  <a:srgbClr val="7030A0"/>
                </a:solidFill>
              </a:rPr>
              <a:t>^size</a:t>
            </a:r>
            <a:r>
              <a:rPr lang="en-US" altLang="en-US" sz="800" b="1" dirty="0"/>
              <a:t>( sMymem ) ) 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/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>
                <a:solidFill>
                  <a:srgbClr val="00B050"/>
                </a:solidFill>
              </a:rPr>
              <a:t>	; Store 1234567890 from bytes position 11 in memory segment: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/>
              <a:t>	</a:t>
            </a:r>
            <a:r>
              <a:rPr lang="en-US" altLang="en-US" sz="800" b="1" dirty="0">
                <a:solidFill>
                  <a:srgbClr val="7030A0"/>
                </a:solidFill>
              </a:rPr>
              <a:t>^</a:t>
            </a:r>
            <a:r>
              <a:rPr lang="en-US" altLang="en-US" sz="800" b="1" dirty="0" smtClean="0">
                <a:solidFill>
                  <a:srgbClr val="7030A0"/>
                </a:solidFill>
              </a:rPr>
              <a:t>m</a:t>
            </a:r>
            <a:r>
              <a:rPr lang="en-US" altLang="en-US" sz="800" b="1" dirty="0" smtClean="0"/>
              <a:t>( </a:t>
            </a:r>
            <a:r>
              <a:rPr lang="en-US" altLang="en-US" sz="800" b="1" dirty="0" err="1" smtClean="0"/>
              <a:t>sMyMem</a:t>
            </a:r>
            <a:r>
              <a:rPr lang="en-US" altLang="en-US" sz="800" b="1" dirty="0" smtClean="0"/>
              <a:t>[2].</a:t>
            </a:r>
            <a:r>
              <a:rPr lang="en-US" altLang="en-US" sz="800" b="1" dirty="0"/>
              <a:t>field_1, mHandle ) = 1234567890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/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>
                <a:solidFill>
                  <a:srgbClr val="00B050"/>
                </a:solidFill>
              </a:rPr>
              <a:t>	; Store 2345 at byte positions 1-5: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/>
              <a:t>	</a:t>
            </a:r>
            <a:r>
              <a:rPr lang="en-US" altLang="en-US" sz="800" b="1" dirty="0">
                <a:solidFill>
                  <a:srgbClr val="7030A0"/>
                </a:solidFill>
              </a:rPr>
              <a:t>^m</a:t>
            </a:r>
            <a:r>
              <a:rPr lang="en-US" altLang="en-US" sz="800" b="1" dirty="0"/>
              <a:t>( sOther[1].field_2, mHandle ) = </a:t>
            </a:r>
            <a:r>
              <a:rPr lang="en-US" altLang="en-US" sz="800" b="1" dirty="0">
                <a:solidFill>
                  <a:srgbClr val="7030A0"/>
                </a:solidFill>
              </a:rPr>
              <a:t>^</a:t>
            </a:r>
            <a:r>
              <a:rPr lang="en-US" altLang="en-US" sz="800" b="1" dirty="0" smtClean="0">
                <a:solidFill>
                  <a:srgbClr val="7030A0"/>
                </a:solidFill>
              </a:rPr>
              <a:t>m</a:t>
            </a:r>
            <a:r>
              <a:rPr lang="en-US" altLang="en-US" sz="800" b="1" dirty="0" smtClean="0"/>
              <a:t>( sMyMem[2].</a:t>
            </a:r>
            <a:r>
              <a:rPr lang="en-US" altLang="en-US" sz="800" b="1" dirty="0"/>
              <a:t>field_1( 2:4 ), mHandle )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/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>
                <a:solidFill>
                  <a:srgbClr val="00B050"/>
                </a:solidFill>
              </a:rPr>
              <a:t>	; Store string “$678.90” in variable mAvar: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/>
              <a:t>	mAvar = </a:t>
            </a:r>
            <a:r>
              <a:rPr lang="en-US" altLang="en-US" sz="800" b="1" dirty="0">
                <a:solidFill>
                  <a:srgbClr val="7030A0"/>
                </a:solidFill>
              </a:rPr>
              <a:t>^m</a:t>
            </a:r>
            <a:r>
              <a:rPr lang="en-US" altLang="en-US" sz="800" b="1" dirty="0"/>
              <a:t>( </a:t>
            </a:r>
            <a:r>
              <a:rPr lang="en-US" altLang="en-US" sz="800" b="1" dirty="0" smtClean="0"/>
              <a:t>sOther[4</a:t>
            </a:r>
            <a:r>
              <a:rPr lang="en-US" altLang="en-US" sz="800" b="1" dirty="0"/>
              <a:t>].field_2, mHandle )	,format</a:t>
            </a:r>
          </a:p>
          <a:p>
            <a:pPr>
              <a:lnSpc>
                <a:spcPct val="90000"/>
              </a:lnSpc>
              <a:buNone/>
            </a:pPr>
            <a:endParaRPr lang="en-US" altLang="en-US" sz="8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/>
              <a:t>	</a:t>
            </a:r>
            <a:r>
              <a:rPr lang="en-US" altLang="en-US" sz="800" b="1" dirty="0" smtClean="0"/>
              <a:t>…</a:t>
            </a:r>
            <a:r>
              <a:rPr lang="en-US" altLang="en-US" sz="800" b="1" dirty="0"/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endmain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b="1" dirty="0" smtClean="0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Parametric Macros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Very useful with dynamic memory!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proc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/>
              <a:t>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^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m</a:t>
            </a:r>
            <a:r>
              <a:rPr lang="en-US" altLang="en-US" sz="1200" b="1" dirty="0" smtClean="0"/>
              <a:t>( customer[2</a:t>
            </a:r>
            <a:r>
              <a:rPr lang="en-US" altLang="en-US" sz="1200" b="1" dirty="0" smtClean="0"/>
              <a:t>].name</a:t>
            </a:r>
            <a:r>
              <a:rPr lang="en-US" altLang="en-US" sz="1200" b="1" dirty="0" smtClean="0"/>
              <a:t>, mHandle ) </a:t>
            </a:r>
            <a:r>
              <a:rPr lang="en-US" altLang="en-US" sz="1200" b="1" dirty="0" smtClean="0"/>
              <a:t>= “Fred Bloggs Limited”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Becomes: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dirty="0" smtClean="0">
                <a:solidFill>
                  <a:srgbClr val="FF0000"/>
                </a:solidFill>
              </a:rPr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.define</a:t>
            </a:r>
            <a:r>
              <a:rPr lang="en-US" altLang="en-US" sz="1200" b="1" dirty="0" smtClean="0"/>
              <a:t> m$customer</a:t>
            </a:r>
            <a:r>
              <a:rPr lang="en-US" altLang="en-US" sz="1200" b="1" dirty="0" smtClean="0"/>
              <a:t>( x, y ) 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^m</a:t>
            </a:r>
            <a:r>
              <a:rPr lang="en-US" altLang="en-US" sz="1200" b="1" dirty="0" smtClean="0"/>
              <a:t>( customer[x</a:t>
            </a:r>
            <a:r>
              <a:rPr lang="en-US" altLang="en-US" sz="1200" b="1" dirty="0" smtClean="0"/>
              <a:t>].y</a:t>
            </a:r>
            <a:r>
              <a:rPr lang="en-US" altLang="en-US" sz="1200" b="1" dirty="0" smtClean="0"/>
              <a:t>, mHandle )</a:t>
            </a:r>
            <a:endParaRPr lang="en-US" altLang="en-US" sz="12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proc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/>
              <a:t>	m$customer( 2, name ) </a:t>
            </a:r>
            <a:r>
              <a:rPr lang="en-US" altLang="en-US" sz="1200" b="1" dirty="0" smtClean="0"/>
              <a:t>= “Fred Bloggs Limited”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.DEFINE</a:t>
            </a:r>
            <a:r>
              <a:rPr lang="en-US" altLang="en-US" dirty="0" smtClean="0"/>
              <a:t> – Alternative Form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	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.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DEFINE</a:t>
            </a:r>
            <a:r>
              <a:rPr lang="en-US" altLang="en-US" sz="1800" b="1" dirty="0" smtClean="0"/>
              <a:t> </a:t>
            </a:r>
            <a:r>
              <a:rPr lang="en-US" altLang="en-US" sz="1800" b="1" i="1" dirty="0" smtClean="0"/>
              <a:t>macro</a:t>
            </a:r>
            <a:r>
              <a:rPr lang="en-US" altLang="en-US" sz="1800" b="1" i="1" dirty="0" smtClean="0"/>
              <a:t>( p</a:t>
            </a:r>
            <a:r>
              <a:rPr lang="en-US" altLang="en-US" sz="1800" b="1" i="1" baseline="-25000" dirty="0" smtClean="0"/>
              <a:t>1 </a:t>
            </a:r>
            <a:r>
              <a:rPr lang="en-US" altLang="en-US" sz="1800" b="1" i="1" dirty="0" smtClean="0"/>
              <a:t>… p</a:t>
            </a:r>
            <a:r>
              <a:rPr lang="en-US" altLang="en-US" sz="1800" b="1" i="1" baseline="-25000" dirty="0" smtClean="0"/>
              <a:t>n </a:t>
            </a:r>
            <a:r>
              <a:rPr lang="en-US" altLang="en-US" sz="1800" b="1" i="1" dirty="0" smtClean="0"/>
              <a:t>) </a:t>
            </a:r>
            <a:r>
              <a:rPr lang="en-US" altLang="en-US" sz="1800" b="1" i="1" dirty="0" smtClean="0"/>
              <a:t>replacement_value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Special form of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.define</a:t>
            </a:r>
            <a:r>
              <a:rPr lang="en-US" altLang="en-US" sz="1800" dirty="0" smtClean="0"/>
              <a:t> compiler </a:t>
            </a:r>
            <a:r>
              <a:rPr lang="en-US" altLang="en-US" sz="1800" dirty="0" smtClean="0"/>
              <a:t>directive:</a:t>
            </a: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 dirty="0" smtClean="0"/>
              <a:t>Macro</a:t>
            </a:r>
            <a:r>
              <a:rPr lang="en-US" altLang="en-US" sz="1800" dirty="0" smtClean="0"/>
              <a:t> is the name of the macro being </a:t>
            </a:r>
            <a:r>
              <a:rPr lang="en-US" altLang="en-US" sz="1800" dirty="0" smtClean="0"/>
              <a:t>defined.</a:t>
            </a: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 dirty="0" smtClean="0"/>
              <a:t>p</a:t>
            </a:r>
            <a:r>
              <a:rPr lang="en-US" altLang="en-US" sz="1800" i="1" baseline="-25000" dirty="0" smtClean="0"/>
              <a:t>1</a:t>
            </a:r>
            <a:r>
              <a:rPr lang="en-US" altLang="en-US" sz="1800" dirty="0" smtClean="0"/>
              <a:t> thru </a:t>
            </a:r>
            <a:r>
              <a:rPr lang="en-US" altLang="en-US" sz="1800" i="1" dirty="0" smtClean="0"/>
              <a:t>p</a:t>
            </a:r>
            <a:r>
              <a:rPr lang="en-US" altLang="en-US" sz="1800" i="1" baseline="-25000" dirty="0" smtClean="0"/>
              <a:t>n </a:t>
            </a:r>
            <a:r>
              <a:rPr lang="en-US" altLang="en-US" sz="1800" dirty="0" smtClean="0"/>
              <a:t>are parameters to be substituted into the </a:t>
            </a:r>
            <a:r>
              <a:rPr lang="en-US" altLang="en-US" sz="1800" i="1" dirty="0" smtClean="0"/>
              <a:t>replacement_value</a:t>
            </a:r>
            <a:r>
              <a:rPr lang="en-US" altLang="en-US" sz="1800" dirty="0" smtClean="0"/>
              <a:t>.</a:t>
            </a:r>
            <a:endParaRPr lang="en-US" altLang="en-US" sz="1800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i="1" dirty="0" smtClean="0"/>
              <a:t>Replacement_value</a:t>
            </a:r>
            <a:r>
              <a:rPr lang="en-US" altLang="en-US" sz="1800" dirty="0" smtClean="0"/>
              <a:t> replaces any instance of </a:t>
            </a:r>
            <a:r>
              <a:rPr lang="en-US" altLang="en-US" sz="1800" i="1" dirty="0" smtClean="0"/>
              <a:t>macro</a:t>
            </a:r>
            <a:r>
              <a:rPr lang="en-US" altLang="en-US" sz="1800" dirty="0" smtClean="0"/>
              <a:t> at compile time, with parameters </a:t>
            </a:r>
            <a:r>
              <a:rPr lang="en-US" altLang="en-US" sz="1800" dirty="0" smtClean="0"/>
              <a:t>inserted.</a:t>
            </a: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Multiple parameters may be </a:t>
            </a:r>
            <a:r>
              <a:rPr lang="en-US" altLang="en-US" sz="1800" dirty="0" smtClean="0"/>
              <a:t>specified:</a:t>
            </a: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Parameters only have scope in the current </a:t>
            </a:r>
            <a:r>
              <a:rPr lang="en-US" altLang="en-US" sz="1800" dirty="0" smtClean="0"/>
              <a:t>definition.</a:t>
            </a:r>
            <a:endParaRPr lang="en-US" altLang="en-US" sz="1800" dirty="0" smtClean="0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Multiple Parameters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Continuation lines ARE allowed:</a:t>
            </a:r>
          </a:p>
          <a:p>
            <a:pPr lvl="1" eaLnBrk="1" hangingPunct="1"/>
            <a:r>
              <a:rPr lang="en-US" altLang="en-US" sz="2400" dirty="0"/>
              <a:t>Be careful about syntax replacement, as they are treated as a single </a:t>
            </a:r>
            <a:r>
              <a:rPr lang="en-US" altLang="en-US" sz="2400" dirty="0" smtClean="0"/>
              <a:t>space.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Compiler listing files and the debugger do not show the expansion of the </a:t>
            </a:r>
            <a:r>
              <a:rPr lang="en-US" altLang="en-US" sz="2400" dirty="0" smtClean="0"/>
              <a:t>macro.</a:t>
            </a:r>
            <a:endParaRPr lang="en-US" altLang="en-US" sz="2400" dirty="0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Module Overview</a:t>
            </a:r>
          </a:p>
        </p:txBody>
      </p:sp>
      <p:sp>
        <p:nvSpPr>
          <p:cNvPr id="717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dynamic </a:t>
            </a:r>
            <a:r>
              <a:rPr lang="en-US" altLang="en-US" dirty="0" smtClean="0"/>
              <a:t>memory: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Memory handles</a:t>
            </a:r>
          </a:p>
          <a:p>
            <a:pPr lvl="1" eaLnBrk="1" hangingPunct="1"/>
            <a:r>
              <a:rPr lang="en-US" altLang="en-US" b="1" dirty="0" smtClean="0">
                <a:solidFill>
                  <a:srgbClr val="FF0000"/>
                </a:solidFill>
              </a:rPr>
              <a:t>STRUCTURE</a:t>
            </a:r>
          </a:p>
          <a:p>
            <a:pPr eaLnBrk="1" hangingPunct="1"/>
            <a:r>
              <a:rPr lang="en-US" altLang="en-US" dirty="0" smtClean="0"/>
              <a:t>Manipulating dynamic </a:t>
            </a:r>
            <a:r>
              <a:rPr lang="en-US" altLang="en-US" dirty="0" smtClean="0"/>
              <a:t>memory.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Accessing dynamic </a:t>
            </a:r>
            <a:r>
              <a:rPr lang="en-US" altLang="en-US" dirty="0" smtClean="0"/>
              <a:t>memory: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Parametric </a:t>
            </a:r>
            <a:r>
              <a:rPr lang="en-US" altLang="en-US" dirty="0" smtClean="0"/>
              <a:t>macros.</a:t>
            </a:r>
            <a:endParaRPr lang="en-US" altLang="en-US" dirty="0" smtClean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r>
              <a:rPr lang="en-US" altLang="en-US" dirty="0"/>
              <a:t>Sample Macros</a:t>
            </a:r>
            <a:endParaRPr lang="en-US" altLang="en-US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3D5C"/>
              </a:buClr>
              <a:buFont typeface="Wingdings" panose="05000000000000000000" pitchFamily="2" charset="2"/>
              <a:buChar char="§"/>
              <a:defRPr lang="en-US" sz="32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lang="en-US" sz="32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lang="en-US" sz="32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lang="en-US" sz="32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en-US" sz="320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main </a:t>
            </a:r>
            <a:r>
              <a:rPr lang="en-US" altLang="en-US" sz="1200" b="1" dirty="0" smtClean="0"/>
              <a:t>Example1</a:t>
            </a:r>
          </a:p>
          <a:p>
            <a:pPr marL="400050" lvl="1" indent="0">
              <a:buNone/>
            </a:pPr>
            <a:endParaRPr lang="en-US" altLang="en-US" sz="12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.</a:t>
            </a:r>
            <a:r>
              <a:rPr lang="en-US" altLang="en-US" sz="1200" b="1" dirty="0">
                <a:solidFill>
                  <a:srgbClr val="FF0000"/>
                </a:solidFill>
              </a:rPr>
              <a:t>define</a:t>
            </a:r>
            <a:r>
              <a:rPr lang="en-US" altLang="en-US" sz="1200" b="1" dirty="0"/>
              <a:t> </a:t>
            </a:r>
            <a:r>
              <a:rPr lang="en-US" altLang="en-US" sz="1200" b="1" dirty="0" smtClean="0"/>
              <a:t>TCH	,1</a:t>
            </a:r>
            <a:endParaRPr lang="en-US" altLang="en-US" sz="1200" b="1" dirty="0"/>
          </a:p>
          <a:p>
            <a:pPr marL="400050" lvl="1" indent="0"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.</a:t>
            </a:r>
            <a:r>
              <a:rPr lang="en-US" altLang="en-US" sz="1200" b="1" dirty="0">
                <a:solidFill>
                  <a:srgbClr val="FF0000"/>
                </a:solidFill>
              </a:rPr>
              <a:t>define</a:t>
            </a:r>
            <a:r>
              <a:rPr lang="en-US" altLang="en-US" sz="1200" b="1" dirty="0"/>
              <a:t> </a:t>
            </a:r>
            <a:r>
              <a:rPr lang="en-US" altLang="en-US" sz="1200" b="1" dirty="0" smtClean="0"/>
              <a:t>TTOPEN( channel )	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open</a:t>
            </a:r>
            <a:r>
              <a:rPr lang="en-US" altLang="en-US" sz="1200" b="1" dirty="0" smtClean="0"/>
              <a:t>( channel, “i”, “tt:” )</a:t>
            </a:r>
            <a:endParaRPr lang="en-US" altLang="en-US" sz="1200" b="1" dirty="0"/>
          </a:p>
          <a:p>
            <a:pPr marL="400050" lvl="1" indent="0"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.</a:t>
            </a:r>
            <a:r>
              <a:rPr lang="en-US" altLang="en-US" sz="1200" b="1" dirty="0">
                <a:solidFill>
                  <a:srgbClr val="FF0000"/>
                </a:solidFill>
              </a:rPr>
              <a:t>define</a:t>
            </a:r>
            <a:r>
              <a:rPr lang="en-US" altLang="en-US" sz="1200" b="1" dirty="0"/>
              <a:t> OUTPUT</a:t>
            </a:r>
            <a:r>
              <a:rPr lang="en-US" altLang="en-US" sz="1200" b="1" dirty="0" smtClean="0"/>
              <a:t>( row, column, text )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display</a:t>
            </a:r>
            <a:r>
              <a:rPr lang="en-US" altLang="en-US" sz="1200" b="1" dirty="0" smtClean="0"/>
              <a:t>( TCH, </a:t>
            </a:r>
            <a:r>
              <a:rPr lang="en-US" altLang="en-US" sz="1200" b="1" dirty="0" smtClean="0">
                <a:solidFill>
                  <a:srgbClr val="FFC000"/>
                </a:solidFill>
              </a:rPr>
              <a:t>$SCR_POS</a:t>
            </a:r>
            <a:r>
              <a:rPr lang="en-US" altLang="en-US" sz="1200" b="1" dirty="0" smtClean="0"/>
              <a:t>( row, column ), text )</a:t>
            </a:r>
            <a:endParaRPr lang="en-US" altLang="en-US" sz="1200" b="1" dirty="0"/>
          </a:p>
          <a:p>
            <a:pPr marL="0" indent="0">
              <a:buNone/>
            </a:pPr>
            <a:endParaRPr lang="en-US" altLang="en-US" sz="1200" b="1" dirty="0" smtClean="0"/>
          </a:p>
          <a:p>
            <a:pPr marL="0" indent="0"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proc</a:t>
            </a:r>
            <a:endParaRPr lang="en-US" altLang="en-US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en-US" sz="1200" b="1" dirty="0" smtClean="0"/>
          </a:p>
          <a:p>
            <a:pPr marL="400050" lvl="1" indent="0">
              <a:buNone/>
            </a:pPr>
            <a:r>
              <a:rPr lang="en-US" altLang="en-US" sz="1200" b="1" dirty="0" smtClean="0"/>
              <a:t>TTOPEN( TCH )</a:t>
            </a:r>
            <a:endParaRPr lang="en-US" altLang="en-US" sz="1200" b="1" dirty="0"/>
          </a:p>
          <a:p>
            <a:pPr marL="0" indent="0">
              <a:buNone/>
            </a:pPr>
            <a:r>
              <a:rPr lang="en-US" altLang="en-US" sz="1200" b="1" dirty="0"/>
              <a:t>			</a:t>
            </a:r>
          </a:p>
          <a:p>
            <a:pPr marL="400050" lvl="1" indent="0">
              <a:buNone/>
            </a:pPr>
            <a:r>
              <a:rPr lang="en-US" altLang="en-US" sz="1200" b="1" dirty="0" smtClean="0"/>
              <a:t>OUTPUT( 15, 5, ”</a:t>
            </a:r>
            <a:r>
              <a:rPr lang="en-US" altLang="en-US" sz="1200" b="1" dirty="0"/>
              <a:t>Welcome</a:t>
            </a:r>
            <a:r>
              <a:rPr lang="en-US" altLang="en-US" sz="1200" b="1" dirty="0" smtClean="0"/>
              <a:t>!” )</a:t>
            </a:r>
            <a:endParaRPr lang="en-US" altLang="en-US" sz="1200" b="1" dirty="0"/>
          </a:p>
          <a:p>
            <a:pPr marL="0" indent="0">
              <a:buNone/>
            </a:pPr>
            <a:endParaRPr lang="en-US" altLang="en-US" sz="1200" b="1" dirty="0"/>
          </a:p>
          <a:p>
            <a:pPr marL="400050" lvl="1" indent="0">
              <a:buNone/>
            </a:pPr>
            <a:r>
              <a:rPr lang="en-US" altLang="en-US" sz="1200" b="1" dirty="0" smtClean="0"/>
              <a:t>…</a:t>
            </a:r>
            <a:endParaRPr lang="en-US" altLang="en-US" sz="1200" b="1" dirty="0"/>
          </a:p>
          <a:p>
            <a:pPr marL="0" indent="0">
              <a:buNone/>
            </a:pPr>
            <a:endParaRPr lang="en-US" altLang="en-US" sz="1200" b="1" dirty="0"/>
          </a:p>
          <a:p>
            <a:pPr marL="400050" lvl="1" indent="0">
              <a:buNone/>
            </a:pPr>
            <a:r>
              <a:rPr lang="en-US" altLang="en-US" sz="1200" b="1" dirty="0" smtClean="0">
                <a:solidFill>
                  <a:srgbClr val="7030A0"/>
                </a:solidFill>
              </a:rPr>
              <a:t>stop</a:t>
            </a:r>
            <a:endParaRPr lang="en-US" altLang="en-US" sz="1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en-US" sz="1200" b="1" dirty="0"/>
          </a:p>
          <a:p>
            <a:pPr marL="0" indent="0"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endmain</a:t>
            </a:r>
            <a:endParaRPr lang="en-US" altLang="en-US" sz="1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en-US" sz="1200" b="1" dirty="0"/>
          </a:p>
        </p:txBody>
      </p:sp>
      <p:sp>
        <p:nvSpPr>
          <p:cNvPr id="12" name="Footer Placeholder 4"/>
          <p:cNvSpPr txBox="1">
            <a:spLocks/>
          </p:cNvSpPr>
          <p:nvPr/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  <a:endParaRPr lang="en-US" altLang="en-US" sz="1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“Record” Level Macro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Facilitates access to a particular “record” in a dynamic memory “array” of “records</a:t>
            </a:r>
            <a:r>
              <a:rPr lang="en-US" altLang="en-US" dirty="0" smtClean="0"/>
              <a:t>”: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.define</a:t>
            </a:r>
            <a:r>
              <a:rPr lang="en-US" altLang="en-US" sz="1800" b="1" dirty="0" smtClean="0"/>
              <a:t> m$custrec</a:t>
            </a:r>
            <a:r>
              <a:rPr lang="en-US" altLang="en-US" sz="1800" b="1" dirty="0" smtClean="0"/>
              <a:t>( x ) 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^m</a:t>
            </a:r>
            <a:r>
              <a:rPr lang="en-US" altLang="en-US" sz="1800" b="1" dirty="0" smtClean="0"/>
              <a:t>( customer[x], mHandle )</a:t>
            </a:r>
            <a:endParaRPr lang="en-US" altLang="en-US" sz="1800" b="1" dirty="0" smtClean="0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“Field” Level Macro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Facilitates access to a particular “field” in a dynamic memory “array” of “records</a:t>
            </a:r>
            <a:r>
              <a:rPr lang="en-US" altLang="en-US" dirty="0" smtClean="0"/>
              <a:t>”: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FF0000"/>
                </a:solidFill>
              </a:rPr>
              <a:t>	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.define</a:t>
            </a:r>
            <a:r>
              <a:rPr lang="en-US" altLang="en-US" sz="1800" b="1" dirty="0" smtClean="0"/>
              <a:t> m$custfld</a:t>
            </a:r>
            <a:r>
              <a:rPr lang="en-US" altLang="en-US" sz="1800" b="1" dirty="0" smtClean="0"/>
              <a:t>( x, y ) 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^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m</a:t>
            </a:r>
            <a:r>
              <a:rPr lang="en-US" altLang="en-US" sz="1800" b="1" dirty="0" smtClean="0"/>
              <a:t>( customer[x</a:t>
            </a:r>
            <a:r>
              <a:rPr lang="en-US" altLang="en-US" sz="1800" b="1" dirty="0" smtClean="0"/>
              <a:t>].y</a:t>
            </a:r>
            <a:r>
              <a:rPr lang="en-US" altLang="en-US" sz="1800" b="1" dirty="0" smtClean="0"/>
              <a:t>, mHandle )</a:t>
            </a:r>
            <a:endParaRPr lang="en-US" altLang="en-US" sz="1800" b="1" dirty="0" smtClean="0"/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Dynamic Memory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When you understand dynamic memory, you will realize that it has lots of </a:t>
            </a:r>
            <a:r>
              <a:rPr lang="en-US" altLang="en-US" sz="2400" dirty="0" smtClean="0"/>
              <a:t>uses.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Infrequently used routines with large memory </a:t>
            </a:r>
            <a:r>
              <a:rPr lang="en-US" altLang="en-US" sz="2400" dirty="0" smtClean="0"/>
              <a:t>requirements.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Arrays whose typical usage is small, but have to be big to cater for “worst case</a:t>
            </a:r>
            <a:r>
              <a:rPr lang="en-US" altLang="en-US" sz="2400" dirty="0" smtClean="0"/>
              <a:t>”.</a:t>
            </a:r>
            <a:endParaRPr lang="en-US" altLang="en-US" sz="2400" dirty="0" smtClean="0"/>
          </a:p>
          <a:p>
            <a:pPr lvl="2" eaLnBrk="1" hangingPunct="1"/>
            <a:r>
              <a:rPr lang="en-US" altLang="en-US" sz="2400" dirty="0" smtClean="0"/>
              <a:t>Especially if in a heavily used </a:t>
            </a:r>
            <a:r>
              <a:rPr lang="en-US" altLang="en-US" sz="2400" dirty="0" smtClean="0"/>
              <a:t>program.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Arrays whose number of elements can’t be determined until </a:t>
            </a:r>
            <a:r>
              <a:rPr lang="en-US" altLang="en-US" sz="2400" dirty="0" smtClean="0"/>
              <a:t>runtime.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And so forth…</a:t>
            </a: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Questions?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Memory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11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Follow the </a:t>
            </a:r>
            <a:r>
              <a:rPr lang="en-US" altLang="en-US" sz="2800" dirty="0" smtClean="0">
                <a:hlinkClick r:id="rId3"/>
              </a:rPr>
              <a:t>instructions</a:t>
            </a:r>
            <a:r>
              <a:rPr lang="en-US" altLang="en-US" sz="2800" dirty="0" smtClean="0"/>
              <a:t> for </a:t>
            </a:r>
            <a:r>
              <a:rPr lang="en-US" altLang="en-US" sz="2800" dirty="0" smtClean="0"/>
              <a:t>this </a:t>
            </a:r>
            <a:r>
              <a:rPr lang="en-US" altLang="en-US" sz="2800" dirty="0" smtClean="0"/>
              <a:t>exercise.</a:t>
            </a:r>
            <a:endParaRPr lang="en-US" altLang="en-US" sz="2800" dirty="0" smtClean="0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819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Most applications allocate memory to store varying amounts of </a:t>
            </a:r>
            <a:r>
              <a:rPr lang="en-US" altLang="en-US" sz="2000" dirty="0" smtClean="0"/>
              <a:t>data: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2000" dirty="0" smtClean="0"/>
              <a:t>,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COMMON</a:t>
            </a:r>
          </a:p>
          <a:p>
            <a:pPr eaLnBrk="1" hangingPunct="1"/>
            <a:r>
              <a:rPr lang="en-US" altLang="en-US" sz="2000" dirty="0" smtClean="0"/>
              <a:t>Traditional method is to consider worst </a:t>
            </a:r>
            <a:r>
              <a:rPr lang="en-US" altLang="en-US" sz="2000" dirty="0" smtClean="0"/>
              <a:t>case: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Allocate enough memory for this </a:t>
            </a:r>
            <a:r>
              <a:rPr lang="en-US" altLang="en-US" sz="2000" dirty="0" smtClean="0"/>
              <a:t>scenario.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Inefficient for three </a:t>
            </a:r>
            <a:r>
              <a:rPr lang="en-US" altLang="en-US" sz="2000" dirty="0" smtClean="0"/>
              <a:t>reasons: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More memory allocated than often </a:t>
            </a:r>
            <a:r>
              <a:rPr lang="en-US" altLang="en-US" sz="2000" dirty="0" smtClean="0"/>
              <a:t>required.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More disk space required to store </a:t>
            </a:r>
            <a:r>
              <a:rPr lang="en-US" altLang="en-US" sz="2000" dirty="0" smtClean="0"/>
              <a:t>programs.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If original assumptions are exceeded, the code must be </a:t>
            </a:r>
            <a:r>
              <a:rPr lang="en-US" altLang="en-US" sz="2000" dirty="0" smtClean="0"/>
              <a:t>altered.</a:t>
            </a:r>
            <a:endParaRPr lang="en-US" altLang="en-US" sz="2000" dirty="0" smtClean="0"/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Alternate Approach</a:t>
            </a:r>
          </a:p>
        </p:txBody>
      </p:sp>
      <p:sp>
        <p:nvSpPr>
          <p:cNvPr id="922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Allocate memory at runtime, as </a:t>
            </a:r>
            <a:r>
              <a:rPr lang="en-US" altLang="en-US" sz="2400" dirty="0" smtClean="0"/>
              <a:t>required: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Program “requests” amount of </a:t>
            </a:r>
            <a:r>
              <a:rPr lang="en-US" altLang="en-US" sz="2200" dirty="0" smtClean="0"/>
              <a:t>memory.</a:t>
            </a: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System allocates memory and returns pointer to base address of memory </a:t>
            </a:r>
            <a:r>
              <a:rPr lang="en-US" altLang="en-US" sz="2200" dirty="0" smtClean="0"/>
              <a:t>segment.</a:t>
            </a:r>
            <a:endParaRPr lang="en-US" altLang="en-US" sz="22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Memory “handle”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Future references specify handle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No effective restriction on memory </a:t>
            </a:r>
            <a:r>
              <a:rPr lang="en-US" altLang="en-US" sz="2400" dirty="0" smtClean="0"/>
              <a:t>available: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Subject to system </a:t>
            </a:r>
            <a:r>
              <a:rPr lang="en-US" altLang="en-US" sz="2200" dirty="0" smtClean="0"/>
              <a:t>resources.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Once finished with memory, release it back to the </a:t>
            </a:r>
            <a:r>
              <a:rPr lang="en-US" altLang="en-US" sz="2400" dirty="0" smtClean="0"/>
              <a:t>system.</a:t>
            </a:r>
            <a:endParaRPr lang="en-US" altLang="en-US" sz="2400" dirty="0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Memory</a:t>
            </a:r>
          </a:p>
        </p:txBody>
      </p:sp>
      <p:sp>
        <p:nvSpPr>
          <p:cNvPr id="1024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Memory allocated as required at </a:t>
            </a:r>
            <a:r>
              <a:rPr lang="en-US" altLang="en-US" sz="2400" dirty="0" smtClean="0"/>
              <a:t>runtime: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Requirements of program using 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RECORDs</a:t>
            </a:r>
            <a:r>
              <a:rPr lang="en-US" altLang="en-US" sz="2200" dirty="0" smtClean="0"/>
              <a:t> and 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COMMON</a:t>
            </a:r>
            <a:r>
              <a:rPr lang="en-US" altLang="en-US" sz="2200" dirty="0" smtClean="0"/>
              <a:t>s is fixed at compile </a:t>
            </a:r>
            <a:r>
              <a:rPr lang="en-US" altLang="en-US" sz="2200" dirty="0" smtClean="0"/>
              <a:t>time.</a:t>
            </a:r>
            <a:endParaRPr lang="en-US" altLang="en-US" sz="2200" dirty="0" smtClean="0"/>
          </a:p>
          <a:p>
            <a:pPr eaLnBrk="1" hangingPunct="1"/>
            <a:r>
              <a:rPr lang="en-US" altLang="en-US" sz="2400" dirty="0" smtClean="0"/>
              <a:t>Dynamic memory can shrink and </a:t>
            </a:r>
            <a:r>
              <a:rPr lang="en-US" altLang="en-US" sz="2400" dirty="0" smtClean="0"/>
              <a:t>grow: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Extend the memory </a:t>
            </a:r>
            <a:r>
              <a:rPr lang="en-US" altLang="en-US" sz="2200" dirty="0" smtClean="0"/>
              <a:t>segment:</a:t>
            </a:r>
            <a:endParaRPr lang="en-US" altLang="en-US" sz="2200" dirty="0" smtClean="0"/>
          </a:p>
          <a:p>
            <a:pPr lvl="2" eaLnBrk="1" hangingPunct="1"/>
            <a:r>
              <a:rPr lang="en-US" altLang="en-US" sz="2000" dirty="0" smtClean="0"/>
              <a:t>Expand program storage </a:t>
            </a:r>
            <a:r>
              <a:rPr lang="en-US" altLang="en-US" sz="2000" dirty="0" smtClean="0"/>
              <a:t>capabilities.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200" dirty="0" smtClean="0"/>
              <a:t>Truncate the </a:t>
            </a:r>
            <a:r>
              <a:rPr lang="en-US" altLang="en-US" sz="2200" dirty="0" smtClean="0"/>
              <a:t>segment:</a:t>
            </a:r>
            <a:endParaRPr lang="en-US" altLang="en-US" sz="2200" dirty="0" smtClean="0"/>
          </a:p>
          <a:p>
            <a:pPr lvl="2" eaLnBrk="1" hangingPunct="1"/>
            <a:r>
              <a:rPr lang="en-US" altLang="en-US" sz="2000" dirty="0" smtClean="0"/>
              <a:t>Release redundant memory back to </a:t>
            </a:r>
            <a:r>
              <a:rPr lang="en-US" altLang="en-US" sz="2000" dirty="0" smtClean="0"/>
              <a:t>system.</a:t>
            </a:r>
            <a:endParaRPr lang="en-US" altLang="en-US" dirty="0" smtClean="0"/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Memory Handles</a:t>
            </a:r>
          </a:p>
        </p:txBody>
      </p:sp>
      <p:sp>
        <p:nvSpPr>
          <p:cNvPr id="1127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Defined in data division of program or </a:t>
            </a:r>
            <a:r>
              <a:rPr lang="en-US" altLang="en-US" dirty="0" smtClean="0"/>
              <a:t>routine: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i4 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aligned for </a:t>
            </a:r>
            <a:r>
              <a:rPr lang="en-US" altLang="en-US" dirty="0" smtClean="0"/>
              <a:t>performance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800" b="1" dirty="0" smtClean="0"/>
              <a:t>.align</a:t>
            </a:r>
            <a:endParaRPr lang="en-US" altLang="en-US" sz="2800" b="1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2800" b="1" dirty="0" smtClean="0"/>
              <a:t> WorkVars</a:t>
            </a:r>
            <a:endParaRPr lang="en-US" altLang="en-US" sz="2800" b="1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 smtClean="0"/>
              <a:t>	</a:t>
            </a:r>
            <a:r>
              <a:rPr lang="en-US" altLang="en-US" sz="2800" b="1" dirty="0"/>
              <a:t>m</a:t>
            </a:r>
            <a:r>
              <a:rPr lang="en-US" altLang="en-US" sz="2800" b="1" dirty="0" smtClean="0"/>
              <a:t>Handle1	,i4</a:t>
            </a:r>
            <a:endParaRPr lang="en-US" altLang="en-US" sz="2800" b="1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 smtClean="0"/>
              <a:t>	</a:t>
            </a:r>
            <a:r>
              <a:rPr lang="en-US" altLang="en-US" sz="2800" b="1" dirty="0" smtClean="0"/>
              <a:t>mHandle2	,int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endrecord</a:t>
            </a:r>
            <a:endParaRPr lang="en-US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Memory Structures</a:t>
            </a:r>
          </a:p>
        </p:txBody>
      </p:sp>
      <p:sp>
        <p:nvSpPr>
          <p:cNvPr id="1229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Memory allocation and reference done in conjunction with “structures</a:t>
            </a:r>
            <a:r>
              <a:rPr lang="en-US" altLang="en-US" sz="2400" dirty="0" smtClean="0"/>
              <a:t>”.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Defined in data division using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STRUCTURE</a:t>
            </a:r>
            <a:r>
              <a:rPr lang="en-US" altLang="en-US" sz="2400" dirty="0" smtClean="0"/>
              <a:t>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Function similar to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2400" dirty="0" smtClean="0"/>
              <a:t>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Except no program space </a:t>
            </a:r>
            <a:r>
              <a:rPr lang="en-US" altLang="en-US" sz="2200" dirty="0" smtClean="0"/>
              <a:t>allocated:</a:t>
            </a:r>
            <a:endParaRPr lang="en-US" altLang="en-US" sz="2200" dirty="0" smtClean="0"/>
          </a:p>
          <a:p>
            <a:pPr lvl="2" eaLnBrk="1" hangingPunct="1"/>
            <a:r>
              <a:rPr lang="en-US" altLang="en-US" sz="2400" dirty="0" smtClean="0"/>
              <a:t>No memory allocated at </a:t>
            </a:r>
            <a:r>
              <a:rPr lang="en-US" altLang="en-US" sz="2400" dirty="0" smtClean="0"/>
              <a:t>runtime.</a:t>
            </a:r>
            <a:endParaRPr lang="en-US" altLang="en-US" dirty="0" smtClean="0"/>
          </a:p>
          <a:p>
            <a:pPr eaLnBrk="1" hangingPunct="1"/>
            <a:r>
              <a:rPr lang="en-US" altLang="en-US" sz="2400" dirty="0" smtClean="0"/>
              <a:t>Structures </a:t>
            </a:r>
            <a:r>
              <a:rPr lang="en-US" altLang="en-US" sz="2400" dirty="0" smtClean="0"/>
              <a:t>defined: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With .INCLUDE </a:t>
            </a:r>
            <a:r>
              <a:rPr lang="en-US" altLang="en-US" sz="2200" dirty="0" smtClean="0"/>
              <a:t>from </a:t>
            </a:r>
            <a:r>
              <a:rPr lang="en-US" altLang="en-US" sz="2200" dirty="0" smtClean="0"/>
              <a:t>file.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Hard-coded in data </a:t>
            </a:r>
            <a:r>
              <a:rPr lang="en-US" altLang="en-US" sz="2200" dirty="0" smtClean="0"/>
              <a:t>division.</a:t>
            </a:r>
            <a:endParaRPr lang="en-US" altLang="en-US" sz="2200" dirty="0" smtClean="0"/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STRUCTURE</a:t>
            </a:r>
            <a:r>
              <a:rPr lang="en-US" altLang="en-US" dirty="0" smtClean="0"/>
              <a:t> Example</a:t>
            </a:r>
          </a:p>
        </p:txBody>
      </p:sp>
      <p:sp>
        <p:nvSpPr>
          <p:cNvPr id="1331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 smtClean="0">
                <a:solidFill>
                  <a:srgbClr val="FF0000"/>
                </a:solidFill>
              </a:rPr>
              <a:t>structure</a:t>
            </a:r>
            <a:r>
              <a:rPr lang="en-US" altLang="en-US" sz="1400" b="1" dirty="0" smtClean="0"/>
              <a:t> sCustomer</a:t>
            </a:r>
            <a:endParaRPr lang="en-US" altLang="en-US" sz="1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/>
              <a:t>account</a:t>
            </a:r>
            <a:r>
              <a:rPr lang="en-US" altLang="en-US" sz="1400" b="1" dirty="0" smtClean="0"/>
              <a:t>	,a10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/>
              <a:t>name</a:t>
            </a:r>
            <a:r>
              <a:rPr lang="en-US" altLang="en-US" sz="1400" b="1" dirty="0" smtClean="0"/>
              <a:t>	</a:t>
            </a:r>
            <a:r>
              <a:rPr lang="en-US" altLang="en-US" sz="1400" b="1" dirty="0" smtClean="0"/>
              <a:t>	,</a:t>
            </a:r>
            <a:r>
              <a:rPr lang="en-US" altLang="en-US" sz="1400" b="1" dirty="0" smtClean="0"/>
              <a:t>a40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/>
              <a:t>street</a:t>
            </a:r>
            <a:r>
              <a:rPr lang="en-US" altLang="en-US" sz="1400" b="1" dirty="0" smtClean="0"/>
              <a:t>	</a:t>
            </a:r>
            <a:r>
              <a:rPr lang="en-US" altLang="en-US" sz="1400" b="1" dirty="0" smtClean="0"/>
              <a:t>,</a:t>
            </a:r>
            <a:r>
              <a:rPr lang="en-US" altLang="en-US" sz="1400" b="1" dirty="0" smtClean="0"/>
              <a:t>a40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/>
              <a:t>city</a:t>
            </a:r>
            <a:r>
              <a:rPr lang="en-US" altLang="en-US" sz="1400" b="1" dirty="0" smtClean="0"/>
              <a:t>	</a:t>
            </a:r>
            <a:r>
              <a:rPr lang="en-US" altLang="en-US" sz="1400" b="1" dirty="0" smtClean="0"/>
              <a:t>	,</a:t>
            </a:r>
            <a:r>
              <a:rPr lang="en-US" altLang="en-US" sz="1400" b="1" dirty="0" smtClean="0"/>
              <a:t>a30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/>
              <a:t>state</a:t>
            </a:r>
            <a:r>
              <a:rPr lang="en-US" altLang="en-US" sz="1400" b="1" dirty="0" smtClean="0"/>
              <a:t>	</a:t>
            </a:r>
            <a:r>
              <a:rPr lang="en-US" altLang="en-US" sz="1400" b="1" dirty="0" smtClean="0"/>
              <a:t>	,</a:t>
            </a:r>
            <a:r>
              <a:rPr lang="en-US" altLang="en-US" sz="1400" b="1" dirty="0" smtClean="0"/>
              <a:t>a2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/>
              <a:t>zip</a:t>
            </a:r>
            <a:r>
              <a:rPr lang="en-US" altLang="en-US" sz="1400" b="1" dirty="0" smtClean="0"/>
              <a:t>	</a:t>
            </a:r>
            <a:r>
              <a:rPr lang="en-US" altLang="en-US" sz="1400" b="1" dirty="0" smtClean="0"/>
              <a:t>	,</a:t>
            </a:r>
            <a:r>
              <a:rPr lang="en-US" altLang="en-US" sz="1400" b="1" dirty="0" smtClean="0"/>
              <a:t>a9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/>
              <a:t>phone</a:t>
            </a:r>
            <a:r>
              <a:rPr lang="en-US" altLang="en-US" sz="1400" b="1" dirty="0" smtClean="0"/>
              <a:t>	</a:t>
            </a:r>
            <a:r>
              <a:rPr lang="en-US" altLang="en-US" sz="1400" b="1" dirty="0" smtClean="0"/>
              <a:t>,</a:t>
            </a:r>
            <a:r>
              <a:rPr lang="en-US" altLang="en-US" sz="1400" b="1" dirty="0" smtClean="0"/>
              <a:t>a15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/>
              <a:t>fax</a:t>
            </a:r>
            <a:r>
              <a:rPr lang="en-US" altLang="en-US" sz="1400" b="1" dirty="0" smtClean="0"/>
              <a:t>	</a:t>
            </a:r>
            <a:r>
              <a:rPr lang="en-US" altLang="en-US" sz="1400" b="1" dirty="0" smtClean="0"/>
              <a:t>	,</a:t>
            </a:r>
            <a:r>
              <a:rPr lang="en-US" altLang="en-US" sz="1400" b="1" dirty="0" smtClean="0"/>
              <a:t>a15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balance</a:t>
            </a:r>
            <a:r>
              <a:rPr lang="en-US" altLang="en-US" sz="1400" b="1" dirty="0" smtClean="0"/>
              <a:t>	,d10.2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400" b="1" dirty="0" smtClean="0">
                <a:solidFill>
                  <a:srgbClr val="FF0000"/>
                </a:solidFill>
              </a:rPr>
              <a:t>endstructure</a:t>
            </a:r>
            <a:endParaRPr lang="en-US" altLang="en-US" sz="1400" b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400" dirty="0" smtClean="0"/>
              <a:t>Defines a “structure” of 171 bytes, but allocates no program space at compile time, or memory at </a:t>
            </a:r>
            <a:r>
              <a:rPr lang="en-US" altLang="en-US" sz="2400" dirty="0" smtClean="0"/>
              <a:t>runtime.</a:t>
            </a:r>
            <a:endParaRPr lang="en-US" altLang="en-US" sz="2400" dirty="0" smtClean="0"/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Manipulating Dynamic Memory</a:t>
            </a:r>
          </a:p>
        </p:txBody>
      </p:sp>
      <p:sp>
        <p:nvSpPr>
          <p:cNvPr id="1434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7030A0"/>
                </a:solidFill>
              </a:rPr>
              <a:t>%MEM_PROC </a:t>
            </a:r>
            <a:r>
              <a:rPr lang="en-US" altLang="en-US" dirty="0" smtClean="0"/>
              <a:t>function manipulates dynamic </a:t>
            </a:r>
            <a:r>
              <a:rPr lang="en-US" altLang="en-US" dirty="0" smtClean="0"/>
              <a:t>memory.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Four </a:t>
            </a:r>
            <a:r>
              <a:rPr lang="en-US" altLang="en-US" dirty="0" smtClean="0"/>
              <a:t>operations:</a:t>
            </a:r>
            <a:endParaRPr lang="en-US" altLang="en-US" dirty="0" smtClean="0"/>
          </a:p>
          <a:p>
            <a:pPr lvl="1" eaLnBrk="1" hangingPunct="1"/>
            <a:r>
              <a:rPr lang="en-US" altLang="en-US" sz="2200" b="1" dirty="0" smtClean="0">
                <a:solidFill>
                  <a:srgbClr val="FFC000"/>
                </a:solidFill>
              </a:rPr>
              <a:t>DM_ALLOC</a:t>
            </a:r>
            <a:r>
              <a:rPr lang="en-US" altLang="en-US" sz="2200" dirty="0" smtClean="0"/>
              <a:t>	Allocate memory</a:t>
            </a:r>
          </a:p>
          <a:p>
            <a:pPr lvl="1" eaLnBrk="1" hangingPunct="1"/>
            <a:r>
              <a:rPr lang="en-US" altLang="en-US" sz="2200" b="1" dirty="0" smtClean="0">
                <a:solidFill>
                  <a:srgbClr val="FFC000"/>
                </a:solidFill>
              </a:rPr>
              <a:t>DM_RESIZ</a:t>
            </a:r>
            <a:r>
              <a:rPr lang="en-US" altLang="en-US" sz="2200" dirty="0" smtClean="0"/>
              <a:t>	</a:t>
            </a:r>
            <a:r>
              <a:rPr lang="en-US" altLang="en-US" sz="2200" dirty="0" smtClean="0"/>
              <a:t>Resize </a:t>
            </a:r>
            <a:r>
              <a:rPr lang="en-US" altLang="en-US" sz="2200" dirty="0" smtClean="0"/>
              <a:t>allocated memory</a:t>
            </a:r>
          </a:p>
          <a:p>
            <a:pPr lvl="1" eaLnBrk="1" hangingPunct="1"/>
            <a:r>
              <a:rPr lang="en-US" altLang="en-US" sz="2200" b="1" dirty="0" smtClean="0">
                <a:solidFill>
                  <a:srgbClr val="FFC000"/>
                </a:solidFill>
              </a:rPr>
              <a:t>DM_FREE</a:t>
            </a:r>
            <a:r>
              <a:rPr lang="en-US" altLang="en-US" sz="2200" dirty="0" smtClean="0"/>
              <a:t>	</a:t>
            </a:r>
            <a:r>
              <a:rPr lang="en-US" altLang="en-US" sz="2200" dirty="0" smtClean="0"/>
              <a:t>Deallocate </a:t>
            </a:r>
            <a:r>
              <a:rPr lang="en-US" altLang="en-US" sz="2200" dirty="0" smtClean="0"/>
              <a:t>memory</a:t>
            </a:r>
          </a:p>
          <a:p>
            <a:pPr lvl="1" eaLnBrk="1" hangingPunct="1"/>
            <a:r>
              <a:rPr lang="en-US" altLang="en-US" sz="2200" b="1" dirty="0" smtClean="0">
                <a:solidFill>
                  <a:srgbClr val="FFC000"/>
                </a:solidFill>
              </a:rPr>
              <a:t>DM_REG</a:t>
            </a:r>
            <a:r>
              <a:rPr lang="en-US" altLang="en-US" sz="2200" dirty="0" smtClean="0"/>
              <a:t>	</a:t>
            </a:r>
            <a:r>
              <a:rPr lang="en-US" altLang="en-US" sz="2200" dirty="0" smtClean="0"/>
              <a:t>Register external memory </a:t>
            </a:r>
            <a:r>
              <a:rPr lang="en-US" altLang="en-US" sz="2200" dirty="0" smtClean="0"/>
              <a:t>area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2009-03-06T07:00:00+00:00</Last_x0020_reviewed>
    <Group xmlns="7E1B7CF5-752A-422F-85AE-1DE92AF584A4" xsi:nil="true"/>
    <Comment xmlns="7E1B7CF5-752A-422F-85AE-1DE92AF584A4">RLB - Updated</Comment>
  </documentManagement>
</p:properties>
</file>

<file path=customXml/itemProps1.xml><?xml version="1.0" encoding="utf-8"?>
<ds:datastoreItem xmlns:ds="http://schemas.openxmlformats.org/officeDocument/2006/customXml" ds:itemID="{2213FA2C-4B1F-4193-B4F8-FD4110BE59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AE005B-A4E2-4663-9AF9-7F5BD0071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557D8C3-87A0-414C-9DA0-1653FBCC9692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D4ECF023-59F1-4705-A0D1-C66915B60EF9}">
  <ds:schemaRefs>
    <ds:schemaRef ds:uri="http://purl.org/dc/elements/1.1/"/>
    <ds:schemaRef ds:uri="http://schemas.microsoft.com/office/2006/metadata/properties"/>
    <ds:schemaRef ds:uri="7E1B7CF5-752A-422F-85AE-1DE92AF584A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178</TotalTime>
  <Words>1418</Words>
  <Application>Microsoft Office PowerPoint</Application>
  <PresentationFormat>On-screen Show (4:3)</PresentationFormat>
  <Paragraphs>270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Times New Roman</vt:lpstr>
      <vt:lpstr>Arial</vt:lpstr>
      <vt:lpstr>Franklin Gothic Book</vt:lpstr>
      <vt:lpstr>Perpetua</vt:lpstr>
      <vt:lpstr>Wingdings 2</vt:lpstr>
      <vt:lpstr>Wingdings</vt:lpstr>
      <vt:lpstr>Arial Narrow</vt:lpstr>
      <vt:lpstr>CUDark</vt:lpstr>
      <vt:lpstr>Dark Design</vt:lpstr>
      <vt:lpstr>Synergy Language Essentials</vt:lpstr>
      <vt:lpstr>Module Overview</vt:lpstr>
      <vt:lpstr>Introduction</vt:lpstr>
      <vt:lpstr>Alternate Approach</vt:lpstr>
      <vt:lpstr>Dynamic Memory</vt:lpstr>
      <vt:lpstr>Memory Handles</vt:lpstr>
      <vt:lpstr>Memory Structures</vt:lpstr>
      <vt:lpstr>STRUCTURE Example</vt:lpstr>
      <vt:lpstr>Manipulating Dynamic Memory</vt:lpstr>
      <vt:lpstr>Allocating memory</vt:lpstr>
      <vt:lpstr>Resizing Memory</vt:lpstr>
      <vt:lpstr>Deallocating Memory</vt:lpstr>
      <vt:lpstr>Registering Memory</vt:lpstr>
      <vt:lpstr>Volatile and Static Handles</vt:lpstr>
      <vt:lpstr>Accessing Dynamic Memory</vt:lpstr>
      <vt:lpstr>Accessing Dynamic Memory Example</vt:lpstr>
      <vt:lpstr>Parametric Macros</vt:lpstr>
      <vt:lpstr>.DEFINE – Alternative Form</vt:lpstr>
      <vt:lpstr>Multiple Parameters</vt:lpstr>
      <vt:lpstr>PowerPoint Presentation</vt:lpstr>
      <vt:lpstr>“Record” Level Macro</vt:lpstr>
      <vt:lpstr>“Field” Level Macro</vt:lpstr>
      <vt:lpstr>Using Dynamic Memory</vt:lpstr>
      <vt:lpstr>Questions?</vt:lpstr>
      <vt:lpstr>Exercise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Rolle</dc:creator>
  <cp:lastModifiedBy>Jason Rolle</cp:lastModifiedBy>
  <cp:revision>86</cp:revision>
  <cp:lastPrinted>1601-01-01T00:00:00Z</cp:lastPrinted>
  <dcterms:created xsi:type="dcterms:W3CDTF">1601-01-01T00:00:00Z</dcterms:created>
  <dcterms:modified xsi:type="dcterms:W3CDTF">2021-06-25T22:03:35Z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115400.000000000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/>
  </property>
  <property fmtid="{D5CDD505-2E9C-101B-9397-08002B2CF9AE}" pid="6" name="_Category">
    <vt:lpwstr/>
  </property>
  <property fmtid="{D5CDD505-2E9C-101B-9397-08002B2CF9AE}" pid="7" name="Slides">
    <vt:lpwstr>25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_MarkAsFinal">
    <vt:bool>true</vt:bool>
  </property>
</Properties>
</file>