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22"/>
  </p:notesMasterIdLst>
  <p:handoutMasterIdLst>
    <p:handoutMasterId r:id="rId23"/>
  </p:handoutMasterIdLst>
  <p:sldIdLst>
    <p:sldId id="256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2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38C3AED-56CA-4436-A4F3-47801E0896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19152CC-D15A-43BA-9E76-71918C40E6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1ABC89-D66A-440F-9FB9-AF8D9AB7AED5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439ED3-BBD7-47CB-8142-9C2AE82B3282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420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563808-D558-4A2F-B5EE-02E7E92691F2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48C171-718F-492E-83C6-CF00AF561FD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356CEE-A610-4F5A-9457-D9647726B91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9ADF2E-2CED-4A47-BB35-49BA481D4E51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FDB9B6-05E0-4763-88E7-C80935C43128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4A009-205A-4C9A-9F27-EE5DD1D03FAF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74B7F5-7535-4BA5-BD27-6A0FF0B8725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26E71-1AE4-42D1-99F6-2F776C7A5CD8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566A99-6F83-4914-A836-EBB82DC3DE49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878EAE-66CB-41FC-A091-735FC60200E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BCF97-54E5-46B6-9759-F0142354433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6559F-E11B-4448-832D-D103257E4A5A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B76BEF-B127-41BC-A44F-43C7B79A23C5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34C642-41FD-4B86-8FC7-FFFE6EBFA4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581140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09E52E1-FFF4-4F26-8836-855BBA4D34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718461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4735B01-7584-4A5C-B2BC-E46603BFC3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9371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972E4563-0939-4D03-B940-A658D1771E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60187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3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83DE-0571-4307-9203-6F03DBCB01B3}" type="datetime1">
              <a:rPr lang="en-US" smtClean="0"/>
              <a:t>7/28/2021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4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9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7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0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535AC3-46A5-4882-8214-4574EB253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45782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96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522819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535AC3-46A5-4882-8214-4574EB253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54294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535AC3-46A5-4882-8214-4574EB253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45723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E535AC3-46A5-4882-8214-4574EB253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8503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95FDA63-7AC3-4092-BC2B-E3452C794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93638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F17B3BD-DE6A-45A6-AA05-D54BF4F2EE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5273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9E4CF1E-8E28-45CF-AD5F-A20C60DD82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772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9A8CE95-B614-4C54-877F-44E91C90F4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37045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BE535AC3-46A5-4882-8214-4574EB253D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D7044-AA90-45A7-A829-57CC9C6861C3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Functions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Numeric Function Declaration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Use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FUNCTION</a:t>
            </a:r>
          </a:p>
          <a:p>
            <a:pPr eaLnBrk="1" hangingPunct="1"/>
            <a:r>
              <a:rPr lang="en-US" altLang="en-US" sz="2800" dirty="0" smtClean="0"/>
              <a:t>If returning a numeric value:</a:t>
            </a:r>
          </a:p>
          <a:p>
            <a:pPr lvl="1" eaLnBrk="1" hangingPunct="1"/>
            <a:r>
              <a:rPr lang="en-US" altLang="en-US" sz="2800" dirty="0" smtClean="0"/>
              <a:t>Define as a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^VAL</a:t>
            </a:r>
            <a:r>
              <a:rPr lang="en-US" altLang="en-US" sz="2800" dirty="0" smtClean="0"/>
              <a:t> function</a:t>
            </a:r>
          </a:p>
          <a:p>
            <a:pPr lvl="1" eaLnBrk="1" hangingPunct="1"/>
            <a:r>
              <a:rPr lang="en-US" altLang="en-US" sz="28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800" b="1" dirty="0" smtClean="0"/>
              <a:t> myFunction,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^val</a:t>
            </a:r>
          </a:p>
          <a:p>
            <a:pPr lvl="1" eaLnBrk="1" hangingPunct="1"/>
            <a:r>
              <a:rPr lang="en-US" altLang="en-US" sz="2800" dirty="0" smtClean="0"/>
              <a:t>Return value will be integer stack data.</a:t>
            </a:r>
          </a:p>
          <a:p>
            <a:pPr lvl="1"/>
            <a:r>
              <a:rPr lang="en-US" altLang="en-US" sz="2800" dirty="0" smtClean="0"/>
              <a:t>DOES NOT HAVE TO BE DEFINED IN AN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EXTERNAL FUNCTION </a:t>
            </a:r>
            <a:r>
              <a:rPr lang="en-US" altLang="en-US" sz="2800" dirty="0" smtClean="0"/>
              <a:t>DECLERATION.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34111574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Function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EXTERNAL FUNCTION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function</a:t>
            </a:r>
            <a:r>
              <a:rPr lang="en-US" altLang="en-US" sz="1800" b="1" i="1" baseline="-25000" dirty="0" smtClean="0"/>
              <a:t>1</a:t>
            </a:r>
            <a:r>
              <a:rPr lang="en-US" altLang="en-US" sz="1800" b="1" i="1" dirty="0" smtClean="0"/>
              <a:t>	,return_type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</a:t>
            </a:r>
            <a:r>
              <a:rPr lang="en-US" altLang="en-US" sz="1800" b="1" dirty="0" smtClean="0"/>
              <a:t>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function</a:t>
            </a:r>
            <a:r>
              <a:rPr lang="en-US" altLang="en-US" sz="1800" b="1" i="1" baseline="-25000" dirty="0" smtClean="0"/>
              <a:t>n</a:t>
            </a:r>
            <a:r>
              <a:rPr lang="en-US" altLang="en-US" sz="1800" b="1" i="1" dirty="0" smtClean="0"/>
              <a:t>	,return_type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ENDFUNCTION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z="1600" i="1" dirty="0" smtClean="0"/>
          </a:p>
          <a:p>
            <a:pPr marL="533400" indent="-533400" eaLnBrk="1" hangingPunct="1"/>
            <a:r>
              <a:rPr lang="en-US" altLang="en-US" sz="1800" dirty="0" smtClean="0"/>
              <a:t>Declares the external functions that a routine will call, along with their return values.</a:t>
            </a:r>
          </a:p>
          <a:p>
            <a:pPr marL="533400" indent="-533400" eaLnBrk="1" hangingPunct="1"/>
            <a:r>
              <a:rPr lang="en-US" altLang="en-US" sz="1800" dirty="0" smtClean="0"/>
              <a:t>Used in the data division:</a:t>
            </a:r>
          </a:p>
          <a:p>
            <a:pPr marL="933450" lvl="1" indent="-533400"/>
            <a:r>
              <a:rPr lang="en-US" altLang="en-US" sz="1800" i="1" dirty="0" smtClean="0"/>
              <a:t>Function</a:t>
            </a:r>
            <a:r>
              <a:rPr lang="en-US" altLang="en-US" sz="1800" dirty="0" smtClean="0"/>
              <a:t> is an external function you reference.</a:t>
            </a:r>
          </a:p>
          <a:p>
            <a:pPr marL="952500" lvl="1" indent="-495300" eaLnBrk="1" hangingPunct="1"/>
            <a:r>
              <a:rPr lang="en-US" altLang="en-US" sz="1800" i="1" dirty="0" smtClean="0"/>
              <a:t>Return_type</a:t>
            </a:r>
            <a:r>
              <a:rPr lang="en-US" altLang="en-US" sz="1800" dirty="0" smtClean="0"/>
              <a:t> is the data type of the return value.</a:t>
            </a:r>
          </a:p>
          <a:p>
            <a:pPr marL="533400" indent="-533400" eaLnBrk="1" hangingPunct="1"/>
            <a:r>
              <a:rPr lang="en-US" altLang="en-US" sz="1800" dirty="0" smtClean="0"/>
              <a:t>Only necessary for non-^VAL functions that you write:</a:t>
            </a:r>
          </a:p>
          <a:p>
            <a:pPr marL="952500" lvl="1" indent="-495300" eaLnBrk="1" hangingPunct="1"/>
            <a:r>
              <a:rPr lang="en-US" altLang="en-US" sz="1800" dirty="0" smtClean="0"/>
              <a:t>Not for intrinsic functions.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 Example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WorkVars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mResult	,d5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mVal	,d3	,19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 Declare non-^VAL functions: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external function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Square	,d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	; Call function.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mResult = %</a:t>
            </a:r>
            <a:r>
              <a:rPr lang="en-US" altLang="en-US" sz="1200" b="1" dirty="0"/>
              <a:t>S</a:t>
            </a:r>
            <a:r>
              <a:rPr lang="en-US" altLang="en-US" sz="1200" b="1" dirty="0" smtClean="0"/>
              <a:t>quare( mVal )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; Call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^VAL function</a:t>
            </a:r>
            <a:r>
              <a:rPr lang="en-US" altLang="en-US" sz="1200" b="1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mResult = %</a:t>
            </a:r>
            <a:r>
              <a:rPr lang="en-US" altLang="en-US" sz="1200" b="1" dirty="0" smtClean="0"/>
              <a:t>SquareValue( </a:t>
            </a:r>
            <a:r>
              <a:rPr lang="en-US" altLang="en-US" sz="1200" b="1" dirty="0"/>
              <a:t>mVal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</a:p>
        </p:txBody>
      </p:sp>
      <p:sp>
        <p:nvSpPr>
          <p:cNvPr id="1639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600200"/>
            <a:ext cx="46482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 NOTE: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	MUST DECLARE NON-^VAL FUNCTIONS IN 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 	EXTERNAL FUNCTION STATEMENT.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200" b="1" dirty="0" smtClean="0"/>
              <a:t> </a:t>
            </a:r>
            <a:r>
              <a:rPr lang="en-US" altLang="en-US" sz="1200" b="1" dirty="0"/>
              <a:t>S</a:t>
            </a:r>
            <a:r>
              <a:rPr lang="en-US" altLang="en-US" sz="1200" b="1" dirty="0" smtClean="0"/>
              <a:t>quare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required in</a:t>
            </a:r>
            <a:r>
              <a:rPr lang="en-US" altLang="en-US" sz="1200" b="1" dirty="0" smtClean="0"/>
              <a:t> value   ,d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1200" b="1" dirty="0" smtClean="0"/>
              <a:t>( value * value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 NOTE: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 	DO NOT DECLARE ^VAL FUNCTIONS IN 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; 	EXTERNAL FUNCTION STATEMENT.</a:t>
            </a:r>
          </a:p>
          <a:p>
            <a:pPr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function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SquareValue ,^val</a:t>
            </a:r>
            <a:endParaRPr lang="en-US" altLang="en-US" sz="1200" b="1" dirty="0"/>
          </a:p>
          <a:p>
            <a:pPr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	required in</a:t>
            </a:r>
            <a:r>
              <a:rPr lang="en-US" altLang="en-US" sz="1200" b="1" dirty="0"/>
              <a:t> value   </a:t>
            </a:r>
            <a:r>
              <a:rPr lang="en-US" altLang="en-US" sz="1200" b="1" dirty="0" smtClean="0"/>
              <a:t>,n</a:t>
            </a:r>
            <a:endParaRPr lang="en-US" altLang="en-US" sz="1200" b="1" dirty="0"/>
          </a:p>
          <a:p>
            <a:pPr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endparams</a:t>
            </a:r>
            <a:endParaRPr lang="en-US" altLang="en-US" sz="1200" b="1" dirty="0"/>
          </a:p>
          <a:p>
            <a:pPr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proc</a:t>
            </a:r>
          </a:p>
          <a:p>
            <a:pPr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1200" b="1" dirty="0" smtClean="0"/>
              <a:t>( </a:t>
            </a:r>
            <a:r>
              <a:rPr lang="en-US" altLang="en-US" sz="1200" b="1" dirty="0"/>
              <a:t>value * value )</a:t>
            </a:r>
          </a:p>
          <a:p>
            <a:pPr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to Use Functions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When you are interested in the success or failure of an operation:</a:t>
            </a:r>
          </a:p>
          <a:p>
            <a:pPr lvl="1" eaLnBrk="1" hangingPunct="1"/>
            <a:r>
              <a:rPr lang="en-US" altLang="en-US" sz="2000" dirty="0" smtClean="0"/>
              <a:t>Return value used for a completions status:</a:t>
            </a:r>
          </a:p>
          <a:p>
            <a:pPr lvl="2" eaLnBrk="1" hangingPunct="1"/>
            <a:r>
              <a:rPr lang="en-US" altLang="en-US" sz="1800" dirty="0" smtClean="0"/>
              <a:t>Success or failure (0 or perhaps error number).</a:t>
            </a:r>
          </a:p>
          <a:p>
            <a:pPr eaLnBrk="1" hangingPunct="1"/>
            <a:r>
              <a:rPr lang="en-US" altLang="en-US" sz="2000" dirty="0" smtClean="0"/>
              <a:t>When you would like to embed the results of a routine within an expression:</a:t>
            </a:r>
          </a:p>
          <a:p>
            <a:pPr lvl="1" eaLnBrk="1" hangingPunct="1"/>
            <a:r>
              <a:rPr lang="en-US" altLang="en-US" sz="2000" dirty="0" smtClean="0"/>
              <a:t>Return value used to return useful data:</a:t>
            </a:r>
          </a:p>
          <a:p>
            <a:pPr lvl="2" eaLnBrk="1" hangingPunct="1"/>
            <a:r>
              <a:rPr lang="en-US" altLang="en-US" sz="1800" dirty="0" smtClean="0"/>
              <a:t>Customer account balance, turnover to date, salary.</a:t>
            </a:r>
          </a:p>
          <a:p>
            <a:pPr eaLnBrk="1" hangingPunct="1"/>
            <a:r>
              <a:rPr lang="en-US" altLang="en-US" sz="2000" dirty="0" smtClean="0"/>
              <a:t>Ideal for file I/O routines:</a:t>
            </a:r>
          </a:p>
          <a:p>
            <a:pPr lvl="1" eaLnBrk="1" hangingPunct="1"/>
            <a:r>
              <a:rPr lang="en-US" altLang="en-US" sz="2000" dirty="0" smtClean="0"/>
              <a:t>Return status is usually very important.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as Subroutines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Functions can be called as subroutines:</a:t>
            </a:r>
          </a:p>
          <a:p>
            <a:pPr lvl="1" eaLnBrk="1" hangingPunct="1"/>
            <a:r>
              <a:rPr lang="en-US" altLang="en-US" sz="2400" b="1" dirty="0" smtClean="0"/>
              <a:t>mReturnVal = %MyFunction( mData )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b="1" dirty="0" smtClean="0"/>
              <a:t> MyFunction( mReturnVal, mData )</a:t>
            </a:r>
          </a:p>
          <a:p>
            <a:pPr eaLnBrk="1" hangingPunct="1"/>
            <a:r>
              <a:rPr lang="en-US" altLang="en-US" sz="2400" dirty="0" smtClean="0"/>
              <a:t>Argument positions altered:</a:t>
            </a:r>
          </a:p>
          <a:p>
            <a:pPr lvl="1" eaLnBrk="1" hangingPunct="1"/>
            <a:r>
              <a:rPr lang="en-US" altLang="en-US" sz="1800" dirty="0" smtClean="0"/>
              <a:t>The subroutine call requires the additional first argument:</a:t>
            </a:r>
            <a:endParaRPr lang="en-US" altLang="en-US" sz="2400" dirty="0" smtClean="0"/>
          </a:p>
          <a:p>
            <a:pPr lvl="2" eaLnBrk="1" hangingPunct="1"/>
            <a:r>
              <a:rPr lang="en-US" altLang="en-US" sz="1800" dirty="0" smtClean="0"/>
              <a:t>Function’s return value.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^VAL</a:t>
            </a:r>
            <a:r>
              <a:rPr lang="en-US" altLang="en-US" sz="2400" dirty="0" smtClean="0"/>
              <a:t> functions do not alter argument positions.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Functions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External Functions</a:t>
            </a:r>
          </a:p>
          <a:p>
            <a:pPr eaLnBrk="1" hangingPunct="1"/>
            <a:r>
              <a:rPr lang="en-US" altLang="en-US" smtClean="0"/>
              <a:t>Writing External Functions</a:t>
            </a:r>
          </a:p>
          <a:p>
            <a:pPr eaLnBrk="1" hangingPunct="1"/>
            <a:r>
              <a:rPr lang="en-US" altLang="en-US" smtClean="0"/>
              <a:t>Calling External Functions</a:t>
            </a:r>
          </a:p>
          <a:p>
            <a:pPr eaLnBrk="1" hangingPunct="1"/>
            <a:r>
              <a:rPr lang="en-US" altLang="en-US" smtClean="0"/>
              <a:t>Writing External Functions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Functions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Very similar to internal functions:</a:t>
            </a:r>
          </a:p>
          <a:p>
            <a:pPr lvl="1" eaLnBrk="1" hangingPunct="1"/>
            <a:r>
              <a:rPr lang="en-US" altLang="en-US" sz="2800" dirty="0" smtClean="0"/>
              <a:t>Functions return a value:</a:t>
            </a:r>
          </a:p>
          <a:p>
            <a:pPr lvl="2" eaLnBrk="1" hangingPunct="1"/>
            <a:r>
              <a:rPr lang="en-US" altLang="en-US" sz="2800" dirty="0" smtClean="0"/>
              <a:t>Usually used as a “status code”.</a:t>
            </a:r>
          </a:p>
          <a:p>
            <a:pPr lvl="1" eaLnBrk="1" hangingPunct="1"/>
            <a:r>
              <a:rPr lang="en-US" altLang="en-US" sz="2800" dirty="0" smtClean="0"/>
              <a:t>Can be embedded in expressions:</a:t>
            </a:r>
          </a:p>
          <a:p>
            <a:pPr lvl="1" eaLnBrk="1" hangingPunct="1"/>
            <a:endParaRPr lang="en-US" altLang="en-US" sz="200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1400" b="1" dirty="0" smtClean="0"/>
              <a:t> %LookupCustomer( “00123456”, customer )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)then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begin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   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AmendCustomer( customer 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end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else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begin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   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400" b="1" dirty="0" smtClean="0"/>
              <a:t> message( “Customer not found” 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end</a:t>
            </a:r>
            <a:endParaRPr lang="en-US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External Functions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Similar process to writing a subroutine.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 division begins with the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000" dirty="0" smtClean="0"/>
              <a:t> compiler directive: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Declares the formal argument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Declares the data the routine will 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Procedure division directive starts with the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2000" dirty="0" smtClean="0"/>
              <a:t> compiler 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Routine ends with a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ENDFUNCTIION</a:t>
            </a:r>
            <a:r>
              <a:rPr lang="en-US" altLang="en-US" sz="2000" dirty="0" smtClean="0"/>
              <a:t> compiler directive: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2000" dirty="0" smtClean="0"/>
              <a:t> statement is the logical end of the routine.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FUNCTION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name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argument_list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1800" b="1" i="1" dirty="0" smtClean="0"/>
              <a:t>&lt;VALUE&gt;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ENDFUNCTION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Indicates the beginning of an external function:</a:t>
            </a:r>
          </a:p>
          <a:p>
            <a:pPr lvl="1" eaLnBrk="1" hangingPunct="1"/>
            <a:r>
              <a:rPr lang="en-US" altLang="en-US" sz="2000" i="1" dirty="0" smtClean="0"/>
              <a:t>Name</a:t>
            </a:r>
            <a:r>
              <a:rPr lang="en-US" altLang="en-US" sz="2000" dirty="0" smtClean="0"/>
              <a:t> is the name of the function, by which it will be called from other routines.</a:t>
            </a:r>
          </a:p>
          <a:p>
            <a:pPr lvl="1" eaLnBrk="1" hangingPunct="1"/>
            <a:r>
              <a:rPr lang="en-US" altLang="en-US" sz="2000" i="1" dirty="0" smtClean="0"/>
              <a:t>Argument_list</a:t>
            </a:r>
            <a:r>
              <a:rPr lang="en-US" altLang="en-US" sz="2000" dirty="0" smtClean="0"/>
              <a:t> is the argument list of the function:</a:t>
            </a:r>
          </a:p>
          <a:p>
            <a:pPr lvl="2" eaLnBrk="1" hangingPunct="1"/>
            <a:r>
              <a:rPr lang="en-US" altLang="en-US" sz="2000" dirty="0" smtClean="0"/>
              <a:t>As with subroutines.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FRETURN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		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expression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Specifies the return value of an external function, and returns control to the calling routine: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 smtClean="0"/>
              <a:t>Expression</a:t>
            </a:r>
            <a:r>
              <a:rPr lang="en-US" altLang="en-US" sz="2800" dirty="0" smtClean="0"/>
              <a:t> is evaluated to produce the return value: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The length of the value returned to the calling routine is determined by the evaluation of </a:t>
            </a:r>
            <a:r>
              <a:rPr lang="en-US" altLang="en-US" sz="2800" i="1" dirty="0" smtClean="0"/>
              <a:t>expression.</a:t>
            </a:r>
            <a:endParaRPr lang="en-US" altLang="en-US" sz="28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600" b="1" dirty="0" smtClean="0"/>
              <a:t> FunctionExample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required in</a:t>
            </a:r>
            <a:r>
              <a:rPr lang="en-US" altLang="en-US" sz="1600" b="1" dirty="0" smtClean="0"/>
              <a:t>	parameterOne	,d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>
                <a:solidFill>
                  <a:srgbClr val="FF0000"/>
                </a:solidFill>
              </a:rPr>
              <a:t>required in</a:t>
            </a:r>
            <a:r>
              <a:rPr lang="en-US" altLang="en-US" sz="1600" b="1" dirty="0"/>
              <a:t>	</a:t>
            </a:r>
            <a:r>
              <a:rPr lang="en-US" altLang="en-US" sz="1600" b="1" dirty="0" smtClean="0"/>
              <a:t>parameterTwo	,a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1600" b="1" dirty="0" smtClean="0"/>
              <a:t>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endfunction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 Location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Functions can be created: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 a separate source file: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Containing one or more subroutines and functions.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Can be called from multiple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 the same source file as main program: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After the program’s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r>
              <a:rPr lang="en-US" altLang="en-US" sz="1600" dirty="0" smtClean="0"/>
              <a:t> compiler directive.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Only available to that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Normally defined in a separate source file.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Calling External Functions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status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%function</a:t>
            </a:r>
            <a:r>
              <a:rPr lang="en-US" altLang="en-US" sz="1800" b="1" dirty="0" smtClean="0"/>
              <a:t> [([</a:t>
            </a:r>
            <a:r>
              <a:rPr lang="en-US" altLang="en-US" sz="1800" b="1" i="1" dirty="0" smtClean="0"/>
              <a:t>argument</a:t>
            </a:r>
            <a:r>
              <a:rPr lang="en-US" altLang="en-US" sz="1800" b="1" dirty="0" smtClean="0"/>
              <a:t>] […])]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or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if( </a:t>
            </a:r>
            <a:r>
              <a:rPr lang="en-US" altLang="en-US" sz="1800" b="1" i="1" dirty="0" smtClean="0"/>
              <a:t>%function </a:t>
            </a:r>
            <a:r>
              <a:rPr lang="en-US" altLang="en-US" sz="1800" b="1" dirty="0" smtClean="0"/>
              <a:t>[([</a:t>
            </a:r>
            <a:r>
              <a:rPr lang="en-US" altLang="en-US" sz="1800" b="1" i="1" dirty="0" smtClean="0"/>
              <a:t>argument</a:t>
            </a:r>
            <a:r>
              <a:rPr lang="en-US" altLang="en-US" sz="1800" b="1" dirty="0" smtClean="0"/>
              <a:t>] […])]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Activates an external function and optionally passes arguments: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Function</a:t>
            </a:r>
            <a:r>
              <a:rPr lang="en-US" altLang="en-US" sz="1800" dirty="0" smtClean="0"/>
              <a:t> is the name of the routine, as defined by its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800" dirty="0" smtClean="0"/>
              <a:t> compiler directive.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Argument</a:t>
            </a:r>
            <a:r>
              <a:rPr lang="en-US" altLang="en-US" sz="1800" dirty="0" smtClean="0"/>
              <a:t> is a list of one or more arguments that are passed to the function (a or 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Status</a:t>
            </a:r>
            <a:r>
              <a:rPr lang="en-US" altLang="en-US" sz="1800" dirty="0" smtClean="0"/>
              <a:t> (or the current expression) will receive the return value of the function.</a:t>
            </a:r>
            <a:endParaRPr lang="en-US" altLang="en-US" sz="1800" i="1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2A77A47-1B92-4694-861C-095AAADCFB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8C86C-B9C9-4014-B322-230F6FD127D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DB9D5B5C-7470-4773-9B0A-B1742CA13965}">
  <ds:schemaRefs>
    <ds:schemaRef ds:uri="http://purl.org/dc/terms/"/>
    <ds:schemaRef ds:uri="http://schemas.microsoft.com/office/2006/documentManagement/types"/>
    <ds:schemaRef ds:uri="http://purl.org/dc/elements/1.1/"/>
    <ds:schemaRef ds:uri="7E1B7CF5-752A-422F-85AE-1DE92AF584A4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56D67BB-F315-4032-A347-8753A83CD8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80</TotalTime>
  <Words>878</Words>
  <Application>Microsoft Office PowerPoint</Application>
  <PresentationFormat>On-screen Show (4:3)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Verdana</vt:lpstr>
      <vt:lpstr>Wingdings</vt:lpstr>
      <vt:lpstr>CUDark</vt:lpstr>
      <vt:lpstr>Dark Design</vt:lpstr>
      <vt:lpstr>Synergy Language Essentials</vt:lpstr>
      <vt:lpstr>Module Overview</vt:lpstr>
      <vt:lpstr>External Functions</vt:lpstr>
      <vt:lpstr>Writing External Functions</vt:lpstr>
      <vt:lpstr>FUNCTION</vt:lpstr>
      <vt:lpstr>FRETURN Statement</vt:lpstr>
      <vt:lpstr>Example Function</vt:lpstr>
      <vt:lpstr>Function Location</vt:lpstr>
      <vt:lpstr>Calling External Functions</vt:lpstr>
      <vt:lpstr>Numeric Function Declaration</vt:lpstr>
      <vt:lpstr>Declaring Function</vt:lpstr>
      <vt:lpstr>Function Example</vt:lpstr>
      <vt:lpstr>When to Use Functions</vt:lpstr>
      <vt:lpstr>Functions as Subroutines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68</cp:revision>
  <cp:lastPrinted>1601-01-01T00:00:00Z</cp:lastPrinted>
  <dcterms:created xsi:type="dcterms:W3CDTF">1601-01-01T00:00:00Z</dcterms:created>
  <dcterms:modified xsi:type="dcterms:W3CDTF">2021-07-28T21:46:13Z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115300.000000000</vt:lpwstr>
  </property>
  <property fmtid="{D5CDD505-2E9C-101B-9397-08002B2CF9AE}" pid="3" name="_MarkAsFinal">
    <vt:bool>true</vt:bool>
  </property>
</Properties>
</file>