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rts/chart1.xml" ContentType="application/vnd.openxmlformats-officedocument.drawingml.chart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5"/>
    <p:sldMasterId id="2147483740" r:id="rId6"/>
  </p:sldMasterIdLst>
  <p:notesMasterIdLst>
    <p:notesMasterId r:id="rId80"/>
  </p:notesMasterIdLst>
  <p:handoutMasterIdLst>
    <p:handoutMasterId r:id="rId81"/>
  </p:handout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336699"/>
    <a:srgbClr val="008080"/>
    <a:srgbClr val="0099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14" autoAdjust="0"/>
    <p:restoredTop sz="90709" autoAdjust="0"/>
  </p:normalViewPr>
  <p:slideViewPr>
    <p:cSldViewPr>
      <p:cViewPr varScale="1">
        <p:scale>
          <a:sx n="102" d="100"/>
          <a:sy n="102" d="100"/>
        </p:scale>
        <p:origin x="150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76" Type="http://schemas.openxmlformats.org/officeDocument/2006/relationships/slide" Target="slides/slide70.xml"/><Relationship Id="rId84" Type="http://schemas.openxmlformats.org/officeDocument/2006/relationships/theme" Target="theme/theme1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74" Type="http://schemas.openxmlformats.org/officeDocument/2006/relationships/slide" Target="slides/slide68.xml"/><Relationship Id="rId79" Type="http://schemas.openxmlformats.org/officeDocument/2006/relationships/slide" Target="slides/slide73.xml"/><Relationship Id="rId5" Type="http://schemas.openxmlformats.org/officeDocument/2006/relationships/slideMaster" Target="slideMasters/slideMaster1.xml"/><Relationship Id="rId61" Type="http://schemas.openxmlformats.org/officeDocument/2006/relationships/slide" Target="slides/slide55.xml"/><Relationship Id="rId82" Type="http://schemas.openxmlformats.org/officeDocument/2006/relationships/presProps" Target="presProps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77" Type="http://schemas.openxmlformats.org/officeDocument/2006/relationships/slide" Target="slides/slide7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83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81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6423841059602648E-2"/>
          <c:y val="2.6066350710900472E-2"/>
          <c:w val="0.93377483443708609"/>
          <c:h val="0.95260663507109"/>
        </c:manualLayout>
      </c:layout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1931888"/>
        <c:axId val="1"/>
      </c:barChart>
      <c:catAx>
        <c:axId val="211931888"/>
        <c:scaling>
          <c:orientation val="minMax"/>
        </c:scaling>
        <c:delete val="0"/>
        <c:axPos val="b"/>
        <c:majorTickMark val="cross"/>
        <c:minorTickMark val="none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00" b="1" i="0" u="none" strike="noStrike" baseline="0">
                <a:solidFill>
                  <a:schemeClr val="tx1"/>
                </a:solidFill>
                <a:latin typeface="Arial Narrow"/>
                <a:ea typeface="Arial Narrow"/>
                <a:cs typeface="Arial Narrow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tickMarkSkip val="1"/>
        <c:noMultiLvlLbl val="0"/>
      </c:catAx>
      <c:valAx>
        <c:axId val="1"/>
        <c:scaling>
          <c:orientation val="minMax"/>
        </c:scaling>
        <c:delete val="0"/>
        <c:axPos val="l"/>
        <c:majorTickMark val="cross"/>
        <c:minorTickMark val="none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00" b="1" i="0" u="none" strike="noStrike" baseline="0">
                <a:solidFill>
                  <a:schemeClr val="tx1"/>
                </a:solidFill>
                <a:latin typeface="Arial Narrow"/>
                <a:ea typeface="Arial Narrow"/>
                <a:cs typeface="Arial Narrow"/>
              </a:defRPr>
            </a:pPr>
            <a:endParaRPr lang="en-US"/>
          </a:p>
        </c:txPr>
        <c:crossAx val="211931888"/>
        <c:crosses val="autoZero"/>
        <c:crossBetween val="between"/>
      </c:valAx>
      <c:spPr>
        <a:noFill/>
        <a:ln w="25399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 b="1" i="0" u="none" strike="noStrike" baseline="0">
          <a:solidFill>
            <a:schemeClr val="tx1"/>
          </a:solidFill>
          <a:latin typeface="Arial Narrow"/>
          <a:ea typeface="Arial Narrow"/>
          <a:cs typeface="Arial Narrow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Data Division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fld id="{929096CB-A584-4935-83B3-E46275DBDDF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fld id="{D2242DE2-FA07-438D-81D1-2DA8CAFF73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3B72D74-90F6-4EFE-8A88-D65CFDF32221}" type="slidenum">
              <a:rPr lang="en-US" altLang="en-US" sz="1200">
                <a:latin typeface="Times New Roman" panose="02020603050405020304" pitchFamily="18" charset="0"/>
              </a:rPr>
              <a:pPr/>
              <a:t>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AC7F0CA-EC6B-4191-88C7-335AF98A896F}" type="slidenum">
              <a:rPr lang="en-US" altLang="en-US" sz="1200">
                <a:latin typeface="Times New Roman" panose="02020603050405020304" pitchFamily="18" charset="0"/>
              </a:rPr>
              <a:pPr/>
              <a:t>10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75715-2860-48E4-8C04-25C8F46D9AE7}" type="slidenum">
              <a:rPr lang="en-US" altLang="en-US" sz="1200">
                <a:latin typeface="Times New Roman" panose="02020603050405020304" pitchFamily="18" charset="0"/>
              </a:rPr>
              <a:pPr/>
              <a:t>11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5DDE1D-3703-43BD-B765-6EE6BCF3E7A1}" type="slidenum">
              <a:rPr lang="en-US" altLang="en-US" sz="1200">
                <a:latin typeface="Times New Roman" panose="02020603050405020304" pitchFamily="18" charset="0"/>
              </a:rPr>
              <a:pPr/>
              <a:t>12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106F53-E03E-40E0-8ACA-5AA4F3D1B33D}" type="slidenum">
              <a:rPr lang="en-US" altLang="en-US" sz="1200">
                <a:latin typeface="Times New Roman" panose="02020603050405020304" pitchFamily="18" charset="0"/>
              </a:rPr>
              <a:pPr/>
              <a:t>13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32DB5C3-5570-49C0-926D-4F42610C1F09}" type="slidenum">
              <a:rPr lang="en-US" altLang="en-US" sz="1200">
                <a:latin typeface="Times New Roman" panose="02020603050405020304" pitchFamily="18" charset="0"/>
              </a:rPr>
              <a:pPr/>
              <a:t>14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4ED979-4588-4020-89AF-D4DCEA7925FC}" type="slidenum">
              <a:rPr lang="en-US" altLang="en-US" sz="1200">
                <a:latin typeface="Times New Roman" panose="02020603050405020304" pitchFamily="18" charset="0"/>
              </a:rPr>
              <a:pPr/>
              <a:t>15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09F0FAF-8AB4-4715-B4B5-876927A9FE45}" type="slidenum">
              <a:rPr lang="en-US" altLang="en-US" sz="1200">
                <a:latin typeface="Times New Roman" panose="02020603050405020304" pitchFamily="18" charset="0"/>
              </a:rPr>
              <a:pPr/>
              <a:t>16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581B39-41A1-447F-A3F1-AD296B7E5CDB}" type="slidenum">
              <a:rPr lang="en-US" altLang="en-US" sz="1200">
                <a:latin typeface="Times New Roman" panose="02020603050405020304" pitchFamily="18" charset="0"/>
              </a:rPr>
              <a:pPr/>
              <a:t>17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681EC43-B0BD-4EAA-944C-2B792B6927D2}" type="slidenum">
              <a:rPr lang="en-US" altLang="en-US" sz="1200">
                <a:latin typeface="Times New Roman" panose="02020603050405020304" pitchFamily="18" charset="0"/>
              </a:rPr>
              <a:pPr/>
              <a:t>18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25BF47-E0D4-482C-9B12-2FE00645C001}" type="slidenum">
              <a:rPr lang="en-US" altLang="en-US" sz="1200">
                <a:latin typeface="Times New Roman" panose="02020603050405020304" pitchFamily="18" charset="0"/>
              </a:rPr>
              <a:pPr/>
              <a:t>19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C126767-718B-4F00-9522-5381E288FDFA}" type="slidenum">
              <a:rPr lang="en-US" altLang="en-US" sz="1200">
                <a:latin typeface="Times New Roman" panose="02020603050405020304" pitchFamily="18" charset="0"/>
              </a:rPr>
              <a:pPr/>
              <a:t>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DDB2DF-2F99-4558-89B8-A5C8BDDB491C}" type="slidenum">
              <a:rPr lang="en-US" altLang="en-US" sz="1200">
                <a:latin typeface="Times New Roman" panose="02020603050405020304" pitchFamily="18" charset="0"/>
              </a:rPr>
              <a:pPr/>
              <a:t>20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F6E8C2A-440C-44A3-9FAD-F57DA3E0C33A}" type="slidenum">
              <a:rPr lang="en-US" altLang="en-US" sz="1200">
                <a:latin typeface="Times New Roman" panose="02020603050405020304" pitchFamily="18" charset="0"/>
              </a:rPr>
              <a:pPr/>
              <a:t>21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9BC18C-DF31-4493-AB30-5D4D53DD2D41}" type="slidenum">
              <a:rPr lang="en-US" altLang="en-US" sz="1200">
                <a:latin typeface="Times New Roman" panose="02020603050405020304" pitchFamily="18" charset="0"/>
              </a:rPr>
              <a:pPr/>
              <a:t>22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1EC91C-CCF7-4341-9F9B-678316F90B4B}" type="slidenum">
              <a:rPr lang="en-US" altLang="en-US" sz="1200">
                <a:latin typeface="Times New Roman" panose="02020603050405020304" pitchFamily="18" charset="0"/>
              </a:rPr>
              <a:pPr/>
              <a:t>23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A89BBCB-A6CD-40A3-BB2B-565164B31C4D}" type="slidenum">
              <a:rPr lang="en-US" altLang="en-US" sz="1200">
                <a:latin typeface="Times New Roman" panose="02020603050405020304" pitchFamily="18" charset="0"/>
              </a:rPr>
              <a:pPr/>
              <a:t>24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905DBB-BD82-41C8-8A17-024E960B5416}" type="slidenum">
              <a:rPr lang="en-US" altLang="en-US" sz="1200">
                <a:latin typeface="Times New Roman" panose="02020603050405020304" pitchFamily="18" charset="0"/>
              </a:rPr>
              <a:pPr/>
              <a:t>25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903486-122E-4F95-A671-9CF61A96A63B}" type="slidenum">
              <a:rPr lang="en-US" altLang="en-US" sz="1200">
                <a:latin typeface="Times New Roman" panose="02020603050405020304" pitchFamily="18" charset="0"/>
              </a:rPr>
              <a:pPr/>
              <a:t>26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FA27821-CE5B-4D25-B4C8-C226602497AE}" type="slidenum">
              <a:rPr lang="en-US" altLang="en-US" sz="1200">
                <a:latin typeface="Times New Roman" panose="02020603050405020304" pitchFamily="18" charset="0"/>
              </a:rPr>
              <a:pPr/>
              <a:t>27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810606-F102-42C4-A396-E143145FFF48}" type="slidenum">
              <a:rPr lang="en-US" altLang="en-US" sz="1200">
                <a:latin typeface="Times New Roman" panose="02020603050405020304" pitchFamily="18" charset="0"/>
              </a:rPr>
              <a:pPr/>
              <a:t>28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3D8C11-4664-4F4F-AA9B-26C90B84EA40}" type="slidenum">
              <a:rPr lang="en-US" altLang="en-US" sz="1200">
                <a:latin typeface="Times New Roman" panose="02020603050405020304" pitchFamily="18" charset="0"/>
              </a:rPr>
              <a:pPr/>
              <a:t>29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24843A2-F48F-4AE7-8CDC-697498DDD855}" type="slidenum">
              <a:rPr lang="en-US" altLang="en-US" sz="1200">
                <a:latin typeface="Times New Roman" panose="02020603050405020304" pitchFamily="18" charset="0"/>
              </a:rPr>
              <a:pPr/>
              <a:t>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73DFF4-935B-41AF-AAA1-6680C93350E3}" type="slidenum">
              <a:rPr lang="en-US" altLang="en-US" sz="1200">
                <a:latin typeface="Times New Roman" panose="02020603050405020304" pitchFamily="18" charset="0"/>
              </a:rPr>
              <a:pPr/>
              <a:t>30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675423-15AD-4DE7-BD58-B556E53224D3}" type="slidenum">
              <a:rPr lang="en-US" altLang="en-US" sz="1200">
                <a:latin typeface="Times New Roman" panose="02020603050405020304" pitchFamily="18" charset="0"/>
              </a:rPr>
              <a:pPr/>
              <a:t>31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3EE1B8-71F7-4F95-9BB9-9DCA9D382EF3}" type="slidenum">
              <a:rPr lang="en-US" altLang="en-US" sz="1200">
                <a:latin typeface="Times New Roman" panose="02020603050405020304" pitchFamily="18" charset="0"/>
              </a:rPr>
              <a:pPr/>
              <a:t>32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2D96F1F-32F0-4055-9634-474E91DCF419}" type="slidenum">
              <a:rPr lang="en-US" altLang="en-US" sz="1200">
                <a:latin typeface="Times New Roman" panose="02020603050405020304" pitchFamily="18" charset="0"/>
              </a:rPr>
              <a:pPr/>
              <a:t>33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420931D-54B4-48B4-80DA-15E286BC9DD9}" type="slidenum">
              <a:rPr lang="en-US" altLang="en-US" sz="1200">
                <a:latin typeface="Times New Roman" panose="02020603050405020304" pitchFamily="18" charset="0"/>
              </a:rPr>
              <a:pPr/>
              <a:t>34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3055591-6403-4324-95EB-A8FBD89C7A98}" type="slidenum">
              <a:rPr lang="en-US" altLang="en-US" sz="1200">
                <a:latin typeface="Times New Roman" panose="02020603050405020304" pitchFamily="18" charset="0"/>
              </a:rPr>
              <a:pPr/>
              <a:t>35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AC2C53A-0C3A-426E-8335-88B7ACDBD622}" type="slidenum">
              <a:rPr lang="en-US" altLang="en-US" sz="1200">
                <a:latin typeface="Times New Roman" panose="02020603050405020304" pitchFamily="18" charset="0"/>
              </a:rPr>
              <a:pPr/>
              <a:t>36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1552E8A-9517-49C4-A324-94A7B30A21D1}" type="slidenum">
              <a:rPr lang="en-US" altLang="en-US" sz="1200">
                <a:latin typeface="Times New Roman" panose="02020603050405020304" pitchFamily="18" charset="0"/>
              </a:rPr>
              <a:pPr/>
              <a:t>37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656173B-11AB-4624-A893-70466F3DEDF6}" type="slidenum">
              <a:rPr lang="en-US" altLang="en-US" sz="1200">
                <a:latin typeface="Times New Roman" panose="02020603050405020304" pitchFamily="18" charset="0"/>
              </a:rPr>
              <a:pPr/>
              <a:t>38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AEA3437-775B-47F3-A6C5-4215E0823569}" type="slidenum">
              <a:rPr lang="en-US" altLang="en-US" sz="1200">
                <a:latin typeface="Times New Roman" panose="02020603050405020304" pitchFamily="18" charset="0"/>
              </a:rPr>
              <a:pPr/>
              <a:t>39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5F45DD2-0B09-46E2-A13F-91207708254F}" type="slidenum">
              <a:rPr lang="en-US" altLang="en-US" sz="1200">
                <a:latin typeface="Times New Roman" panose="02020603050405020304" pitchFamily="18" charset="0"/>
              </a:rPr>
              <a:pPr/>
              <a:t>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BDD61B-FF5A-4EDE-9FE3-C199CF8F4186}" type="slidenum">
              <a:rPr lang="en-US" altLang="en-US" sz="1200">
                <a:latin typeface="Times New Roman" panose="02020603050405020304" pitchFamily="18" charset="0"/>
              </a:rPr>
              <a:pPr/>
              <a:t>40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8E4DFE1-570D-46E0-A1D9-684FC97F5FB6}" type="slidenum">
              <a:rPr lang="en-US" altLang="en-US" sz="1200">
                <a:latin typeface="Times New Roman" panose="02020603050405020304" pitchFamily="18" charset="0"/>
              </a:rPr>
              <a:pPr/>
              <a:t>41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6E6206-FBD3-443B-BFE3-5A72826B69EB}" type="slidenum">
              <a:rPr lang="en-US" altLang="en-US" sz="1200">
                <a:latin typeface="Times New Roman" panose="02020603050405020304" pitchFamily="18" charset="0"/>
              </a:rPr>
              <a:pPr/>
              <a:t>42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FA22DD-42E8-4BA8-8F40-EA1CF6F2D4D1}" type="slidenum">
              <a:rPr lang="en-US" altLang="en-US" sz="1200">
                <a:latin typeface="Times New Roman" panose="02020603050405020304" pitchFamily="18" charset="0"/>
              </a:rPr>
              <a:pPr/>
              <a:t>43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B1C05D5-3491-4D84-BC1E-39205FD639FD}" type="slidenum">
              <a:rPr lang="en-US" altLang="en-US" sz="1200">
                <a:latin typeface="Times New Roman" panose="02020603050405020304" pitchFamily="18" charset="0"/>
              </a:rPr>
              <a:pPr/>
              <a:t>44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5DB566-EBD8-4D55-ADC9-61B54606FA50}" type="slidenum">
              <a:rPr lang="en-US" altLang="en-US" sz="1200">
                <a:latin typeface="Times New Roman" panose="02020603050405020304" pitchFamily="18" charset="0"/>
              </a:rPr>
              <a:pPr/>
              <a:t>45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DCC0333-353A-4B99-B0B0-4C30BD58D867}" type="slidenum">
              <a:rPr lang="en-US" altLang="en-US" sz="1200">
                <a:latin typeface="Times New Roman" panose="02020603050405020304" pitchFamily="18" charset="0"/>
              </a:rPr>
              <a:pPr/>
              <a:t>46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54EF2C-E6C4-4AA4-9D5A-CB24426B800E}" type="slidenum">
              <a:rPr lang="en-US" altLang="en-US" sz="1200">
                <a:latin typeface="Times New Roman" panose="02020603050405020304" pitchFamily="18" charset="0"/>
              </a:rPr>
              <a:pPr/>
              <a:t>47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C82F629-1258-4BA0-BBFD-D99F161C0114}" type="slidenum">
              <a:rPr lang="en-US" altLang="en-US" sz="1200">
                <a:latin typeface="Times New Roman" panose="02020603050405020304" pitchFamily="18" charset="0"/>
              </a:rPr>
              <a:pPr/>
              <a:t>48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ED5871-97B4-4BC3-9814-8C727FE48594}" type="slidenum">
              <a:rPr lang="en-US" altLang="en-US" sz="1200">
                <a:latin typeface="Times New Roman" panose="02020603050405020304" pitchFamily="18" charset="0"/>
              </a:rPr>
              <a:pPr/>
              <a:t>49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C52570D-55F6-418E-AC9C-93C2A5806343}" type="slidenum">
              <a:rPr lang="en-US" altLang="en-US" sz="1200">
                <a:latin typeface="Times New Roman" panose="02020603050405020304" pitchFamily="18" charset="0"/>
              </a:rPr>
              <a:pPr/>
              <a:t>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F034FED-D74B-4111-8A55-311B6B25C6E9}" type="slidenum">
              <a:rPr lang="en-US" altLang="en-US" sz="1200">
                <a:latin typeface="Times New Roman" panose="02020603050405020304" pitchFamily="18" charset="0"/>
              </a:rPr>
              <a:pPr/>
              <a:t>50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2A75FF-03CF-499E-BDB0-E7C1AD861CA2}" type="slidenum">
              <a:rPr lang="en-US" altLang="en-US" sz="1200">
                <a:latin typeface="Times New Roman" panose="02020603050405020304" pitchFamily="18" charset="0"/>
              </a:rPr>
              <a:pPr/>
              <a:t>51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5610F3-004B-4C85-9F25-7114F24AD907}" type="slidenum">
              <a:rPr lang="en-US" altLang="en-US" sz="1200">
                <a:latin typeface="Times New Roman" panose="02020603050405020304" pitchFamily="18" charset="0"/>
              </a:rPr>
              <a:pPr/>
              <a:t>52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9A95549-E399-43BD-B84F-0EED0BBD442B}" type="slidenum">
              <a:rPr lang="en-US" altLang="en-US" sz="1200">
                <a:latin typeface="Times New Roman" panose="02020603050405020304" pitchFamily="18" charset="0"/>
              </a:rPr>
              <a:pPr/>
              <a:t>53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37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961272D-34D6-40AA-8479-39593B76873E}" type="slidenum">
              <a:rPr lang="en-US" altLang="en-US" sz="1200">
                <a:latin typeface="Times New Roman" panose="02020603050405020304" pitchFamily="18" charset="0"/>
              </a:rPr>
              <a:pPr/>
              <a:t>54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1605FA1-A846-44AE-8D99-D462B03830B1}" type="slidenum">
              <a:rPr lang="en-US" altLang="en-US" sz="1200">
                <a:latin typeface="Times New Roman" panose="02020603050405020304" pitchFamily="18" charset="0"/>
              </a:rPr>
              <a:pPr/>
              <a:t>55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A4342E9-C3C8-4CF4-9C2C-4EFE2FD892A7}" type="slidenum">
              <a:rPr lang="en-US" altLang="en-US" sz="1200">
                <a:latin typeface="Times New Roman" panose="02020603050405020304" pitchFamily="18" charset="0"/>
              </a:rPr>
              <a:pPr/>
              <a:t>56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96DA3F-73EC-463E-AE17-0F05BAD6A4B6}" type="slidenum">
              <a:rPr lang="en-US" altLang="en-US" sz="1200">
                <a:latin typeface="Times New Roman" panose="02020603050405020304" pitchFamily="18" charset="0"/>
              </a:rPr>
              <a:pPr/>
              <a:t>57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6D924A5-15F4-408C-9D1A-DB71539AE662}" type="slidenum">
              <a:rPr lang="en-US" altLang="en-US" sz="1200">
                <a:latin typeface="Times New Roman" panose="02020603050405020304" pitchFamily="18" charset="0"/>
              </a:rPr>
              <a:pPr/>
              <a:t>58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42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338B53D-2CBF-4592-BEC5-A4D64089FDF8}" type="slidenum">
              <a:rPr lang="en-US" altLang="en-US" sz="1200">
                <a:latin typeface="Times New Roman" panose="02020603050405020304" pitchFamily="18" charset="0"/>
              </a:rPr>
              <a:pPr/>
              <a:t>59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988161A-EA97-4539-A57D-50120AB67173}" type="slidenum">
              <a:rPr lang="en-US" altLang="en-US" sz="1200">
                <a:latin typeface="Times New Roman" panose="02020603050405020304" pitchFamily="18" charset="0"/>
              </a:rPr>
              <a:pPr/>
              <a:t>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43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17F0900-F306-4EA4-9E58-B2DE210D9F36}" type="slidenum">
              <a:rPr lang="en-US" altLang="en-US" sz="1200">
                <a:latin typeface="Times New Roman" panose="02020603050405020304" pitchFamily="18" charset="0"/>
              </a:rPr>
              <a:pPr/>
              <a:t>60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3D7E96A-1DBC-444E-BDB9-2768CDB16035}" type="slidenum">
              <a:rPr lang="en-US" altLang="en-US" sz="1200">
                <a:latin typeface="Times New Roman" panose="02020603050405020304" pitchFamily="18" charset="0"/>
              </a:rPr>
              <a:pPr/>
              <a:t>61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45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07616E6-E449-468C-9FC5-B917B1B34852}" type="slidenum">
              <a:rPr lang="en-US" altLang="en-US" sz="1200">
                <a:latin typeface="Times New Roman" panose="02020603050405020304" pitchFamily="18" charset="0"/>
              </a:rPr>
              <a:pPr/>
              <a:t>62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46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6936DAC-6CD2-4E68-944B-A1EC1B6167E1}" type="slidenum">
              <a:rPr lang="en-US" altLang="en-US" sz="1200">
                <a:latin typeface="Times New Roman" panose="02020603050405020304" pitchFamily="18" charset="0"/>
              </a:rPr>
              <a:pPr/>
              <a:t>63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47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EBAE19-1D0A-4DC1-920A-6E7266A91926}" type="slidenum">
              <a:rPr lang="en-US" altLang="en-US" sz="1200">
                <a:latin typeface="Times New Roman" panose="02020603050405020304" pitchFamily="18" charset="0"/>
              </a:rPr>
              <a:pPr/>
              <a:t>64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48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06B10E-9DD4-4359-B379-C5510D19876D}" type="slidenum">
              <a:rPr lang="en-US" altLang="en-US" sz="1200">
                <a:latin typeface="Times New Roman" panose="02020603050405020304" pitchFamily="18" charset="0"/>
              </a:rPr>
              <a:pPr/>
              <a:t>65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950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49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087A34A-3C09-4680-90FE-257AA69BFB10}" type="slidenum">
              <a:rPr lang="en-US" altLang="en-US" sz="1200">
                <a:latin typeface="Times New Roman" panose="02020603050405020304" pitchFamily="18" charset="0"/>
              </a:rPr>
              <a:pPr/>
              <a:t>66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50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91C0232-A81C-46E7-8EF4-98949B4F34CB}" type="slidenum">
              <a:rPr lang="en-US" altLang="en-US" sz="1200">
                <a:latin typeface="Times New Roman" panose="02020603050405020304" pitchFamily="18" charset="0"/>
              </a:rPr>
              <a:pPr/>
              <a:t>67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155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51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C761FEC-8106-468B-9A02-64DF376D3663}" type="slidenum">
              <a:rPr lang="en-US" altLang="en-US" sz="1200">
                <a:latin typeface="Times New Roman" panose="02020603050405020304" pitchFamily="18" charset="0"/>
              </a:rPr>
              <a:pPr/>
              <a:t>68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52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93515A6-323F-410B-84C8-95B307CFD745}" type="slidenum">
              <a:rPr lang="en-US" altLang="en-US" sz="1200">
                <a:latin typeface="Times New Roman" panose="02020603050405020304" pitchFamily="18" charset="0"/>
              </a:rPr>
              <a:pPr/>
              <a:t>69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0DC93B-F5E3-4954-9451-7ABFC4C48AA0}" type="slidenum">
              <a:rPr lang="en-US" altLang="en-US" sz="1200">
                <a:latin typeface="Times New Roman" panose="02020603050405020304" pitchFamily="18" charset="0"/>
              </a:rPr>
              <a:pPr/>
              <a:t>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53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C3EB320-72AE-4DB6-B9B6-694F16049A9C}" type="slidenum">
              <a:rPr lang="en-US" altLang="en-US" sz="1200">
                <a:latin typeface="Times New Roman" panose="02020603050405020304" pitchFamily="18" charset="0"/>
              </a:rPr>
              <a:pPr/>
              <a:t>70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54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FBDFAFA-6F6D-4269-A773-82E3A7155FDF}" type="slidenum">
              <a:rPr lang="en-US" altLang="en-US" sz="1200">
                <a:latin typeface="Times New Roman" panose="02020603050405020304" pitchFamily="18" charset="0"/>
              </a:rPr>
              <a:pPr/>
              <a:t>71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56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55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D57282-437E-4E50-9493-C2964D2DD55D}" type="slidenum">
              <a:rPr lang="en-US" altLang="en-US" sz="1200">
                <a:latin typeface="Times New Roman" panose="02020603050405020304" pitchFamily="18" charset="0"/>
              </a:rPr>
              <a:pPr/>
              <a:t>72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667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56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C0D059B-8ACE-4F32-96B3-528C5523A152}" type="slidenum">
              <a:rPr lang="en-US" altLang="en-US" sz="1200">
                <a:latin typeface="Times New Roman" panose="02020603050405020304" pitchFamily="18" charset="0"/>
              </a:rPr>
              <a:pPr/>
              <a:t>73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21E6FE-28C1-49BB-B7F7-03F5C10F4BBF}" type="slidenum">
              <a:rPr lang="en-US" altLang="en-US" sz="1200">
                <a:latin typeface="Times New Roman" panose="02020603050405020304" pitchFamily="18" charset="0"/>
              </a:rPr>
              <a:pPr/>
              <a:t>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BAAA57-FF14-4CA0-BEBD-5799F7679852}" type="slidenum">
              <a:rPr lang="en-US" altLang="en-US" sz="1200">
                <a:latin typeface="Times New Roman" panose="02020603050405020304" pitchFamily="18" charset="0"/>
              </a:rPr>
              <a:pPr/>
              <a:t>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5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7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8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533400"/>
            <a:ext cx="539115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EF56973-4121-45D8-8117-CDC4415BDEB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8690483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9BBE9E03-826D-43AD-B918-A511D69E927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4360223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3F3B6AF1-AA1C-459D-9961-BCF96CDB4B9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847774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142038"/>
            <a:ext cx="23241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6294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smtClean="0"/>
              <a:t>Synergy Language Essentials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52400" y="6364288"/>
            <a:ext cx="2133600" cy="365125"/>
          </a:xfrm>
        </p:spPr>
        <p:txBody>
          <a:bodyPr/>
          <a:lstStyle>
            <a:lvl1pPr algn="l">
              <a:defRPr sz="1200" b="1" smtClean="0">
                <a:solidFill>
                  <a:schemeClr val="bg2"/>
                </a:solidFill>
              </a:defRPr>
            </a:lvl1pPr>
          </a:lstStyle>
          <a:p>
            <a:fld id="{7964D280-3A49-4AB9-936A-2A9F658298B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1761052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hite Ba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smtClean="0"/>
              <a:t>Synergy Language Essentials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408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609600"/>
            <a:ext cx="6096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819400" y="1981200"/>
            <a:ext cx="2971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5943600" y="1981200"/>
            <a:ext cx="2971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Synergy Language Essentials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B09EBB3-BB17-4622-BB09-99D5224661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577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533400"/>
            <a:ext cx="539115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62484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25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Synergy Language Essentials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261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hite Ba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371600"/>
            <a:ext cx="9139238" cy="0"/>
          </a:xfrm>
          <a:prstGeom prst="line">
            <a:avLst/>
          </a:prstGeom>
          <a:ln w="2540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Synergy Language Essentials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897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89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865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164F6D39-3515-4974-9E1A-B14F71694BA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3725297"/>
      </p:ext>
    </p:extLst>
  </p:cSld>
  <p:clrMapOvr>
    <a:masterClrMapping/>
  </p:clrMapOvr>
  <p:transition advClick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10541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6377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/>
              <a:t>Synergy Language Essentials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52400" y="6364288"/>
            <a:ext cx="2133600" cy="365125"/>
          </a:xfrm>
        </p:spPr>
        <p:txBody>
          <a:bodyPr/>
          <a:lstStyle>
            <a:lvl1pPr algn="l">
              <a:defRPr sz="1200" b="1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EE50288-CBBA-4F7A-92E6-B53364C655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7994067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164F6D39-3515-4974-9E1A-B14F71694BA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4906429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ang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164F6D39-3515-4974-9E1A-B14F71694BA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7876059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164F6D39-3515-4974-9E1A-B14F71694BA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7588991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391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EA817092-A916-4F4C-B1C7-546424C6FAB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9872674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B96FD326-E897-4D0B-A2B0-47AC63D7773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3612157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ACA2682E-DAFB-4FFA-ABA7-AB9A23A9C29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6508743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70BA7284-7B23-4C12-B05D-1CAB3C4D5F5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988842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142038"/>
            <a:ext cx="23241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-76200" y="6445250"/>
            <a:ext cx="66294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4611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 b="1" smtClean="0">
                <a:solidFill>
                  <a:schemeClr val="bg2"/>
                </a:solidFill>
              </a:defRPr>
            </a:lvl1pPr>
          </a:lstStyle>
          <a:p>
            <a:fld id="{164F6D39-3515-4974-9E1A-B14F71694BA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3507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</p:sldLayoutIdLst>
  <p:transition advClick="0"/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03D5C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Synergy Language Essentials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3635059-FDE9-46D5-B474-04591CCEAF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32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</p:sldLayoutIdLst>
  <p:transition advClick="0"/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03D5C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Exercise%20-%202.docx" TargetMode="Externa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altLang="en-US" sz="4800" smtClean="0"/>
              <a:t>Synergy Language Essentials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Division</a:t>
            </a:r>
          </a:p>
        </p:txBody>
      </p:sp>
      <p:sp>
        <p:nvSpPr>
          <p:cNvPr id="7172" name="Rectangle 7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autoUpdateAnimBg="0"/>
      <p:bldP spid="4103" grpId="0" build="p" autoUpdateAnimBg="0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Implied-Decimal Data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Maximum size:</a:t>
            </a:r>
          </a:p>
          <a:p>
            <a:pPr lvl="1" eaLnBrk="1" hangingPunct="1"/>
            <a:r>
              <a:rPr lang="en-US" altLang="en-US" sz="2000" dirty="0" smtClean="0"/>
              <a:t>Whole number part	18 significant digits</a:t>
            </a:r>
          </a:p>
          <a:p>
            <a:pPr lvl="1" eaLnBrk="1" hangingPunct="1"/>
            <a:r>
              <a:rPr lang="en-US" altLang="en-US" sz="2000" dirty="0" smtClean="0"/>
              <a:t>Fractional precision	10 digits</a:t>
            </a:r>
          </a:p>
          <a:p>
            <a:pPr eaLnBrk="1" hangingPunct="1"/>
            <a:r>
              <a:rPr lang="en-US" altLang="en-US" dirty="0" smtClean="0"/>
              <a:t>Stored right-justified for the total length:</a:t>
            </a:r>
          </a:p>
          <a:p>
            <a:pPr lvl="1" eaLnBrk="1" hangingPunct="1"/>
            <a:r>
              <a:rPr lang="en-US" altLang="en-US" sz="2000" dirty="0" smtClean="0"/>
              <a:t>Ordered around the implied-decimal point.</a:t>
            </a:r>
          </a:p>
          <a:p>
            <a:pPr eaLnBrk="1" hangingPunct="1"/>
            <a:r>
              <a:rPr lang="en-US" altLang="en-US" dirty="0" smtClean="0"/>
              <a:t>Example declaration: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/>
              <a:t>myfield	,d28.10</a:t>
            </a:r>
          </a:p>
          <a:p>
            <a:pPr lvl="1" eaLnBrk="1" hangingPunct="1"/>
            <a:endParaRPr lang="en-US" altLang="en-US" dirty="0" smtClean="0"/>
          </a:p>
          <a:p>
            <a:pPr eaLnBrk="1" hangingPunct="1"/>
            <a:endParaRPr lang="en-US" altLang="en-US" sz="2200" dirty="0" smtClean="0"/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Integer Data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Byte-oriented binary representation of a signed whole number:</a:t>
            </a:r>
          </a:p>
          <a:p>
            <a:pPr lvl="1" eaLnBrk="1" hangingPunct="1"/>
            <a:r>
              <a:rPr lang="en-US" altLang="en-US" sz="2200" dirty="0" smtClean="0"/>
              <a:t>Stored in native integer form.</a:t>
            </a:r>
          </a:p>
          <a:p>
            <a:pPr lvl="1" eaLnBrk="1" hangingPunct="1"/>
            <a:r>
              <a:rPr lang="en-US" altLang="en-US" sz="2200" dirty="0" smtClean="0"/>
              <a:t>Valid characters are 0–9, “-” and “+”</a:t>
            </a:r>
          </a:p>
          <a:p>
            <a:pPr lvl="1" eaLnBrk="1" hangingPunct="1"/>
            <a:r>
              <a:rPr lang="en-US" altLang="en-US" sz="2200" dirty="0" smtClean="0"/>
              <a:t>Use machine instructions for math operations:</a:t>
            </a:r>
          </a:p>
          <a:p>
            <a:pPr lvl="2" eaLnBrk="1" hangingPunct="1"/>
            <a:r>
              <a:rPr lang="en-US" altLang="en-US" sz="2200" dirty="0" smtClean="0"/>
              <a:t>Faster processing</a:t>
            </a:r>
          </a:p>
          <a:p>
            <a:pPr lvl="1" eaLnBrk="1" hangingPunct="1"/>
            <a:r>
              <a:rPr lang="en-US" altLang="en-US" sz="2200" dirty="0" smtClean="0"/>
              <a:t>Data sizes: 1, 2, 4 or 8-byte integers:</a:t>
            </a:r>
          </a:p>
          <a:p>
            <a:pPr lvl="2" eaLnBrk="1" hangingPunct="1"/>
            <a:r>
              <a:rPr lang="en-US" altLang="en-US" sz="2200" dirty="0" smtClean="0"/>
              <a:t>Recommended 4-byte integers for alignment optimization.</a:t>
            </a:r>
          </a:p>
        </p:txBody>
      </p:sp>
      <p:sp>
        <p:nvSpPr>
          <p:cNvPr id="1741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Integer Data Ranges</a:t>
            </a:r>
          </a:p>
        </p:txBody>
      </p:sp>
      <p:sp>
        <p:nvSpPr>
          <p:cNvPr id="18438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u="sng" dirty="0" smtClean="0"/>
              <a:t>Number of bytes:</a:t>
            </a:r>
            <a:r>
              <a:rPr lang="en-US" altLang="en-US" sz="2000" dirty="0" smtClean="0"/>
              <a:t>		</a:t>
            </a:r>
            <a:r>
              <a:rPr lang="en-US" altLang="en-US" sz="2000" u="sng" dirty="0" smtClean="0"/>
              <a:t>Data range: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/>
              <a:t>	1 byte			</a:t>
            </a:r>
            <a:r>
              <a:rPr lang="en-US" altLang="en-US" sz="1800" b="1" dirty="0" smtClean="0"/>
              <a:t>-128 </a:t>
            </a:r>
            <a:r>
              <a:rPr lang="en-US" altLang="en-US" sz="1800" dirty="0" smtClean="0"/>
              <a:t>to </a:t>
            </a:r>
            <a:r>
              <a:rPr lang="en-US" altLang="en-US" sz="1800" b="1" dirty="0" smtClean="0"/>
              <a:t>127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/>
              <a:t>	2 bytes		         	-</a:t>
            </a:r>
            <a:r>
              <a:rPr lang="en-US" altLang="en-US" sz="1800" b="1" dirty="0" smtClean="0"/>
              <a:t>32,768</a:t>
            </a:r>
            <a:r>
              <a:rPr lang="en-US" altLang="en-US" sz="1800" dirty="0" smtClean="0"/>
              <a:t> to </a:t>
            </a:r>
            <a:r>
              <a:rPr lang="en-US" altLang="en-US" sz="1800" b="1" dirty="0" smtClean="0"/>
              <a:t>32,767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/>
              <a:t>	4 bytes			-</a:t>
            </a:r>
            <a:r>
              <a:rPr lang="en-US" altLang="en-US" sz="1800" b="1" dirty="0" smtClean="0"/>
              <a:t>2,147,483,648</a:t>
            </a:r>
            <a:r>
              <a:rPr lang="en-US" altLang="en-US" sz="1800" dirty="0" smtClean="0"/>
              <a:t> to </a:t>
            </a:r>
            <a:r>
              <a:rPr lang="en-US" altLang="en-US" sz="1800" b="1" dirty="0" smtClean="0"/>
              <a:t>2,147,483,647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/>
              <a:t>	8 bytes		    	-</a:t>
            </a:r>
            <a:r>
              <a:rPr lang="en-US" altLang="en-US" sz="1800" b="1" dirty="0" smtClean="0"/>
              <a:t>very</a:t>
            </a:r>
            <a:r>
              <a:rPr lang="en-US" altLang="en-US" sz="1800" dirty="0" smtClean="0"/>
              <a:t> </a:t>
            </a:r>
            <a:r>
              <a:rPr lang="en-US" altLang="en-US" sz="1800" b="1" dirty="0" smtClean="0"/>
              <a:t>small</a:t>
            </a:r>
            <a:r>
              <a:rPr lang="en-US" altLang="en-US" sz="1800" dirty="0" smtClean="0"/>
              <a:t> to </a:t>
            </a:r>
            <a:r>
              <a:rPr lang="en-US" altLang="en-US" sz="1800" b="1" dirty="0" smtClean="0"/>
              <a:t>very</a:t>
            </a:r>
            <a:r>
              <a:rPr lang="en-US" altLang="en-US" sz="1800" dirty="0" smtClean="0"/>
              <a:t> </a:t>
            </a:r>
            <a:r>
              <a:rPr lang="en-US" altLang="en-US" sz="1800" b="1" dirty="0" smtClean="0"/>
              <a:t>big</a:t>
            </a:r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Questions?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Basic Data Types:</a:t>
            </a:r>
          </a:p>
          <a:p>
            <a:pPr lvl="1" eaLnBrk="1" hangingPunct="1"/>
            <a:r>
              <a:rPr lang="en-US" altLang="en-US" dirty="0" smtClean="0"/>
              <a:t>Alpha</a:t>
            </a:r>
          </a:p>
          <a:p>
            <a:pPr lvl="1" eaLnBrk="1" hangingPunct="1"/>
            <a:r>
              <a:rPr lang="en-US" altLang="en-US" dirty="0" smtClean="0"/>
              <a:t>Numeric</a:t>
            </a:r>
          </a:p>
          <a:p>
            <a:pPr eaLnBrk="1" hangingPunct="1"/>
            <a:r>
              <a:rPr lang="en-US" altLang="en-US" dirty="0" smtClean="0"/>
              <a:t>Numeric Data Types:</a:t>
            </a:r>
          </a:p>
          <a:p>
            <a:pPr lvl="1" eaLnBrk="1" hangingPunct="1"/>
            <a:r>
              <a:rPr lang="en-US" altLang="en-US" dirty="0" smtClean="0"/>
              <a:t>Decimal</a:t>
            </a:r>
          </a:p>
          <a:p>
            <a:pPr lvl="1" eaLnBrk="1" hangingPunct="1"/>
            <a:r>
              <a:rPr lang="en-US" altLang="en-US" dirty="0" smtClean="0"/>
              <a:t>Implied-decimal</a:t>
            </a:r>
          </a:p>
          <a:p>
            <a:pPr lvl="1" eaLnBrk="1" hangingPunct="1"/>
            <a:r>
              <a:rPr lang="en-US" altLang="en-US" dirty="0" smtClean="0"/>
              <a:t>Integer</a:t>
            </a:r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Identifiers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Identifiers name something: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Keyword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Routine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Label, etc.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Identifier structure: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Maximum length is 30 characters.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First character is alphabetic (A-Z).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Subsequent characters are alphanumeric (A–Z,</a:t>
            </a:r>
            <a:br>
              <a:rPr lang="en-US" altLang="en-US" sz="2200" dirty="0" smtClean="0"/>
            </a:br>
            <a:r>
              <a:rPr lang="en-US" altLang="en-US" sz="2200" dirty="0" smtClean="0"/>
              <a:t>0–9), dollar sign ($) or underscore (_).</a:t>
            </a:r>
          </a:p>
        </p:txBody>
      </p:sp>
      <p:sp>
        <p:nvSpPr>
          <p:cNvPr id="2048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Identifiers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Not case sensitive: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“NAME” is the same as “name”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Context sensitive: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Synergy Language understands the context in which an identifier is being used.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You can use language keywords in most places: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200" dirty="0" smtClean="0"/>
              <a:t>E.g., using END for a field name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.DEFINE literals are the exception to this rule.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200" dirty="0" smtClean="0"/>
              <a:t>More information later.</a:t>
            </a:r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Identifiers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D_LIT_NAME</a:t>
            </a:r>
          </a:p>
          <a:p>
            <a:pPr eaLnBrk="1" hangingPunct="1"/>
            <a:r>
              <a:rPr lang="en-US" altLang="en-US" smtClean="0"/>
              <a:t>My_favorite_label,</a:t>
            </a:r>
          </a:p>
          <a:p>
            <a:pPr eaLnBrk="1" hangingPunct="1"/>
            <a:r>
              <a:rPr lang="en-US" altLang="en-US" smtClean="0"/>
              <a:t>fred</a:t>
            </a:r>
          </a:p>
          <a:p>
            <a:pPr eaLnBrk="1" hangingPunct="1"/>
            <a:r>
              <a:rPr lang="en-US" altLang="en-US" smtClean="0"/>
              <a:t>VARIABLE_8</a:t>
            </a:r>
          </a:p>
          <a:p>
            <a:pPr eaLnBrk="1" hangingPunct="1"/>
            <a:r>
              <a:rPr lang="en-US" altLang="en-US" smtClean="0"/>
              <a:t>SYSTEM$Variable</a:t>
            </a:r>
          </a:p>
        </p:txBody>
      </p:sp>
      <p:sp>
        <p:nvSpPr>
          <p:cNvPr id="2253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Literals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Read-only data:</a:t>
            </a:r>
          </a:p>
          <a:p>
            <a:pPr lvl="1" eaLnBrk="1" hangingPunct="1"/>
            <a:r>
              <a:rPr lang="en-US" altLang="en-US" dirty="0" smtClean="0"/>
              <a:t>Cannot be changed at runtime.</a:t>
            </a:r>
          </a:p>
          <a:p>
            <a:pPr eaLnBrk="1" hangingPunct="1"/>
            <a:r>
              <a:rPr lang="en-US" altLang="en-US" dirty="0" smtClean="0"/>
              <a:t>Alpha literals are enclosed in matching quotation marks.</a:t>
            </a:r>
          </a:p>
          <a:p>
            <a:pPr lvl="1" eaLnBrk="1" hangingPunct="1"/>
            <a:r>
              <a:rPr lang="en-US" altLang="en-US" dirty="0" smtClean="0"/>
              <a:t>Single (‘) or double (“).</a:t>
            </a:r>
          </a:p>
          <a:p>
            <a:pPr eaLnBrk="1" hangingPunct="1"/>
            <a:r>
              <a:rPr lang="en-US" altLang="en-US" dirty="0" smtClean="0"/>
              <a:t>Numeric literals are not enclosed in quotation marks.</a:t>
            </a:r>
          </a:p>
        </p:txBody>
      </p:sp>
      <p:sp>
        <p:nvSpPr>
          <p:cNvPr id="2355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Sample Literals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Alphanumeric Literals: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dirty="0" smtClean="0"/>
              <a:t>‘Hello World’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dirty="0" smtClean="0"/>
              <a:t>“Daily Sales Report”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Decimal literals: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dirty="0" smtClean="0"/>
              <a:t>-197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dirty="0" smtClean="0"/>
              <a:t>172384569385943000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Implied-decimal literals: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dirty="0" smtClean="0"/>
              <a:t>45.6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dirty="0" smtClean="0"/>
              <a:t>+18.10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dirty="0" smtClean="0"/>
              <a:t>-25673849.26345</a:t>
            </a:r>
          </a:p>
        </p:txBody>
      </p:sp>
      <p:sp>
        <p:nvSpPr>
          <p:cNvPr id="2458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Literal Syntax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Must be part of a literal block.</a:t>
            </a:r>
          </a:p>
          <a:p>
            <a:pPr lvl="1" eaLnBrk="1" hangingPunct="1"/>
            <a:r>
              <a:rPr lang="en-US" altLang="en-US" sz="2200" dirty="0" smtClean="0"/>
              <a:t>Literal block can be named: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/>
              <a:t>literal [name]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/>
              <a:t>		&lt;member_declaration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&gt;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/>
              <a:t>		&lt;member_declaration</a:t>
            </a:r>
            <a:r>
              <a:rPr lang="en-US" altLang="en-US" sz="2000" baseline="-25000" dirty="0" smtClean="0"/>
              <a:t>2</a:t>
            </a:r>
            <a:r>
              <a:rPr lang="en-US" altLang="en-US" sz="2000" dirty="0" smtClean="0"/>
              <a:t>&gt;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/>
              <a:t>			.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/>
              <a:t>			.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/>
              <a:t>			.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/>
              <a:t>		&lt;member_declaration</a:t>
            </a:r>
            <a:r>
              <a:rPr lang="en-US" altLang="en-US" sz="2000" baseline="-25000" dirty="0" smtClean="0"/>
              <a:t>N</a:t>
            </a:r>
            <a:r>
              <a:rPr lang="en-US" altLang="en-US" sz="2000" dirty="0" smtClean="0"/>
              <a:t>&gt;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/>
              <a:t>endliteral</a:t>
            </a:r>
          </a:p>
        </p:txBody>
      </p:sp>
      <p:sp>
        <p:nvSpPr>
          <p:cNvPr id="2560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Module Overview</a:t>
            </a:r>
          </a:p>
        </p:txBody>
      </p:sp>
      <p:sp>
        <p:nvSpPr>
          <p:cNvPr id="8198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Data Types</a:t>
            </a:r>
          </a:p>
          <a:p>
            <a:pPr eaLnBrk="1" hangingPunct="1"/>
            <a:r>
              <a:rPr lang="en-US" altLang="en-US" sz="2400" dirty="0" smtClean="0"/>
              <a:t>Identifiers and Literals</a:t>
            </a:r>
          </a:p>
          <a:p>
            <a:pPr eaLnBrk="1" hangingPunct="1"/>
            <a:r>
              <a:rPr lang="en-US" altLang="en-US" sz="2400" dirty="0" smtClean="0"/>
              <a:t>Records and Fields</a:t>
            </a:r>
          </a:p>
          <a:p>
            <a:pPr eaLnBrk="1" hangingPunct="1"/>
            <a:r>
              <a:rPr lang="en-US" altLang="en-US" sz="2400" dirty="0" smtClean="0"/>
              <a:t>Data Overlays</a:t>
            </a:r>
          </a:p>
          <a:p>
            <a:pPr eaLnBrk="1" hangingPunct="1"/>
            <a:r>
              <a:rPr lang="en-US" altLang="en-US" sz="2400" dirty="0" smtClean="0"/>
              <a:t>Arrays and Ranged-Variables</a:t>
            </a:r>
          </a:p>
          <a:p>
            <a:pPr eaLnBrk="1" hangingPunct="1"/>
            <a:r>
              <a:rPr lang="en-US" altLang="en-US" sz="2400" dirty="0" smtClean="0"/>
              <a:t>Groups</a:t>
            </a:r>
          </a:p>
          <a:p>
            <a:pPr eaLnBrk="1" hangingPunct="1"/>
            <a:r>
              <a:rPr lang="en-US" altLang="en-US" sz="2400" dirty="0" smtClean="0"/>
              <a:t>Shared Data:</a:t>
            </a:r>
          </a:p>
          <a:p>
            <a:pPr lvl="1" eaLnBrk="1" hangingPunct="1"/>
            <a:r>
              <a:rPr lang="en-US" altLang="en-US" sz="2200" dirty="0" smtClean="0"/>
              <a:t>Common Data</a:t>
            </a:r>
          </a:p>
          <a:p>
            <a:pPr lvl="1" eaLnBrk="1" hangingPunct="1"/>
            <a:r>
              <a:rPr lang="en-US" altLang="en-US" sz="2200" dirty="0" smtClean="0"/>
              <a:t>Global Data Sections</a:t>
            </a:r>
          </a:p>
        </p:txBody>
      </p:sp>
      <p:sp>
        <p:nvSpPr>
          <p:cNvPr id="819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Declared in The Data Division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 smtClean="0"/>
              <a:t>literal static_defines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 smtClean="0"/>
              <a:t>	program_title	,a2	,”My program”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 smtClean="0"/>
              <a:t>	version			,d2	,01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 smtClean="0"/>
              <a:t>endliteral</a:t>
            </a:r>
            <a:endParaRPr lang="en-US" altLang="en-US" dirty="0" smtClean="0"/>
          </a:p>
        </p:txBody>
      </p:sp>
      <p:sp>
        <p:nvSpPr>
          <p:cNvPr id="2662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Questions?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Identifiers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Literals</a:t>
            </a:r>
          </a:p>
        </p:txBody>
      </p:sp>
      <p:sp>
        <p:nvSpPr>
          <p:cNvPr id="2765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Records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 “unit” of data that is subdivided into smaller units called “fields”.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Named records are alpha variables treated as alpha variables.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Must begin with an alphanumeric character.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Data starts at the same place as its first field.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Size is the total size of all fields.</a:t>
            </a:r>
          </a:p>
        </p:txBody>
      </p:sp>
      <p:sp>
        <p:nvSpPr>
          <p:cNvPr id="2867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Record Syntax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	record [name]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		&lt;field_declaration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		&lt;field_declaration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			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			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			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		&lt;field </a:t>
            </a:r>
            <a:r>
              <a:rPr lang="en-US" altLang="en-US" dirty="0" err="1" smtClean="0"/>
              <a:t>declaration</a:t>
            </a:r>
            <a:r>
              <a:rPr lang="en-US" altLang="en-US" baseline="-25000" dirty="0" err="1" smtClean="0"/>
              <a:t>N</a:t>
            </a:r>
            <a:r>
              <a:rPr lang="en-US" altLang="en-US" dirty="0" smtClean="0"/>
              <a:t>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	endrecord</a:t>
            </a:r>
          </a:p>
        </p:txBody>
      </p:sp>
      <p:sp>
        <p:nvSpPr>
          <p:cNvPr id="2970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Fields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Fundamental unit of data storage.</a:t>
            </a:r>
          </a:p>
          <a:p>
            <a:pPr lvl="1" eaLnBrk="1" hangingPunct="1"/>
            <a:r>
              <a:rPr lang="en-US" altLang="en-US" dirty="0" smtClean="0"/>
              <a:t>The building blocks of records.</a:t>
            </a:r>
          </a:p>
          <a:p>
            <a:pPr eaLnBrk="1" hangingPunct="1"/>
            <a:r>
              <a:rPr lang="en-US" altLang="en-US" dirty="0" smtClean="0"/>
              <a:t>May be named or unnamed.</a:t>
            </a:r>
          </a:p>
          <a:p>
            <a:pPr eaLnBrk="1" hangingPunct="1"/>
            <a:r>
              <a:rPr lang="en-US" altLang="en-US" dirty="0" smtClean="0"/>
              <a:t>Must be defined with type and size.</a:t>
            </a:r>
          </a:p>
          <a:p>
            <a:pPr eaLnBrk="1" hangingPunct="1"/>
            <a:r>
              <a:rPr lang="en-US" altLang="en-US" dirty="0" smtClean="0"/>
              <a:t>Names are identifiers.</a:t>
            </a:r>
          </a:p>
          <a:p>
            <a:pPr lvl="1" eaLnBrk="1" hangingPunct="1"/>
            <a:r>
              <a:rPr lang="en-US" altLang="en-US" dirty="0" smtClean="0"/>
              <a:t>Must begin with an alphanumeric character.</a:t>
            </a:r>
          </a:p>
        </p:txBody>
      </p:sp>
      <p:sp>
        <p:nvSpPr>
          <p:cNvPr id="3072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Field Syntax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/>
              <a:t>	</a:t>
            </a:r>
            <a:r>
              <a:rPr lang="en-US" altLang="en-US" sz="1800" dirty="0" smtClean="0"/>
              <a:t>[field_name]	,type size	[,initial value]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800" dirty="0" smtClean="0"/>
          </a:p>
          <a:p>
            <a:pPr eaLnBrk="1" hangingPunct="1"/>
            <a:r>
              <a:rPr lang="en-US" altLang="en-US" sz="2400" i="1" dirty="0" smtClean="0"/>
              <a:t>Field_name</a:t>
            </a:r>
            <a:r>
              <a:rPr lang="en-US" altLang="en-US" sz="2400" dirty="0" smtClean="0"/>
              <a:t> is an identifier and must begin with an alphanumeric character.</a:t>
            </a:r>
          </a:p>
          <a:p>
            <a:pPr eaLnBrk="1" hangingPunct="1"/>
            <a:r>
              <a:rPr lang="en-US" altLang="en-US" sz="2400" dirty="0" smtClean="0"/>
              <a:t>Type is one of: </a:t>
            </a:r>
          </a:p>
          <a:p>
            <a:pPr lvl="1" eaLnBrk="1" hangingPunct="1"/>
            <a:r>
              <a:rPr lang="en-US" altLang="en-US" sz="2200" dirty="0" smtClean="0"/>
              <a:t>a		Alpha</a:t>
            </a:r>
          </a:p>
          <a:p>
            <a:pPr lvl="1" eaLnBrk="1" hangingPunct="1"/>
            <a:r>
              <a:rPr lang="en-US" altLang="en-US" sz="2200" dirty="0" smtClean="0"/>
              <a:t>d	Decimal or implied-decimal</a:t>
            </a:r>
          </a:p>
          <a:p>
            <a:pPr lvl="1" eaLnBrk="1" hangingPunct="1"/>
            <a:r>
              <a:rPr lang="en-US" altLang="en-US" sz="2200" dirty="0" smtClean="0"/>
              <a:t>I		integer</a:t>
            </a:r>
          </a:p>
          <a:p>
            <a:pPr eaLnBrk="1" hangingPunct="1"/>
            <a:r>
              <a:rPr lang="en-US" altLang="en-US" sz="2400" dirty="0" smtClean="0"/>
              <a:t>Size is a numeric literal.</a:t>
            </a:r>
          </a:p>
          <a:p>
            <a:pPr eaLnBrk="1" hangingPunct="1"/>
            <a:r>
              <a:rPr lang="en-US" altLang="en-US" sz="2400" i="1" dirty="0" smtClean="0"/>
              <a:t>Initial value </a:t>
            </a:r>
            <a:r>
              <a:rPr lang="en-US" altLang="en-US" sz="2400" dirty="0" smtClean="0"/>
              <a:t>is a literal.</a:t>
            </a:r>
            <a:endParaRPr lang="en-US" altLang="en-US" sz="2400" i="1" dirty="0" smtClean="0"/>
          </a:p>
        </p:txBody>
      </p:sp>
      <p:sp>
        <p:nvSpPr>
          <p:cNvPr id="3174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Implied-decimal Field Size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			</a:t>
            </a:r>
            <a:r>
              <a:rPr lang="en-US" altLang="en-US" i="1" dirty="0" err="1" smtClean="0"/>
              <a:t>Length.Precision</a:t>
            </a:r>
            <a:endParaRPr lang="en-US" altLang="en-US" i="1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i="1" dirty="0" smtClean="0"/>
          </a:p>
          <a:p>
            <a:pPr eaLnBrk="1" hangingPunct="1"/>
            <a:r>
              <a:rPr lang="en-US" altLang="en-US" i="1" dirty="0" smtClean="0"/>
              <a:t>Length</a:t>
            </a:r>
            <a:r>
              <a:rPr lang="en-US" altLang="en-US" dirty="0" smtClean="0"/>
              <a:t> is the length of the total field.</a:t>
            </a:r>
          </a:p>
          <a:p>
            <a:pPr lvl="1" eaLnBrk="1" hangingPunct="1"/>
            <a:r>
              <a:rPr lang="en-US" altLang="en-US" dirty="0" smtClean="0"/>
              <a:t>Maximum 28</a:t>
            </a:r>
          </a:p>
          <a:p>
            <a:pPr eaLnBrk="1" hangingPunct="1"/>
            <a:r>
              <a:rPr lang="en-US" altLang="en-US" i="1" dirty="0" smtClean="0"/>
              <a:t>Precision</a:t>
            </a:r>
            <a:r>
              <a:rPr lang="en-US" altLang="en-US" dirty="0" smtClean="0"/>
              <a:t> is the number of digits to the right of the decimal point.</a:t>
            </a:r>
          </a:p>
          <a:p>
            <a:pPr lvl="1" eaLnBrk="1" hangingPunct="1"/>
            <a:r>
              <a:rPr lang="en-US" altLang="en-US" dirty="0" smtClean="0"/>
              <a:t>Maximum 10</a:t>
            </a:r>
          </a:p>
        </p:txBody>
      </p:sp>
      <p:sp>
        <p:nvSpPr>
          <p:cNvPr id="3277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Sample Record	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/>
              <a:t>	record WorkVars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/>
              <a:t>		mCompany		,a30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/>
              <a:t>		mContact		,a30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/>
              <a:t>		mAddress		,a50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/>
              <a:t>		mPhone		,a12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/>
              <a:t>		mLastInvoice	,d8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/>
              <a:t>		mBalance		,d10.2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/>
              <a:t>	endrecord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>
                <a:solidFill>
                  <a:srgbClr val="00B050"/>
                </a:solidFill>
              </a:rPr>
              <a:t>	; Record size is 140 bytes</a:t>
            </a:r>
          </a:p>
        </p:txBody>
      </p:sp>
      <p:sp>
        <p:nvSpPr>
          <p:cNvPr id="3379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Default Field States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	</a:t>
            </a:r>
            <a:r>
              <a:rPr lang="en-US" altLang="en-US" b="1" u="sng" dirty="0" smtClean="0"/>
              <a:t>Data Type</a:t>
            </a:r>
            <a:r>
              <a:rPr lang="en-US" altLang="en-US" b="1" dirty="0" smtClean="0"/>
              <a:t>		</a:t>
            </a:r>
            <a:r>
              <a:rPr lang="en-US" altLang="en-US" b="1" u="sng" dirty="0" smtClean="0"/>
              <a:t>Cleared-state</a:t>
            </a:r>
            <a:endParaRPr lang="en-US" altLang="en-US" u="sng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	</a:t>
            </a:r>
            <a:r>
              <a:rPr lang="en-US" altLang="en-US" sz="2400" dirty="0" smtClean="0"/>
              <a:t>Alpha			Blanks (spaces)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/>
              <a:t>	Decimal			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/>
              <a:t>	Implied-decimal	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/>
              <a:t>	Integer			Null (binary 0)</a:t>
            </a:r>
          </a:p>
        </p:txBody>
      </p:sp>
      <p:sp>
        <p:nvSpPr>
          <p:cNvPr id="3482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Unnamed Fields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Unnamed fields are used as fillers: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/>
              <a:t>record Date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/>
              <a:t>	mDay		,d2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/>
              <a:t>				,a1	,”/”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/>
              <a:t>	mMonth	,d2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/>
              <a:t>				,a1	,”/”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/>
              <a:t>	mYear		,d4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/>
              <a:t>endrecord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>
                <a:solidFill>
                  <a:srgbClr val="00B050"/>
                </a:solidFill>
              </a:rPr>
              <a:t>; Record size is 10 bytes</a:t>
            </a:r>
          </a:p>
        </p:txBody>
      </p:sp>
      <p:sp>
        <p:nvSpPr>
          <p:cNvPr id="3584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Types</a:t>
            </a:r>
          </a:p>
        </p:txBody>
      </p:sp>
      <p:sp>
        <p:nvSpPr>
          <p:cNvPr id="9222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Synergy Language supports six data types: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Alpha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Decimal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Implied-decimal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Integer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Packed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Implied-packed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Two “basic” data types: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Alpha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Numeric</a:t>
            </a:r>
          </a:p>
        </p:txBody>
      </p:sp>
      <p:sp>
        <p:nvSpPr>
          <p:cNvPr id="922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Storage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43000" y="1752600"/>
            <a:ext cx="29718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00" dirty="0" smtClean="0"/>
              <a:t>main PROGRAM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00" dirty="0" smtClean="0"/>
              <a:t>record Record1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00" dirty="0" smtClean="0"/>
              <a:t>	mField1	,a4	,”</a:t>
            </a:r>
            <a:r>
              <a:rPr lang="en-US" altLang="en-US" sz="1000" dirty="0" err="1" smtClean="0"/>
              <a:t>abcd</a:t>
            </a:r>
            <a:r>
              <a:rPr lang="en-US" altLang="en-US" sz="1000" dirty="0" smtClean="0"/>
              <a:t>”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00" dirty="0" smtClean="0"/>
              <a:t>	mField2	,a4	,”</a:t>
            </a:r>
            <a:r>
              <a:rPr lang="en-US" altLang="en-US" sz="1000" dirty="0" err="1" smtClean="0"/>
              <a:t>efgh</a:t>
            </a:r>
            <a:r>
              <a:rPr lang="en-US" altLang="en-US" sz="1000" dirty="0" smtClean="0"/>
              <a:t>”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00" dirty="0" smtClean="0"/>
              <a:t>	mField3	,a4	,”</a:t>
            </a:r>
            <a:r>
              <a:rPr lang="en-US" altLang="en-US" sz="1000" dirty="0" err="1" smtClean="0"/>
              <a:t>ijkl</a:t>
            </a:r>
            <a:r>
              <a:rPr lang="en-US" altLang="en-US" sz="1000" dirty="0" smtClean="0"/>
              <a:t>”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00" dirty="0" smtClean="0"/>
              <a:t>endrecord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00" dirty="0" smtClean="0"/>
              <a:t>record Record2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00" dirty="0" smtClean="0"/>
              <a:t>	mField4	,a3	,”</a:t>
            </a:r>
            <a:r>
              <a:rPr lang="en-US" altLang="en-US" sz="1000" dirty="0" err="1" smtClean="0"/>
              <a:t>mno</a:t>
            </a:r>
            <a:r>
              <a:rPr lang="en-US" altLang="en-US" sz="1000" dirty="0" smtClean="0"/>
              <a:t>”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00" dirty="0" smtClean="0"/>
              <a:t>	mField5	,a3	,”</a:t>
            </a:r>
            <a:r>
              <a:rPr lang="en-US" altLang="en-US" sz="1000" dirty="0" err="1" smtClean="0"/>
              <a:t>pqr</a:t>
            </a:r>
            <a:r>
              <a:rPr lang="en-US" altLang="en-US" sz="1000" dirty="0" smtClean="0"/>
              <a:t>”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00" dirty="0" smtClean="0"/>
              <a:t>	mField6	,a3	,”</a:t>
            </a:r>
            <a:r>
              <a:rPr lang="en-US" altLang="en-US" sz="1000" dirty="0" err="1" smtClean="0"/>
              <a:t>stu</a:t>
            </a:r>
            <a:r>
              <a:rPr lang="en-US" altLang="en-US" sz="1000" dirty="0" smtClean="0"/>
              <a:t>”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00" dirty="0" smtClean="0"/>
              <a:t>	mField7	,a3	,”</a:t>
            </a:r>
            <a:r>
              <a:rPr lang="en-US" altLang="en-US" sz="1000" dirty="0" err="1" smtClean="0"/>
              <a:t>vwx</a:t>
            </a:r>
            <a:r>
              <a:rPr lang="en-US" altLang="en-US" sz="1000" dirty="0" smtClean="0"/>
              <a:t>”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00" dirty="0" smtClean="0"/>
              <a:t>endrecord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00" dirty="0" smtClean="0"/>
              <a:t>record Record3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00" dirty="0" smtClean="0"/>
              <a:t>	mField8	 ,d5	,12345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00" dirty="0" smtClean="0"/>
              <a:t>	mField9	 ,d5	,678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00" dirty="0" smtClean="0"/>
              <a:t>	mField10 ,d6.3	,99.99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00" dirty="0" smtClean="0"/>
              <a:t>endrecord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00" dirty="0" smtClean="0"/>
              <a:t>proc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00" dirty="0" smtClean="0"/>
              <a:t>	stop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00" dirty="0" smtClean="0"/>
              <a:t>endmain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000" dirty="0" smtClean="0"/>
              <a:t>Data is stored sequentially in memory as it is defined in the data division.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000" dirty="0" smtClean="0"/>
          </a:p>
        </p:txBody>
      </p:sp>
      <p:graphicFrame>
        <p:nvGraphicFramePr>
          <p:cNvPr id="2" name="Object 4"/>
          <p:cNvGraphicFramePr>
            <a:graphicFrameLocks noGrp="1" noChangeAspect="1"/>
          </p:cNvGraphicFramePr>
          <p:nvPr>
            <p:ph type="chart" sz="half" idx="2"/>
          </p:nvPr>
        </p:nvGraphicFramePr>
        <p:xfrm>
          <a:off x="5994400" y="2032000"/>
          <a:ext cx="2870200" cy="401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6870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0" y="61722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  <p:graphicFrame>
        <p:nvGraphicFramePr>
          <p:cNvPr id="43073" name="Group 65"/>
          <p:cNvGraphicFramePr>
            <a:graphicFrameLocks noGrp="1"/>
          </p:cNvGraphicFramePr>
          <p:nvPr/>
        </p:nvGraphicFramePr>
        <p:xfrm>
          <a:off x="4191000" y="1752600"/>
          <a:ext cx="3581400" cy="4114801"/>
        </p:xfrm>
        <a:graphic>
          <a:graphicData uri="http://schemas.openxmlformats.org/drawingml/2006/table">
            <a:tbl>
              <a:tblPr/>
              <a:tblGrid>
                <a:gridCol w="44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Storage in Memory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 smtClean="0"/>
              <a:t>	</a:t>
            </a:r>
            <a:r>
              <a:rPr lang="en-US" altLang="en-US" sz="1400" dirty="0" smtClean="0"/>
              <a:t>record WorkVars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/>
              <a:t>		mAlphaVariable	,a1	,’A’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/>
              <a:t>		mDecimalVariable	,d1	,1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/>
              <a:t>		mIntegerVariable	,i1	,1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/>
              <a:t>	endrecord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Each field occupies 1-byte of storage: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mAlphaVariable causes 01000001 to be stored.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/>
              <a:t>“A” is ASCII 65, is binary 01000001.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mDecimalVariable causes 00110001 to be stored.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/>
              <a:t>“1” is ASCII 49 , is binary 00110001.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mIntegerVariable causes 00000001 to be stored.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/>
              <a:t>Binary representation of the decimal number 1.</a:t>
            </a:r>
          </a:p>
        </p:txBody>
      </p:sp>
      <p:sp>
        <p:nvSpPr>
          <p:cNvPr id="3789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Initial Values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Define a field to contain an initial value.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field propagated when program is executed.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Initial values for both alpha and numeric.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The “*” symbol allows for automatic sizing of the field.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Only available when initial values specified.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2800" dirty="0" smtClean="0"/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 smtClean="0"/>
              <a:t>record WorkVars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 smtClean="0"/>
              <a:t>	mAlphaVariable	,a*	,”Initial value”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 smtClean="0"/>
              <a:t>endrecord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 smtClean="0">
                <a:solidFill>
                  <a:srgbClr val="00B050"/>
                </a:solidFill>
              </a:rPr>
              <a:t>; Defines the size of mAlphaVariable as 13</a:t>
            </a:r>
          </a:p>
        </p:txBody>
      </p:sp>
      <p:sp>
        <p:nvSpPr>
          <p:cNvPr id="3891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Questions?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Records</a:t>
            </a:r>
          </a:p>
          <a:p>
            <a:pPr eaLnBrk="1" hangingPunct="1"/>
            <a:r>
              <a:rPr lang="en-US" altLang="en-US" smtClean="0"/>
              <a:t>Fields</a:t>
            </a:r>
          </a:p>
          <a:p>
            <a:pPr eaLnBrk="1" hangingPunct="1"/>
            <a:r>
              <a:rPr lang="en-US" altLang="en-US" smtClean="0"/>
              <a:t>Default field states</a:t>
            </a:r>
          </a:p>
          <a:p>
            <a:pPr eaLnBrk="1" hangingPunct="1"/>
            <a:r>
              <a:rPr lang="en-US" altLang="en-US" smtClean="0"/>
              <a:t>Unnamed fields</a:t>
            </a:r>
          </a:p>
          <a:p>
            <a:pPr eaLnBrk="1" hangingPunct="1"/>
            <a:r>
              <a:rPr lang="en-US" altLang="en-US" smtClean="0"/>
              <a:t>Data storage</a:t>
            </a:r>
          </a:p>
        </p:txBody>
      </p:sp>
      <p:sp>
        <p:nvSpPr>
          <p:cNvPr id="3994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Record Overlays</a:t>
            </a:r>
          </a:p>
        </p:txBody>
      </p:sp>
      <p:sp>
        <p:nvSpPr>
          <p:cNvPr id="409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Redefines the previous record’s layout:</a:t>
            </a:r>
          </a:p>
          <a:p>
            <a:pPr lvl="1" eaLnBrk="1" hangingPunct="1"/>
            <a:r>
              <a:rPr lang="en-US" altLang="en-US" dirty="0" smtClean="0"/>
              <a:t>Does not define any new data.</a:t>
            </a:r>
          </a:p>
          <a:p>
            <a:pPr lvl="1" eaLnBrk="1" hangingPunct="1"/>
            <a:r>
              <a:rPr lang="en-US" altLang="en-US" dirty="0" smtClean="0"/>
              <a:t>Alternative way of referencing the previously defined data.</a:t>
            </a:r>
          </a:p>
        </p:txBody>
      </p:sp>
      <p:sp>
        <p:nvSpPr>
          <p:cNvPr id="4096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Record Overlays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/>
              <a:t>	</a:t>
            </a:r>
            <a:r>
              <a:rPr lang="en-US" altLang="en-US" sz="1800" dirty="0" smtClean="0"/>
              <a:t>record [name]	,x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/>
              <a:t>		&lt;field_declarations&gt;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/>
              <a:t>	endrecord</a:t>
            </a:r>
          </a:p>
          <a:p>
            <a:pPr eaLnBrk="1" hangingPunct="1"/>
            <a:r>
              <a:rPr lang="en-US" altLang="en-US" sz="2400" dirty="0" smtClean="0"/>
              <a:t>Overlay records enable you to: </a:t>
            </a:r>
          </a:p>
          <a:p>
            <a:pPr lvl="1" eaLnBrk="1" hangingPunct="1"/>
            <a:r>
              <a:rPr lang="en-US" altLang="en-US" sz="2200" dirty="0" smtClean="0"/>
              <a:t>Access a portion of the data in any field.</a:t>
            </a:r>
          </a:p>
          <a:p>
            <a:pPr lvl="1" eaLnBrk="1" hangingPunct="1"/>
            <a:r>
              <a:rPr lang="en-US" altLang="en-US" sz="2200" dirty="0" smtClean="0"/>
              <a:t>Change the data type reference.</a:t>
            </a:r>
          </a:p>
          <a:p>
            <a:pPr eaLnBrk="1" hangingPunct="1"/>
            <a:r>
              <a:rPr lang="en-US" altLang="en-US" sz="2400" dirty="0" smtClean="0"/>
              <a:t>An overlay record cannot be larger than the record it overlays.</a:t>
            </a:r>
          </a:p>
          <a:p>
            <a:pPr eaLnBrk="1" hangingPunct="1"/>
            <a:r>
              <a:rPr lang="en-US" altLang="en-US" sz="2400" dirty="0" smtClean="0"/>
              <a:t>Multiple overlays of the same record are allowed.</a:t>
            </a:r>
          </a:p>
        </p:txBody>
      </p:sp>
      <p:sp>
        <p:nvSpPr>
          <p:cNvPr id="4198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Record Overlay Examples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 smtClean="0"/>
              <a:t>	</a:t>
            </a:r>
            <a:r>
              <a:rPr lang="en-US" altLang="en-US" sz="1400" dirty="0" smtClean="0">
                <a:solidFill>
                  <a:srgbClr val="00B050"/>
                </a:solidFill>
              </a:rPr>
              <a:t>; Define 14 bytes of data, accessed by two fields: mTime &amp; mDate.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 smtClean="0"/>
              <a:t>	record WorkVars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 smtClean="0"/>
              <a:t>		mTime	,d6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 smtClean="0"/>
              <a:t>		mDate	,d8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 smtClean="0"/>
              <a:t>	endrecord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4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 smtClean="0"/>
              <a:t>	</a:t>
            </a:r>
            <a:r>
              <a:rPr lang="en-US" altLang="en-US" sz="1400" dirty="0" smtClean="0">
                <a:solidFill>
                  <a:srgbClr val="00B050"/>
                </a:solidFill>
              </a:rPr>
              <a:t>; This overlay record alternately defines the first 6 bytes of data into 3 fields.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 smtClean="0"/>
              <a:t>	record WorkVarsOverlay	,x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 smtClean="0"/>
              <a:t>		mHour	,d2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 smtClean="0"/>
              <a:t>		mMinute	,d2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 smtClean="0"/>
              <a:t>		mSecond	,d2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 smtClean="0"/>
              <a:t>	endrecord</a:t>
            </a:r>
          </a:p>
        </p:txBody>
      </p:sp>
      <p:sp>
        <p:nvSpPr>
          <p:cNvPr id="4301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Field Position Indicators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/>
              <a:t>	</a:t>
            </a:r>
            <a:r>
              <a:rPr lang="en-US" altLang="en-US" sz="1600" dirty="0" smtClean="0"/>
              <a:t>record [name] [,x]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/>
              <a:t>		&lt;field_declaration&gt; [@offset]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/>
              <a:t>	endrecord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Defines a field’s position within its record.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When it is not at the next sequential data location.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One of two forms: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Absolute offset: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/>
              <a:t>A decimal value for the field position.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Relative offset: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/>
              <a:t>A record or field name optionally followed by a decimal offset.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dirty="0" smtClean="0"/>
          </a:p>
        </p:txBody>
      </p:sp>
      <p:sp>
        <p:nvSpPr>
          <p:cNvPr id="4403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Absolute Field Positioning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/>
              <a:t>	</a:t>
            </a:r>
            <a:r>
              <a:rPr lang="en-US" altLang="en-US" sz="2000" dirty="0" smtClean="0">
                <a:solidFill>
                  <a:srgbClr val="00B050"/>
                </a:solidFill>
              </a:rPr>
              <a:t>; This layout creates blank fields between the defined fields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/>
              <a:t>	record mReportDetail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/>
              <a:t>		mId		,a12@1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/>
              <a:t>		mOnHand	,a10@20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/>
              <a:t>		mCommitted	,a9@35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/>
              <a:t>		mOrder	,a8@50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/>
              <a:t>	endrecord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/>
              <a:t>	</a:t>
            </a:r>
            <a:r>
              <a:rPr lang="en-US" altLang="en-US" sz="2000" dirty="0" smtClean="0">
                <a:solidFill>
                  <a:srgbClr val="00B050"/>
                </a:solidFill>
              </a:rPr>
              <a:t>; Record size is 57 bytes</a:t>
            </a:r>
          </a:p>
        </p:txBody>
      </p:sp>
      <p:sp>
        <p:nvSpPr>
          <p:cNvPr id="4506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Relative Field Positioning	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/>
              <a:t>	</a:t>
            </a:r>
            <a:r>
              <a:rPr lang="en-US" altLang="en-US" sz="1400" dirty="0" smtClean="0">
                <a:solidFill>
                  <a:srgbClr val="00B050"/>
                </a:solidFill>
              </a:rPr>
              <a:t>; In this record, the mLastInvoiceDate field is overlaid with three other fields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/>
              <a:t>	record WorkVars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/>
              <a:t>		mCompany	,a30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/>
              <a:t>		mContact		,a30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/>
              <a:t>		Address		,a50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/>
              <a:t>		mPhone		,a12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/>
              <a:t>		mLastInvoiceDate	,d6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/>
              <a:t>		mDay		,d2@mLastInvoiceDate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/>
              <a:t>		mMonth		,d2@mLastInvoiceDate +2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/>
              <a:t>		mYear		,d2@mLastInvoiceDate +4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/>
              <a:t>	endrecord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solidFill>
                  <a:srgbClr val="00B050"/>
                </a:solidFill>
              </a:rPr>
              <a:t>	; Record size is 128 bytes</a:t>
            </a:r>
          </a:p>
        </p:txBody>
      </p:sp>
      <p:sp>
        <p:nvSpPr>
          <p:cNvPr id="4608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Defining Data</a:t>
            </a:r>
          </a:p>
        </p:txBody>
      </p:sp>
      <p:sp>
        <p:nvSpPr>
          <p:cNvPr id="10246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i="1" dirty="0" smtClean="0"/>
              <a:t>	</a:t>
            </a:r>
            <a:r>
              <a:rPr lang="en-US" altLang="en-US" i="1" u="sng" dirty="0" smtClean="0"/>
              <a:t>Name</a:t>
            </a:r>
            <a:r>
              <a:rPr lang="en-US" altLang="en-US" i="1" dirty="0" smtClean="0"/>
              <a:t>		</a:t>
            </a:r>
            <a:r>
              <a:rPr lang="en-US" altLang="en-US" i="1" u="sng" dirty="0" smtClean="0"/>
              <a:t>Type</a:t>
            </a:r>
            <a:r>
              <a:rPr lang="en-US" altLang="en-US" i="1" dirty="0" smtClean="0"/>
              <a:t>	</a:t>
            </a:r>
            <a:r>
              <a:rPr lang="en-US" altLang="en-US" i="1" u="sng" dirty="0" smtClean="0"/>
              <a:t>Size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/>
              <a:t>	myfield	,a		25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/>
              <a:t>Name the data, to enable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/>
              <a:t>referencing it in the	     	Define the type of data.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/>
              <a:t>procedure division.	     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/>
              <a:t>							You must specify the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1400" dirty="0" smtClean="0"/>
              <a:t>			A comma must separate		size of the </a:t>
            </a:r>
            <a:r>
              <a:rPr lang="en-US" altLang="en-US" sz="1400" dirty="0"/>
              <a:t>data </a:t>
            </a:r>
            <a:r>
              <a:rPr lang="en-US" altLang="en-US" sz="1400" dirty="0" smtClean="0"/>
              <a:t>area. 		the name and the type.		</a:t>
            </a:r>
          </a:p>
        </p:txBody>
      </p:sp>
      <p:sp>
        <p:nvSpPr>
          <p:cNvPr id="1024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  <p:sp>
        <p:nvSpPr>
          <p:cNvPr id="10247" name="Line 9"/>
          <p:cNvSpPr>
            <a:spLocks noChangeShapeType="1"/>
          </p:cNvSpPr>
          <p:nvPr/>
        </p:nvSpPr>
        <p:spPr bwMode="auto">
          <a:xfrm flipV="1">
            <a:off x="1524000" y="2577936"/>
            <a:ext cx="0" cy="11264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9" name="Line 13"/>
          <p:cNvSpPr>
            <a:spLocks noChangeShapeType="1"/>
          </p:cNvSpPr>
          <p:nvPr/>
        </p:nvSpPr>
        <p:spPr bwMode="auto">
          <a:xfrm flipH="1">
            <a:off x="2879723" y="2670154"/>
            <a:ext cx="457201" cy="19804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" name="Line 17"/>
          <p:cNvSpPr>
            <a:spLocks noChangeShapeType="1"/>
          </p:cNvSpPr>
          <p:nvPr/>
        </p:nvSpPr>
        <p:spPr bwMode="auto">
          <a:xfrm flipH="1" flipV="1">
            <a:off x="3581401" y="2562225"/>
            <a:ext cx="304799" cy="1323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1" name="Line 18"/>
          <p:cNvSpPr>
            <a:spLocks noChangeShapeType="1"/>
          </p:cNvSpPr>
          <p:nvPr/>
        </p:nvSpPr>
        <p:spPr bwMode="auto">
          <a:xfrm flipH="1" flipV="1">
            <a:off x="5334000" y="2577936"/>
            <a:ext cx="990600" cy="1841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184525" y="2438401"/>
            <a:ext cx="320675" cy="229396"/>
          </a:xfrm>
          <a:prstGeom prst="ellipse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Field Positioning Rules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/>
              <a:t>	&lt;field_declaration&gt;@offset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800" dirty="0" smtClean="0"/>
          </a:p>
          <a:p>
            <a:pPr eaLnBrk="1" hangingPunct="1"/>
            <a:r>
              <a:rPr lang="en-US" altLang="en-US" sz="2400" dirty="0" smtClean="0"/>
              <a:t>If </a:t>
            </a:r>
            <a:r>
              <a:rPr lang="en-US" altLang="en-US" sz="2400" i="1" dirty="0" smtClean="0"/>
              <a:t>offset</a:t>
            </a:r>
            <a:r>
              <a:rPr lang="en-US" altLang="en-US" sz="2400" dirty="0" smtClean="0"/>
              <a:t> is a record name:</a:t>
            </a:r>
          </a:p>
          <a:p>
            <a:pPr lvl="1" eaLnBrk="1" hangingPunct="1"/>
            <a:r>
              <a:rPr lang="en-US" altLang="en-US" sz="2200" dirty="0" smtClean="0"/>
              <a:t>Must be the current record or the current overlaid record.</a:t>
            </a:r>
          </a:p>
          <a:p>
            <a:pPr eaLnBrk="1" hangingPunct="1"/>
            <a:r>
              <a:rPr lang="en-US" altLang="en-US" sz="2400" dirty="0" smtClean="0"/>
              <a:t>If </a:t>
            </a:r>
            <a:r>
              <a:rPr lang="en-US" altLang="en-US" sz="2400" i="1" dirty="0" smtClean="0"/>
              <a:t>offset</a:t>
            </a:r>
            <a:r>
              <a:rPr lang="en-US" altLang="en-US" sz="2400" dirty="0" smtClean="0"/>
              <a:t> is a field name:</a:t>
            </a:r>
          </a:p>
          <a:p>
            <a:pPr lvl="1" eaLnBrk="1" hangingPunct="1"/>
            <a:r>
              <a:rPr lang="en-US" altLang="en-US" sz="2200" dirty="0" smtClean="0"/>
              <a:t>Must be in the current record or in the current overlaid record.</a:t>
            </a:r>
          </a:p>
          <a:p>
            <a:pPr eaLnBrk="1" hangingPunct="1"/>
            <a:r>
              <a:rPr lang="en-US" altLang="en-US" sz="2400" dirty="0" smtClean="0"/>
              <a:t>If </a:t>
            </a:r>
            <a:r>
              <a:rPr lang="en-US" altLang="en-US" sz="2400" i="1" dirty="0" smtClean="0"/>
              <a:t>offset</a:t>
            </a:r>
            <a:r>
              <a:rPr lang="en-US" altLang="en-US" sz="2400" dirty="0" smtClean="0"/>
              <a:t> is past the current end-of-record:</a:t>
            </a:r>
          </a:p>
          <a:p>
            <a:pPr lvl="1" eaLnBrk="1" hangingPunct="1"/>
            <a:r>
              <a:rPr lang="en-US" altLang="en-US" sz="2200" dirty="0" smtClean="0"/>
              <a:t>Record is extended.</a:t>
            </a:r>
          </a:p>
        </p:txBody>
      </p:sp>
      <p:sp>
        <p:nvSpPr>
          <p:cNvPr id="4710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Questions?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Record Overlays</a:t>
            </a:r>
          </a:p>
          <a:p>
            <a:pPr eaLnBrk="1" hangingPunct="1"/>
            <a:r>
              <a:rPr lang="en-US" altLang="en-US" dirty="0" smtClean="0"/>
              <a:t>Field Overlays:</a:t>
            </a:r>
          </a:p>
          <a:p>
            <a:pPr lvl="1" eaLnBrk="1" hangingPunct="1"/>
            <a:r>
              <a:rPr lang="en-US" altLang="en-US" dirty="0" smtClean="0"/>
              <a:t>Absolute</a:t>
            </a:r>
          </a:p>
          <a:p>
            <a:pPr lvl="1" eaLnBrk="1" hangingPunct="1"/>
            <a:r>
              <a:rPr lang="en-US" altLang="en-US" dirty="0" smtClean="0"/>
              <a:t>Relative</a:t>
            </a:r>
          </a:p>
        </p:txBody>
      </p:sp>
      <p:sp>
        <p:nvSpPr>
          <p:cNvPr id="4813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Arrays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A repeating set of contiguous fields:</a:t>
            </a:r>
          </a:p>
          <a:p>
            <a:pPr lvl="1" eaLnBrk="1" hangingPunct="1"/>
            <a:r>
              <a:rPr lang="en-US" altLang="en-US" sz="2400" dirty="0" smtClean="0"/>
              <a:t>Each has the same defined size.</a:t>
            </a:r>
          </a:p>
          <a:p>
            <a:pPr lvl="1" eaLnBrk="1" hangingPunct="1"/>
            <a:r>
              <a:rPr lang="en-US" altLang="en-US" sz="2400" dirty="0" smtClean="0"/>
              <a:t>Each has the same defined type.</a:t>
            </a:r>
          </a:p>
          <a:p>
            <a:pPr lvl="1" eaLnBrk="1" hangingPunct="1"/>
            <a:r>
              <a:rPr lang="en-US" altLang="en-US" sz="2400" dirty="0" smtClean="0"/>
              <a:t>Base 1</a:t>
            </a:r>
          </a:p>
          <a:p>
            <a:pPr eaLnBrk="1" hangingPunct="1"/>
            <a:r>
              <a:rPr lang="en-US" altLang="en-US" sz="2400" dirty="0" smtClean="0"/>
              <a:t>Two types:</a:t>
            </a:r>
          </a:p>
          <a:p>
            <a:pPr lvl="1" eaLnBrk="1" hangingPunct="1"/>
            <a:r>
              <a:rPr lang="en-US" altLang="en-US" sz="2400" dirty="0" smtClean="0"/>
              <a:t>Simple (pseudo) arrays:</a:t>
            </a:r>
          </a:p>
          <a:p>
            <a:pPr lvl="2" eaLnBrk="1" hangingPunct="1"/>
            <a:r>
              <a:rPr lang="en-US" altLang="en-US" sz="2400" dirty="0" smtClean="0"/>
              <a:t>Single dimensional, e.g., 10a6</a:t>
            </a:r>
          </a:p>
          <a:p>
            <a:pPr lvl="1" eaLnBrk="1" hangingPunct="1"/>
            <a:r>
              <a:rPr lang="en-US" altLang="en-US" sz="2400" dirty="0" smtClean="0"/>
              <a:t>Complex (real) arrays:</a:t>
            </a:r>
          </a:p>
          <a:p>
            <a:pPr lvl="2" eaLnBrk="1" hangingPunct="1"/>
            <a:r>
              <a:rPr lang="en-US" altLang="en-US" sz="2400" dirty="0" smtClean="0"/>
              <a:t>Single dimensional, e.g., [10]a6</a:t>
            </a:r>
          </a:p>
          <a:p>
            <a:pPr lvl="2" eaLnBrk="1" hangingPunct="1"/>
            <a:r>
              <a:rPr lang="en-US" altLang="en-US" sz="2400" dirty="0" smtClean="0"/>
              <a:t>Multi-dimensional, e.g., [10,10]a6</a:t>
            </a:r>
          </a:p>
        </p:txBody>
      </p:sp>
      <p:sp>
        <p:nvSpPr>
          <p:cNvPr id="4915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Simple Array Syntax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/>
              <a:t>	record [name]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/>
              <a:t>		[field] ,[#_elements] type size [,initial_value]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/>
              <a:t>	endrecord</a:t>
            </a:r>
          </a:p>
          <a:p>
            <a:pPr eaLnBrk="1" hangingPunct="1"/>
            <a:r>
              <a:rPr lang="en-US" altLang="en-US" dirty="0" smtClean="0"/>
              <a:t>Standard field definitions have one implied element.</a:t>
            </a:r>
          </a:p>
          <a:p>
            <a:pPr lvl="1" eaLnBrk="1" hangingPunct="1"/>
            <a:r>
              <a:rPr lang="en-US" altLang="en-US" dirty="0" smtClean="0"/>
              <a:t>fld ,a4 and fld ,1a4 are identical</a:t>
            </a:r>
          </a:p>
          <a:p>
            <a:pPr eaLnBrk="1" hangingPunct="1"/>
            <a:r>
              <a:rPr lang="en-US" altLang="en-US" dirty="0" smtClean="0"/>
              <a:t>Initial values must be separated by commas.</a:t>
            </a:r>
          </a:p>
        </p:txBody>
      </p:sp>
      <p:sp>
        <p:nvSpPr>
          <p:cNvPr id="5018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Sample Simple Arrays</a:t>
            </a:r>
          </a:p>
        </p:txBody>
      </p:sp>
      <p:sp>
        <p:nvSpPr>
          <p:cNvPr id="512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/>
              <a:t>	record WorkVars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/>
              <a:t>		mNumber	,5d2	,11, 22, 33, 44, 55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/>
              <a:t>		mColor		,3a5	,”red”, ”green”, ”blue”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/>
              <a:t>		mValue	,3d4.2	,55.55, 66.66, 77.77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/>
              <a:t>	endrecord</a:t>
            </a:r>
          </a:p>
        </p:txBody>
      </p:sp>
      <p:sp>
        <p:nvSpPr>
          <p:cNvPr id="5120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Referencing Simple Arrays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i="1" dirty="0" smtClean="0"/>
              <a:t>variable(element)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 i="1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A “subscript” variable references an “element” of a simple array.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Used in the procedure division.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The numeric subscript element accesses the data that is the n</a:t>
            </a:r>
            <a:r>
              <a:rPr lang="en-US" altLang="en-US" sz="2400" baseline="30000" dirty="0" smtClean="0"/>
              <a:t>th </a:t>
            </a:r>
            <a:r>
              <a:rPr lang="en-US" altLang="en-US" sz="2400" dirty="0" smtClean="0"/>
              <a:t>element of variable’s size: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i="1" dirty="0" smtClean="0"/>
              <a:t>n </a:t>
            </a:r>
            <a:r>
              <a:rPr lang="en-US" altLang="en-US" sz="2200" dirty="0" smtClean="0"/>
              <a:t>is the value of </a:t>
            </a:r>
            <a:r>
              <a:rPr lang="en-US" altLang="en-US" sz="2200" i="1" dirty="0" smtClean="0"/>
              <a:t>element.</a:t>
            </a:r>
            <a:endParaRPr lang="en-US" altLang="en-US" sz="22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Whether or not </a:t>
            </a:r>
            <a:r>
              <a:rPr lang="en-US" altLang="en-US" sz="2200" i="1" dirty="0" smtClean="0"/>
              <a:t>variable</a:t>
            </a:r>
            <a:r>
              <a:rPr lang="en-US" altLang="en-US" sz="2200" dirty="0" smtClean="0"/>
              <a:t> contains multiple elements!</a:t>
            </a:r>
            <a:endParaRPr lang="en-US" altLang="en-US" sz="2200" baseline="300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 i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i="1" dirty="0" smtClean="0"/>
          </a:p>
        </p:txBody>
      </p:sp>
      <p:sp>
        <p:nvSpPr>
          <p:cNvPr id="5222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Simple Array Example</a:t>
            </a:r>
          </a:p>
        </p:txBody>
      </p:sp>
      <p:sp>
        <p:nvSpPr>
          <p:cNvPr id="532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dirty="0" smtClean="0"/>
              <a:t>	record Sales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dirty="0" smtClean="0"/>
              <a:t>		mSales	,5a4	,”Bill”, “Inge”, “Eric”, “Kath”, “Cath”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dirty="0" smtClean="0"/>
              <a:t>	endrecord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dirty="0" smtClean="0"/>
              <a:t>	record States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dirty="0" smtClean="0"/>
              <a:t>		mState	,5a2	,”CA”, “OR”, “WA”, “NV”, “AZ”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dirty="0" smtClean="0"/>
              <a:t>	endrecord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dirty="0" smtClean="0"/>
              <a:t>	proc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dirty="0" smtClean="0"/>
              <a:t>		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dirty="0" smtClean="0"/>
              <a:t>		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dirty="0" smtClean="0"/>
              <a:t>		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dirty="0" smtClean="0"/>
              <a:t>	endmain</a:t>
            </a:r>
          </a:p>
        </p:txBody>
      </p:sp>
      <p:sp>
        <p:nvSpPr>
          <p:cNvPr id="5325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  <p:graphicFrame>
        <p:nvGraphicFramePr>
          <p:cNvPr id="5944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37765"/>
              </p:ext>
            </p:extLst>
          </p:nvPr>
        </p:nvGraphicFramePr>
        <p:xfrm>
          <a:off x="5105400" y="3352800"/>
          <a:ext cx="3733800" cy="2682878"/>
        </p:xfrm>
        <a:graphic>
          <a:graphicData uri="http://schemas.openxmlformats.org/drawingml/2006/table">
            <a:tbl>
              <a:tblPr/>
              <a:tblGrid>
                <a:gridCol w="186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8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Variable Reference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Obtained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mSales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“Bill”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mSales(1)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“Bill”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mSales(2)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“Inge”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mSales(3)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“Eric”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mSales(4)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“Kath”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mSales(5)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“Cath”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8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mSales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(6)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“CAOR”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8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mSales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(7)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“WANV”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8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mSales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(8)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Access Violation Error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8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ales(0)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Subscript Error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Complex Array Syntax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/>
              <a:t>	record [name]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/>
              <a:t>		[field] ,[dimension,…]type[length] [,value,…]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/>
              <a:t>	endrecord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To define a complex (real) array, you must specify one or more array dimensions separated by commas.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Square brackets are required.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Initial values must be separated by commas.</a:t>
            </a:r>
          </a:p>
        </p:txBody>
      </p:sp>
      <p:sp>
        <p:nvSpPr>
          <p:cNvPr id="5427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Sample Complex Arrays</a:t>
            </a:r>
          </a:p>
        </p:txBody>
      </p:sp>
      <p:sp>
        <p:nvSpPr>
          <p:cNvPr id="553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	</a:t>
            </a:r>
            <a:r>
              <a:rPr lang="en-US" altLang="en-US" sz="2000" dirty="0" smtClean="0"/>
              <a:t>color		,[3]a5	,”red”, “green”, “blue”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/>
              <a:t>	color		,[2,7]a1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/>
              <a:t>	&amp;			,”R”, “O”, “Y”, “G”, “B”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/>
              <a:t>	&amp;			,”I”,  “V”, “V”, “I”, “B”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/>
              <a:t>	&amp;			,”G”, “Y”, “O”, “R”</a:t>
            </a:r>
          </a:p>
        </p:txBody>
      </p:sp>
      <p:sp>
        <p:nvSpPr>
          <p:cNvPr id="5530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Referencing Complex Arrays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 i="1" smtClean="0"/>
              <a:t>variable</a:t>
            </a:r>
            <a:r>
              <a:rPr lang="en-US" altLang="en-US" sz="2000" smtClean="0"/>
              <a:t>[</a:t>
            </a:r>
            <a:r>
              <a:rPr lang="en-US" altLang="en-US" sz="2000" i="1" smtClean="0"/>
              <a:t>element [,…]</a:t>
            </a:r>
            <a:r>
              <a:rPr lang="en-US" altLang="en-US" sz="2000" smtClean="0"/>
              <a:t>]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i="1" smtClean="0"/>
          </a:p>
          <a:p>
            <a:pPr eaLnBrk="1" hangingPunct="1"/>
            <a:r>
              <a:rPr lang="en-US" altLang="en-US" smtClean="0"/>
              <a:t>Complex array variables are referenced using element definitions in square brackets.</a:t>
            </a:r>
          </a:p>
        </p:txBody>
      </p:sp>
      <p:sp>
        <p:nvSpPr>
          <p:cNvPr id="5632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Alpha Data</a:t>
            </a:r>
          </a:p>
        </p:txBody>
      </p:sp>
      <p:sp>
        <p:nvSpPr>
          <p:cNvPr id="11270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All printable ASCII characters are alpha data.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Maximum size of a named variable is 65,535 characters.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Stored left-justified over blanks.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Used for all I/O operations.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Except the ACCEPT statement.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Example declaration: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/>
              <a:t>myfield	,a10</a:t>
            </a:r>
          </a:p>
        </p:txBody>
      </p:sp>
      <p:sp>
        <p:nvSpPr>
          <p:cNvPr id="1126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Complex Array Example</a:t>
            </a:r>
          </a:p>
        </p:txBody>
      </p:sp>
      <p:sp>
        <p:nvSpPr>
          <p:cNvPr id="573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dirty="0" smtClean="0"/>
              <a:t>	main ComplexArrayExample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dirty="0" smtClean="0"/>
              <a:t>	record WorkVars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dirty="0" smtClean="0"/>
              <a:t>		mContact		,[2,2]a4	,”Bill”, “Inge”, ”Eric”, “Kath”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dirty="0" smtClean="0"/>
              <a:t>	endrecord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dirty="0" smtClean="0"/>
              <a:t>	proc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dirty="0" smtClean="0"/>
              <a:t>		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dirty="0" smtClean="0"/>
              <a:t>		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dirty="0" smtClean="0"/>
              <a:t>		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dirty="0" smtClean="0"/>
              <a:t>	endmain</a:t>
            </a:r>
          </a:p>
        </p:txBody>
      </p:sp>
      <p:sp>
        <p:nvSpPr>
          <p:cNvPr id="5734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  <p:graphicFrame>
        <p:nvGraphicFramePr>
          <p:cNvPr id="63524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612841"/>
              </p:ext>
            </p:extLst>
          </p:nvPr>
        </p:nvGraphicFramePr>
        <p:xfrm>
          <a:off x="4267200" y="2620962"/>
          <a:ext cx="3810000" cy="3505201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Variable Reference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Obtained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mContact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[1,1]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“Bill”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mContact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[1,2]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“Inge”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mContact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[1,3]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Access Violation Error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mContact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[2,0]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Subscript Error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6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mContact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[2,1]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“Eric”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mContact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[2,2]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“Kath”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mContact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[2,3]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Access Violation Error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Questions?</a:t>
            </a:r>
          </a:p>
        </p:txBody>
      </p:sp>
      <p:sp>
        <p:nvSpPr>
          <p:cNvPr id="583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Defining Arrays:</a:t>
            </a:r>
          </a:p>
          <a:p>
            <a:pPr lvl="1" eaLnBrk="1" hangingPunct="1"/>
            <a:r>
              <a:rPr lang="en-US" altLang="en-US" dirty="0" smtClean="0"/>
              <a:t>Simple (pseudo) arrays</a:t>
            </a:r>
          </a:p>
          <a:p>
            <a:pPr lvl="1" eaLnBrk="1" hangingPunct="1"/>
            <a:r>
              <a:rPr lang="en-US" altLang="en-US" dirty="0" smtClean="0"/>
              <a:t>Complex (real) arrays</a:t>
            </a:r>
          </a:p>
        </p:txBody>
      </p:sp>
      <p:sp>
        <p:nvSpPr>
          <p:cNvPr id="5837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Ranged Variables</a:t>
            </a:r>
          </a:p>
        </p:txBody>
      </p:sp>
      <p:sp>
        <p:nvSpPr>
          <p:cNvPr id="593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Access data relative to the position of a specified variable.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Absolute ranging: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i="1" dirty="0" smtClean="0"/>
              <a:t>variable(</a:t>
            </a:r>
            <a:r>
              <a:rPr lang="en-US" altLang="en-US" i="1" dirty="0" err="1" smtClean="0"/>
              <a:t>start,end</a:t>
            </a:r>
            <a:r>
              <a:rPr lang="en-US" altLang="en-US" i="1" dirty="0" smtClean="0"/>
              <a:t>)</a:t>
            </a: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Relative ranging: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i="1" dirty="0" smtClean="0"/>
              <a:t>variable(</a:t>
            </a:r>
            <a:r>
              <a:rPr lang="en-US" altLang="en-US" i="1" dirty="0" err="1" smtClean="0"/>
              <a:t>start:end</a:t>
            </a:r>
            <a:r>
              <a:rPr lang="en-US" altLang="en-US" i="1" dirty="0" smtClean="0"/>
              <a:t>)</a:t>
            </a: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The only syntactical difference between the two is the comma and the colon.</a:t>
            </a:r>
          </a:p>
        </p:txBody>
      </p:sp>
      <p:sp>
        <p:nvSpPr>
          <p:cNvPr id="5939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Ranged Variables</a:t>
            </a:r>
          </a:p>
        </p:txBody>
      </p:sp>
      <p:sp>
        <p:nvSpPr>
          <p:cNvPr id="604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result always includes the start position character.</a:t>
            </a:r>
          </a:p>
          <a:p>
            <a:pPr eaLnBrk="1" hangingPunct="1"/>
            <a:r>
              <a:rPr lang="en-US" altLang="en-US" dirty="0" smtClean="0"/>
              <a:t>If </a:t>
            </a:r>
            <a:r>
              <a:rPr lang="en-US" altLang="en-US" i="1" dirty="0" smtClean="0"/>
              <a:t>length</a:t>
            </a:r>
            <a:r>
              <a:rPr lang="en-US" altLang="en-US" dirty="0" smtClean="0"/>
              <a:t> is negative, the result is the variable section starting </a:t>
            </a:r>
            <a:r>
              <a:rPr lang="en-US" altLang="en-US" i="1" dirty="0" smtClean="0"/>
              <a:t>length</a:t>
            </a:r>
            <a:r>
              <a:rPr lang="en-US" altLang="en-US" dirty="0" smtClean="0"/>
              <a:t> number of characters before the start position.</a:t>
            </a:r>
          </a:p>
        </p:txBody>
      </p:sp>
      <p:sp>
        <p:nvSpPr>
          <p:cNvPr id="6042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Ranged Variable Examples</a:t>
            </a:r>
          </a:p>
        </p:txBody>
      </p:sp>
      <p:sp>
        <p:nvSpPr>
          <p:cNvPr id="614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/>
              <a:t>	main RangedVariableExamples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/>
              <a:t>	record Months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/>
              <a:t>		mWinter	,a9	,”JanFebMar”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/>
              <a:t>		mSpring	,a9	,”AprMayJun”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/>
              <a:t>		mSummer	,a9	,”JulAugSep”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/>
              <a:t>		mFall		,a9	,”OctNovDec”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/>
              <a:t>	endrecord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/>
              <a:t>	proc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/>
              <a:t>		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/>
              <a:t>		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/>
              <a:t>		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/>
              <a:t>	endmain</a:t>
            </a:r>
          </a:p>
        </p:txBody>
      </p:sp>
      <p:sp>
        <p:nvSpPr>
          <p:cNvPr id="6144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  <p:graphicFrame>
        <p:nvGraphicFramePr>
          <p:cNvPr id="67616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18848"/>
              </p:ext>
            </p:extLst>
          </p:nvPr>
        </p:nvGraphicFramePr>
        <p:xfrm>
          <a:off x="4191000" y="3789362"/>
          <a:ext cx="3276600" cy="2336801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Variable Reference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Obtained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mWinter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(4:3)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“Feb”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mFall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(7,9)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“Dec”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mSpring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(6:-3)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“May”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mSummer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(13,15)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“Nov”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Months(19:3)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“Jul”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mFall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(9:3)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Access Violation Error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Questions?</a:t>
            </a:r>
          </a:p>
        </p:txBody>
      </p:sp>
      <p:sp>
        <p:nvSpPr>
          <p:cNvPr id="624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Ranged-Variables</a:t>
            </a:r>
          </a:p>
        </p:txBody>
      </p:sp>
      <p:sp>
        <p:nvSpPr>
          <p:cNvPr id="6246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GROUPs</a:t>
            </a:r>
          </a:p>
        </p:txBody>
      </p:sp>
      <p:sp>
        <p:nvSpPr>
          <p:cNvPr id="634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Defines a data structure </a:t>
            </a:r>
            <a:r>
              <a:rPr lang="en-US" altLang="en-US" sz="2400" u="sng" dirty="0" smtClean="0"/>
              <a:t>within</a:t>
            </a:r>
            <a:r>
              <a:rPr lang="en-US" altLang="en-US" sz="2400" dirty="0" smtClean="0"/>
              <a:t> a record: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GROUPs can be nested: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GROUP within a GROUP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GROUP name must be unique at the same level.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Can be dimensional: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Like an array of fields.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Can be passed as an argument to a subroutine or function.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More later!</a:t>
            </a:r>
          </a:p>
        </p:txBody>
      </p:sp>
      <p:sp>
        <p:nvSpPr>
          <p:cNvPr id="6349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GROUP Syntax</a:t>
            </a:r>
          </a:p>
        </p:txBody>
      </p:sp>
      <p:sp>
        <p:nvSpPr>
          <p:cNvPr id="645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/>
              <a:t>	</a:t>
            </a:r>
            <a:r>
              <a:rPr lang="en-US" altLang="en-US" sz="1800" dirty="0" smtClean="0"/>
              <a:t>GROUP name	,[dimension,…]type [length] [,x]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		&lt;member definitions&gt;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	ENDGROUP</a:t>
            </a:r>
          </a:p>
          <a:p>
            <a:pPr eaLnBrk="1" hangingPunct="1">
              <a:lnSpc>
                <a:spcPct val="90000"/>
              </a:lnSpc>
            </a:pPr>
            <a:endParaRPr lang="en-US" alt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200" i="1" dirty="0" smtClean="0"/>
              <a:t>Name</a:t>
            </a:r>
            <a:r>
              <a:rPr lang="en-US" altLang="en-US" sz="2200" dirty="0" smtClean="0"/>
              <a:t> is the name of the group (identifier).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i="1" dirty="0" smtClean="0"/>
              <a:t>Dimension</a:t>
            </a:r>
            <a:r>
              <a:rPr lang="en-US" altLang="en-US" sz="2200" dirty="0" smtClean="0"/>
              <a:t> is the optional dimensions of the group (array).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i="1" dirty="0" smtClean="0"/>
              <a:t>Type</a:t>
            </a:r>
            <a:r>
              <a:rPr lang="en-US" altLang="en-US" sz="2200" dirty="0" smtClean="0"/>
              <a:t> is the overall data storage type (a, d, or I).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i="1" dirty="0" smtClean="0"/>
              <a:t>Length </a:t>
            </a:r>
            <a:r>
              <a:rPr lang="en-US" altLang="en-US" sz="2200" dirty="0" smtClean="0"/>
              <a:t>is the size of the group: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Default is the size of the group’s fields.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 smtClean="0"/>
              <a:t>,x defines the group as an overlay.</a:t>
            </a:r>
          </a:p>
        </p:txBody>
      </p:sp>
      <p:sp>
        <p:nvSpPr>
          <p:cNvPr id="6451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GROUP Example</a:t>
            </a:r>
          </a:p>
        </p:txBody>
      </p:sp>
      <p:sp>
        <p:nvSpPr>
          <p:cNvPr id="655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/>
              <a:t>	record Customer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/>
              <a:t>		</a:t>
            </a:r>
            <a:r>
              <a:rPr lang="en-US" altLang="en-US" sz="1600" dirty="0" err="1" smtClean="0"/>
              <a:t>mAccount</a:t>
            </a:r>
            <a:r>
              <a:rPr lang="en-US" altLang="en-US" sz="1600" dirty="0" smtClean="0"/>
              <a:t>		,a10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/>
              <a:t>		mCompany		,a30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/>
              <a:t>		group mAddress		,a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/>
              <a:t>			</a:t>
            </a:r>
            <a:r>
              <a:rPr lang="en-US" altLang="en-US" sz="1600" dirty="0" err="1" smtClean="0"/>
              <a:t>mStreet</a:t>
            </a:r>
            <a:r>
              <a:rPr lang="en-US" altLang="en-US" sz="1600" dirty="0" smtClean="0"/>
              <a:t>		,a30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/>
              <a:t>			</a:t>
            </a:r>
            <a:r>
              <a:rPr lang="en-US" altLang="en-US" sz="1600" dirty="0" err="1" smtClean="0"/>
              <a:t>mCity</a:t>
            </a:r>
            <a:r>
              <a:rPr lang="en-US" altLang="en-US" sz="1600" dirty="0" smtClean="0"/>
              <a:t>		,a20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/>
              <a:t>			mState		,a2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/>
              <a:t>			</a:t>
            </a:r>
            <a:r>
              <a:rPr lang="en-US" altLang="en-US" sz="1600" dirty="0" err="1" smtClean="0"/>
              <a:t>mZip</a:t>
            </a:r>
            <a:r>
              <a:rPr lang="en-US" altLang="en-US" sz="1600" dirty="0" smtClean="0"/>
              <a:t>		,a9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/>
              <a:t>		endgroup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/>
              <a:t>		group </a:t>
            </a:r>
            <a:r>
              <a:rPr lang="en-US" altLang="en-US" sz="1600" dirty="0" err="1" smtClean="0"/>
              <a:t>mOfficer</a:t>
            </a:r>
            <a:r>
              <a:rPr lang="en-US" altLang="en-US" sz="1600" dirty="0" smtClean="0"/>
              <a:t>		,[10]a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/>
              <a:t>			</a:t>
            </a:r>
            <a:r>
              <a:rPr lang="en-US" altLang="en-US" sz="1600" dirty="0" err="1" smtClean="0"/>
              <a:t>mPosition</a:t>
            </a:r>
            <a:r>
              <a:rPr lang="en-US" altLang="en-US" sz="1600" dirty="0" smtClean="0"/>
              <a:t>	,a20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/>
              <a:t>			</a:t>
            </a:r>
            <a:r>
              <a:rPr lang="en-US" altLang="en-US" sz="1600" dirty="0" err="1" smtClean="0"/>
              <a:t>mName</a:t>
            </a:r>
            <a:r>
              <a:rPr lang="en-US" altLang="en-US" sz="1600" dirty="0" smtClean="0"/>
              <a:t>		,a20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/>
              <a:t>			</a:t>
            </a:r>
            <a:r>
              <a:rPr lang="en-US" altLang="en-US" sz="1600" dirty="0" err="1" smtClean="0"/>
              <a:t>mSalary</a:t>
            </a:r>
            <a:r>
              <a:rPr lang="en-US" altLang="en-US" sz="1600" dirty="0" smtClean="0"/>
              <a:t>		,d10.2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/>
              <a:t>		endgroup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/>
              <a:t>	endrecord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 dirty="0" smtClean="0"/>
          </a:p>
        </p:txBody>
      </p:sp>
      <p:sp>
        <p:nvSpPr>
          <p:cNvPr id="6554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Referencing GROUPs</a:t>
            </a:r>
          </a:p>
        </p:txBody>
      </p:sp>
      <p:sp>
        <p:nvSpPr>
          <p:cNvPr id="665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If identifiers are unique, simply reference the record, group or fields identifier:</a:t>
            </a:r>
          </a:p>
          <a:p>
            <a:pPr lvl="1" eaLnBrk="1" hangingPunct="1"/>
            <a:r>
              <a:rPr lang="en-US" altLang="en-US" sz="2200" dirty="0" err="1" smtClean="0"/>
              <a:t>mCustomer</a:t>
            </a:r>
            <a:endParaRPr lang="en-US" altLang="en-US" sz="2200" dirty="0" smtClean="0"/>
          </a:p>
          <a:p>
            <a:pPr lvl="1" eaLnBrk="1" hangingPunct="1"/>
            <a:r>
              <a:rPr lang="en-US" altLang="en-US" sz="2200" dirty="0" smtClean="0"/>
              <a:t>mAddress</a:t>
            </a:r>
          </a:p>
          <a:p>
            <a:pPr lvl="1" eaLnBrk="1" hangingPunct="1"/>
            <a:r>
              <a:rPr lang="en-US" altLang="en-US" sz="2200" dirty="0" smtClean="0"/>
              <a:t>mState</a:t>
            </a:r>
          </a:p>
          <a:p>
            <a:pPr eaLnBrk="1" hangingPunct="1"/>
            <a:r>
              <a:rPr lang="en-US" altLang="en-US" sz="2400" dirty="0" smtClean="0"/>
              <a:t>If not unique, specify a path:</a:t>
            </a:r>
          </a:p>
          <a:p>
            <a:pPr lvl="1" eaLnBrk="1" hangingPunct="1"/>
            <a:r>
              <a:rPr lang="en-US" altLang="en-US" sz="2200" dirty="0" err="1" smtClean="0"/>
              <a:t>mAddress.mCity</a:t>
            </a:r>
            <a:endParaRPr lang="en-US" altLang="en-US" sz="2200" dirty="0" smtClean="0"/>
          </a:p>
          <a:p>
            <a:pPr lvl="1" eaLnBrk="1" hangingPunct="1"/>
            <a:r>
              <a:rPr lang="en-US" altLang="en-US" sz="2200" dirty="0" err="1" smtClean="0"/>
              <a:t>mOfficer</a:t>
            </a:r>
            <a:r>
              <a:rPr lang="en-US" altLang="en-US" sz="2200" dirty="0" smtClean="0"/>
              <a:t>[1].</a:t>
            </a:r>
            <a:r>
              <a:rPr lang="en-US" altLang="en-US" sz="2200" dirty="0" err="1" smtClean="0"/>
              <a:t>mName</a:t>
            </a:r>
            <a:endParaRPr lang="en-US" altLang="en-US" sz="2200" dirty="0" smtClean="0"/>
          </a:p>
          <a:p>
            <a:pPr lvl="1" eaLnBrk="1" hangingPunct="1"/>
            <a:r>
              <a:rPr lang="en-US" altLang="en-US" sz="2200" dirty="0" err="1" smtClean="0"/>
              <a:t>mCustomer.mOfficer</a:t>
            </a:r>
            <a:r>
              <a:rPr lang="en-US" altLang="en-US" sz="2200" dirty="0" smtClean="0"/>
              <a:t>[3].</a:t>
            </a:r>
            <a:r>
              <a:rPr lang="en-US" altLang="en-US" sz="2200" dirty="0" err="1" smtClean="0"/>
              <a:t>mSalary</a:t>
            </a:r>
            <a:endParaRPr lang="en-US" altLang="en-US" sz="2200" dirty="0" smtClean="0"/>
          </a:p>
        </p:txBody>
      </p:sp>
      <p:sp>
        <p:nvSpPr>
          <p:cNvPr id="6656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Numeric Data</a:t>
            </a:r>
          </a:p>
        </p:txBody>
      </p:sp>
      <p:sp>
        <p:nvSpPr>
          <p:cNvPr id="12294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Used for all arithmetic operations.</a:t>
            </a:r>
          </a:p>
          <a:p>
            <a:pPr eaLnBrk="1" hangingPunct="1"/>
            <a:r>
              <a:rPr lang="en-US" altLang="en-US" dirty="0" smtClean="0"/>
              <a:t>Takes one of three forms:</a:t>
            </a:r>
          </a:p>
          <a:p>
            <a:pPr lvl="1" eaLnBrk="1" hangingPunct="1"/>
            <a:r>
              <a:rPr lang="en-US" altLang="en-US" dirty="0" smtClean="0"/>
              <a:t>Decimal</a:t>
            </a:r>
          </a:p>
          <a:p>
            <a:pPr lvl="1" eaLnBrk="1" hangingPunct="1"/>
            <a:r>
              <a:rPr lang="en-US" altLang="en-US" dirty="0" smtClean="0"/>
              <a:t>Implied-decimal</a:t>
            </a:r>
          </a:p>
          <a:p>
            <a:pPr lvl="1" eaLnBrk="1" hangingPunct="1"/>
            <a:r>
              <a:rPr lang="en-US" altLang="en-US" dirty="0" smtClean="0"/>
              <a:t>Integer</a:t>
            </a:r>
          </a:p>
        </p:txBody>
      </p:sp>
      <p:sp>
        <p:nvSpPr>
          <p:cNvPr id="1229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Explicit Path Names</a:t>
            </a:r>
          </a:p>
        </p:txBody>
      </p:sp>
      <p:sp>
        <p:nvSpPr>
          <p:cNvPr id="675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1800" i="1" dirty="0" smtClean="0"/>
              <a:t>[</a:t>
            </a:r>
            <a:r>
              <a:rPr lang="en-US" altLang="en-US" sz="1800" i="1" dirty="0" err="1" smtClean="0"/>
              <a:t>struct_name</a:t>
            </a:r>
            <a:r>
              <a:rPr lang="en-US" altLang="en-US" sz="1800" i="1" dirty="0" smtClean="0"/>
              <a:t>.][</a:t>
            </a:r>
            <a:r>
              <a:rPr lang="en-US" altLang="en-US" sz="1800" i="1" dirty="0" err="1" smtClean="0"/>
              <a:t>struct_name</a:t>
            </a:r>
            <a:r>
              <a:rPr lang="en-US" altLang="en-US" sz="1800" i="1" dirty="0" smtClean="0"/>
              <a:t>. …]field_name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i="1" dirty="0" smtClean="0"/>
          </a:p>
          <a:p>
            <a:pPr eaLnBrk="1" hangingPunct="1"/>
            <a:r>
              <a:rPr lang="en-US" altLang="en-US" dirty="0" smtClean="0"/>
              <a:t>Path names uniquely reference a named record or field within a data structure:</a:t>
            </a:r>
          </a:p>
          <a:p>
            <a:pPr lvl="1" eaLnBrk="1" hangingPunct="1"/>
            <a:r>
              <a:rPr lang="en-US" altLang="en-US" dirty="0" smtClean="0"/>
              <a:t>As specified by a RECORD or GROUP statement.</a:t>
            </a:r>
          </a:p>
        </p:txBody>
      </p:sp>
      <p:sp>
        <p:nvSpPr>
          <p:cNvPr id="6758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Paths – Example 1</a:t>
            </a:r>
          </a:p>
        </p:txBody>
      </p:sp>
      <p:sp>
        <p:nvSpPr>
          <p:cNvPr id="686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/>
              <a:t>	record a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/>
              <a:t>		group b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/>
              <a:t>			fld		,a2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/>
              <a:t>			group c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/>
              <a:t>				name	,a20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/>
              <a:t>				city	,a10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/>
              <a:t>			endgroup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/>
              <a:t>		endgroup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1400" dirty="0" smtClean="0"/>
              <a:t>City can be referenced with the following paths: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 smtClean="0"/>
              <a:t>city		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 err="1" smtClean="0"/>
              <a:t>a.city</a:t>
            </a:r>
            <a:endParaRPr lang="en-US" altLang="en-US" sz="1400" dirty="0" smtClean="0"/>
          </a:p>
          <a:p>
            <a:pPr lvl="1">
              <a:lnSpc>
                <a:spcPct val="90000"/>
              </a:lnSpc>
            </a:pPr>
            <a:r>
              <a:rPr lang="en-US" altLang="en-US" sz="1400" dirty="0" err="1" smtClean="0"/>
              <a:t>b.city</a:t>
            </a:r>
            <a:r>
              <a:rPr lang="en-US" altLang="en-US" sz="1400" dirty="0" smtClean="0"/>
              <a:t>	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 err="1" smtClean="0"/>
              <a:t>c.city</a:t>
            </a:r>
            <a:endParaRPr lang="en-US" altLang="en-US" sz="1400" dirty="0" smtClean="0"/>
          </a:p>
          <a:p>
            <a:pPr lvl="1">
              <a:lnSpc>
                <a:spcPct val="90000"/>
              </a:lnSpc>
            </a:pPr>
            <a:r>
              <a:rPr lang="en-US" altLang="en-US" sz="1400" dirty="0" err="1" smtClean="0"/>
              <a:t>a.b.city</a:t>
            </a:r>
            <a:endParaRPr lang="en-US" altLang="en-US" sz="1400" dirty="0" smtClean="0"/>
          </a:p>
          <a:p>
            <a:pPr lvl="1">
              <a:lnSpc>
                <a:spcPct val="90000"/>
              </a:lnSpc>
            </a:pPr>
            <a:r>
              <a:rPr lang="en-US" altLang="en-US" sz="1400" dirty="0" err="1" smtClean="0"/>
              <a:t>a.c.city</a:t>
            </a:r>
            <a:endParaRPr lang="en-US" altLang="en-US" sz="1400" dirty="0" smtClean="0"/>
          </a:p>
          <a:p>
            <a:pPr lvl="1">
              <a:lnSpc>
                <a:spcPct val="90000"/>
              </a:lnSpc>
            </a:pPr>
            <a:r>
              <a:rPr lang="en-US" altLang="en-US" sz="1400" dirty="0" err="1" smtClean="0"/>
              <a:t>b.c.city</a:t>
            </a:r>
            <a:endParaRPr lang="en-US" altLang="en-US" sz="1400" dirty="0" smtClean="0"/>
          </a:p>
          <a:p>
            <a:pPr lvl="1">
              <a:lnSpc>
                <a:spcPct val="90000"/>
              </a:lnSpc>
            </a:pPr>
            <a:r>
              <a:rPr lang="en-US" altLang="en-US" sz="1400" dirty="0" err="1" smtClean="0"/>
              <a:t>a.b.c.city</a:t>
            </a:r>
            <a:endParaRPr lang="en-US" altLang="en-US" sz="1400" dirty="0" smtClean="0"/>
          </a:p>
        </p:txBody>
      </p:sp>
      <p:sp>
        <p:nvSpPr>
          <p:cNvPr id="6861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Questions?</a:t>
            </a:r>
          </a:p>
        </p:txBody>
      </p:sp>
      <p:sp>
        <p:nvSpPr>
          <p:cNvPr id="696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GROUPs:</a:t>
            </a:r>
          </a:p>
          <a:p>
            <a:pPr lvl="1" eaLnBrk="1" hangingPunct="1"/>
            <a:r>
              <a:rPr lang="en-US" altLang="en-US" dirty="0" smtClean="0"/>
              <a:t>Defining GROUPs</a:t>
            </a:r>
          </a:p>
          <a:p>
            <a:pPr lvl="1" eaLnBrk="1" hangingPunct="1"/>
            <a:r>
              <a:rPr lang="en-US" altLang="en-US" dirty="0" smtClean="0"/>
              <a:t>Referencing GROUPs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Explicit Path Names</a:t>
            </a:r>
          </a:p>
        </p:txBody>
      </p:sp>
      <p:sp>
        <p:nvSpPr>
          <p:cNvPr id="6963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Shared Data</a:t>
            </a:r>
          </a:p>
        </p:txBody>
      </p:sp>
      <p:sp>
        <p:nvSpPr>
          <p:cNvPr id="706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Data in RECORDs is local (private) to the routine in which it is defined.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Cannot be accessed by any other routines.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Useful for routines to be able to share data: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Between a program and a one or more subroutines.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Between two or more subroutines.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Two approaches: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Common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Global Data Sections</a:t>
            </a:r>
          </a:p>
        </p:txBody>
      </p:sp>
      <p:sp>
        <p:nvSpPr>
          <p:cNvPr id="7066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COMMON Data</a:t>
            </a:r>
          </a:p>
        </p:txBody>
      </p:sp>
      <p:sp>
        <p:nvSpPr>
          <p:cNvPr id="716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1600" dirty="0" smtClean="0"/>
              <a:t>[form] COMMON [name] [,x]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1600" dirty="0" err="1" smtClean="0"/>
              <a:t>field_definitions</a:t>
            </a:r>
            <a:endParaRPr lang="en-US" altLang="en-US" sz="16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dirty="0" smtClean="0"/>
          </a:p>
          <a:p>
            <a:pPr eaLnBrk="1" hangingPunct="1"/>
            <a:r>
              <a:rPr lang="en-US" altLang="en-US" sz="2000" dirty="0" smtClean="0"/>
              <a:t>Defines a shared data record, and its component fields:</a:t>
            </a:r>
          </a:p>
          <a:p>
            <a:pPr lvl="1" eaLnBrk="1" hangingPunct="1"/>
            <a:r>
              <a:rPr lang="en-US" altLang="en-US" sz="1800" i="1" dirty="0" smtClean="0"/>
              <a:t>Form</a:t>
            </a:r>
            <a:r>
              <a:rPr lang="en-US" altLang="en-US" sz="1800" dirty="0" smtClean="0"/>
              <a:t> defines the record as one of the following:</a:t>
            </a:r>
          </a:p>
          <a:p>
            <a:pPr lvl="2" eaLnBrk="1" hangingPunct="1"/>
            <a:r>
              <a:rPr lang="en-US" altLang="en-US" sz="1600" dirty="0" smtClean="0"/>
              <a:t>GLOBAL	Allocates shared data space</a:t>
            </a:r>
          </a:p>
          <a:p>
            <a:pPr lvl="2" eaLnBrk="1" hangingPunct="1"/>
            <a:r>
              <a:rPr lang="en-US" altLang="en-US" sz="1600" dirty="0" smtClean="0"/>
              <a:t>EXTERNAL	References existing shared data space</a:t>
            </a:r>
          </a:p>
          <a:p>
            <a:pPr lvl="1" eaLnBrk="1" hangingPunct="1"/>
            <a:r>
              <a:rPr lang="en-US" altLang="en-US" sz="1800" i="1" dirty="0" smtClean="0"/>
              <a:t>Name</a:t>
            </a:r>
            <a:r>
              <a:rPr lang="en-US" altLang="en-US" sz="1800" dirty="0" smtClean="0"/>
              <a:t> is the name of the shared data record:</a:t>
            </a:r>
          </a:p>
          <a:p>
            <a:pPr lvl="1" eaLnBrk="1" hangingPunct="1"/>
            <a:r>
              <a:rPr lang="en-US" altLang="en-US" sz="1800" i="1" dirty="0" smtClean="0"/>
              <a:t>,x Defines the shared data as an overlay.</a:t>
            </a:r>
          </a:p>
          <a:p>
            <a:pPr lvl="1" eaLnBrk="1" hangingPunct="1"/>
            <a:r>
              <a:rPr lang="en-US" altLang="en-US" sz="1800" i="1" dirty="0" err="1" smtClean="0"/>
              <a:t>Field_definitions</a:t>
            </a:r>
            <a:r>
              <a:rPr lang="en-US" altLang="en-US" sz="1800" dirty="0" smtClean="0"/>
              <a:t> define the fields (or groups) within the shared record.</a:t>
            </a:r>
            <a:endParaRPr lang="en-US" altLang="en-US" sz="1800" i="1" dirty="0" smtClean="0"/>
          </a:p>
        </p:txBody>
      </p:sp>
      <p:sp>
        <p:nvSpPr>
          <p:cNvPr id="7168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GLOBAL vs. EXTERNAL</a:t>
            </a:r>
          </a:p>
        </p:txBody>
      </p:sp>
      <p:sp>
        <p:nvSpPr>
          <p:cNvPr id="727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1800" dirty="0" smtClean="0"/>
              <a:t>Of the routines that reference shared data area, ONE must define a global common.</a:t>
            </a:r>
          </a:p>
          <a:p>
            <a:pPr lvl="1" eaLnBrk="1" hangingPunct="1"/>
            <a:r>
              <a:rPr lang="en-US" altLang="en-US" sz="1800" dirty="0" smtClean="0"/>
              <a:t>The rest reference an external common.</a:t>
            </a:r>
          </a:p>
          <a:p>
            <a:pPr eaLnBrk="1" hangingPunct="1"/>
            <a:r>
              <a:rPr lang="en-US" altLang="en-US" sz="1800" dirty="0" smtClean="0"/>
              <a:t>GLOBAL COMMON:</a:t>
            </a:r>
          </a:p>
          <a:p>
            <a:pPr lvl="1" eaLnBrk="1" hangingPunct="1"/>
            <a:r>
              <a:rPr lang="en-US" altLang="en-US" sz="1800" dirty="0" smtClean="0"/>
              <a:t>Allocates a new shared data area.</a:t>
            </a:r>
          </a:p>
          <a:p>
            <a:pPr lvl="2" eaLnBrk="1" hangingPunct="1"/>
            <a:r>
              <a:rPr lang="en-US" altLang="en-US" sz="1600" dirty="0" smtClean="0"/>
              <a:t>Size defined by fields within the global common.</a:t>
            </a:r>
          </a:p>
          <a:p>
            <a:pPr lvl="1" eaLnBrk="1" hangingPunct="1"/>
            <a:r>
              <a:rPr lang="en-US" altLang="en-US" sz="1800" dirty="0" smtClean="0"/>
              <a:t>Initial values are allowed.</a:t>
            </a:r>
          </a:p>
          <a:p>
            <a:pPr lvl="1" eaLnBrk="1" hangingPunct="1"/>
            <a:r>
              <a:rPr lang="en-US" altLang="en-US" sz="1800" dirty="0" smtClean="0"/>
              <a:t>Default for .MAIN routines.</a:t>
            </a:r>
          </a:p>
          <a:p>
            <a:pPr eaLnBrk="1" hangingPunct="1"/>
            <a:r>
              <a:rPr lang="en-US" altLang="en-US" sz="1800" dirty="0" smtClean="0"/>
              <a:t>EXTERNAL COMMON:</a:t>
            </a:r>
          </a:p>
          <a:p>
            <a:pPr lvl="1" eaLnBrk="1" hangingPunct="1"/>
            <a:r>
              <a:rPr lang="en-US" altLang="en-US" sz="1800" dirty="0" smtClean="0"/>
              <a:t>References an existing shared data area.</a:t>
            </a:r>
          </a:p>
          <a:p>
            <a:pPr lvl="1" eaLnBrk="1" hangingPunct="1"/>
            <a:r>
              <a:rPr lang="en-US" altLang="en-US" sz="1800" dirty="0" smtClean="0"/>
              <a:t>Initial values are NOT allowed.</a:t>
            </a:r>
          </a:p>
          <a:p>
            <a:pPr lvl="1" eaLnBrk="1" hangingPunct="1"/>
            <a:r>
              <a:rPr lang="en-US" altLang="en-US" sz="1800" dirty="0" smtClean="0"/>
              <a:t>Default for .SUBROUTINE or .FUNCTION routines.</a:t>
            </a:r>
          </a:p>
        </p:txBody>
      </p:sp>
      <p:sp>
        <p:nvSpPr>
          <p:cNvPr id="7270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COMMON Example</a:t>
            </a:r>
          </a:p>
        </p:txBody>
      </p:sp>
      <p:sp>
        <p:nvSpPr>
          <p:cNvPr id="73734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 smtClean="0"/>
              <a:t>main PROG1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4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 smtClean="0"/>
              <a:t>record private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 smtClean="0"/>
              <a:t>	</a:t>
            </a:r>
            <a:r>
              <a:rPr lang="en-US" altLang="en-US" sz="1400" dirty="0" err="1" smtClean="0"/>
              <a:t>avar</a:t>
            </a:r>
            <a:r>
              <a:rPr lang="en-US" altLang="en-US" sz="1400" dirty="0" smtClean="0"/>
              <a:t>	,a10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 smtClean="0"/>
              <a:t>	</a:t>
            </a:r>
            <a:r>
              <a:rPr lang="en-US" altLang="en-US" sz="1400" dirty="0" err="1" smtClean="0"/>
              <a:t>dvar</a:t>
            </a:r>
            <a:r>
              <a:rPr lang="en-US" altLang="en-US" sz="1400" dirty="0" smtClean="0"/>
              <a:t>	,d8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 smtClean="0"/>
              <a:t>endrecord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4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 smtClean="0"/>
              <a:t>global common public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 smtClean="0"/>
              <a:t>	</a:t>
            </a:r>
            <a:r>
              <a:rPr lang="en-US" altLang="en-US" sz="1400" dirty="0" err="1" smtClean="0"/>
              <a:t>s_avar</a:t>
            </a:r>
            <a:r>
              <a:rPr lang="en-US" altLang="en-US" sz="1400" dirty="0" smtClean="0"/>
              <a:t>	,a10	,”ABC”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 smtClean="0"/>
              <a:t>	</a:t>
            </a:r>
            <a:r>
              <a:rPr lang="en-US" altLang="en-US" sz="1400" dirty="0" err="1" smtClean="0"/>
              <a:t>s_dvar</a:t>
            </a:r>
            <a:r>
              <a:rPr lang="en-US" altLang="en-US" sz="1400" dirty="0" smtClean="0"/>
              <a:t>	,d8	,10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 err="1" smtClean="0"/>
              <a:t>endglobal</a:t>
            </a:r>
            <a:endParaRPr lang="en-US" altLang="en-US" sz="14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4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 smtClean="0"/>
              <a:t>proc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 smtClean="0"/>
              <a:t>	</a:t>
            </a:r>
            <a:r>
              <a:rPr lang="en-US" altLang="en-US" sz="1400" dirty="0" err="1" smtClean="0"/>
              <a:t>xcall</a:t>
            </a:r>
            <a:r>
              <a:rPr lang="en-US" altLang="en-US" sz="1400" dirty="0" smtClean="0"/>
              <a:t> sub1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 smtClean="0"/>
              <a:t>	stop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 smtClean="0"/>
              <a:t>endmain</a:t>
            </a:r>
          </a:p>
        </p:txBody>
      </p:sp>
      <p:sp>
        <p:nvSpPr>
          <p:cNvPr id="73735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 smtClean="0"/>
              <a:t>subroutine SUB1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4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 smtClean="0"/>
              <a:t>record private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 smtClean="0"/>
              <a:t>	</a:t>
            </a:r>
            <a:r>
              <a:rPr lang="en-US" altLang="en-US" sz="1400" dirty="0" err="1" smtClean="0"/>
              <a:t>avar</a:t>
            </a:r>
            <a:r>
              <a:rPr lang="en-US" altLang="en-US" sz="1400" dirty="0" smtClean="0"/>
              <a:t>	,a10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 smtClean="0"/>
              <a:t>	</a:t>
            </a:r>
            <a:r>
              <a:rPr lang="en-US" altLang="en-US" sz="1400" dirty="0" err="1" smtClean="0"/>
              <a:t>dvar</a:t>
            </a:r>
            <a:r>
              <a:rPr lang="en-US" altLang="en-US" sz="1400" dirty="0" smtClean="0"/>
              <a:t>	,d8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4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 smtClean="0"/>
              <a:t>external common public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 smtClean="0"/>
              <a:t>	</a:t>
            </a:r>
            <a:r>
              <a:rPr lang="en-US" altLang="en-US" sz="1400" dirty="0" err="1" smtClean="0"/>
              <a:t>s_avar</a:t>
            </a:r>
            <a:r>
              <a:rPr lang="en-US" altLang="en-US" sz="1400" dirty="0" smtClean="0"/>
              <a:t>	,a10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 smtClean="0"/>
              <a:t>	</a:t>
            </a:r>
            <a:r>
              <a:rPr lang="en-US" altLang="en-US" sz="1400" dirty="0" err="1" smtClean="0"/>
              <a:t>s_dvar</a:t>
            </a:r>
            <a:r>
              <a:rPr lang="en-US" altLang="en-US" sz="1400" dirty="0" smtClean="0"/>
              <a:t>	,d8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 err="1" smtClean="0"/>
              <a:t>endcommon</a:t>
            </a:r>
            <a:endParaRPr lang="en-US" altLang="en-US" sz="14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4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 smtClean="0"/>
              <a:t>proc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 smtClean="0"/>
              <a:t>	</a:t>
            </a:r>
            <a:r>
              <a:rPr lang="en-US" altLang="en-US" sz="1400" dirty="0" err="1" smtClean="0"/>
              <a:t>xreturn</a:t>
            </a:r>
            <a:endParaRPr lang="en-US" altLang="en-US" sz="14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 err="1" smtClean="0"/>
              <a:t>endsubroutine</a:t>
            </a:r>
            <a:endParaRPr lang="en-US" altLang="en-US" sz="1400" dirty="0" smtClean="0"/>
          </a:p>
        </p:txBody>
      </p:sp>
      <p:sp>
        <p:nvSpPr>
          <p:cNvPr id="73732" name="Footer Placeholder 5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Global Data Sections</a:t>
            </a:r>
          </a:p>
        </p:txBody>
      </p:sp>
      <p:sp>
        <p:nvSpPr>
          <p:cNvPr id="747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/>
              <a:t>	GLOBAL [DATA] [SECTION] name [,INIT]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/>
              <a:t>		&lt;</a:t>
            </a:r>
            <a:r>
              <a:rPr lang="en-US" altLang="en-US" sz="1800" dirty="0" err="1" smtClean="0"/>
              <a:t>record_declarations</a:t>
            </a:r>
            <a:r>
              <a:rPr lang="en-US" altLang="en-US" sz="1800" dirty="0" smtClean="0"/>
              <a:t>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/>
              <a:t>	ENDGLOBAL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800" dirty="0" smtClean="0"/>
          </a:p>
          <a:p>
            <a:pPr eaLnBrk="1" hangingPunct="1"/>
            <a:r>
              <a:rPr lang="en-US" altLang="en-US" dirty="0" smtClean="0"/>
              <a:t> Global data is shared data defined in a main-line or subroutine that contains standard record declarations.</a:t>
            </a:r>
          </a:p>
        </p:txBody>
      </p:sp>
      <p:sp>
        <p:nvSpPr>
          <p:cNvPr id="7475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Global Data Reference</a:t>
            </a:r>
          </a:p>
        </p:txBody>
      </p:sp>
      <p:sp>
        <p:nvSpPr>
          <p:cNvPr id="757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To reference the same sharable data area, the global data section name is the only thing that must be the same between routines.</a:t>
            </a:r>
          </a:p>
          <a:p>
            <a:pPr eaLnBrk="1" hangingPunct="1"/>
            <a:r>
              <a:rPr lang="en-US" altLang="en-US" dirty="0" smtClean="0"/>
              <a:t>You can locally define a global data section’s layout by changing either or both the name and type of the section’s fields.</a:t>
            </a:r>
          </a:p>
        </p:txBody>
      </p:sp>
      <p:sp>
        <p:nvSpPr>
          <p:cNvPr id="7578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Global Data Example</a:t>
            </a:r>
          </a:p>
        </p:txBody>
      </p:sp>
      <p:sp>
        <p:nvSpPr>
          <p:cNvPr id="76806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 smtClean="0"/>
              <a:t>main PROG1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 smtClean="0"/>
              <a:t>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 smtClean="0"/>
              <a:t>global data section </a:t>
            </a:r>
            <a:r>
              <a:rPr lang="en-US" altLang="en-US" sz="1400" dirty="0" err="1" smtClean="0"/>
              <a:t>g_scratch</a:t>
            </a:r>
            <a:r>
              <a:rPr lang="en-US" altLang="en-US" sz="1400" dirty="0" smtClean="0"/>
              <a:t>, INIT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 smtClean="0"/>
              <a:t>	record work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 smtClean="0"/>
              <a:t>		fld1	,a10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 smtClean="0"/>
              <a:t>		fld2	,d10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 smtClean="0"/>
              <a:t>		fld3	,d50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 smtClean="0"/>
              <a:t>	endrecord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 err="1" smtClean="0"/>
              <a:t>endglobal</a:t>
            </a:r>
            <a:endParaRPr lang="en-US" altLang="en-US" sz="14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4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 smtClean="0"/>
              <a:t>proc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 smtClean="0"/>
              <a:t>	</a:t>
            </a:r>
            <a:r>
              <a:rPr lang="en-US" altLang="en-US" sz="1400" dirty="0" err="1" smtClean="0"/>
              <a:t>xcall</a:t>
            </a:r>
            <a:r>
              <a:rPr lang="en-US" altLang="en-US" sz="1400" dirty="0" smtClean="0"/>
              <a:t> sub1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 smtClean="0"/>
              <a:t>	stop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 smtClean="0"/>
              <a:t>endmain</a:t>
            </a:r>
          </a:p>
        </p:txBody>
      </p:sp>
      <p:sp>
        <p:nvSpPr>
          <p:cNvPr id="76807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 smtClean="0"/>
              <a:t>subroutine SUB1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4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 smtClean="0"/>
              <a:t>global data section </a:t>
            </a:r>
            <a:r>
              <a:rPr lang="en-US" altLang="en-US" sz="1400" dirty="0" err="1" smtClean="0"/>
              <a:t>g_scratch</a:t>
            </a:r>
            <a:endParaRPr lang="en-US" altLang="en-US" sz="14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 smtClean="0"/>
              <a:t>	record temp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 smtClean="0"/>
              <a:t>		fld1	,a10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 smtClean="0"/>
              <a:t>		fld2	,d10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 smtClean="0"/>
              <a:t>		fld3	,d50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 smtClean="0"/>
              <a:t>	endrecord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 err="1" smtClean="0"/>
              <a:t>endglobal</a:t>
            </a:r>
            <a:endParaRPr lang="en-US" altLang="en-US" sz="14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4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 smtClean="0"/>
              <a:t>proc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 smtClean="0"/>
              <a:t>	</a:t>
            </a:r>
            <a:r>
              <a:rPr lang="en-US" altLang="en-US" sz="1400" dirty="0" err="1" smtClean="0"/>
              <a:t>xreturn</a:t>
            </a:r>
            <a:endParaRPr lang="en-US" altLang="en-US" sz="14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 err="1" smtClean="0"/>
              <a:t>endsubroutine</a:t>
            </a:r>
            <a:endParaRPr lang="en-US" altLang="en-US" sz="1400" dirty="0" smtClean="0"/>
          </a:p>
        </p:txBody>
      </p:sp>
      <p:sp>
        <p:nvSpPr>
          <p:cNvPr id="76804" name="Footer Placeholder 5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Decimal Data</a:t>
            </a:r>
          </a:p>
        </p:txBody>
      </p:sp>
      <p:sp>
        <p:nvSpPr>
          <p:cNvPr id="13318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A signed, whole number consisting of ASCII numeric characters:</a:t>
            </a:r>
          </a:p>
          <a:p>
            <a:pPr lvl="1" eaLnBrk="1" hangingPunct="1"/>
            <a:r>
              <a:rPr lang="en-US" altLang="en-US" sz="2200" dirty="0" smtClean="0"/>
              <a:t>Valid characters are 0–9, “-” and “+”</a:t>
            </a:r>
          </a:p>
          <a:p>
            <a:pPr eaLnBrk="1" hangingPunct="1"/>
            <a:r>
              <a:rPr lang="en-US" altLang="en-US" sz="2400" dirty="0" smtClean="0"/>
              <a:t>Only digits are loaded into the data space:</a:t>
            </a:r>
          </a:p>
          <a:p>
            <a:pPr lvl="1" eaLnBrk="1" hangingPunct="1"/>
            <a:r>
              <a:rPr lang="en-US" altLang="en-US" sz="2200" dirty="0" smtClean="0"/>
              <a:t>Negative sign does not use extra storage space.</a:t>
            </a:r>
          </a:p>
          <a:p>
            <a:pPr lvl="1" eaLnBrk="1" hangingPunct="1"/>
            <a:r>
              <a:rPr lang="en-US" altLang="en-US" sz="2200" dirty="0" smtClean="0"/>
              <a:t>Negative sign stored in right-most digit:</a:t>
            </a:r>
          </a:p>
          <a:p>
            <a:pPr lvl="2"/>
            <a:r>
              <a:rPr lang="en-US" altLang="en-US" sz="2200" dirty="0" smtClean="0"/>
              <a:t>“p” through “y” corresponding to 0–9.</a:t>
            </a:r>
            <a:endParaRPr lang="en-US" altLang="en-US" dirty="0" smtClean="0"/>
          </a:p>
        </p:txBody>
      </p:sp>
      <p:sp>
        <p:nvSpPr>
          <p:cNvPr id="1331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Global Data Sections</a:t>
            </a:r>
          </a:p>
        </p:txBody>
      </p:sp>
      <p:sp>
        <p:nvSpPr>
          <p:cNvPr id="778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One global data section declaration for each sharable area (and only one) must initialize the data with “,INIT”:</a:t>
            </a:r>
          </a:p>
          <a:p>
            <a:pPr lvl="1" eaLnBrk="1" hangingPunct="1"/>
            <a:r>
              <a:rPr lang="en-US" altLang="en-US" sz="2800" dirty="0" smtClean="0"/>
              <a:t>This initialized global data section may use initial values; other global data sections can’t.</a:t>
            </a:r>
          </a:p>
          <a:p>
            <a:pPr lvl="1" eaLnBrk="1" hangingPunct="1"/>
            <a:r>
              <a:rPr lang="en-US" altLang="en-US" sz="2800" dirty="0" smtClean="0"/>
              <a:t>Size is determined by the size of the global data section with “,INIT”.</a:t>
            </a:r>
          </a:p>
        </p:txBody>
      </p:sp>
      <p:sp>
        <p:nvSpPr>
          <p:cNvPr id="7782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Global Data Sections</a:t>
            </a:r>
          </a:p>
        </p:txBody>
      </p:sp>
      <p:sp>
        <p:nvSpPr>
          <p:cNvPr id="788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Global data can be stored in executable libraries (ELBs).</a:t>
            </a:r>
          </a:p>
          <a:p>
            <a:pPr eaLnBrk="1" hangingPunct="1"/>
            <a:r>
              <a:rPr lang="en-US" altLang="en-US" dirty="0" smtClean="0"/>
              <a:t>Global data is always resident in memory.</a:t>
            </a:r>
          </a:p>
        </p:txBody>
      </p:sp>
      <p:sp>
        <p:nvSpPr>
          <p:cNvPr id="7885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Questions?</a:t>
            </a:r>
          </a:p>
        </p:txBody>
      </p:sp>
      <p:sp>
        <p:nvSpPr>
          <p:cNvPr id="798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Shared Data:</a:t>
            </a:r>
          </a:p>
          <a:p>
            <a:pPr lvl="1" eaLnBrk="1" hangingPunct="1"/>
            <a:r>
              <a:rPr lang="en-US" altLang="en-US" dirty="0" smtClean="0"/>
              <a:t>COMMON data:</a:t>
            </a:r>
          </a:p>
          <a:p>
            <a:pPr lvl="2" eaLnBrk="1" hangingPunct="1"/>
            <a:r>
              <a:rPr lang="en-US" altLang="en-US" dirty="0" smtClean="0"/>
              <a:t>Global Common</a:t>
            </a:r>
          </a:p>
          <a:p>
            <a:pPr lvl="2" eaLnBrk="1" hangingPunct="1"/>
            <a:r>
              <a:rPr lang="en-US" altLang="en-US" dirty="0" smtClean="0"/>
              <a:t>External Common</a:t>
            </a:r>
          </a:p>
          <a:p>
            <a:pPr lvl="1" eaLnBrk="1" hangingPunct="1"/>
            <a:r>
              <a:rPr lang="en-US" altLang="en-US" dirty="0" smtClean="0"/>
              <a:t>Global Data Sections.</a:t>
            </a:r>
          </a:p>
        </p:txBody>
      </p:sp>
      <p:sp>
        <p:nvSpPr>
          <p:cNvPr id="7987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Exercise 2</a:t>
            </a:r>
          </a:p>
        </p:txBody>
      </p:sp>
      <p:sp>
        <p:nvSpPr>
          <p:cNvPr id="809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Follow the </a:t>
            </a:r>
            <a:r>
              <a:rPr lang="en-US" altLang="en-US" dirty="0">
                <a:hlinkClick r:id="rId3" action="ppaction://hlinkfile"/>
              </a:rPr>
              <a:t>instructions</a:t>
            </a:r>
            <a:r>
              <a:rPr lang="en-US" altLang="en-US" dirty="0"/>
              <a:t> for this exercise</a:t>
            </a:r>
            <a:r>
              <a:rPr lang="en-US" altLang="en-US" dirty="0" smtClean="0"/>
              <a:t>.</a:t>
            </a:r>
          </a:p>
        </p:txBody>
      </p:sp>
      <p:sp>
        <p:nvSpPr>
          <p:cNvPr id="8090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Decimal Data</a:t>
            </a:r>
          </a:p>
        </p:txBody>
      </p:sp>
      <p:sp>
        <p:nvSpPr>
          <p:cNvPr id="14342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Maximum size is 18 significant digits.</a:t>
            </a:r>
          </a:p>
          <a:p>
            <a:pPr eaLnBrk="1" hangingPunct="1"/>
            <a:r>
              <a:rPr lang="en-US" altLang="en-US" dirty="0" smtClean="0"/>
              <a:t>Decimal data is stored right-justified over leading zeros.</a:t>
            </a:r>
          </a:p>
          <a:p>
            <a:pPr eaLnBrk="1" hangingPunct="1"/>
            <a:r>
              <a:rPr lang="en-US" altLang="en-US" dirty="0" smtClean="0"/>
              <a:t>Sample declaration: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myfield	,d10</a:t>
            </a:r>
          </a:p>
        </p:txBody>
      </p:sp>
      <p:sp>
        <p:nvSpPr>
          <p:cNvPr id="1434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Implied-Decimal Data</a:t>
            </a:r>
          </a:p>
        </p:txBody>
      </p:sp>
      <p:sp>
        <p:nvSpPr>
          <p:cNvPr id="15366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A signed number with a whole number part and a fractional precision:</a:t>
            </a:r>
          </a:p>
          <a:p>
            <a:pPr lvl="1" eaLnBrk="1" hangingPunct="1"/>
            <a:r>
              <a:rPr lang="en-US" altLang="en-US" sz="2200" dirty="0" smtClean="0"/>
              <a:t>Valid characters are 0–9, “-”, “+”, and “.”</a:t>
            </a:r>
          </a:p>
          <a:p>
            <a:pPr eaLnBrk="1" hangingPunct="1"/>
            <a:r>
              <a:rPr lang="en-US" altLang="en-US" sz="2400" dirty="0" smtClean="0"/>
              <a:t>Only digits are loaded into the data space:</a:t>
            </a:r>
          </a:p>
          <a:p>
            <a:pPr lvl="1" eaLnBrk="1" hangingPunct="1"/>
            <a:r>
              <a:rPr lang="en-US" altLang="en-US" sz="2200" dirty="0" smtClean="0"/>
              <a:t>Negative sign does not use extra storage space.</a:t>
            </a:r>
          </a:p>
          <a:p>
            <a:pPr lvl="1" eaLnBrk="1" hangingPunct="1"/>
            <a:r>
              <a:rPr lang="en-US" altLang="en-US" sz="2200" dirty="0" smtClean="0"/>
              <a:t>Decimal point does not use extra storage space.</a:t>
            </a:r>
          </a:p>
          <a:p>
            <a:pPr lvl="2"/>
            <a:r>
              <a:rPr lang="en-US" altLang="en-US" sz="2200" dirty="0" smtClean="0"/>
              <a:t>It is an implied-decimal point.</a:t>
            </a:r>
          </a:p>
        </p:txBody>
      </p:sp>
      <p:sp>
        <p:nvSpPr>
          <p:cNvPr id="1536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Dark">
  <a:themeElements>
    <a:clrScheme name="REQUIRED">
      <a:dk1>
        <a:sysClr val="windowText" lastClr="000000"/>
      </a:dk1>
      <a:lt1>
        <a:sysClr val="window" lastClr="FFFFFF"/>
      </a:lt1>
      <a:dk2>
        <a:srgbClr val="103D5C"/>
      </a:dk2>
      <a:lt2>
        <a:srgbClr val="D65E08"/>
      </a:lt2>
      <a:accent1>
        <a:srgbClr val="465A37"/>
      </a:accent1>
      <a:accent2>
        <a:srgbClr val="005595"/>
      </a:accent2>
      <a:accent3>
        <a:srgbClr val="F48221"/>
      </a:accent3>
      <a:accent4>
        <a:srgbClr val="103D5C"/>
      </a:accent4>
      <a:accent5>
        <a:srgbClr val="660000"/>
      </a:accent5>
      <a:accent6>
        <a:srgbClr val="E6E7E8"/>
      </a:accent6>
      <a:hlink>
        <a:srgbClr val="0C0C0C"/>
      </a:hlink>
      <a:folHlink>
        <a:srgbClr val="103D5C"/>
      </a:folHlink>
    </a:clrScheme>
    <a:fontScheme name="TIMS Brandin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Dark" id="{EAE0CC4B-D40A-4AE0-9D85-46C54A40BDCD}" vid="{A3CD284D-0AC0-479D-AAC2-7B2631E0D889}"/>
    </a:ext>
  </a:extLst>
</a:theme>
</file>

<file path=ppt/theme/theme2.xml><?xml version="1.0" encoding="utf-8"?>
<a:theme xmlns:a="http://schemas.openxmlformats.org/drawingml/2006/main" name="Dark Design">
  <a:themeElements>
    <a:clrScheme name="REQUIRED">
      <a:dk1>
        <a:sysClr val="windowText" lastClr="000000"/>
      </a:dk1>
      <a:lt1>
        <a:sysClr val="window" lastClr="FFFFFF"/>
      </a:lt1>
      <a:dk2>
        <a:srgbClr val="103D5C"/>
      </a:dk2>
      <a:lt2>
        <a:srgbClr val="D65E08"/>
      </a:lt2>
      <a:accent1>
        <a:srgbClr val="465A37"/>
      </a:accent1>
      <a:accent2>
        <a:srgbClr val="005595"/>
      </a:accent2>
      <a:accent3>
        <a:srgbClr val="F48221"/>
      </a:accent3>
      <a:accent4>
        <a:srgbClr val="103D5C"/>
      </a:accent4>
      <a:accent5>
        <a:srgbClr val="660000"/>
      </a:accent5>
      <a:accent6>
        <a:srgbClr val="E6E7E8"/>
      </a:accent6>
      <a:hlink>
        <a:srgbClr val="0C0C0C"/>
      </a:hlink>
      <a:folHlink>
        <a:srgbClr val="103D5C"/>
      </a:folHlink>
    </a:clrScheme>
    <a:fontScheme name="TIMS Brandin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2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3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4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5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6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7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8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st_x0020_reviewed xmlns="7E1B7CF5-752A-422F-85AE-1DE92AF584A4">2009-03-06T07:00:00+00:00</Last_x0020_reviewed>
    <Group xmlns="7E1B7CF5-752A-422F-85AE-1DE92AF584A4" xsi:nil="true"/>
    <Comment xmlns="7E1B7CF5-752A-422F-85AE-1DE92AF584A4">RLB - Updated</Comment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LongProperties xmlns="http://schemas.microsoft.com/office/2006/metadata/longProperties"/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7C1B7E2A752F4285AE1DE92AF584A4" ma:contentTypeVersion="0" ma:contentTypeDescription="Create a new document." ma:contentTypeScope="" ma:versionID="99d8d8f99539ff50441b69d46ed60cd5">
  <xsd:schema xmlns:xsd="http://www.w3.org/2001/XMLSchema" xmlns:p="http://schemas.microsoft.com/office/2006/metadata/properties" xmlns:ns2="7E1B7CF5-752A-422F-85AE-1DE92AF584A4" targetNamespace="http://schemas.microsoft.com/office/2006/metadata/properties" ma:root="true" ma:fieldsID="c536ae2d63934f025e650f20afa37011" ns2:_="">
    <xsd:import namespace="7E1B7CF5-752A-422F-85AE-1DE92AF584A4"/>
    <xsd:element name="properties">
      <xsd:complexType>
        <xsd:sequence>
          <xsd:element name="documentManagement">
            <xsd:complexType>
              <xsd:all>
                <xsd:element ref="ns2:Last_x0020_reviewed" minOccurs="0"/>
                <xsd:element ref="ns2:Comment" minOccurs="0"/>
                <xsd:element ref="ns2:Group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E1B7CF5-752A-422F-85AE-1DE92AF584A4" elementFormDefault="qualified">
    <xsd:import namespace="http://schemas.microsoft.com/office/2006/documentManagement/types"/>
    <xsd:element name="Last_x0020_reviewed" ma:index="8" nillable="true" ma:displayName="Last reviewed date" ma:description="Date the document was last reviewed." ma:format="DateOnly" ma:internalName="Last_x0020_reviewed">
      <xsd:simpleType>
        <xsd:restriction base="dms:DateTime"/>
      </xsd:simpleType>
    </xsd:element>
    <xsd:element name="Comment" ma:index="9" nillable="true" ma:displayName="Comment" ma:description="User defined Comments" ma:internalName="Comment">
      <xsd:simpleType>
        <xsd:restriction base="dms:Note"/>
      </xsd:simpleType>
    </xsd:element>
    <xsd:element name="Group" ma:index="10" nillable="true" ma:displayName="Group" ma:internalName="Group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4290652D-A383-47E9-A6A3-65FF3EC4733F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metadata/properties"/>
    <ds:schemaRef ds:uri="7E1B7CF5-752A-422F-85AE-1DE92AF584A4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0344E70-0664-4584-8821-DF8D8ACE359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B500DF-2DEA-4FFC-B907-4D97598CD935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6DF6680B-3BE8-44FA-BB71-52457DE399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1B7CF5-752A-422F-85AE-1DE92AF584A4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CUDark</Template>
  <TotalTime>433</TotalTime>
  <Words>3900</Words>
  <Application>Microsoft Office PowerPoint</Application>
  <PresentationFormat>On-screen Show (4:3)</PresentationFormat>
  <Paragraphs>881</Paragraphs>
  <Slides>73</Slides>
  <Notes>73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73</vt:i4>
      </vt:variant>
    </vt:vector>
  </HeadingPairs>
  <TitlesOfParts>
    <vt:vector size="79" baseType="lpstr">
      <vt:lpstr>Arial</vt:lpstr>
      <vt:lpstr>Times New Roman</vt:lpstr>
      <vt:lpstr>Verdana</vt:lpstr>
      <vt:lpstr>Wingdings</vt:lpstr>
      <vt:lpstr>CUDark</vt:lpstr>
      <vt:lpstr>Dark Design</vt:lpstr>
      <vt:lpstr>Synergy Language Essentials</vt:lpstr>
      <vt:lpstr>Module Overview</vt:lpstr>
      <vt:lpstr>Data Types</vt:lpstr>
      <vt:lpstr>Defining Data</vt:lpstr>
      <vt:lpstr>Alpha Data</vt:lpstr>
      <vt:lpstr>Numeric Data</vt:lpstr>
      <vt:lpstr>Decimal Data</vt:lpstr>
      <vt:lpstr>Decimal Data</vt:lpstr>
      <vt:lpstr>Implied-Decimal Data</vt:lpstr>
      <vt:lpstr>Implied-Decimal Data</vt:lpstr>
      <vt:lpstr>Integer Data</vt:lpstr>
      <vt:lpstr>Integer Data Ranges</vt:lpstr>
      <vt:lpstr>Questions?</vt:lpstr>
      <vt:lpstr>Identifiers</vt:lpstr>
      <vt:lpstr>Identifiers</vt:lpstr>
      <vt:lpstr>Example Identifiers</vt:lpstr>
      <vt:lpstr>Literals</vt:lpstr>
      <vt:lpstr>Sample Literals</vt:lpstr>
      <vt:lpstr>Literal Syntax</vt:lpstr>
      <vt:lpstr>Declared in The Data Division</vt:lpstr>
      <vt:lpstr>Questions?</vt:lpstr>
      <vt:lpstr>Records</vt:lpstr>
      <vt:lpstr>Record Syntax</vt:lpstr>
      <vt:lpstr>Fields</vt:lpstr>
      <vt:lpstr>Field Syntax</vt:lpstr>
      <vt:lpstr>Implied-decimal Field Size</vt:lpstr>
      <vt:lpstr>Sample Record </vt:lpstr>
      <vt:lpstr>Default Field States</vt:lpstr>
      <vt:lpstr>Unnamed Fields</vt:lpstr>
      <vt:lpstr>Data Storage</vt:lpstr>
      <vt:lpstr>Data Storage in Memory</vt:lpstr>
      <vt:lpstr>Initial Values</vt:lpstr>
      <vt:lpstr>Questions?</vt:lpstr>
      <vt:lpstr>Record Overlays</vt:lpstr>
      <vt:lpstr>Record Overlays</vt:lpstr>
      <vt:lpstr>Record Overlay Examples</vt:lpstr>
      <vt:lpstr>Field Position Indicators</vt:lpstr>
      <vt:lpstr>Absolute Field Positioning</vt:lpstr>
      <vt:lpstr>Relative Field Positioning </vt:lpstr>
      <vt:lpstr>Field Positioning Rules</vt:lpstr>
      <vt:lpstr>Questions?</vt:lpstr>
      <vt:lpstr>Arrays</vt:lpstr>
      <vt:lpstr>Simple Array Syntax</vt:lpstr>
      <vt:lpstr>Sample Simple Arrays</vt:lpstr>
      <vt:lpstr>Referencing Simple Arrays</vt:lpstr>
      <vt:lpstr>Simple Array Example</vt:lpstr>
      <vt:lpstr>Complex Array Syntax</vt:lpstr>
      <vt:lpstr>Sample Complex Arrays</vt:lpstr>
      <vt:lpstr>Referencing Complex Arrays</vt:lpstr>
      <vt:lpstr>Complex Array Example</vt:lpstr>
      <vt:lpstr>Questions?</vt:lpstr>
      <vt:lpstr>Ranged Variables</vt:lpstr>
      <vt:lpstr>Ranged Variables</vt:lpstr>
      <vt:lpstr>Ranged Variable Examples</vt:lpstr>
      <vt:lpstr>Questions?</vt:lpstr>
      <vt:lpstr>GROUPs</vt:lpstr>
      <vt:lpstr>GROUP Syntax</vt:lpstr>
      <vt:lpstr>GROUP Example</vt:lpstr>
      <vt:lpstr>Referencing GROUPs</vt:lpstr>
      <vt:lpstr>Explicit Path Names</vt:lpstr>
      <vt:lpstr>Paths – Example 1</vt:lpstr>
      <vt:lpstr>Questions?</vt:lpstr>
      <vt:lpstr>Shared Data</vt:lpstr>
      <vt:lpstr>COMMON Data</vt:lpstr>
      <vt:lpstr>GLOBAL vs. EXTERNAL</vt:lpstr>
      <vt:lpstr>COMMON Example</vt:lpstr>
      <vt:lpstr>Global Data Sections</vt:lpstr>
      <vt:lpstr>Global Data Reference</vt:lpstr>
      <vt:lpstr>Global Data Example</vt:lpstr>
      <vt:lpstr>Global Data Sections</vt:lpstr>
      <vt:lpstr>Global Data Sections</vt:lpstr>
      <vt:lpstr>Questions?</vt:lpstr>
      <vt:lpstr>Exercise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Rolle</dc:creator>
  <cp:lastModifiedBy>Jason Rolle</cp:lastModifiedBy>
  <cp:revision>212</cp:revision>
  <cp:lastPrinted>2012-01-20T17:14:48Z</cp:lastPrinted>
  <dcterms:created xsi:type="dcterms:W3CDTF">1601-01-01T00:00:00Z</dcterms:created>
  <dcterms:modified xsi:type="dcterms:W3CDTF">2021-06-22T21:50:23Z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lpwstr>116100.000000000</vt:lpwstr>
  </property>
  <property fmtid="{D5CDD505-2E9C-101B-9397-08002B2CF9AE}" pid="3" name="Subject">
    <vt:lpwstr/>
  </property>
  <property fmtid="{D5CDD505-2E9C-101B-9397-08002B2CF9AE}" pid="4" name="Keywords">
    <vt:lpwstr/>
  </property>
  <property fmtid="{D5CDD505-2E9C-101B-9397-08002B2CF9AE}" pid="5" name="_Author">
    <vt:lpwstr/>
  </property>
  <property fmtid="{D5CDD505-2E9C-101B-9397-08002B2CF9AE}" pid="6" name="_Category">
    <vt:lpwstr/>
  </property>
  <property fmtid="{D5CDD505-2E9C-101B-9397-08002B2CF9AE}" pid="7" name="Slides">
    <vt:lpwstr>73</vt:lpwstr>
  </property>
  <property fmtid="{D5CDD505-2E9C-101B-9397-08002B2CF9AE}" pid="8" name="Categories">
    <vt:lpwstr/>
  </property>
  <property fmtid="{D5CDD505-2E9C-101B-9397-08002B2CF9AE}" pid="9" name="Approval Level">
    <vt:lpwstr/>
  </property>
  <property fmtid="{D5CDD505-2E9C-101B-9397-08002B2CF9AE}" pid="10" name="_Comments">
    <vt:lpwstr/>
  </property>
  <property fmtid="{D5CDD505-2E9C-101B-9397-08002B2CF9AE}" pid="11" name="Assigned To">
    <vt:lpwstr/>
  </property>
</Properties>
</file>