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</p:sldMasterIdLst>
  <p:notesMasterIdLst>
    <p:notesMasterId r:id="rId52"/>
  </p:notesMasterIdLst>
  <p:handoutMasterIdLst>
    <p:handoutMasterId r:id="rId53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2" d="100"/>
          <a:sy n="102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Synergy Language Essentials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C35FF78-B94E-4474-9A15-16B8D9B79D5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FA5B312-1D50-4FD5-899F-5A87BAD243E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1661BA-7C28-4124-BDA9-CED64FE465E5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76FB98-EC0C-4AA6-956F-1F3B06DF5E1F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DFB3CF-4EA0-47DF-A30B-A22F562C2387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61419A-6F66-40CF-978C-6D684D148619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976489-5913-4469-8CEC-22350D4F99A9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F2E6B0-3BB4-4548-A0EC-6417272B4257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085740-13EA-4749-9761-F58E179A3623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9833FC-1608-4D58-9AEC-9A0D247F4615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14F55A-42E8-4F00-BB95-506CBFA4D62F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04155D-7A97-4EDE-8282-217116AAEF4C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71EC8-4933-4EA2-8F28-8C187AE6617C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436017-EB8F-4292-A3FD-19CEA285B1C0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1034CF-0FC7-40BE-9144-B35FFA6DCD92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07FAE5-43E0-42ED-98D1-B33C40D64E19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8748F9-25C4-425D-890D-05ACB08EE8F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B2E4B9-F980-42D5-BB73-4C492210D3DE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10D33E-ED5F-49BA-8FF4-2ED87E31A2FE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11E0FF-44D8-4484-BB32-2504D5E85FA7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9F5EA4-E1D2-4E18-8B97-B124FFC96049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DBABC6-3963-4092-91AF-22B1C5A8456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5DF48A-83BC-403D-808A-B1F3CBE08BEB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C2E136-A7C8-4923-8203-D9BB977EE7A2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CE8479-F889-4F5D-9296-DE21BB6E46A7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34AA43-194F-48C2-9668-CE71CE194617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0C35EE-3191-4EE1-8481-B796D9A707BA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0F91C2-5B7A-4D53-9AD3-734E6797E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CD71FC-4F62-496A-8950-40212E7D3798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14498E-9CFE-47ED-8F16-B100535817BD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7E3FBD-C990-4B92-BF33-88558BDA001E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708558-8A9B-41A3-B980-EB9F1921D79A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588F9A-A670-449E-B3D3-1BD948872B0E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E6099C-A9D0-451B-90AB-766A94C97A61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EF722C-30C9-4506-9E5F-3D4A5A0DF77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45D68C-3D12-4FF2-B74D-77C17E37F35A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C1B07D-DE24-4249-859F-4A3FD201F5B7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090D2C-EFB3-4F45-9E82-9CAD4E5CE06B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8B9BFD-F255-430C-957E-CD33CF92F5F4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A630EF-A2E3-4568-A92D-CA5B788593A3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540810-97F3-445F-92CF-F933F0524288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9F5EC8-B86A-4FC2-818D-CDDE414EBFED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E7FB01-4121-4BB8-9D7A-3ECCB1725594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9A264D-DC9E-44C3-AE5E-0EEBD53D067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752171-7CC1-48C4-9938-7A379ADA4DBE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F33E4E-7733-4D96-BE15-EDA06447C38A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6A8EA6-8B77-4BCD-8DD0-82546BD102FA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4EC448-A76C-4BDA-AD68-6641860A221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609921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2D04D82-A51C-4557-9488-587DC8F5FB0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5804333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86F6AD4-631D-41AD-ADA0-502A13A2C0B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3666595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Synergy Language Essentials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6D3082CD-F387-4CBD-B27E-FF5506E3990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7903351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53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DE54B-316C-465B-8D97-2300427BB6B1}" type="datetime1">
              <a:rPr lang="en-US" smtClean="0"/>
              <a:t>6/22/2021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2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Synergy Language Essentials</a:t>
            </a:r>
          </a:p>
        </p:txBody>
      </p:sp>
    </p:spTree>
    <p:extLst>
      <p:ext uri="{BB962C8B-B14F-4D97-AF65-F5344CB8AC3E}">
        <p14:creationId xmlns:p14="http://schemas.microsoft.com/office/powerpoint/2010/main" val="1693032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Synergy Language Essentials</a:t>
            </a:r>
          </a:p>
        </p:txBody>
      </p:sp>
    </p:spTree>
    <p:extLst>
      <p:ext uri="{BB962C8B-B14F-4D97-AF65-F5344CB8AC3E}">
        <p14:creationId xmlns:p14="http://schemas.microsoft.com/office/powerpoint/2010/main" val="165832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1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5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17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C001E9E-5EC8-4C91-A077-A7916E68B3D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3980213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890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57506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C001E9E-5EC8-4C91-A077-A7916E68B3D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91213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C001E9E-5EC8-4C91-A077-A7916E68B3D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755988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C001E9E-5EC8-4C91-A077-A7916E68B3D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731670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BA61E4B-4C3F-4F06-A714-36A82921A24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4690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4A681FE-6DD3-4535-BFD4-2F408793438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1995412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0E740FA-79AF-458B-88B1-231D670BA4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67795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007CD81-1F04-4138-AAAB-3729AC8741B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89986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0C001E9E-5EC8-4C91-A077-A7916E68B3D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93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97C5D3-02ED-4E8F-9196-5632D54E9442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Exercise%20-%203.docx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dirty="0" smtClean="0"/>
              <a:t>Synergy Language Essentials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Statements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Integer to Integer – Out of Range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2400" b="1" dirty="0" smtClean="0"/>
              <a:t> Example5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2000" b="1" dirty="0" smtClean="0"/>
              <a:t> WorkVars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i2	,i2	,255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i1	,i1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i1 = i2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endmain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i2	00000000	11111111 = 255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i1			11111111 = -1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Mixed Data Types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Source</a:t>
            </a:r>
            <a:r>
              <a:rPr lang="en-US" altLang="en-US" dirty="0" smtClean="0"/>
              <a:t> data is stored to </a:t>
            </a:r>
            <a:r>
              <a:rPr lang="en-US" altLang="en-US" i="1" dirty="0" smtClean="0"/>
              <a:t>destination</a:t>
            </a:r>
            <a:r>
              <a:rPr lang="en-US" altLang="en-US" dirty="0" smtClean="0"/>
              <a:t> according to the data type of the </a:t>
            </a:r>
            <a:r>
              <a:rPr lang="en-US" altLang="en-US" i="1" dirty="0" smtClean="0"/>
              <a:t>destination</a:t>
            </a:r>
            <a:r>
              <a:rPr lang="en-US" altLang="en-US" dirty="0" smtClean="0"/>
              <a:t> </a:t>
            </a:r>
            <a:r>
              <a:rPr lang="en-US" altLang="en-US" dirty="0" smtClean="0"/>
              <a:t>variable.</a:t>
            </a:r>
            <a:endParaRPr lang="en-US" altLang="en-US" i="1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Alpha to Numeric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dirty="0" smtClean="0"/>
              <a:t>Source</a:t>
            </a:r>
            <a:r>
              <a:rPr lang="en-US" altLang="en-US" sz="2400" dirty="0" smtClean="0"/>
              <a:t> evaluated to produce a numeric </a:t>
            </a:r>
            <a:r>
              <a:rPr lang="en-US" altLang="en-US" sz="2400" dirty="0" smtClean="0"/>
              <a:t>value.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Invalid characters in </a:t>
            </a:r>
            <a:r>
              <a:rPr lang="en-US" altLang="en-US" sz="2200" i="1" dirty="0" smtClean="0"/>
              <a:t>source</a:t>
            </a:r>
            <a:r>
              <a:rPr lang="en-US" altLang="en-US" sz="2200" dirty="0" smtClean="0"/>
              <a:t> cause a “Bad Digit” </a:t>
            </a:r>
            <a:r>
              <a:rPr lang="en-US" altLang="en-US" sz="2200" dirty="0" smtClean="0"/>
              <a:t>error:</a:t>
            </a:r>
            <a:endParaRPr lang="en-US" altLang="en-US" sz="2200" dirty="0" smtClean="0"/>
          </a:p>
          <a:p>
            <a:pPr lvl="2" eaLnBrk="1" hangingPunct="1"/>
            <a:r>
              <a:rPr lang="en-US" altLang="en-US" dirty="0" smtClean="0"/>
              <a:t>$ERR_DIGIT</a:t>
            </a:r>
          </a:p>
          <a:p>
            <a:pPr lvl="1" eaLnBrk="1" hangingPunct="1"/>
            <a:r>
              <a:rPr lang="en-US" altLang="en-US" sz="2200" dirty="0" smtClean="0"/>
              <a:t>Sign characters (+/-) can appear anywhere in </a:t>
            </a:r>
            <a:r>
              <a:rPr lang="en-US" altLang="en-US" sz="2200" i="1" dirty="0" smtClean="0"/>
              <a:t>source</a:t>
            </a:r>
            <a:r>
              <a:rPr lang="en-US" altLang="en-US" sz="2200" dirty="0" smtClean="0"/>
              <a:t>, and are applied in the order they appear in</a:t>
            </a:r>
          </a:p>
          <a:p>
            <a:pPr lvl="1" eaLnBrk="1" hangingPunct="1"/>
            <a:r>
              <a:rPr lang="en-US" altLang="en-US" sz="2200" i="1" dirty="0" smtClean="0"/>
              <a:t>Source</a:t>
            </a:r>
            <a:r>
              <a:rPr lang="en-US" altLang="en-US" sz="2200" dirty="0" smtClean="0"/>
              <a:t> may contain a single decimal point </a:t>
            </a:r>
            <a:r>
              <a:rPr lang="en-US" altLang="en-US" sz="2200" dirty="0" smtClean="0"/>
              <a:t>(.).</a:t>
            </a:r>
            <a:endParaRPr lang="en-US" altLang="en-US" sz="2200" dirty="0" smtClean="0"/>
          </a:p>
          <a:p>
            <a:pPr lvl="2" eaLnBrk="1" hangingPunct="1"/>
            <a:r>
              <a:rPr lang="en-US" altLang="en-US" dirty="0" smtClean="0"/>
              <a:t>Result will be </a:t>
            </a:r>
            <a:r>
              <a:rPr lang="en-US" altLang="en-US" dirty="0" smtClean="0"/>
              <a:t>implied-decimal.</a:t>
            </a:r>
            <a:endParaRPr lang="en-US" altLang="en-US" dirty="0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Alpha to Numeric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100" b="1" dirty="0" smtClean="0"/>
              <a:t> Example6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1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100" b="1" dirty="0" smtClean="0"/>
              <a:t> </a:t>
            </a:r>
            <a:r>
              <a:rPr lang="en-US" altLang="en-US" sz="1100" b="1" dirty="0" smtClean="0"/>
              <a:t>results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decvar	,d6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impvar	,</a:t>
            </a:r>
            <a:r>
              <a:rPr lang="en-US" altLang="en-US" sz="1100" b="1" dirty="0" smtClean="0"/>
              <a:t>d5.3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endrecord</a:t>
            </a:r>
            <a:endParaRPr lang="en-US" altLang="en-US" sz="11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1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proc</a:t>
            </a:r>
            <a:endParaRPr lang="en-US" altLang="en-US" sz="11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	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Result: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decvar = “-1-2-3”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-123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decvar = “123456789”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456789	Left digit lost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decvar = “ 3 5 8 “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358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decvar = “9.78”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10	DBLOPT #11 OFF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	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9	DBLOPT #11 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decvar = “abcde”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Bad digit error!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impvar = “ 6448.3”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;48.300	Left digit lost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impvar = “54.32”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;54.320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impvar = “19.3927”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;19.393	DBLOPT #11 OFF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	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;19.392	DBLOPT #11 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endmain</a:t>
            </a:r>
            <a:endParaRPr lang="en-US" alt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Numeric to Alpha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Numeric to Alpha is a “formatting” </a:t>
            </a:r>
            <a:r>
              <a:rPr lang="en-US" altLang="en-US" sz="2800" dirty="0" smtClean="0"/>
              <a:t>operation: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Implicit (default) formatting </a:t>
            </a:r>
            <a:r>
              <a:rPr lang="en-US" altLang="en-US" sz="2800" dirty="0" smtClean="0"/>
              <a:t>rules:</a:t>
            </a:r>
            <a:endParaRPr lang="en-US" altLang="en-US" sz="2800" dirty="0" smtClean="0"/>
          </a:p>
          <a:p>
            <a:pPr lvl="2" eaLnBrk="1" hangingPunct="1"/>
            <a:r>
              <a:rPr lang="en-US" altLang="en-US" sz="2800" dirty="0" smtClean="0"/>
              <a:t>Used if you don’t specify explicit formatting </a:t>
            </a:r>
            <a:r>
              <a:rPr lang="en-US" altLang="en-US" sz="2800" dirty="0" smtClean="0"/>
              <a:t>rules.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Explicit formatting </a:t>
            </a:r>
            <a:r>
              <a:rPr lang="en-US" altLang="en-US" sz="2800" dirty="0" smtClean="0"/>
              <a:t>rules:</a:t>
            </a:r>
            <a:endParaRPr lang="en-US" altLang="en-US" sz="2800" dirty="0" smtClean="0"/>
          </a:p>
          <a:p>
            <a:pPr lvl="2" eaLnBrk="1" hangingPunct="1"/>
            <a:r>
              <a:rPr lang="en-US" altLang="en-US" sz="2800" dirty="0" smtClean="0"/>
              <a:t>Determine how the number should be stored to the alpha </a:t>
            </a:r>
            <a:r>
              <a:rPr lang="en-US" altLang="en-US" sz="2800" dirty="0" smtClean="0"/>
              <a:t>variable.</a:t>
            </a:r>
            <a:endParaRPr lang="en-US" altLang="en-US" sz="2800" dirty="0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Implicit Formatting Rules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Significant digits of </a:t>
            </a:r>
            <a:r>
              <a:rPr lang="en-US" altLang="en-US" sz="2400" i="1" dirty="0" smtClean="0"/>
              <a:t>source</a:t>
            </a:r>
            <a:r>
              <a:rPr lang="en-US" altLang="en-US" sz="2400" dirty="0" smtClean="0"/>
              <a:t> are loaded right justified over </a:t>
            </a:r>
            <a:r>
              <a:rPr lang="en-US" altLang="en-US" sz="2400" dirty="0" smtClean="0"/>
              <a:t>blanks.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source</a:t>
            </a:r>
            <a:r>
              <a:rPr lang="en-US" altLang="en-US" sz="2400" dirty="0" smtClean="0"/>
              <a:t> is </a:t>
            </a:r>
            <a:r>
              <a:rPr lang="en-US" altLang="en-US" sz="2400" dirty="0" smtClean="0"/>
              <a:t>negative: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Minus sign is added to the left of the left-most </a:t>
            </a:r>
            <a:r>
              <a:rPr lang="en-US" altLang="en-US" sz="2200" dirty="0" smtClean="0"/>
              <a:t>digit.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source</a:t>
            </a:r>
            <a:r>
              <a:rPr lang="en-US" altLang="en-US" sz="2400" dirty="0" smtClean="0"/>
              <a:t> is </a:t>
            </a:r>
            <a:r>
              <a:rPr lang="en-US" altLang="en-US" sz="2400" dirty="0" smtClean="0"/>
              <a:t>implied-decimal: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Decimal point </a:t>
            </a:r>
            <a:r>
              <a:rPr lang="en-US" altLang="en-US" sz="2200" dirty="0" smtClean="0"/>
              <a:t>inserted.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If resulting length is longer than </a:t>
            </a:r>
            <a:r>
              <a:rPr lang="en-US" altLang="en-US" sz="2400" i="1" dirty="0" smtClean="0"/>
              <a:t>destination: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Right-most portion is </a:t>
            </a:r>
            <a:r>
              <a:rPr lang="en-US" altLang="en-US" sz="2200" dirty="0" smtClean="0"/>
              <a:t>transferred.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Minus sign may be lost without warning!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Implicit Formatting Rules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Significant digits of </a:t>
            </a:r>
            <a:r>
              <a:rPr lang="en-US" altLang="en-US" sz="2400" i="1" dirty="0" smtClean="0"/>
              <a:t>source</a:t>
            </a:r>
            <a:r>
              <a:rPr lang="en-US" altLang="en-US" sz="2400" dirty="0" smtClean="0"/>
              <a:t> are loaded right justified over </a:t>
            </a:r>
            <a:r>
              <a:rPr lang="en-US" altLang="en-US" sz="2400" dirty="0" smtClean="0"/>
              <a:t>blanks: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source is </a:t>
            </a:r>
            <a:r>
              <a:rPr lang="en-US" altLang="en-US" sz="2400" dirty="0" smtClean="0"/>
              <a:t>negative: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Minus sign is added to left or left-most digit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source is </a:t>
            </a:r>
            <a:r>
              <a:rPr lang="en-US" altLang="en-US" sz="2400" dirty="0" smtClean="0"/>
              <a:t>implied-decimal: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Decimal point </a:t>
            </a:r>
            <a:r>
              <a:rPr lang="en-US" altLang="en-US" sz="2200" dirty="0" smtClean="0"/>
              <a:t>inserted.</a:t>
            </a: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resulting length is longer than </a:t>
            </a:r>
            <a:r>
              <a:rPr lang="en-US" altLang="en-US" sz="2400" i="1" dirty="0" smtClean="0"/>
              <a:t>destination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Right-most portion is </a:t>
            </a:r>
            <a:r>
              <a:rPr lang="en-US" altLang="en-US" sz="2200" dirty="0" smtClean="0"/>
              <a:t>transferred.</a:t>
            </a: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Minus sign may be lost without warning!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Implicit Formatting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100" b="1" dirty="0" smtClean="0"/>
              <a:t> Example7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1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100" b="1" dirty="0" smtClean="0"/>
              <a:t> results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a6	,a6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a9	,</a:t>
            </a:r>
            <a:r>
              <a:rPr lang="en-US" altLang="en-US" sz="1100" b="1" dirty="0" smtClean="0"/>
              <a:t>a9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endrecord</a:t>
            </a:r>
            <a:endParaRPr lang="en-US" altLang="en-US" sz="11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100" b="1" dirty="0" smtClean="0"/>
              <a:t> source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df1	,d3	,-23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df2	,d6	,-123456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idf1	,d4.2	,68.54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id2	,d12.4	,</a:t>
            </a:r>
            <a:r>
              <a:rPr lang="en-US" altLang="en-US" sz="1100" b="1" dirty="0" smtClean="0"/>
              <a:t>12345678.9876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endrecord</a:t>
            </a:r>
            <a:endParaRPr lang="en-US" altLang="en-US" sz="11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>
                <a:solidFill>
                  <a:srgbClr val="FF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proc</a:t>
            </a:r>
            <a:endParaRPr lang="en-US" altLang="en-US" sz="11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Result: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a6 = df1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”   -23”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a6 = df2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“123456”		Minus lost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a9 = df2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“  -123456”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1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a6 = idf1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“ 68.54”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a6 = idf2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“8.9876”		Left digit lost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	a9 = idf2	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; “5678.9876”	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Left 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digit </a:t>
            </a:r>
            <a:r>
              <a:rPr lang="en-US" altLang="en-US" sz="1100" b="1" dirty="0" smtClean="0">
                <a:solidFill>
                  <a:srgbClr val="00B050"/>
                </a:solidFill>
              </a:rPr>
              <a:t>lost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endmain</a:t>
            </a:r>
            <a:endParaRPr lang="en-US" alt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Explicit Formatting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a_destination = n_source [,”format_string”]</a:t>
            </a:r>
            <a:endParaRPr lang="en-US" altLang="en-US" sz="1800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Explicit specification of a “format string</a:t>
            </a:r>
            <a:r>
              <a:rPr lang="en-US" altLang="en-US" sz="2400" dirty="0" smtClean="0"/>
              <a:t>”: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Defines how </a:t>
            </a:r>
            <a:r>
              <a:rPr lang="en-US" altLang="en-US" sz="2200" i="1" dirty="0" smtClean="0"/>
              <a:t>n_source</a:t>
            </a:r>
            <a:r>
              <a:rPr lang="en-US" altLang="en-US" sz="2200" dirty="0" smtClean="0"/>
              <a:t> is moved to </a:t>
            </a:r>
            <a:r>
              <a:rPr lang="en-US" altLang="en-US" sz="2200" i="1" dirty="0" smtClean="0"/>
              <a:t>a_destination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A “picture” of  the resulting </a:t>
            </a:r>
            <a:r>
              <a:rPr lang="en-US" altLang="en-US" sz="2200" dirty="0" smtClean="0"/>
              <a:t>data.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Uses special “formatting characters</a:t>
            </a:r>
            <a:r>
              <a:rPr lang="en-US" altLang="en-US" sz="2200" dirty="0" smtClean="0"/>
              <a:t>”.</a:t>
            </a:r>
            <a:endParaRPr lang="en-US" altLang="en-US" sz="2200" dirty="0" smtClean="0"/>
          </a:p>
          <a:p>
            <a:pPr lvl="2" eaLnBrk="1" hangingPunct="1"/>
            <a:r>
              <a:rPr lang="en-US" altLang="en-US" dirty="0" smtClean="0"/>
              <a:t>Most represent a significant </a:t>
            </a:r>
            <a:r>
              <a:rPr lang="en-US" altLang="en-US" dirty="0" smtClean="0"/>
              <a:t>digit.</a:t>
            </a:r>
            <a:endParaRPr lang="en-US" altLang="en-US" dirty="0" smtClean="0"/>
          </a:p>
          <a:p>
            <a:pPr lvl="1" eaLnBrk="1" hangingPunct="1"/>
            <a:r>
              <a:rPr lang="en-US" altLang="en-US" sz="2200" dirty="0" smtClean="0"/>
              <a:t>Non-format characters become part of the resulting </a:t>
            </a:r>
            <a:r>
              <a:rPr lang="en-US" altLang="en-US" sz="2200" dirty="0" smtClean="0"/>
              <a:t>data.</a:t>
            </a:r>
            <a:endParaRPr lang="en-US" altLang="en-US" sz="2200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Formatting Rules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Significant digits are processed and stored from right to </a:t>
            </a:r>
            <a:r>
              <a:rPr lang="en-US" altLang="en-US" sz="2400" dirty="0" smtClean="0"/>
              <a:t>left.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numeric_value</a:t>
            </a:r>
            <a:r>
              <a:rPr lang="en-US" altLang="en-US" sz="2400" dirty="0" smtClean="0"/>
              <a:t> is an implied-decimal value, the decimal point in the format string will be aligned with the decimal point in the implied-decimal </a:t>
            </a:r>
            <a:r>
              <a:rPr lang="en-US" altLang="en-US" sz="2400" dirty="0" smtClean="0"/>
              <a:t>value.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The valid format characters </a:t>
            </a:r>
            <a:r>
              <a:rPr lang="en-US" altLang="en-US" sz="2400" dirty="0" smtClean="0"/>
              <a:t>are: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“X”, “Z”, “*”, “$”, “-”, “.”, “,”</a:t>
            </a:r>
          </a:p>
          <a:p>
            <a:pPr eaLnBrk="1" hangingPunct="1"/>
            <a:r>
              <a:rPr lang="en-US" altLang="en-US" sz="2400" dirty="0" smtClean="0"/>
              <a:t>In the following examples, assume that </a:t>
            </a:r>
            <a:r>
              <a:rPr lang="en-US" altLang="en-US" sz="2400" i="1" dirty="0" smtClean="0"/>
              <a:t>alpha</a:t>
            </a:r>
            <a:r>
              <a:rPr lang="en-US" altLang="en-US" sz="2400" dirty="0" smtClean="0"/>
              <a:t> is an a10 field.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Overview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assignment statements</a:t>
            </a:r>
          </a:p>
          <a:p>
            <a:pPr eaLnBrk="1" hangingPunct="1"/>
            <a:r>
              <a:rPr lang="en-US" altLang="en-US" dirty="0" smtClean="0"/>
              <a:t>Implicit formatting</a:t>
            </a:r>
          </a:p>
          <a:p>
            <a:pPr eaLnBrk="1" hangingPunct="1"/>
            <a:r>
              <a:rPr lang="en-US" altLang="en-US" dirty="0" smtClean="0"/>
              <a:t>Explicit formatting</a:t>
            </a:r>
          </a:p>
          <a:p>
            <a:pPr eaLnBrk="1" hangingPunct="1"/>
            <a:r>
              <a:rPr lang="en-US" altLang="en-US" dirty="0" smtClean="0"/>
              <a:t>Justification</a:t>
            </a:r>
          </a:p>
          <a:p>
            <a:pPr eaLnBrk="1" hangingPunct="1"/>
            <a:r>
              <a:rPr lang="en-US" altLang="en-US" dirty="0" smtClean="0"/>
              <a:t>SETing and CLEARing variables</a:t>
            </a:r>
          </a:p>
          <a:p>
            <a:pPr eaLnBrk="1" hangingPunct="1"/>
            <a:r>
              <a:rPr lang="en-US" altLang="en-US" dirty="0" smtClean="0"/>
              <a:t>Casting functions</a:t>
            </a:r>
          </a:p>
          <a:p>
            <a:pPr eaLnBrk="1" hangingPunct="1"/>
            <a:r>
              <a:rPr lang="en-US" altLang="en-US" dirty="0" smtClean="0"/>
              <a:t>System date and time function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X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Represents a single digit (must be uppercase</a:t>
            </a:r>
            <a:r>
              <a:rPr lang="en-US" altLang="en-US" dirty="0" smtClean="0"/>
              <a:t>).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When there are no more digits in the source, a zero is placed in the </a:t>
            </a:r>
            <a:r>
              <a:rPr lang="en-US" altLang="en-US" dirty="0" smtClean="0"/>
              <a:t>destination.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Statement			Result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alpha = </a:t>
            </a:r>
            <a:r>
              <a:rPr lang="en-US" altLang="en-US" sz="2000" dirty="0" smtClean="0"/>
              <a:t>987  ,”</a:t>
            </a:r>
            <a:r>
              <a:rPr lang="en-US" altLang="en-US" sz="2000" dirty="0" smtClean="0"/>
              <a:t>XXXXXX”		“    000987”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alpha = </a:t>
            </a:r>
            <a:r>
              <a:rPr lang="en-US" altLang="en-US" sz="2000" dirty="0" smtClean="0"/>
              <a:t>987  ,”</a:t>
            </a:r>
            <a:r>
              <a:rPr lang="en-US" altLang="en-US" sz="2000" dirty="0" smtClean="0"/>
              <a:t>XX”		“            87”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alpha = </a:t>
            </a:r>
            <a:r>
              <a:rPr lang="en-US" altLang="en-US" sz="2000" dirty="0" smtClean="0"/>
              <a:t>98.7 ,”</a:t>
            </a:r>
            <a:r>
              <a:rPr lang="en-US" altLang="en-US" sz="2000" dirty="0" smtClean="0"/>
              <a:t>XX.XX”		“       98.70”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Z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Represents a single digit (must be uppercase</a:t>
            </a:r>
            <a:r>
              <a:rPr lang="en-US" altLang="en-US" sz="2800" dirty="0" smtClean="0"/>
              <a:t>).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When there are no more digits in the source, a blank is placed in the </a:t>
            </a:r>
            <a:r>
              <a:rPr lang="en-US" altLang="en-US" sz="2800" dirty="0" smtClean="0"/>
              <a:t>destination.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When digits are to the right of decimal place, zeros are loaded instead of </a:t>
            </a:r>
            <a:r>
              <a:rPr lang="en-US" altLang="en-US" sz="2800" dirty="0" smtClean="0"/>
              <a:t>blanks.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Processed the same as “X” if there are “X”s to the left of the “Z</a:t>
            </a:r>
            <a:r>
              <a:rPr lang="en-US" altLang="en-US" sz="2800" dirty="0" smtClean="0"/>
              <a:t>”.</a:t>
            </a:r>
            <a:endParaRPr lang="en-US" altLang="en-US" sz="2800" dirty="0" smtClean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Z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Statement			</a:t>
            </a:r>
            <a:r>
              <a:rPr lang="en-US" altLang="en-US" sz="2000" b="1" dirty="0" smtClean="0"/>
              <a:t>	Result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alpha = </a:t>
            </a:r>
            <a:r>
              <a:rPr lang="en-US" altLang="en-US" sz="2000" dirty="0" smtClean="0"/>
              <a:t>987	,”</a:t>
            </a:r>
            <a:r>
              <a:rPr lang="en-US" altLang="en-US" sz="2000" dirty="0" smtClean="0"/>
              <a:t>ZZZZZZ”		“          987”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alpha = </a:t>
            </a:r>
            <a:r>
              <a:rPr lang="en-US" altLang="en-US" sz="2000" dirty="0" smtClean="0"/>
              <a:t>987	,”</a:t>
            </a:r>
            <a:r>
              <a:rPr lang="en-US" altLang="en-US" sz="2000" dirty="0" smtClean="0"/>
              <a:t>ZZZ.ZZZZ”		“       .0987”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alpha = </a:t>
            </a:r>
            <a:r>
              <a:rPr lang="en-US" altLang="en-US" sz="2000" dirty="0" smtClean="0"/>
              <a:t>98.7	,”</a:t>
            </a:r>
            <a:r>
              <a:rPr lang="en-US" altLang="en-US" sz="2000" dirty="0" smtClean="0"/>
              <a:t>ZZZ.ZZZZ”		“   </a:t>
            </a:r>
            <a:r>
              <a:rPr lang="en-US" altLang="en-US" sz="2000" dirty="0" smtClean="0"/>
              <a:t>98.7000</a:t>
            </a:r>
            <a:r>
              <a:rPr lang="en-US" altLang="en-US" sz="2000" dirty="0" smtClean="0"/>
              <a:t>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alpha = </a:t>
            </a:r>
            <a:r>
              <a:rPr lang="en-US" altLang="en-US" sz="2000" dirty="0" smtClean="0"/>
              <a:t>0       ,”</a:t>
            </a:r>
            <a:r>
              <a:rPr lang="en-US" altLang="en-US" sz="2000" dirty="0" smtClean="0"/>
              <a:t>ZZZZZ.ZZ”		</a:t>
            </a:r>
            <a:r>
              <a:rPr lang="en-US" altLang="en-US" sz="2000" dirty="0" smtClean="0"/>
              <a:t>“               ”</a:t>
            </a:r>
            <a:endParaRPr lang="en-US" altLang="en-US" sz="2000" dirty="0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* (Asterisk)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Represents a single </a:t>
            </a:r>
            <a:r>
              <a:rPr lang="en-US" altLang="en-US" dirty="0" smtClean="0"/>
              <a:t>digit.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When there are no more digits in the source, “*” is loaded in the </a:t>
            </a:r>
            <a:r>
              <a:rPr lang="en-US" altLang="en-US" dirty="0" smtClean="0"/>
              <a:t>destination.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Statement			</a:t>
            </a:r>
            <a:r>
              <a:rPr lang="en-US" altLang="en-US" sz="2000" b="1" dirty="0" smtClean="0"/>
              <a:t>	Result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dirty="0" smtClean="0"/>
              <a:t>alpha = </a:t>
            </a:r>
            <a:r>
              <a:rPr lang="en-US" altLang="en-US" sz="2000" dirty="0" smtClean="0"/>
              <a:t>987 ,”**********”</a:t>
            </a:r>
            <a:r>
              <a:rPr lang="en-US" altLang="en-US" sz="2000" dirty="0" smtClean="0"/>
              <a:t>	“*******987”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alpha = </a:t>
            </a:r>
            <a:r>
              <a:rPr lang="en-US" altLang="en-US" sz="2000" dirty="0" smtClean="0"/>
              <a:t>987 ,”**”</a:t>
            </a:r>
            <a:r>
              <a:rPr lang="en-US" altLang="en-US" sz="2000" dirty="0" smtClean="0"/>
              <a:t>			“            </a:t>
            </a:r>
            <a:r>
              <a:rPr lang="en-US" altLang="en-US" sz="2000" dirty="0" smtClean="0"/>
              <a:t>   87</a:t>
            </a:r>
            <a:r>
              <a:rPr lang="en-US" altLang="en-US" sz="2000" dirty="0" smtClean="0"/>
              <a:t>”</a:t>
            </a:r>
            <a:endParaRPr lang="en-US" altLang="en-US" sz="2000" b="1" dirty="0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$ (Money Sign)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Current money character is floating money </a:t>
            </a:r>
            <a:r>
              <a:rPr lang="en-US" altLang="en-US" dirty="0" smtClean="0"/>
              <a:t>sign.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Money sign placed to left of left-most </a:t>
            </a:r>
            <a:r>
              <a:rPr lang="en-US" altLang="en-US" dirty="0" smtClean="0"/>
              <a:t>digit.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1800" b="1" dirty="0" smtClean="0"/>
              <a:t>Statement				</a:t>
            </a:r>
            <a:r>
              <a:rPr lang="en-US" altLang="en-US" sz="1800" b="1" dirty="0" smtClean="0"/>
              <a:t>	Result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dirty="0" smtClean="0"/>
              <a:t>alpha = </a:t>
            </a:r>
            <a:r>
              <a:rPr lang="en-US" altLang="en-US" sz="1800" dirty="0" smtClean="0"/>
              <a:t>987            ,”$$$$$$$.$$”</a:t>
            </a:r>
            <a:r>
              <a:rPr lang="en-US" altLang="en-US" sz="1800" dirty="0" smtClean="0"/>
              <a:t>		“        </a:t>
            </a:r>
            <a:r>
              <a:rPr lang="en-US" altLang="en-US" sz="1800" dirty="0" smtClean="0"/>
              <a:t>$</a:t>
            </a:r>
            <a:r>
              <a:rPr lang="en-US" altLang="en-US" sz="1800" dirty="0" smtClean="0"/>
              <a:t>9.87”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alpha = </a:t>
            </a:r>
            <a:r>
              <a:rPr lang="en-US" altLang="en-US" sz="1800" dirty="0" smtClean="0"/>
              <a:t>987            ,”$$$,$$$.$$”</a:t>
            </a:r>
            <a:r>
              <a:rPr lang="en-US" altLang="en-US" sz="1800" dirty="0" smtClean="0"/>
              <a:t>		</a:t>
            </a:r>
            <a:r>
              <a:rPr lang="en-US" altLang="en-US" sz="1800" dirty="0" smtClean="0"/>
              <a:t>“        </a:t>
            </a:r>
            <a:r>
              <a:rPr lang="en-US" altLang="en-US" sz="1800" dirty="0" smtClean="0"/>
              <a:t>$9.87”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alpha = </a:t>
            </a:r>
            <a:r>
              <a:rPr lang="en-US" altLang="en-US" sz="1800" dirty="0" smtClean="0"/>
              <a:t>987654321 ,”$$$,$$$.$$”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“</a:t>
            </a:r>
            <a:r>
              <a:rPr lang="en-US" altLang="en-US" sz="1800" dirty="0" smtClean="0"/>
              <a:t>876,543.21”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- (Minus)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the minus sign is in the first or last position of the format string and the source value is negative, a minus sign is placed in the destination </a:t>
            </a:r>
            <a:r>
              <a:rPr lang="en-US" altLang="en-US" dirty="0" smtClean="0"/>
              <a:t>variable.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Statement			</a:t>
            </a:r>
            <a:r>
              <a:rPr lang="en-US" altLang="en-US" sz="2000" b="1" dirty="0" smtClean="0"/>
              <a:t>	Result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alpha = </a:t>
            </a:r>
            <a:r>
              <a:rPr lang="en-US" altLang="en-US" sz="2000" dirty="0" smtClean="0"/>
              <a:t>987 ,”-</a:t>
            </a:r>
            <a:r>
              <a:rPr lang="en-US" altLang="en-US" sz="2000" dirty="0" smtClean="0"/>
              <a:t>ZZZZZZ”		“    -    </a:t>
            </a:r>
            <a:r>
              <a:rPr lang="en-US" altLang="en-US" sz="2000" dirty="0" smtClean="0"/>
              <a:t>987</a:t>
            </a:r>
            <a:r>
              <a:rPr lang="en-US" altLang="en-US" sz="2000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alpha = </a:t>
            </a:r>
            <a:r>
              <a:rPr lang="en-US" altLang="en-US" sz="2000" dirty="0" smtClean="0"/>
              <a:t>987 ,”</a:t>
            </a:r>
            <a:r>
              <a:rPr lang="en-US" altLang="en-US" sz="2000" dirty="0" smtClean="0"/>
              <a:t>XXX-XXX”		“   000-987”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alpha = </a:t>
            </a:r>
            <a:r>
              <a:rPr lang="en-US" altLang="en-US" sz="2000" dirty="0" smtClean="0"/>
              <a:t>987 ,”-$.$$”</a:t>
            </a:r>
            <a:r>
              <a:rPr lang="en-US" altLang="en-US" sz="2000" dirty="0" smtClean="0"/>
              <a:t>		“         9.87”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. (Period)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If there are remaining digits, a period (or decimal point) is placed in the </a:t>
            </a:r>
            <a:r>
              <a:rPr lang="en-US" altLang="en-US" dirty="0" smtClean="0"/>
              <a:t>destination.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2000" b="1" dirty="0" smtClean="0"/>
              <a:t>Statement			</a:t>
            </a:r>
            <a:r>
              <a:rPr lang="en-US" altLang="en-US" sz="2000" b="1" dirty="0" smtClean="0"/>
              <a:t>	Result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dirty="0" smtClean="0"/>
              <a:t>alpha = </a:t>
            </a:r>
            <a:r>
              <a:rPr lang="en-US" altLang="en-US" sz="2000" dirty="0" smtClean="0"/>
              <a:t>987 ,”</a:t>
            </a:r>
            <a:r>
              <a:rPr lang="en-US" altLang="en-US" sz="2000" dirty="0" smtClean="0"/>
              <a:t>ZZ.ZZ”		“       9.87”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	alpha = </a:t>
            </a:r>
            <a:r>
              <a:rPr lang="en-US" altLang="en-US" sz="2000" dirty="0" smtClean="0"/>
              <a:t>987 ,”$$$$$$$.$$”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“     </a:t>
            </a:r>
            <a:r>
              <a:rPr lang="en-US" altLang="en-US" sz="2000" dirty="0" smtClean="0"/>
              <a:t>$9.87”</a:t>
            </a:r>
            <a:endParaRPr lang="en-US" altLang="en-US" dirty="0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, (Comma)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If there are remaining significant digits, a comma is inserted into the </a:t>
            </a:r>
            <a:r>
              <a:rPr lang="en-US" altLang="en-US" sz="2400" dirty="0" smtClean="0"/>
              <a:t>destination.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If a “*”, “Z”, or “X” is to the left of the comma in the format string and there are no remaining digits, no comma is </a:t>
            </a:r>
            <a:r>
              <a:rPr lang="en-US" altLang="en-US" sz="2400" dirty="0" smtClean="0"/>
              <a:t>loaded.</a:t>
            </a: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b="1" dirty="0" smtClean="0"/>
              <a:t>Statement				Result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dirty="0" smtClean="0"/>
              <a:t>alpha = </a:t>
            </a:r>
            <a:r>
              <a:rPr lang="en-US" altLang="en-US" sz="1800" dirty="0" smtClean="0"/>
              <a:t>987654 ,”$$$,$$$.$$”</a:t>
            </a:r>
            <a:r>
              <a:rPr lang="en-US" altLang="en-US" sz="1800" dirty="0" smtClean="0"/>
              <a:t>	“ $9,876.54”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alpha = </a:t>
            </a:r>
            <a:r>
              <a:rPr lang="en-US" altLang="en-US" sz="1800" dirty="0" smtClean="0"/>
              <a:t>98765   ,“$$$.$$$.$$”</a:t>
            </a:r>
            <a:r>
              <a:rPr lang="en-US" altLang="en-US" sz="1800" dirty="0" smtClean="0"/>
              <a:t>	“    $987.65”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Non-Format Characters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Become part of the resulting </a:t>
            </a:r>
            <a:r>
              <a:rPr lang="en-US" altLang="en-US" dirty="0" smtClean="0"/>
              <a:t>string.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1800" b="1" dirty="0" smtClean="0"/>
              <a:t>Statement				</a:t>
            </a:r>
            <a:r>
              <a:rPr lang="en-US" altLang="en-US" sz="1800" b="1" dirty="0" smtClean="0"/>
              <a:t>	Result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dirty="0" smtClean="0"/>
              <a:t>alpha = </a:t>
            </a:r>
            <a:r>
              <a:rPr lang="en-US" altLang="en-US" sz="1800" dirty="0" smtClean="0"/>
              <a:t>012.5       , </a:t>
            </a:r>
            <a:r>
              <a:rPr lang="en-US" altLang="en-US" sz="1800" dirty="0" smtClean="0"/>
              <a:t>“ZZX.XX miles		“12.50 miles”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alpha = </a:t>
            </a:r>
            <a:r>
              <a:rPr lang="en-US" altLang="en-US" sz="1800" dirty="0" smtClean="0"/>
              <a:t>25121998 ,“</a:t>
            </a:r>
            <a:r>
              <a:rPr lang="en-US" altLang="en-US" sz="1800" dirty="0" smtClean="0"/>
              <a:t>XX/XX/XXXX”		“25/12/1998”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alpha = </a:t>
            </a:r>
            <a:r>
              <a:rPr lang="en-US" altLang="en-US" sz="1800" dirty="0" smtClean="0"/>
              <a:t>12.98       ,”(</a:t>
            </a:r>
            <a:r>
              <a:rPr lang="en-US" altLang="en-US" sz="1800" dirty="0" smtClean="0"/>
              <a:t>ZZZZX.XX)”		“(  12.98)”	</a:t>
            </a:r>
            <a:endParaRPr lang="en-US" altLang="en-US" dirty="0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Justification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dest = source ,[format] [ [LEFT] [RIGHT] ]</a:t>
            </a:r>
            <a:endParaRPr lang="en-US" altLang="en-US" sz="2000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Default for numeric to alpha assignments is right-justified over </a:t>
            </a:r>
            <a:r>
              <a:rPr lang="en-US" altLang="en-US" dirty="0" smtClean="0"/>
              <a:t>blanks.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Change with a justification </a:t>
            </a:r>
            <a:r>
              <a:rPr lang="en-US" altLang="en-US" dirty="0" smtClean="0"/>
              <a:t>control: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</a:rPr>
              <a:t>[LEFT]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rgbClr val="7030A0"/>
                </a:solidFill>
              </a:rPr>
              <a:t>[RIGHT]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Statements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 dirty="0" smtClean="0"/>
              <a:t>destination = source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Assignment </a:t>
            </a:r>
            <a:r>
              <a:rPr lang="en-US" altLang="en-US" sz="2400" dirty="0" smtClean="0"/>
              <a:t>statements: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Move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Format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Change content of specified </a:t>
            </a:r>
            <a:r>
              <a:rPr lang="en-US" altLang="en-US" sz="2200" dirty="0" smtClean="0"/>
              <a:t>variables.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 smtClean="0"/>
              <a:t>Source</a:t>
            </a:r>
            <a:r>
              <a:rPr lang="en-US" altLang="en-US" sz="2400" dirty="0" smtClean="0"/>
              <a:t> is evaluated before any data is </a:t>
            </a:r>
            <a:r>
              <a:rPr lang="en-US" altLang="en-US" sz="2400" dirty="0" smtClean="0"/>
              <a:t>moved.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Same variable can be used in </a:t>
            </a:r>
            <a:r>
              <a:rPr lang="en-US" altLang="en-US" sz="2200" i="1" dirty="0" smtClean="0"/>
              <a:t>source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destination:</a:t>
            </a:r>
            <a:endParaRPr lang="en-US" altLang="en-US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count = count + 1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i="1" dirty="0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Justification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b="1" dirty="0" smtClean="0"/>
              <a:t>Statement				Result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alpha = </a:t>
            </a:r>
            <a:r>
              <a:rPr lang="en-US" altLang="en-US" sz="1800" dirty="0" smtClean="0"/>
              <a:t>12345</a:t>
            </a:r>
            <a:r>
              <a:rPr lang="en-US" altLang="en-US" sz="1800" dirty="0" smtClean="0"/>
              <a:t>			</a:t>
            </a:r>
            <a:r>
              <a:rPr lang="en-US" altLang="en-US" sz="1800" dirty="0" smtClean="0"/>
              <a:t>“     </a:t>
            </a:r>
            <a:r>
              <a:rPr lang="en-US" altLang="en-US" sz="1800" dirty="0" smtClean="0"/>
              <a:t>12345”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alpha = 12345 </a:t>
            </a:r>
            <a:r>
              <a:rPr lang="en-US" altLang="en-US" sz="1800" dirty="0" smtClean="0">
                <a:solidFill>
                  <a:srgbClr val="7030A0"/>
                </a:solidFill>
              </a:rPr>
              <a:t>[LEFT]</a:t>
            </a:r>
            <a:r>
              <a:rPr lang="en-US" altLang="en-US" sz="1800" dirty="0" smtClean="0"/>
              <a:t>		</a:t>
            </a:r>
            <a:r>
              <a:rPr lang="en-US" altLang="en-US" sz="1800" dirty="0" smtClean="0"/>
              <a:t>“12345     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alpha = 12345 ,“ZZX.XX”		“    123.45”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	alpha = </a:t>
            </a:r>
            <a:r>
              <a:rPr lang="en-US" altLang="en-US" sz="1800" dirty="0" smtClean="0"/>
              <a:t>12345 ,“</a:t>
            </a:r>
            <a:r>
              <a:rPr lang="en-US" altLang="en-US" sz="1800" dirty="0" smtClean="0"/>
              <a:t>ZZX.XX” </a:t>
            </a:r>
            <a:r>
              <a:rPr lang="en-US" altLang="en-US" sz="1800" dirty="0" smtClean="0">
                <a:solidFill>
                  <a:srgbClr val="7030A0"/>
                </a:solidFill>
              </a:rPr>
              <a:t>[LEFT]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“123.45    ”</a:t>
            </a:r>
            <a:endParaRPr lang="en-US" altLang="en-US" sz="1800" dirty="0" smtClean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Questions?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Assignment Statements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SET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SET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var</a:t>
            </a:r>
            <a:r>
              <a:rPr lang="en-US" altLang="en-US" sz="1800" i="1" baseline="-25000" dirty="0" smtClean="0"/>
              <a:t>1</a:t>
            </a:r>
            <a:r>
              <a:rPr lang="en-US" altLang="en-US" sz="1800" i="1" dirty="0" smtClean="0"/>
              <a:t> [,var</a:t>
            </a:r>
            <a:r>
              <a:rPr lang="en-US" altLang="en-US" sz="1800" i="1" baseline="-25000" dirty="0" smtClean="0"/>
              <a:t>2</a:t>
            </a:r>
            <a:r>
              <a:rPr lang="en-US" altLang="en-US" sz="1800" i="1" dirty="0" smtClean="0"/>
              <a:t>,…, var</a:t>
            </a:r>
            <a:r>
              <a:rPr lang="en-US" altLang="en-US" sz="1800" i="1" baseline="-25000" dirty="0" smtClean="0"/>
              <a:t>n</a:t>
            </a:r>
            <a:r>
              <a:rPr lang="en-US" altLang="en-US" sz="1800" i="1" dirty="0" smtClean="0"/>
              <a:t>] = expression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Assigns values to one or more variables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200" b="1" dirty="0" smtClean="0"/>
              <a:t> Example8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200" b="1" dirty="0" smtClean="0"/>
              <a:t> WorkVars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flag1	,d1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flag2	,d4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flag4	,a4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flag5	,a5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set</a:t>
            </a:r>
            <a:r>
              <a:rPr lang="en-US" altLang="en-US" sz="1200" b="1" dirty="0" smtClean="0"/>
              <a:t> flag1, flag2 =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set</a:t>
            </a:r>
            <a:r>
              <a:rPr lang="en-US" altLang="en-US" sz="1200" b="1" dirty="0" smtClean="0"/>
              <a:t> flag4, flag5 = ‘1’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endmain</a:t>
            </a:r>
            <a:endParaRPr lang="en-US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CLEAR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CLEAR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var</a:t>
            </a:r>
            <a:r>
              <a:rPr lang="en-US" altLang="en-US" sz="2000" i="1" baseline="-25000" dirty="0" smtClean="0"/>
              <a:t>1</a:t>
            </a:r>
            <a:r>
              <a:rPr lang="en-US" altLang="en-US" sz="2000" i="1" dirty="0" smtClean="0"/>
              <a:t> [, var</a:t>
            </a:r>
            <a:r>
              <a:rPr lang="en-US" altLang="en-US" sz="2000" i="1" baseline="-25000" dirty="0" smtClean="0"/>
              <a:t>2</a:t>
            </a:r>
            <a:r>
              <a:rPr lang="en-US" altLang="en-US" sz="2000" i="1" dirty="0" smtClean="0"/>
              <a:t>, …, var</a:t>
            </a:r>
            <a:r>
              <a:rPr lang="en-US" altLang="en-US" sz="2000" i="1" baseline="-25000" dirty="0" smtClean="0"/>
              <a:t>n</a:t>
            </a:r>
            <a:r>
              <a:rPr lang="en-US" altLang="en-US" sz="2000" i="1" dirty="0" smtClean="0"/>
              <a:t>]</a:t>
            </a:r>
            <a:endParaRPr lang="en-US" altLang="en-US" sz="2000" dirty="0" smtClean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Initialize one or more variables to their default </a:t>
            </a:r>
            <a:r>
              <a:rPr lang="en-US" altLang="en-US" dirty="0" smtClean="0"/>
              <a:t>states.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Blanks for alpha </a:t>
            </a:r>
            <a:r>
              <a:rPr lang="en-US" altLang="en-US" dirty="0" smtClean="0"/>
              <a:t>variables.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Zeros for decimal and </a:t>
            </a:r>
            <a:r>
              <a:rPr lang="en-US" altLang="en-US" dirty="0" smtClean="0"/>
              <a:t>implied-decimal.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Nulls for </a:t>
            </a:r>
            <a:r>
              <a:rPr lang="en-US" altLang="en-US" dirty="0" smtClean="0"/>
              <a:t>integer.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Variables can be different data </a:t>
            </a:r>
            <a:r>
              <a:rPr lang="en-US" altLang="en-US" dirty="0" smtClean="0"/>
              <a:t>types.</a:t>
            </a:r>
            <a:endParaRPr lang="en-US" altLang="en-US" dirty="0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CLEAR</a:t>
            </a:r>
            <a:r>
              <a:rPr lang="en-US" altLang="en-US" dirty="0" smtClean="0"/>
              <a:t> Example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200" b="1" dirty="0" smtClean="0"/>
              <a:t> Example9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/>
              <a:t>WorkVars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fld1	,d1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fld2	,a4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fld3	,d3.1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fld4	,i2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fld5	,</a:t>
            </a:r>
            <a:r>
              <a:rPr lang="en-US" altLang="en-US" sz="1200" b="1" dirty="0" smtClean="0"/>
              <a:t>a20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endrecord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clear</a:t>
            </a:r>
            <a:r>
              <a:rPr lang="en-US" altLang="en-US" sz="1200" b="1" dirty="0" smtClean="0"/>
              <a:t> fld1, fld2, fld3, fld4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 smtClean="0">
                <a:solidFill>
                  <a:srgbClr val="00B050"/>
                </a:solidFill>
              </a:rPr>
              <a:t>		; *Problem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clear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/>
              <a:t>foo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endmain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*Problem</a:t>
            </a:r>
            <a:r>
              <a:rPr lang="en-US" altLang="en-US" sz="1400" b="1" dirty="0" smtClean="0"/>
              <a:t>:</a:t>
            </a:r>
            <a:r>
              <a:rPr lang="en-US" altLang="en-US" sz="1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A record is treated as an alpha variable, so clearing a record fills all fields with spaces.  This is invalid for an integer field and will corrupt its  contents.</a:t>
            </a:r>
            <a:endParaRPr lang="en-US" altLang="en-US" sz="1400" b="1" dirty="0" smtClean="0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Questions?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7030A0"/>
                </a:solidFill>
              </a:rPr>
              <a:t>SET</a:t>
            </a:r>
            <a:endParaRPr lang="en-US" altLang="en-US" b="1" dirty="0" smtClean="0">
              <a:solidFill>
                <a:srgbClr val="7030A0"/>
              </a:solidFill>
            </a:endParaRPr>
          </a:p>
          <a:p>
            <a:pPr eaLnBrk="1" hangingPunct="1"/>
            <a:r>
              <a:rPr lang="en-US" altLang="en-US" b="1" dirty="0" smtClean="0">
                <a:solidFill>
                  <a:srgbClr val="7030A0"/>
                </a:solidFill>
              </a:rPr>
              <a:t>CLEAR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Casting Functions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Functions that “cast” one data type as </a:t>
            </a:r>
            <a:r>
              <a:rPr lang="en-US" altLang="en-US" sz="2400" dirty="0" smtClean="0"/>
              <a:t>another.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Three </a:t>
            </a:r>
            <a:r>
              <a:rPr lang="en-US" altLang="en-US" sz="2400" dirty="0" smtClean="0"/>
              <a:t>flavors: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b="1" dirty="0" smtClean="0">
                <a:solidFill>
                  <a:srgbClr val="7030A0"/>
                </a:solidFill>
              </a:rPr>
              <a:t>^a</a:t>
            </a:r>
            <a:r>
              <a:rPr lang="en-US" altLang="en-US" sz="2200" dirty="0" smtClean="0"/>
              <a:t>	Cast as alpha</a:t>
            </a:r>
          </a:p>
          <a:p>
            <a:pPr lvl="1" eaLnBrk="1" hangingPunct="1"/>
            <a:r>
              <a:rPr lang="en-US" altLang="en-US" sz="2200" b="1" dirty="0" smtClean="0">
                <a:solidFill>
                  <a:srgbClr val="7030A0"/>
                </a:solidFill>
              </a:rPr>
              <a:t>^d</a:t>
            </a:r>
            <a:r>
              <a:rPr lang="en-US" altLang="en-US" sz="2200" dirty="0" smtClean="0"/>
              <a:t>	Cast as decimal</a:t>
            </a:r>
          </a:p>
          <a:p>
            <a:pPr lvl="1" eaLnBrk="1" hangingPunct="1"/>
            <a:r>
              <a:rPr lang="en-US" altLang="en-US" sz="2200" b="1" dirty="0" smtClean="0">
                <a:solidFill>
                  <a:srgbClr val="7030A0"/>
                </a:solidFill>
              </a:rPr>
              <a:t>^i</a:t>
            </a:r>
            <a:r>
              <a:rPr lang="en-US" altLang="en-US" sz="2200" dirty="0" smtClean="0"/>
              <a:t>	Cast as integer</a:t>
            </a:r>
          </a:p>
          <a:p>
            <a:pPr eaLnBrk="1" hangingPunct="1"/>
            <a:r>
              <a:rPr lang="en-US" altLang="en-US" sz="2400" dirty="0" smtClean="0"/>
              <a:t>Why cast?</a:t>
            </a:r>
          </a:p>
          <a:p>
            <a:pPr lvl="1" eaLnBrk="1" hangingPunct="1"/>
            <a:r>
              <a:rPr lang="en-US" altLang="en-US" sz="2200" dirty="0" smtClean="0"/>
              <a:t>Eliminate unnecessary </a:t>
            </a:r>
            <a:r>
              <a:rPr lang="en-US" altLang="en-US" sz="2200" dirty="0" smtClean="0"/>
              <a:t>statements.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Eliminate unnecessary </a:t>
            </a:r>
            <a:r>
              <a:rPr lang="en-US" altLang="en-US" sz="2200" dirty="0" smtClean="0"/>
              <a:t>variables.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Great in I/O statements</a:t>
            </a:r>
            <a:r>
              <a:rPr lang="en-US" altLang="en-US" sz="2200" dirty="0" smtClean="0"/>
              <a:t>!</a:t>
            </a:r>
            <a:endParaRPr lang="en-US" altLang="en-US" sz="2200" dirty="0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7030A0"/>
                </a:solidFill>
              </a:rPr>
              <a:t>^a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^a</a:t>
            </a:r>
            <a:r>
              <a:rPr lang="en-US" altLang="en-US" sz="2000" dirty="0" smtClean="0"/>
              <a:t>(expression)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1800" dirty="0" smtClean="0"/>
              <a:t>Casts expression as an alpha data </a:t>
            </a:r>
            <a:r>
              <a:rPr lang="en-US" altLang="en-US" sz="1800" dirty="0" smtClean="0"/>
              <a:t>type.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Examples: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800" b="1" dirty="0" smtClean="0"/>
              <a:t>( TTCHN</a:t>
            </a:r>
            <a:r>
              <a:rPr lang="en-US" altLang="en-US" sz="1800" b="1" dirty="0" smtClean="0"/>
              <a:t>, “Your age is,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^a</a:t>
            </a:r>
            <a:r>
              <a:rPr lang="en-US" altLang="en-US" sz="1800" b="1" dirty="0" smtClean="0"/>
              <a:t>( age ) )</a:t>
            </a:r>
            <a:endParaRPr lang="en-US" altLang="en-US" sz="1800" b="1" dirty="0" smtClean="0"/>
          </a:p>
          <a:p>
            <a:pPr lvl="2" eaLnBrk="1" hangingPunct="1"/>
            <a:r>
              <a:rPr lang="en-US" altLang="en-US" sz="1600" dirty="0" smtClean="0"/>
              <a:t>Displays the contents of the decimal variable age, not the ASCII character that number </a:t>
            </a:r>
            <a:r>
              <a:rPr lang="en-US" altLang="en-US" sz="1600" dirty="0" smtClean="0"/>
              <a:t>represents.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800" b="1" dirty="0" smtClean="0">
                <a:solidFill>
                  <a:srgbClr val="7030A0"/>
                </a:solidFill>
              </a:rPr>
              <a:t>reads</a:t>
            </a:r>
            <a:r>
              <a:rPr lang="en-US" altLang="en-US" sz="1800" b="1" dirty="0" smtClean="0"/>
              <a:t>( TTCHN</a:t>
            </a:r>
            <a:r>
              <a:rPr lang="en-US" altLang="en-US" sz="1800" b="1" dirty="0" smtClean="0"/>
              <a:t>,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^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a</a:t>
            </a:r>
            <a:r>
              <a:rPr lang="en-US" altLang="en-US" sz="1800" b="1" dirty="0" smtClean="0"/>
              <a:t>( age ) )</a:t>
            </a:r>
            <a:endParaRPr lang="en-US" altLang="en-US" sz="1800" b="1" dirty="0" smtClean="0"/>
          </a:p>
          <a:p>
            <a:pPr lvl="2" eaLnBrk="1" hangingPunct="1"/>
            <a:r>
              <a:rPr lang="en-US" altLang="en-US" sz="1600" dirty="0" smtClean="0"/>
              <a:t>Performs input directly into a decimal field, by casting the field as an alpha data </a:t>
            </a:r>
            <a:r>
              <a:rPr lang="en-US" altLang="en-US" sz="1600" dirty="0" smtClean="0"/>
              <a:t>type.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800" b="1" dirty="0" smtClean="0">
                <a:solidFill>
                  <a:srgbClr val="7030A0"/>
                </a:solidFill>
              </a:rPr>
              <a:t>writes</a:t>
            </a:r>
            <a:r>
              <a:rPr lang="en-US" altLang="en-US" sz="1800" b="1" dirty="0" smtClean="0"/>
              <a:t>( TTCHN</a:t>
            </a:r>
            <a:r>
              <a:rPr lang="en-US" altLang="en-US" sz="1800" b="1" dirty="0" smtClean="0"/>
              <a:t>, “Total price: “ +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^a</a:t>
            </a:r>
            <a:r>
              <a:rPr lang="en-US" altLang="en-US" sz="1800" b="1" dirty="0" smtClean="0"/>
              <a:t>( price </a:t>
            </a:r>
            <a:r>
              <a:rPr lang="en-US" altLang="en-US" sz="1800" b="1" dirty="0" smtClean="0"/>
              <a:t>+ </a:t>
            </a:r>
            <a:r>
              <a:rPr lang="en-US" altLang="en-US" sz="1800" b="1" dirty="0" smtClean="0"/>
              <a:t>tax ) )</a:t>
            </a:r>
            <a:r>
              <a:rPr lang="en-US" altLang="en-US" sz="2200" dirty="0" smtClean="0"/>
              <a:t>	</a:t>
            </a:r>
          </a:p>
          <a:p>
            <a:pPr lvl="2" eaLnBrk="1" hangingPunct="1"/>
            <a:r>
              <a:rPr lang="en-US" altLang="en-US" sz="1600" dirty="0" smtClean="0"/>
              <a:t>Cast the result as an </a:t>
            </a:r>
            <a:r>
              <a:rPr lang="en-US" altLang="en-US" sz="1600" dirty="0" smtClean="0"/>
              <a:t>alpha.</a:t>
            </a:r>
            <a:endParaRPr lang="en-US" altLang="en-US" sz="1600" dirty="0" smtClean="0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7030A0"/>
                </a:solidFill>
              </a:rPr>
              <a:t>^d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^d</a:t>
            </a:r>
            <a:r>
              <a:rPr lang="en-US" altLang="en-US" sz="1800" dirty="0" smtClean="0"/>
              <a:t>(expression [, precision])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Casts expression as a decimal or implied decimal data type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400" b="1" dirty="0" smtClean="0"/>
              <a:t> Example10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record </a:t>
            </a:r>
            <a:r>
              <a:rPr lang="en-US" altLang="en-US" sz="1400" b="1" dirty="0" smtClean="0"/>
              <a:t>WorkVars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dvar	,d10	,</a:t>
            </a:r>
            <a:r>
              <a:rPr lang="en-US" altLang="en-US" sz="1400" b="1" dirty="0" smtClean="0"/>
              <a:t>83456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endrecord</a:t>
            </a:r>
            <a:endParaRPr lang="en-US" altLang="en-US" sz="1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7030A0"/>
                </a:solidFill>
              </a:rPr>
              <a:t>		display</a:t>
            </a:r>
            <a:r>
              <a:rPr lang="en-US" altLang="en-US" sz="1400" b="1" dirty="0" smtClean="0"/>
              <a:t>( TTCHN, ”</a:t>
            </a:r>
            <a:r>
              <a:rPr lang="en-US" altLang="en-US" sz="1400" b="1" dirty="0" smtClean="0"/>
              <a:t>Balance is “ + 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^a</a:t>
            </a:r>
            <a:r>
              <a:rPr lang="en-US" altLang="en-US" sz="1400" b="1" dirty="0" smtClean="0"/>
              <a:t>( 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^d</a:t>
            </a:r>
            <a:r>
              <a:rPr lang="en-US" altLang="en-US" sz="1400" b="1" dirty="0" smtClean="0"/>
              <a:t>( dvar, 2 ) )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endmain</a:t>
            </a:r>
            <a:endParaRPr lang="en-US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^i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^i(expression)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Casts expression as an integer data type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400" b="1" dirty="0" smtClean="0"/>
              <a:t> Example11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400" b="1" dirty="0" smtClean="0"/>
              <a:t> intvars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idi_customer	,i4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idi_order		,i4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idi_general	,</a:t>
            </a:r>
            <a:r>
              <a:rPr lang="en-US" altLang="en-US" sz="1400" b="1" dirty="0" smtClean="0"/>
              <a:t>i4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endrecord</a:t>
            </a:r>
            <a:endParaRPr lang="en-US" altLang="en-US" sz="1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proc</a:t>
            </a:r>
            <a:endParaRPr lang="en-US" altLang="en-US" sz="1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clear</a:t>
            </a:r>
            <a:r>
              <a:rPr lang="en-US" altLang="en-US" sz="1400" b="1" dirty="0" smtClean="0"/>
              <a:t> ^i</a:t>
            </a:r>
            <a:r>
              <a:rPr lang="en-US" altLang="en-US" sz="1400" b="1" dirty="0" smtClean="0"/>
              <a:t>( intvars )</a:t>
            </a: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endmain</a:t>
            </a:r>
            <a:endParaRPr lang="en-US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Rounding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If </a:t>
            </a:r>
            <a:r>
              <a:rPr lang="en-US" altLang="en-US" i="1" dirty="0" smtClean="0"/>
              <a:t>source</a:t>
            </a:r>
            <a:r>
              <a:rPr lang="en-US" altLang="en-US" dirty="0" smtClean="0"/>
              <a:t> is implied-decimal, default behavior is to perform rounding on </a:t>
            </a:r>
            <a:r>
              <a:rPr lang="en-US" altLang="en-US" dirty="0" smtClean="0"/>
              <a:t>assignment.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Override with %truncate in an </a:t>
            </a:r>
            <a:r>
              <a:rPr lang="en-US" altLang="en-US" dirty="0" smtClean="0"/>
              <a:t>expression.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Questions?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Casting </a:t>
            </a:r>
            <a:r>
              <a:rPr lang="en-US" altLang="en-US" dirty="0" smtClean="0"/>
              <a:t>functions:</a:t>
            </a:r>
            <a:endParaRPr lang="en-US" altLang="en-US" dirty="0" smtClean="0"/>
          </a:p>
          <a:p>
            <a:pPr lvl="1" eaLnBrk="1" hangingPunct="1"/>
            <a:r>
              <a:rPr lang="en-US" altLang="en-US" b="1" dirty="0" smtClean="0">
                <a:solidFill>
                  <a:srgbClr val="7030A0"/>
                </a:solidFill>
              </a:rPr>
              <a:t>^i</a:t>
            </a:r>
          </a:p>
          <a:p>
            <a:pPr lvl="1" eaLnBrk="1" hangingPunct="1"/>
            <a:r>
              <a:rPr lang="en-US" altLang="en-US" b="1" dirty="0" smtClean="0">
                <a:solidFill>
                  <a:srgbClr val="7030A0"/>
                </a:solidFill>
              </a:rPr>
              <a:t>^d</a:t>
            </a:r>
          </a:p>
          <a:p>
            <a:pPr lvl="1" eaLnBrk="1" hangingPunct="1"/>
            <a:r>
              <a:rPr lang="en-US" altLang="en-US" b="1" dirty="0" smtClean="0">
                <a:solidFill>
                  <a:srgbClr val="7030A0"/>
                </a:solidFill>
              </a:rPr>
              <a:t>^a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%DATETIME Function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7030A0"/>
                </a:solidFill>
              </a:rPr>
              <a:t>%DATETIME</a:t>
            </a:r>
          </a:p>
          <a:p>
            <a:pPr lvl="1" eaLnBrk="1" hangingPunct="1"/>
            <a:r>
              <a:rPr lang="en-US" altLang="en-US" dirty="0" smtClean="0"/>
              <a:t>Returns the current date and </a:t>
            </a:r>
            <a:r>
              <a:rPr lang="en-US" altLang="en-US" dirty="0" smtClean="0"/>
              <a:t>time.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result is alpha data type (a20</a:t>
            </a:r>
            <a:r>
              <a:rPr lang="en-US" altLang="en-US" dirty="0" smtClean="0"/>
              <a:t>).</a:t>
            </a:r>
            <a:endParaRPr lang="en-US" altLang="en-US" dirty="0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%DATETIME Format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Returned </a:t>
            </a:r>
            <a:r>
              <a:rPr lang="en-US" altLang="en-US" sz="1800" dirty="0" smtClean="0"/>
              <a:t>format: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i="1" dirty="0" smtClean="0"/>
              <a:t>YYYYMMDDhhmmssuuuuuu</a:t>
            </a:r>
          </a:p>
          <a:p>
            <a:pPr lvl="2" eaLnBrk="1" hangingPunct="1"/>
            <a:r>
              <a:rPr lang="en-US" altLang="en-US" sz="1600" i="1" dirty="0" smtClean="0"/>
              <a:t>YYYY</a:t>
            </a:r>
            <a:r>
              <a:rPr lang="en-US" altLang="en-US" sz="1600" dirty="0" smtClean="0"/>
              <a:t> 	</a:t>
            </a:r>
            <a:r>
              <a:rPr lang="en-US" altLang="en-US" sz="1600" dirty="0" smtClean="0"/>
              <a:t>	The </a:t>
            </a:r>
            <a:r>
              <a:rPr lang="en-US" altLang="en-US" sz="1600" dirty="0" smtClean="0"/>
              <a:t>four-digit year (for example, 1994)</a:t>
            </a:r>
          </a:p>
          <a:p>
            <a:pPr lvl="2" eaLnBrk="1" hangingPunct="1"/>
            <a:r>
              <a:rPr lang="en-US" altLang="en-US" sz="1600" i="1" dirty="0" smtClean="0"/>
              <a:t>MM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The </a:t>
            </a:r>
            <a:r>
              <a:rPr lang="en-US" altLang="en-US" sz="1600" dirty="0" smtClean="0"/>
              <a:t>month (01 through 12)</a:t>
            </a:r>
          </a:p>
          <a:p>
            <a:pPr lvl="2" eaLnBrk="1" hangingPunct="1"/>
            <a:r>
              <a:rPr lang="en-US" altLang="en-US" sz="1600" i="1" dirty="0" smtClean="0"/>
              <a:t>DD	</a:t>
            </a:r>
            <a:r>
              <a:rPr lang="en-US" altLang="en-US" sz="1600" i="1" dirty="0" smtClean="0"/>
              <a:t>	</a:t>
            </a:r>
            <a:r>
              <a:rPr lang="en-US" altLang="en-US" sz="1600" dirty="0" smtClean="0"/>
              <a:t>The </a:t>
            </a:r>
            <a:r>
              <a:rPr lang="en-US" altLang="en-US" sz="1600" dirty="0" smtClean="0"/>
              <a:t>day of the month (01 through 31)</a:t>
            </a:r>
          </a:p>
          <a:p>
            <a:pPr lvl="2" eaLnBrk="1" hangingPunct="1"/>
            <a:r>
              <a:rPr lang="en-US" altLang="en-US" sz="1600" i="1" dirty="0" smtClean="0"/>
              <a:t>hh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The </a:t>
            </a:r>
            <a:r>
              <a:rPr lang="en-US" altLang="en-US" sz="1600" dirty="0" smtClean="0"/>
              <a:t>hour (00 through 23)</a:t>
            </a:r>
          </a:p>
          <a:p>
            <a:pPr lvl="2" eaLnBrk="1" hangingPunct="1"/>
            <a:r>
              <a:rPr lang="en-US" altLang="en-US" sz="1600" dirty="0" smtClean="0"/>
              <a:t>mm	</a:t>
            </a:r>
            <a:r>
              <a:rPr lang="en-US" altLang="en-US" sz="1600" dirty="0" smtClean="0"/>
              <a:t>	The </a:t>
            </a:r>
            <a:r>
              <a:rPr lang="en-US" altLang="en-US" sz="1600" dirty="0" smtClean="0"/>
              <a:t>minute of the hour (00 through 59)</a:t>
            </a:r>
          </a:p>
          <a:p>
            <a:pPr lvl="2" eaLnBrk="1" hangingPunct="1"/>
            <a:r>
              <a:rPr lang="en-US" altLang="en-US" sz="1600" dirty="0" smtClean="0"/>
              <a:t>ss	</a:t>
            </a:r>
            <a:r>
              <a:rPr lang="en-US" altLang="en-US" sz="1600" dirty="0" smtClean="0"/>
              <a:t>	The </a:t>
            </a:r>
            <a:r>
              <a:rPr lang="en-US" altLang="en-US" sz="1600" dirty="0" smtClean="0"/>
              <a:t>second of the minute (00 through 59)</a:t>
            </a:r>
          </a:p>
          <a:p>
            <a:pPr lvl="2" eaLnBrk="1" hangingPunct="1"/>
            <a:r>
              <a:rPr lang="en-US" altLang="en-US" sz="1600" dirty="0" smtClean="0"/>
              <a:t>uuuuuu	The microseconds</a:t>
            </a:r>
            <a:endParaRPr lang="en-US" altLang="en-US" sz="1600" i="1" dirty="0" smtClean="0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%DATETIME Usage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2000" b="1" dirty="0" smtClean="0"/>
              <a:t> Example12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2000" b="1" dirty="0" smtClean="0"/>
              <a:t> WorkVars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date_storage	,a20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year		</a:t>
            </a:r>
            <a:r>
              <a:rPr lang="en-US" altLang="en-US" sz="2000" b="1" dirty="0" smtClean="0"/>
              <a:t>	,</a:t>
            </a:r>
            <a:r>
              <a:rPr lang="en-US" altLang="en-US" sz="2000" b="1" dirty="0" smtClean="0"/>
              <a:t>d4@date_storage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month		,</a:t>
            </a:r>
            <a:r>
              <a:rPr lang="en-US" altLang="en-US" sz="2000" b="1" dirty="0" smtClean="0"/>
              <a:t>d2@date_storage + 4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day		</a:t>
            </a:r>
            <a:r>
              <a:rPr lang="en-US" altLang="en-US" sz="2000" b="1" dirty="0" smtClean="0"/>
              <a:t>	,d2@date_storage + 6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proc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date_storage = 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%datetime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endmain</a:t>
            </a:r>
            <a:endParaRPr lang="en-US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Questions?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7030A0"/>
                </a:solidFill>
              </a:rPr>
              <a:t>%DATETIME</a:t>
            </a:r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3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Follow the </a:t>
            </a:r>
            <a:r>
              <a:rPr lang="en-US" altLang="en-US" dirty="0" smtClean="0">
                <a:hlinkClick r:id="rId3" action="ppaction://hlinkfile"/>
              </a:rPr>
              <a:t>instructions</a:t>
            </a:r>
            <a:r>
              <a:rPr lang="en-US" altLang="en-US" dirty="0" smtClean="0"/>
              <a:t> for this </a:t>
            </a:r>
            <a:r>
              <a:rPr lang="en-US" altLang="en-US" dirty="0" smtClean="0"/>
              <a:t>exercise.</a:t>
            </a:r>
            <a:endParaRPr lang="en-US" altLang="en-US" dirty="0" smtClean="0"/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Alpha to Alpha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Stored left-justified over trailing </a:t>
            </a:r>
            <a:r>
              <a:rPr lang="en-US" altLang="en-US" sz="2400" dirty="0" smtClean="0"/>
              <a:t>blanks.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If </a:t>
            </a:r>
            <a:r>
              <a:rPr lang="en-US" altLang="en-US" sz="2200" i="1" dirty="0" smtClean="0"/>
              <a:t>destination</a:t>
            </a:r>
            <a:r>
              <a:rPr lang="en-US" altLang="en-US" sz="2200" dirty="0" smtClean="0"/>
              <a:t> is smaller than </a:t>
            </a:r>
            <a:r>
              <a:rPr lang="en-US" altLang="en-US" sz="2200" i="1" dirty="0" smtClean="0"/>
              <a:t>source</a:t>
            </a:r>
            <a:r>
              <a:rPr lang="en-US" altLang="en-US" sz="2200" dirty="0" smtClean="0"/>
              <a:t>, right-most characters in </a:t>
            </a:r>
            <a:r>
              <a:rPr lang="en-US" altLang="en-US" sz="2200" i="1" dirty="0" smtClean="0"/>
              <a:t>source</a:t>
            </a:r>
            <a:r>
              <a:rPr lang="en-US" altLang="en-US" sz="2200" dirty="0" smtClean="0"/>
              <a:t> are </a:t>
            </a:r>
            <a:r>
              <a:rPr lang="en-US" altLang="en-US" sz="2200" dirty="0" smtClean="0"/>
              <a:t>truncated: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200" b="1" dirty="0" smtClean="0"/>
              <a:t> Example1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200" b="1" dirty="0" smtClean="0"/>
              <a:t> letters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result		,a4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afld1		,a6	,”abcdef”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afld2		,a2	,”xy</a:t>
            </a:r>
            <a:r>
              <a:rPr lang="en-US" altLang="en-US" sz="1200" b="1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endrecord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  <a:r>
              <a:rPr lang="en-US" altLang="en-US" sz="1200" b="1" dirty="0" smtClean="0"/>
              <a:t>			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00B050"/>
                </a:solidFill>
              </a:rPr>
              <a:t>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			;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Result 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result = afld2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 “xy  “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result = afld1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 “abcd”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result = “123”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 “123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“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endmain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Decimal to Decimal</a:t>
            </a:r>
          </a:p>
        </p:txBody>
      </p:sp>
      <p:sp>
        <p:nvSpPr>
          <p:cNvPr id="1127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Stored right-justified over leading </a:t>
            </a:r>
            <a:r>
              <a:rPr lang="en-US" altLang="en-US" sz="2400" dirty="0" smtClean="0"/>
              <a:t>zeros.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 smtClean="0"/>
              <a:t>Source</a:t>
            </a:r>
            <a:r>
              <a:rPr lang="en-US" altLang="en-US" sz="2200" dirty="0" smtClean="0"/>
              <a:t> is first evaluated to produce a numeric </a:t>
            </a:r>
            <a:r>
              <a:rPr lang="en-US" altLang="en-US" sz="2200" dirty="0" smtClean="0"/>
              <a:t>value.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200" b="1" dirty="0" smtClean="0"/>
              <a:t> Example2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200" b="1" dirty="0" smtClean="0"/>
              <a:t> WorkVars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hours		,d2	,40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salary		,d6	,200000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result		,</a:t>
            </a:r>
            <a:r>
              <a:rPr lang="en-US" altLang="en-US" sz="1200" b="1" dirty="0" smtClean="0"/>
              <a:t>d5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endrecord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  <a:r>
              <a:rPr lang="en-US" altLang="en-US" sz="1200" b="1" dirty="0" smtClean="0"/>
              <a:t>			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00B050"/>
                </a:solidFill>
              </a:rPr>
              <a:t>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			;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Result 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result = hours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 00040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result = salary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 00000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result = 123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00123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endmain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Implied-Decimal to Implied-Decimal</a:t>
            </a:r>
          </a:p>
        </p:txBody>
      </p:sp>
      <p:sp>
        <p:nvSpPr>
          <p:cNvPr id="122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Stored aligned around the decimal </a:t>
            </a:r>
            <a:r>
              <a:rPr lang="en-US" altLang="en-US" sz="2400" dirty="0" smtClean="0"/>
              <a:t>point.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If </a:t>
            </a:r>
            <a:r>
              <a:rPr lang="en-US" altLang="en-US" sz="2200" i="1" dirty="0" smtClean="0"/>
              <a:t>source</a:t>
            </a:r>
            <a:r>
              <a:rPr lang="en-US" altLang="en-US" sz="2200" dirty="0" smtClean="0"/>
              <a:t> is large than </a:t>
            </a:r>
            <a:r>
              <a:rPr lang="en-US" altLang="en-US" sz="2200" i="1" dirty="0" smtClean="0"/>
              <a:t>destination</a:t>
            </a:r>
            <a:r>
              <a:rPr lang="en-US" altLang="en-US" sz="2200" dirty="0" smtClean="0"/>
              <a:t>, digits to the left, and right extremes are </a:t>
            </a:r>
            <a:r>
              <a:rPr lang="en-US" altLang="en-US" sz="2200" dirty="0" smtClean="0"/>
              <a:t>truncated.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200" b="1" dirty="0" smtClean="0"/>
              <a:t> Example3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200" b="1" dirty="0" smtClean="0"/>
              <a:t> WorkVars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hours		</a:t>
            </a:r>
            <a:r>
              <a:rPr lang="en-US" altLang="en-US" sz="1200" b="1" dirty="0" smtClean="0"/>
              <a:t>,</a:t>
            </a:r>
            <a:r>
              <a:rPr lang="en-US" altLang="en-US" sz="1200" b="1" dirty="0" smtClean="0"/>
              <a:t>d4.2	,40.00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salary		</a:t>
            </a:r>
            <a:r>
              <a:rPr lang="en-US" altLang="en-US" sz="1200" b="1" dirty="0" smtClean="0"/>
              <a:t>,</a:t>
            </a:r>
            <a:r>
              <a:rPr lang="en-US" altLang="en-US" sz="1200" b="1" dirty="0" smtClean="0"/>
              <a:t>d8.2	,200000.00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result		</a:t>
            </a:r>
            <a:r>
              <a:rPr lang="en-US" altLang="en-US" sz="1200" b="1" dirty="0" smtClean="0"/>
              <a:t>,d5.3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endrecord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  <a:r>
              <a:rPr lang="en-US" altLang="en-US" sz="1200" b="1" dirty="0" smtClean="0"/>
              <a:t>				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00B050"/>
                </a:solidFill>
              </a:rPr>
              <a:t>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			;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Result 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	result </a:t>
            </a:r>
            <a:r>
              <a:rPr lang="en-US" altLang="en-US" sz="1200" b="1" dirty="0" smtClean="0"/>
              <a:t>= hours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40.000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result = salary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00.000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result = </a:t>
            </a:r>
            <a:r>
              <a:rPr lang="en-US" altLang="en-US" sz="1200" b="1" dirty="0" smtClean="0"/>
              <a:t>712.345678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12.346 (rounded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endmain</a:t>
            </a:r>
            <a:endParaRPr lang="en-US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Integer to Integer</a:t>
            </a:r>
          </a:p>
        </p:txBody>
      </p:sp>
      <p:sp>
        <p:nvSpPr>
          <p:cNvPr id="1331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Significant bits of the </a:t>
            </a:r>
            <a:r>
              <a:rPr lang="en-US" altLang="en-US" sz="2400" i="1" dirty="0" smtClean="0"/>
              <a:t>source</a:t>
            </a:r>
            <a:r>
              <a:rPr lang="en-US" altLang="en-US" sz="2400" dirty="0" smtClean="0"/>
              <a:t> are copied to the low-order bits of the </a:t>
            </a:r>
            <a:r>
              <a:rPr lang="en-US" altLang="en-US" sz="2400" i="1" dirty="0" smtClean="0"/>
              <a:t>destination.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If number of bits to move from the </a:t>
            </a:r>
            <a:r>
              <a:rPr lang="en-US" altLang="en-US" sz="2400" i="1" dirty="0" smtClean="0"/>
              <a:t>source</a:t>
            </a:r>
            <a:r>
              <a:rPr lang="en-US" altLang="en-US" sz="2400" dirty="0" smtClean="0"/>
              <a:t> is greater than number of bits in </a:t>
            </a:r>
            <a:r>
              <a:rPr lang="en-US" altLang="en-US" sz="2400" i="1" dirty="0" smtClean="0"/>
              <a:t>destination.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High-order bits from source that cause the overflow are </a:t>
            </a:r>
            <a:r>
              <a:rPr lang="en-US" altLang="en-US" sz="2200" dirty="0" smtClean="0"/>
              <a:t>ignored.</a:t>
            </a:r>
            <a:endParaRPr lang="en-US" altLang="en-US" sz="2200" dirty="0" smtClean="0"/>
          </a:p>
          <a:p>
            <a:pPr lvl="2" eaLnBrk="1" hangingPunct="1"/>
            <a:r>
              <a:rPr lang="en-US" altLang="en-US" sz="2800" dirty="0" smtClean="0"/>
              <a:t>Value may change!  Sign may change!</a:t>
            </a:r>
          </a:p>
          <a:p>
            <a:pPr eaLnBrk="1" hangingPunct="1"/>
            <a:r>
              <a:rPr lang="en-US" altLang="en-US" sz="2400" dirty="0" smtClean="0"/>
              <a:t>Rule of </a:t>
            </a:r>
            <a:r>
              <a:rPr lang="en-US" altLang="en-US" sz="2400" dirty="0" smtClean="0"/>
              <a:t>thumb: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Don’t move big integers into little ones!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Integer to Integer – In Range</a:t>
            </a:r>
          </a:p>
        </p:txBody>
      </p:sp>
      <p:sp>
        <p:nvSpPr>
          <p:cNvPr id="1434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2000" b="1" dirty="0" smtClean="0"/>
              <a:t> Example4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2000" b="1" dirty="0" smtClean="0"/>
              <a:t> WorkVars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i2	,i2	,127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i1	,</a:t>
            </a:r>
            <a:r>
              <a:rPr lang="en-US" altLang="en-US" sz="2000" b="1" dirty="0" smtClean="0"/>
              <a:t>i1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endrecord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proc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i1 = i2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endmain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i2	00000000	01111111 = 127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i1			01111111 = 127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C608864B-09DC-4D74-A83A-F508C2D76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38A21C8-4205-439F-9744-F64BD9282B3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EF629AE7-1CB1-4DFC-8E62-621B99223CA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562AF91-03F3-4240-B67E-7437DE60111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427</TotalTime>
  <Words>2780</Words>
  <Application>Microsoft Office PowerPoint</Application>
  <PresentationFormat>On-screen Show (4:3)</PresentationFormat>
  <Paragraphs>512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Times New Roman</vt:lpstr>
      <vt:lpstr>Arial</vt:lpstr>
      <vt:lpstr>Franklin Gothic Book</vt:lpstr>
      <vt:lpstr>Perpetua</vt:lpstr>
      <vt:lpstr>Wingdings 2</vt:lpstr>
      <vt:lpstr>Wingdings</vt:lpstr>
      <vt:lpstr>CUDark</vt:lpstr>
      <vt:lpstr>Dark Design</vt:lpstr>
      <vt:lpstr>Synergy Language Essentials</vt:lpstr>
      <vt:lpstr>Module Overview</vt:lpstr>
      <vt:lpstr>Assignment Statements</vt:lpstr>
      <vt:lpstr>Rounding</vt:lpstr>
      <vt:lpstr>Alpha to Alpha</vt:lpstr>
      <vt:lpstr>Decimal to Decimal</vt:lpstr>
      <vt:lpstr>Implied-Decimal to Implied-Decimal</vt:lpstr>
      <vt:lpstr>Integer to Integer</vt:lpstr>
      <vt:lpstr>Integer to Integer – In Range</vt:lpstr>
      <vt:lpstr>Integer to Integer – Out of Range</vt:lpstr>
      <vt:lpstr>Mixed Data Types</vt:lpstr>
      <vt:lpstr>Alpha to Numeric</vt:lpstr>
      <vt:lpstr>Alpha to Numeric</vt:lpstr>
      <vt:lpstr>Numeric to Alpha</vt:lpstr>
      <vt:lpstr>Implicit Formatting Rules</vt:lpstr>
      <vt:lpstr>Implicit Formatting Rules</vt:lpstr>
      <vt:lpstr>Implicit Formatting</vt:lpstr>
      <vt:lpstr>Explicit Formatting</vt:lpstr>
      <vt:lpstr>Formatting Rules</vt:lpstr>
      <vt:lpstr>X</vt:lpstr>
      <vt:lpstr>Z</vt:lpstr>
      <vt:lpstr>Z</vt:lpstr>
      <vt:lpstr>* (Asterisk)</vt:lpstr>
      <vt:lpstr>$ (Money Sign)</vt:lpstr>
      <vt:lpstr>- (Minus)</vt:lpstr>
      <vt:lpstr>. (Period)</vt:lpstr>
      <vt:lpstr>, (Comma)</vt:lpstr>
      <vt:lpstr>Non-Format Characters</vt:lpstr>
      <vt:lpstr>Justification</vt:lpstr>
      <vt:lpstr>Justification</vt:lpstr>
      <vt:lpstr>Questions?</vt:lpstr>
      <vt:lpstr>SET Statement</vt:lpstr>
      <vt:lpstr>CLEAR Statement</vt:lpstr>
      <vt:lpstr>CLEAR Example</vt:lpstr>
      <vt:lpstr>Questions?</vt:lpstr>
      <vt:lpstr>Casting Functions</vt:lpstr>
      <vt:lpstr>^a</vt:lpstr>
      <vt:lpstr>^d</vt:lpstr>
      <vt:lpstr>^i</vt:lpstr>
      <vt:lpstr>Questions?</vt:lpstr>
      <vt:lpstr>%DATETIME Function</vt:lpstr>
      <vt:lpstr>%DATETIME Format</vt:lpstr>
      <vt:lpstr>%DATETIME Usage</vt:lpstr>
      <vt:lpstr>Questions?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180</cp:revision>
  <cp:lastPrinted>2012-01-20T17:46:07Z</cp:lastPrinted>
  <dcterms:created xsi:type="dcterms:W3CDTF">1601-01-01T00:00:00Z</dcterms:created>
  <dcterms:modified xsi:type="dcterms:W3CDTF">2021-06-22T23:04:58Z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115000.000000000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45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</Properties>
</file>