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  <p:sldMasterId id="2147483716" r:id="rId6"/>
  </p:sldMasterIdLst>
  <p:notesMasterIdLst>
    <p:notesMasterId r:id="rId19"/>
  </p:notesMasterIdLst>
  <p:handoutMasterIdLst>
    <p:handoutMasterId r:id="rId20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4F23C14-80C1-44C6-8F92-455974D47C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0C2506E-485C-4F1C-8246-4C7A66F82C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5553DA-27B7-46EB-9849-358B1FE056C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7B7B3-8C0D-4CAC-819A-C8149DB6B8F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3C689-FCF8-4FE4-8CA0-2C4B155082BA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75F91E-48DD-4B87-8171-3E3AD5EB9815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11DD1D-710E-4E95-AAC4-05B1E9743BB2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03970-4BE0-48E6-939F-6A534D07E274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3569A8-FDCB-4C6F-B2CD-3611548EB9D1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675913-55ED-43D1-97C8-122F2BA04BBF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8C310-3417-411F-A2D1-31FFCA6BD382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428EE6-D179-4442-AE7D-19E8FC0C4EF2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773F3C-DAAF-4060-8832-3FB46F2151C2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33099-FD83-4767-B5D2-0813E6401802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A154E4-41A4-4AB8-BB3C-45879D4003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992110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F4F3D1D-DEFA-4128-BBAE-CBBDF51455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5817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B3AECCA-AA77-48E3-87E3-53E11089B3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84525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BB84B5E5-0CE7-4614-B628-527951FBD3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7089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A6285-FAA5-49C4-B511-3132DC048B58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28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7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59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2BF1227-9ED2-456B-81A2-CCA99CE07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56537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17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9893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2BF1227-9ED2-456B-81A2-CCA99CE07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4015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2BF1227-9ED2-456B-81A2-CCA99CE07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9443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2BF1227-9ED2-456B-81A2-CCA99CE07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47774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643BD63-91C2-4D04-9134-8300533A8D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09235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9A8831-107E-42D3-9BD3-54027FBF69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69893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C6304B6-AB13-4C61-A988-7A0A764088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27197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387AB22-B58B-4A8E-B8CF-D30D3A8A69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89997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32BF1227-9ED2-456B-81A2-CCA99CE07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5C4B87-E941-4DE8-BDDA-A314DB30590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ercise%20-%204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Subroutines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Subroutines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400" b="1" dirty="0" smtClean="0"/>
              <a:t> Example2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400" b="1" dirty="0" smtClean="0"/>
              <a:t> work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mResult	,d5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mVal	,d3	,19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	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square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square</a:t>
            </a:r>
            <a:r>
              <a:rPr lang="en-US" altLang="en-US" sz="1400" b="1" dirty="0" smtClean="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/>
              <a:t> mResult</a:t>
            </a:r>
            <a:r>
              <a:rPr lang="en-US" altLang="en-US" sz="1400" b="1" dirty="0" smtClean="0"/>
              <a:t> = </a:t>
            </a:r>
            <a:r>
              <a:rPr lang="en-US" altLang="en-US" sz="1400" b="1" dirty="0"/>
              <a:t>mVal</a:t>
            </a:r>
            <a:r>
              <a:rPr lang="en-US" altLang="en-US" sz="1400" b="1" dirty="0" smtClean="0"/>
              <a:t> * mVal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endmain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Internal Subroutines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4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Follow the </a:t>
            </a:r>
            <a:r>
              <a:rPr lang="en-US" altLang="en-US" dirty="0" smtClean="0">
                <a:hlinkClick r:id="rId3" action="ppaction://hlinkfile"/>
              </a:rPr>
              <a:t>instructions</a:t>
            </a:r>
            <a:r>
              <a:rPr lang="en-US" altLang="en-US" dirty="0" smtClean="0"/>
              <a:t> for this exercise.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Labels</a:t>
            </a:r>
          </a:p>
          <a:p>
            <a:pPr eaLnBrk="1" hangingPunct="1"/>
            <a:r>
              <a:rPr lang="en-US" altLang="en-US" dirty="0" smtClean="0"/>
              <a:t>Internal Subroutines:</a:t>
            </a:r>
          </a:p>
          <a:p>
            <a:pPr lvl="1" eaLnBrk="1" hangingPunct="1"/>
            <a:r>
              <a:rPr lang="en-US" altLang="en-US" dirty="0" smtClean="0"/>
              <a:t>Definition</a:t>
            </a:r>
          </a:p>
          <a:p>
            <a:pPr lvl="1" eaLnBrk="1" hangingPunct="1"/>
            <a:r>
              <a:rPr lang="en-US" altLang="en-US" dirty="0" smtClean="0"/>
              <a:t>Syntax</a:t>
            </a:r>
          </a:p>
          <a:p>
            <a:pPr lvl="1" eaLnBrk="1" hangingPunct="1"/>
            <a:r>
              <a:rPr lang="en-US" altLang="en-US" dirty="0" smtClean="0"/>
              <a:t>Examples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Labels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	</a:t>
            </a:r>
            <a:r>
              <a:rPr lang="en-US" altLang="en-US" sz="2400" b="1" i="1" dirty="0" smtClean="0">
                <a:solidFill>
                  <a:srgbClr val="00B0F0"/>
                </a:solidFill>
              </a:rPr>
              <a:t>label</a:t>
            </a:r>
            <a:r>
              <a:rPr lang="en-US" altLang="en-US" sz="2400" i="1" dirty="0"/>
              <a:t>,</a:t>
            </a:r>
            <a:endParaRPr lang="en-US" altLang="en-US" sz="24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		&lt;code to execute&gt;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Identifies a named location in a piece of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i="1" dirty="0" smtClean="0">
                <a:solidFill>
                  <a:srgbClr val="00B0F0"/>
                </a:solidFill>
              </a:rPr>
              <a:t>Label</a:t>
            </a:r>
            <a:r>
              <a:rPr lang="en-US" altLang="en-US" sz="2000" dirty="0" smtClean="0"/>
              <a:t> is an identifier.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Must be first item on a line, followed by comma (,).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Comments on the same line are valid.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Code on the same line is valid.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But easier to read if not!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Labels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subroutines</a:t>
            </a:r>
          </a:p>
          <a:p>
            <a:pPr eaLnBrk="1" hangingPunct="1"/>
            <a:r>
              <a:rPr lang="en-US" altLang="en-US" smtClean="0"/>
              <a:t>Event I/O processing</a:t>
            </a:r>
          </a:p>
          <a:p>
            <a:pPr eaLnBrk="1" hangingPunct="1"/>
            <a:r>
              <a:rPr lang="en-US" altLang="en-US" smtClean="0"/>
              <a:t>Error trapping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“encapsulated” section of code:</a:t>
            </a:r>
          </a:p>
          <a:p>
            <a:pPr lvl="1" eaLnBrk="1" hangingPunct="1"/>
            <a:r>
              <a:rPr lang="en-US" altLang="en-US" dirty="0" smtClean="0"/>
              <a:t>Called from within a Synergy Language program.</a:t>
            </a:r>
          </a:p>
          <a:p>
            <a:pPr lvl="1" eaLnBrk="1" hangingPunct="1"/>
            <a:r>
              <a:rPr lang="en-US" altLang="en-US" dirty="0" smtClean="0"/>
              <a:t>On completion, control is returned to the line following the </a:t>
            </a:r>
            <a:r>
              <a:rPr lang="en-US" altLang="en-US" b="1" dirty="0" smtClean="0">
                <a:solidFill>
                  <a:srgbClr val="7030A0"/>
                </a:solidFill>
              </a:rPr>
              <a:t>CALL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.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Subroutines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Synergy Language has two kinds of subroutines: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Internal subroutines: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A section of code within current program or routine.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Activated with a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2800" dirty="0" smtClean="0"/>
              <a:t> statement.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External subroutines: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A separate callable routine.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Activated with an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800" dirty="0" smtClean="0"/>
              <a:t> statement.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Subroutines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1600" dirty="0" smtClean="0"/>
              <a:t> </a:t>
            </a:r>
            <a:r>
              <a:rPr lang="en-US" altLang="en-US" sz="1600" b="1" i="1" dirty="0" smtClean="0">
                <a:solidFill>
                  <a:srgbClr val="00B0F0"/>
                </a:solidFill>
              </a:rPr>
              <a:t>label</a:t>
            </a:r>
            <a:endParaRPr lang="en-US" altLang="en-US" sz="1600" b="1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00B0F0"/>
                </a:solidFill>
              </a:rPr>
              <a:t>label</a:t>
            </a:r>
            <a:r>
              <a:rPr lang="en-US" altLang="en-US" sz="1600" dirty="0" smtClean="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code for an internal subroutine is in the same program as the calling routine: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Between the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2200" dirty="0" smtClean="0"/>
              <a:t>, and its matching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Nested and recursive internal subroutines are allowed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000" b="1" dirty="0" smtClean="0"/>
              <a:t> Example1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your_mom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your_mom</a:t>
            </a:r>
            <a:r>
              <a:rPr lang="en-US" altLang="en-US" sz="2000" b="1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return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Subroutines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Control is transferred to an internal subroutine with the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2400" dirty="0" smtClean="0"/>
              <a:t> statement.</a:t>
            </a:r>
          </a:p>
          <a:p>
            <a:pPr lvl="1" eaLnBrk="1" hangingPunct="1"/>
            <a:r>
              <a:rPr lang="en-US" altLang="en-US" sz="2200" dirty="0" smtClean="0"/>
              <a:t>An internal subroutine begins with a label.</a:t>
            </a:r>
          </a:p>
          <a:p>
            <a:pPr lvl="1" eaLnBrk="1" hangingPunct="1"/>
            <a:r>
              <a:rPr lang="en-US" altLang="en-US" sz="2200" dirty="0" smtClean="0"/>
              <a:t>The 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RETURN</a:t>
            </a:r>
            <a:r>
              <a:rPr lang="en-US" altLang="en-US" sz="2200" dirty="0" smtClean="0"/>
              <a:t> statement returns control to the statement following the 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2200" dirty="0" smtClean="0"/>
              <a:t> statement.</a:t>
            </a:r>
          </a:p>
          <a:p>
            <a:pPr eaLnBrk="1" hangingPunct="1"/>
            <a:r>
              <a:rPr lang="en-US" altLang="en-US" sz="2400" dirty="0" smtClean="0"/>
              <a:t>Internal subroutines may be nested.</a:t>
            </a:r>
          </a:p>
          <a:p>
            <a:pPr eaLnBrk="1" hangingPunct="1"/>
            <a:r>
              <a:rPr lang="en-US" altLang="en-US" sz="2400" dirty="0" smtClean="0"/>
              <a:t>Internal subroutines can only be called from within the code where they are defined.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BA190DE0-3772-4595-9346-EFA4D7F9CAF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D112846-FB4D-4FB4-844B-0F8269BE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B8118-D1BA-4D3A-8CB1-A74370F95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15A2D157-30B8-4F18-A839-A1E17738F56A}">
  <ds:schemaRefs>
    <ds:schemaRef ds:uri="7E1B7CF5-752A-422F-85AE-1DE92AF584A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107</TotalTime>
  <Words>394</Words>
  <Application>Microsoft Office PowerPoint</Application>
  <PresentationFormat>On-screen Show (4:3)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Verdana</vt:lpstr>
      <vt:lpstr>Wingdings</vt:lpstr>
      <vt:lpstr>CUDark</vt:lpstr>
      <vt:lpstr>Dark Design</vt:lpstr>
      <vt:lpstr>Synergy Language Essentials</vt:lpstr>
      <vt:lpstr>Module Overview</vt:lpstr>
      <vt:lpstr>Statement Labels</vt:lpstr>
      <vt:lpstr>Using Labels</vt:lpstr>
      <vt:lpstr>Subroutines</vt:lpstr>
      <vt:lpstr>Subroutines</vt:lpstr>
      <vt:lpstr>Internal Subroutines</vt:lpstr>
      <vt:lpstr>Example</vt:lpstr>
      <vt:lpstr>Internal Subroutines</vt:lpstr>
      <vt:lpstr>Internal Subroutines</vt:lpstr>
      <vt:lpstr>Questions?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51</cp:revision>
  <cp:lastPrinted>1601-01-01T00:00:00Z</cp:lastPrinted>
  <dcterms:created xsi:type="dcterms:W3CDTF">1601-01-01T00:00:00Z</dcterms:created>
  <dcterms:modified xsi:type="dcterms:W3CDTF">2021-06-23T17:48:33Z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116500.000000000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12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