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</p:sldMasterIdLst>
  <p:notesMasterIdLst>
    <p:notesMasterId r:id="rId44"/>
  </p:notesMasterIdLst>
  <p:handoutMasterIdLst>
    <p:handoutMasterId r:id="rId45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2" d="100"/>
          <a:sy n="102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3179A7D-6E27-4656-926C-DCCE812B31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B8C8B55-C340-4A5D-A341-689FB116B7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21C69B-1AED-4D3D-83C1-332D9405ECD2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778364-8B62-442B-93EB-BD35B05D6B1A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B9995-7073-454C-B481-2118C51D51EE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79C11D-F9F3-4F87-8494-488A023A0BD1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41E104-3406-495E-9162-61813DD90854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FF5E0A-A56C-4815-9707-78A76226475B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BA8A57-83F1-471C-BD1D-3AA030393833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BCC65A-2AC1-4EFD-A0F0-A41932612639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70B13-5F4F-42B4-88D4-6DFCB917C5C9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E3CFE1-6AFA-40B9-8F12-2B2BFD0B946D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14FA71-1CBC-46FA-89B1-0F83E98C6C85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EFDBBA-3F8C-4DF2-98C4-50F9FD4B21EF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09E33E-F1B9-4FC6-95B7-FEB11C16C616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ADA4C7-5E46-4080-BE07-E3FD905E060D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765389-36DA-4FF9-8BB3-70B3DE1C866B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727765-4857-4FFF-8DEF-780329F76BCB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57B773-51A2-4BD9-942A-22776FA2D322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5CEAB3-5FF0-48EB-9482-A746FFD7A26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33D306-5C16-4418-B973-D5C8430A5CDB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FA6A99-0814-4B2C-AA23-05B71E89714C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BB7D96-0BE6-4874-8CC2-9F49E07D178F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901537-0029-4491-8BBF-7881FD65AAD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9B5993-57DF-4FF8-9D52-A81ED74DF05B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7DE2BA-C930-4F0E-AD1C-8D23A4965772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76558B-164C-494E-85BB-7953328E53D5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343637-54FF-4597-99C0-CA608B557985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65B810-FB34-4DED-A25D-FE88781EA544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C95A65-7EE3-4726-99F9-3C3CD697AE59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87DE84-68C9-42BA-B06F-DEC743245F60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F152F6-1C8B-423E-BFE7-51D2190229F0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E1B80D-6385-4BAC-9202-AE832B5B4B6B}" type="slidenum">
              <a:rPr lang="en-US" altLang="en-US" sz="1200"/>
              <a:pPr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54750C-FA61-4131-989F-E6D5CC8EA96E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06CAFC-B55D-4D9B-AD47-1CB79C7BB330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32D7BA-42DA-4C92-88F6-CC4C07516554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5C5C23-626C-4AB1-B6C3-DDF7B73B8E56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B87084-28AF-4205-99DE-0024E55A7914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28C45A-3E71-4B77-8BCB-B3054C0E8EB1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336F-F294-4165-BF38-ECEB03D6B3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68038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EEFE996-3977-4724-B5E5-003A128C58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45143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D4732E2-2BB7-41F7-A943-9FB3E1F840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503490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A7F2F172-42F7-4F08-BD49-3480760257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8394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8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5D84A-C98B-4E22-98CF-F9E31DF61C7A}" type="datetime1">
              <a:rPr lang="en-US" smtClean="0"/>
              <a:t>6/23/2021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5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1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85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15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448551D-EF6E-49C1-8A8C-D074EECFB7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530824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646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61281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448551D-EF6E-49C1-8A8C-D074EECFB7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417129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448551D-EF6E-49C1-8A8C-D074EECFB7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0042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448551D-EF6E-49C1-8A8C-D074EECFB7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53582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7807739-EC45-451D-BD30-D0BE7DFE7F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94028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A7F2D95-EDF6-4098-A00B-29A9B510C5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73085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C2C9130-BB09-444E-BDB4-5BFC9EB6A7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4534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F68D3-3F6A-43D0-AEF0-213006D78C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76393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D448551D-EF6E-49C1-8A8C-D074EECFB7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85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5374B0-E12F-401E-A994-65536A45AFB7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6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Exercise%20-%205.docx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mtClean="0"/>
              <a:t>Synergy Language Essentials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Terminal I/O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CLOSE</a:t>
            </a:r>
            <a:r>
              <a:rPr lang="en-US" altLang="en-US" dirty="0" smtClean="0"/>
              <a:t> Example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800" b="1" dirty="0" smtClean="0"/>
              <a:t> Example2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800" b="1" dirty="0" smtClean="0"/>
              <a:t> WorkVars</a:t>
            </a:r>
            <a:endParaRPr lang="en-US" altLang="en-US" sz="18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800" b="1" dirty="0" smtClean="0"/>
              <a:t>		</a:t>
            </a:r>
            <a:r>
              <a:rPr lang="en-US" altLang="en-US" sz="1800" b="1" dirty="0"/>
              <a:t> mTerminalChannel </a:t>
            </a:r>
            <a:r>
              <a:rPr lang="en-US" altLang="en-US" sz="1800" b="1" dirty="0" smtClean="0"/>
              <a:t>	</a:t>
            </a:r>
            <a:r>
              <a:rPr lang="en-US" altLang="en-US" sz="1800" b="1" dirty="0" smtClean="0"/>
              <a:t>,i4	,1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endrecord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proc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800" b="1" dirty="0" smtClean="0"/>
              <a:t>	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800" b="1" dirty="0" smtClean="0"/>
              <a:t>( mTerminalChannel, o, “</a:t>
            </a:r>
            <a:r>
              <a:rPr lang="en-US" altLang="en-US" sz="1800" b="1" dirty="0" smtClean="0"/>
              <a:t>tt</a:t>
            </a:r>
            <a:r>
              <a:rPr lang="en-US" altLang="en-US" sz="1800" b="1" dirty="0" smtClean="0"/>
              <a:t>:” )</a:t>
            </a: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.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800" b="1" dirty="0" smtClean="0"/>
              <a:t>	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close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/>
              <a:t>mTerminalChannel</a:t>
            </a: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endmain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FLAGS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/>
              <a:t>flags</a:t>
            </a:r>
            <a:r>
              <a:rPr lang="en-US" altLang="en-US" sz="2000" i="1" dirty="0" smtClean="0"/>
              <a:t>( flags</a:t>
            </a:r>
            <a:r>
              <a:rPr lang="en-US" altLang="en-US" sz="2000" i="1" dirty="0" smtClean="0"/>
              <a:t>, [control</a:t>
            </a:r>
            <a:r>
              <a:rPr lang="en-US" altLang="en-US" sz="2000" i="1" dirty="0" smtClean="0"/>
              <a:t>] )</a:t>
            </a:r>
            <a:endParaRPr lang="en-US" altLang="en-US" sz="2000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External subroutine that controls various internal runtime </a:t>
            </a:r>
            <a:r>
              <a:rPr lang="en-US" altLang="en-US" dirty="0" smtClean="0"/>
              <a:t>settings.</a:t>
            </a:r>
            <a:endParaRPr lang="en-US" altLang="en-US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Flags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Group </a:t>
            </a:r>
            <a:r>
              <a:rPr lang="en-US" altLang="en-US" sz="2400" dirty="0" smtClean="0"/>
              <a:t>of numbers (zero or non-zero) where each digit represents a specific </a:t>
            </a:r>
            <a:r>
              <a:rPr lang="en-US" altLang="en-US" sz="2400" dirty="0" smtClean="0"/>
              <a:t>flag.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If non-zero, the corresponding flag is </a:t>
            </a:r>
            <a:r>
              <a:rPr lang="en-US" altLang="en-US" sz="2200" dirty="0" smtClean="0"/>
              <a:t>selected.</a:t>
            </a:r>
            <a:endParaRPr lang="en-US" altLang="en-US" sz="2200" dirty="0" smtClean="0"/>
          </a:p>
          <a:p>
            <a:pPr eaLnBrk="1" hangingPunct="1"/>
            <a:r>
              <a:rPr lang="en-US" altLang="en-US" sz="2000" dirty="0" smtClean="0"/>
              <a:t>Commonly used </a:t>
            </a:r>
            <a:r>
              <a:rPr lang="en-US" altLang="en-US" sz="2000" dirty="0" smtClean="0"/>
              <a:t>flags:</a:t>
            </a: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Flag	</a:t>
            </a:r>
            <a:r>
              <a:rPr lang="en-US" altLang="en-US" sz="1600" b="1" dirty="0" smtClean="0"/>
              <a:t>Function</a:t>
            </a:r>
            <a:endParaRPr lang="en-US" altLang="en-US" sz="1600" b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2			Enable lower-case input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4			Enable CRT-style backspace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5			Turn off terminal echo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7			Inhibit STOP message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8			Disable interrupt character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Flags</a:t>
            </a:r>
          </a:p>
        </p:txBody>
      </p:sp>
      <p:sp>
        <p:nvSpPr>
          <p:cNvPr id="1843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Flag	Function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10		Don’t echo terminator </a:t>
            </a:r>
            <a:r>
              <a:rPr lang="en-US" altLang="en-US" sz="1600" dirty="0" smtClean="0"/>
              <a:t>character.</a:t>
            </a:r>
            <a:endParaRPr lang="en-US" altLang="en-US" sz="16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  </a:t>
            </a:r>
            <a:r>
              <a:rPr lang="en-US" altLang="en-US" sz="1600" dirty="0" smtClean="0"/>
              <a:t>9	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Allow </a:t>
            </a:r>
            <a:r>
              <a:rPr lang="en-US" altLang="en-US" sz="1600" dirty="0" smtClean="0"/>
              <a:t>terminal input for READS </a:t>
            </a:r>
            <a:r>
              <a:rPr lang="en-US" altLang="en-US" sz="1600" dirty="0" smtClean="0"/>
              <a:t>without explicit characters.</a:t>
            </a:r>
            <a:endParaRPr lang="en-US" altLang="en-US" sz="16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  8	</a:t>
            </a:r>
            <a:r>
              <a:rPr lang="en-US" altLang="en-US" sz="1600" dirty="0" smtClean="0"/>
              <a:t>	Ignore </a:t>
            </a:r>
            <a:r>
              <a:rPr lang="en-US" altLang="en-US" sz="1600" dirty="0" smtClean="0"/>
              <a:t>interrupt </a:t>
            </a:r>
            <a:r>
              <a:rPr lang="en-US" altLang="en-US" sz="1600" dirty="0" smtClean="0"/>
              <a:t>characters.</a:t>
            </a:r>
            <a:endParaRPr lang="en-US" altLang="en-US" sz="16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  7	</a:t>
            </a:r>
            <a:r>
              <a:rPr lang="en-US" altLang="en-US" sz="1600" dirty="0" smtClean="0"/>
              <a:t>	Suppress </a:t>
            </a:r>
            <a:r>
              <a:rPr lang="en-US" altLang="en-US" sz="1600" dirty="0" smtClean="0"/>
              <a:t>program termination </a:t>
            </a:r>
            <a:r>
              <a:rPr lang="en-US" altLang="en-US" sz="1600" dirty="0" smtClean="0"/>
              <a:t>message.</a:t>
            </a:r>
            <a:endParaRPr lang="en-US" altLang="en-US" sz="16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  6	</a:t>
            </a:r>
            <a:r>
              <a:rPr lang="en-US" altLang="en-US" sz="1600" dirty="0" smtClean="0"/>
              <a:t>	No </a:t>
            </a:r>
            <a:r>
              <a:rPr lang="en-US" altLang="en-US" sz="1600" dirty="0" smtClean="0"/>
              <a:t>record attributes (VMS</a:t>
            </a:r>
            <a:r>
              <a:rPr lang="en-US" altLang="en-US" sz="1600" dirty="0" smtClean="0"/>
              <a:t>).</a:t>
            </a:r>
            <a:endParaRPr lang="en-US" altLang="en-US" sz="16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  5	</a:t>
            </a:r>
            <a:r>
              <a:rPr lang="en-US" altLang="en-US" sz="1600" dirty="0" smtClean="0"/>
              <a:t>	Don’t </a:t>
            </a:r>
            <a:r>
              <a:rPr lang="en-US" altLang="en-US" sz="1600" dirty="0" smtClean="0"/>
              <a:t>echo </a:t>
            </a:r>
            <a:r>
              <a:rPr lang="en-US" altLang="en-US" sz="1600" dirty="0" smtClean="0"/>
              <a:t>input.</a:t>
            </a:r>
            <a:endParaRPr lang="en-US" altLang="en-US" sz="16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  4	</a:t>
            </a:r>
            <a:r>
              <a:rPr lang="en-US" altLang="en-US" sz="1600" dirty="0" smtClean="0"/>
              <a:t>	Use </a:t>
            </a:r>
            <a:r>
              <a:rPr lang="en-US" altLang="en-US" sz="1600" dirty="0" smtClean="0"/>
              <a:t>paint character on </a:t>
            </a:r>
            <a:r>
              <a:rPr lang="en-US" altLang="en-US" sz="1600" dirty="0" smtClean="0"/>
              <a:t>delete.</a:t>
            </a:r>
            <a:endParaRPr lang="en-US" altLang="en-US" sz="16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  3	</a:t>
            </a:r>
            <a:r>
              <a:rPr lang="en-US" altLang="en-US" sz="1600" dirty="0" smtClean="0"/>
              <a:t>	Check </a:t>
            </a:r>
            <a:r>
              <a:rPr lang="en-US" altLang="en-US" sz="1600" dirty="0" smtClean="0"/>
              <a:t>for duplicate </a:t>
            </a:r>
            <a:r>
              <a:rPr lang="en-US" altLang="en-US" sz="1600" dirty="0" smtClean="0"/>
              <a:t>filenames.</a:t>
            </a:r>
            <a:endParaRPr lang="en-US" altLang="en-US" sz="16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  2	</a:t>
            </a:r>
            <a:r>
              <a:rPr lang="en-US" altLang="en-US" sz="1600" dirty="0" smtClean="0"/>
              <a:t>	Process </a:t>
            </a:r>
            <a:r>
              <a:rPr lang="en-US" altLang="en-US" sz="1600" dirty="0" smtClean="0"/>
              <a:t>case sensitive terminal </a:t>
            </a:r>
            <a:r>
              <a:rPr lang="en-US" altLang="en-US" sz="1600" dirty="0" smtClean="0"/>
              <a:t>input.</a:t>
            </a:r>
            <a:endParaRPr lang="en-US" altLang="en-US" sz="16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  1	</a:t>
            </a:r>
            <a:r>
              <a:rPr lang="en-US" altLang="en-US" sz="1600" dirty="0" smtClean="0"/>
              <a:t>	Apply </a:t>
            </a:r>
            <a:r>
              <a:rPr lang="en-US" altLang="en-US" sz="1600" dirty="0" smtClean="0"/>
              <a:t>European formatting </a:t>
            </a:r>
            <a:r>
              <a:rPr lang="en-US" altLang="en-US" sz="1600" dirty="0" smtClean="0"/>
              <a:t>conventions.</a:t>
            </a: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Causes the selected flags to be set or </a:t>
            </a:r>
            <a:r>
              <a:rPr lang="en-US" altLang="en-US" dirty="0" smtClean="0"/>
              <a:t>cleared:</a:t>
            </a: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Value	</a:t>
            </a:r>
            <a:r>
              <a:rPr lang="en-US" altLang="en-US" b="1" dirty="0" smtClean="0"/>
              <a:t>Action:</a:t>
            </a: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 0	Clear specified flags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 1	Set specified flags</a:t>
            </a:r>
            <a:endParaRPr lang="en-US" altLang="en-US" b="1" dirty="0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FLAGS Examples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800" b="1" dirty="0">
                <a:solidFill>
                  <a:srgbClr val="00B050"/>
                </a:solidFill>
              </a:rPr>
              <a:t>; Sets flags 2, 4, </a:t>
            </a:r>
            <a:r>
              <a:rPr lang="en-US" altLang="en-US" sz="1800" b="1" dirty="0" smtClean="0">
                <a:solidFill>
                  <a:srgbClr val="00B050"/>
                </a:solidFill>
              </a:rPr>
              <a:t>7:</a:t>
            </a:r>
            <a:endParaRPr lang="en-US" altLang="en-US" sz="18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en-US" sz="1800" b="1" dirty="0" smtClean="0">
                <a:solidFill>
                  <a:srgbClr val="00B050"/>
                </a:solidFill>
              </a:rPr>
              <a:t>; 	2 </a:t>
            </a:r>
            <a:r>
              <a:rPr lang="en-US" altLang="en-US" sz="1800" b="1" dirty="0">
                <a:solidFill>
                  <a:srgbClr val="00B050"/>
                </a:solidFill>
              </a:rPr>
              <a:t>– Enable lowercase </a:t>
            </a:r>
            <a:r>
              <a:rPr lang="en-US" altLang="en-US" sz="1800" b="1" dirty="0" smtClean="0">
                <a:solidFill>
                  <a:srgbClr val="00B050"/>
                </a:solidFill>
              </a:rPr>
              <a:t>input.</a:t>
            </a:r>
            <a:endParaRPr lang="en-US" altLang="en-US" sz="18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en-US" sz="1800" b="1" dirty="0" smtClean="0">
                <a:solidFill>
                  <a:srgbClr val="00B050"/>
                </a:solidFill>
              </a:rPr>
              <a:t>; 	4 </a:t>
            </a:r>
            <a:r>
              <a:rPr lang="en-US" altLang="en-US" sz="1800" b="1" dirty="0">
                <a:solidFill>
                  <a:srgbClr val="00B050"/>
                </a:solidFill>
              </a:rPr>
              <a:t>– CRT style </a:t>
            </a:r>
            <a:r>
              <a:rPr lang="en-US" altLang="en-US" sz="1800" b="1" dirty="0" smtClean="0">
                <a:solidFill>
                  <a:srgbClr val="00B050"/>
                </a:solidFill>
              </a:rPr>
              <a:t>delete.</a:t>
            </a:r>
            <a:endParaRPr lang="en-US" altLang="en-US" sz="18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en-US" sz="1800" b="1" dirty="0" smtClean="0">
                <a:solidFill>
                  <a:srgbClr val="00B050"/>
                </a:solidFill>
              </a:rPr>
              <a:t>; 	7 </a:t>
            </a:r>
            <a:r>
              <a:rPr lang="en-US" altLang="en-US" sz="1800" b="1" dirty="0">
                <a:solidFill>
                  <a:srgbClr val="00B050"/>
                </a:solidFill>
              </a:rPr>
              <a:t>– Disable STOP </a:t>
            </a:r>
            <a:r>
              <a:rPr lang="en-US" altLang="en-US" sz="1800" b="1" dirty="0" smtClean="0">
                <a:solidFill>
                  <a:srgbClr val="00B050"/>
                </a:solidFill>
              </a:rPr>
              <a:t>message.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flags( 1001010</a:t>
            </a:r>
            <a:r>
              <a:rPr lang="en-US" altLang="en-US" sz="1800" b="1" dirty="0" smtClean="0"/>
              <a:t>, </a:t>
            </a:r>
            <a:r>
              <a:rPr lang="en-US" altLang="en-US" sz="1800" b="1" dirty="0" smtClean="0"/>
              <a:t>1 )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 dirty="0"/>
          </a:p>
          <a:p>
            <a:pPr>
              <a:buNone/>
            </a:pPr>
            <a:r>
              <a:rPr lang="en-US" altLang="en-US" sz="1800" b="1" dirty="0">
                <a:solidFill>
                  <a:srgbClr val="00B050"/>
                </a:solidFill>
              </a:rPr>
              <a:t>; So does this!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flags( 7004020, 1 )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 dirty="0" smtClean="0"/>
          </a:p>
          <a:p>
            <a:pPr>
              <a:buNone/>
            </a:pPr>
            <a:r>
              <a:rPr lang="en-US" altLang="en-US" sz="1800" b="1" dirty="0">
                <a:solidFill>
                  <a:srgbClr val="00B050"/>
                </a:solidFill>
              </a:rPr>
              <a:t>; Disable lowercase </a:t>
            </a:r>
            <a:r>
              <a:rPr lang="en-US" altLang="en-US" sz="1800" b="1" dirty="0" smtClean="0">
                <a:solidFill>
                  <a:srgbClr val="00B050"/>
                </a:solidFill>
              </a:rPr>
              <a:t>input.</a:t>
            </a:r>
            <a:endParaRPr lang="en-US" altLang="en-US" sz="1800" b="1" dirty="0">
              <a:solidFill>
                <a:srgbClr val="00B05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flags( 20</a:t>
            </a:r>
            <a:r>
              <a:rPr lang="en-US" altLang="en-US" sz="1800" b="1" dirty="0" smtClean="0"/>
              <a:t>, </a:t>
            </a:r>
            <a:r>
              <a:rPr lang="en-US" altLang="en-US" sz="1800" b="1" dirty="0" smtClean="0"/>
              <a:t>0 )</a:t>
            </a:r>
            <a:endParaRPr lang="en-US" altLang="en-US" sz="1800" b="1" dirty="0" smtClean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DISPLAY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800" dirty="0" smtClean="0"/>
              <a:t>( </a:t>
            </a:r>
            <a:r>
              <a:rPr lang="en-US" altLang="en-US" sz="1800" i="1" dirty="0" smtClean="0"/>
              <a:t>channel</a:t>
            </a:r>
            <a:r>
              <a:rPr lang="en-US" altLang="en-US" sz="1800" i="1" dirty="0" smtClean="0"/>
              <a:t>, item [, </a:t>
            </a:r>
            <a:r>
              <a:rPr lang="en-US" altLang="en-US" sz="1800" i="1" dirty="0" smtClean="0"/>
              <a:t>…] )</a:t>
            </a:r>
            <a:endParaRPr lang="en-US" altLang="en-US" sz="1800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Performs character-oriented </a:t>
            </a:r>
            <a:r>
              <a:rPr lang="en-US" altLang="en-US" sz="2400" dirty="0" smtClean="0"/>
              <a:t>output.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Usually to the </a:t>
            </a:r>
            <a:r>
              <a:rPr lang="en-US" altLang="en-US" sz="2200" dirty="0" smtClean="0"/>
              <a:t>screen.</a:t>
            </a:r>
            <a:endParaRPr lang="en-US" altLang="en-US" sz="2200" dirty="0" smtClean="0"/>
          </a:p>
          <a:p>
            <a:pPr eaLnBrk="1" hangingPunct="1"/>
            <a:r>
              <a:rPr lang="en-US" altLang="en-US" sz="2400" i="1" dirty="0" smtClean="0"/>
              <a:t>Channel</a:t>
            </a:r>
            <a:r>
              <a:rPr lang="en-US" altLang="en-US" sz="2400" dirty="0" smtClean="0"/>
              <a:t> is an open channel number (n</a:t>
            </a:r>
            <a:r>
              <a:rPr lang="en-US" altLang="en-US" sz="2400" dirty="0" smtClean="0"/>
              <a:t>).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Output must be allowed on this </a:t>
            </a:r>
            <a:r>
              <a:rPr lang="en-US" altLang="en-US" sz="2200" dirty="0" smtClean="0"/>
              <a:t>channel.</a:t>
            </a:r>
            <a:endParaRPr lang="en-US" altLang="en-US" sz="2200" dirty="0" smtClean="0"/>
          </a:p>
          <a:p>
            <a:pPr eaLnBrk="1" hangingPunct="1"/>
            <a:r>
              <a:rPr lang="en-US" altLang="en-US" sz="2400" i="1" dirty="0" smtClean="0"/>
              <a:t>Item</a:t>
            </a:r>
            <a:r>
              <a:rPr lang="en-US" altLang="en-US" sz="2400" dirty="0" smtClean="0"/>
              <a:t> is one or more </a:t>
            </a:r>
            <a:r>
              <a:rPr lang="en-US" altLang="en-US" sz="2400" dirty="0" smtClean="0"/>
              <a:t>of: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Alpha expression (a)</a:t>
            </a:r>
          </a:p>
          <a:p>
            <a:pPr lvl="1" eaLnBrk="1" hangingPunct="1"/>
            <a:r>
              <a:rPr lang="en-US" altLang="en-US" sz="2200" dirty="0" smtClean="0"/>
              <a:t>Numeric expression (n)</a:t>
            </a:r>
          </a:p>
          <a:p>
            <a:pPr lvl="1" eaLnBrk="1" hangingPunct="1"/>
            <a:r>
              <a:rPr lang="en-US" altLang="en-US" sz="2200" dirty="0" smtClean="0"/>
              <a:t>Terminal-independent screen </a:t>
            </a:r>
            <a:r>
              <a:rPr lang="en-US" altLang="en-US" sz="2200" dirty="0" smtClean="0"/>
              <a:t>function.</a:t>
            </a:r>
            <a:endParaRPr lang="en-US" altLang="en-US" sz="2200" dirty="0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Items to be </a:t>
            </a:r>
            <a:r>
              <a:rPr lang="en-US" altLang="en-US" dirty="0" smtClean="0">
                <a:solidFill>
                  <a:srgbClr val="7030A0"/>
                </a:solidFill>
              </a:rPr>
              <a:t>DISPLAY</a:t>
            </a:r>
            <a:r>
              <a:rPr lang="en-US" altLang="en-US" dirty="0" smtClean="0"/>
              <a:t>ed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Alpha </a:t>
            </a:r>
            <a:r>
              <a:rPr lang="en-US" altLang="en-US" dirty="0" smtClean="0"/>
              <a:t>expression: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Displayed as alpha </a:t>
            </a:r>
            <a:r>
              <a:rPr lang="en-US" altLang="en-US" dirty="0" smtClean="0"/>
              <a:t>characters.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Numeric </a:t>
            </a:r>
            <a:r>
              <a:rPr lang="en-US" altLang="en-US" dirty="0" smtClean="0"/>
              <a:t>expression: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Interpreted as ASCII character </a:t>
            </a:r>
            <a:r>
              <a:rPr lang="en-US" altLang="en-US" dirty="0" smtClean="0"/>
              <a:t>codes.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Terminal independent </a:t>
            </a:r>
            <a:r>
              <a:rPr lang="en-US" altLang="en-US" dirty="0" smtClean="0"/>
              <a:t>screen </a:t>
            </a:r>
            <a:r>
              <a:rPr lang="en-US" altLang="en-US" dirty="0" smtClean="0"/>
              <a:t>functions: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Position cursor, enable, bold,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More </a:t>
            </a:r>
            <a:r>
              <a:rPr lang="en-US" altLang="en-US" dirty="0" smtClean="0"/>
              <a:t>later.</a:t>
            </a:r>
            <a:endParaRPr lang="en-US" altLang="en-US" dirty="0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DISPLAY</a:t>
            </a:r>
            <a:r>
              <a:rPr lang="en-US" altLang="en-US" dirty="0" smtClean="0"/>
              <a:t> Example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600" b="1" dirty="0" smtClean="0"/>
              <a:t> Example3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600" b="1" dirty="0" smtClean="0"/>
              <a:t> WorkVars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mTerminalChannel	,i4	,1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mBell</a:t>
            </a: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	,i4</a:t>
            </a:r>
            <a:r>
              <a:rPr lang="en-US" altLang="en-US" sz="1600" b="1" dirty="0" smtClean="0"/>
              <a:t>	,7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mCusNum</a:t>
            </a:r>
            <a:r>
              <a:rPr lang="en-US" altLang="en-US" sz="1600" b="1" dirty="0" smtClean="0"/>
              <a:t>	</a:t>
            </a:r>
            <a:r>
              <a:rPr lang="en-US" altLang="en-US" sz="1600" b="1" dirty="0" smtClean="0"/>
              <a:t>	,</a:t>
            </a:r>
            <a:r>
              <a:rPr lang="en-US" altLang="en-US" sz="1600" b="1" dirty="0" smtClean="0"/>
              <a:t>a6	,”C3421</a:t>
            </a:r>
            <a:r>
              <a:rPr lang="en-US" altLang="en-US" sz="1600" b="1" dirty="0" smtClean="0"/>
              <a:t>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endrecord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proc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600" b="1" dirty="0" smtClean="0"/>
              <a:t>( mTerminalChannel, </a:t>
            </a:r>
            <a:r>
              <a:rPr lang="en-US" altLang="en-US" sz="1600" b="1" dirty="0" smtClean="0"/>
              <a:t>I, “tt</a:t>
            </a:r>
            <a:r>
              <a:rPr lang="en-US" altLang="en-US" sz="1600" b="1" dirty="0" smtClean="0"/>
              <a:t>:” )</a:t>
            </a:r>
            <a:endParaRPr lang="en-US" alt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600" b="1" dirty="0" smtClean="0"/>
              <a:t>( mTerminalChannel, </a:t>
            </a:r>
            <a:r>
              <a:rPr lang="en-US" altLang="en-US" sz="1600" b="1" dirty="0" smtClean="0"/>
              <a:t>“Customer “, </a:t>
            </a:r>
            <a:r>
              <a:rPr lang="en-US" altLang="en-US" sz="1600" b="1" dirty="0"/>
              <a:t>mCusNum</a:t>
            </a:r>
            <a:r>
              <a:rPr lang="en-US" altLang="en-US" sz="1600" b="1" dirty="0" smtClean="0"/>
              <a:t>, mBell 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		close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/>
              <a:t>mTerminalChannel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endmain</a:t>
            </a:r>
            <a:endParaRPr lang="en-US" altLang="en-US" sz="1800" b="1" dirty="0" smtClean="0">
              <a:solidFill>
                <a:srgbClr val="FF0000"/>
              </a:solidFill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Cursor Position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Screen I/O takes place at the current cursor position, which </a:t>
            </a:r>
            <a:r>
              <a:rPr lang="en-US" altLang="en-US" sz="2400" dirty="0" smtClean="0"/>
              <a:t>is: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Updated by the length of the screen </a:t>
            </a:r>
            <a:r>
              <a:rPr lang="en-US" altLang="en-US" sz="2200" dirty="0" smtClean="0"/>
              <a:t>display.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Updated b CR/LF</a:t>
            </a:r>
          </a:p>
          <a:p>
            <a:pPr lvl="1" eaLnBrk="1" hangingPunct="1"/>
            <a:r>
              <a:rPr lang="en-US" altLang="en-US" sz="2200" dirty="0" smtClean="0"/>
              <a:t>And so forth…</a:t>
            </a:r>
          </a:p>
          <a:p>
            <a:pPr eaLnBrk="1" hangingPunct="1"/>
            <a:r>
              <a:rPr lang="en-US" altLang="en-US" sz="2400" dirty="0" smtClean="0"/>
              <a:t>The cursor may not always be </a:t>
            </a:r>
            <a:r>
              <a:rPr lang="en-US" altLang="en-US" sz="2400" dirty="0" smtClean="0"/>
              <a:t>visible.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But it is still there and has a position!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 Overview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Terminal I/O </a:t>
            </a:r>
            <a:r>
              <a:rPr lang="en-US" altLang="en-US" sz="2400" dirty="0" smtClean="0"/>
              <a:t>overview: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Channel numbers</a:t>
            </a:r>
          </a:p>
          <a:p>
            <a:pPr eaLnBrk="1" hangingPunct="1"/>
            <a:r>
              <a:rPr lang="en-US" altLang="en-US" sz="2400" dirty="0" smtClean="0"/>
              <a:t>Opening and closing a terminal </a:t>
            </a:r>
            <a:r>
              <a:rPr lang="en-US" altLang="en-US" sz="2400" dirty="0" smtClean="0"/>
              <a:t>channel.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Terminal </a:t>
            </a:r>
            <a:r>
              <a:rPr lang="en-US" altLang="en-US" sz="2400" dirty="0" smtClean="0"/>
              <a:t>output: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Character-based</a:t>
            </a:r>
          </a:p>
          <a:p>
            <a:pPr lvl="1" eaLnBrk="1" hangingPunct="1"/>
            <a:r>
              <a:rPr lang="en-US" altLang="en-US" sz="2200" dirty="0" smtClean="0"/>
              <a:t>Record-based</a:t>
            </a:r>
          </a:p>
          <a:p>
            <a:pPr eaLnBrk="1" hangingPunct="1"/>
            <a:r>
              <a:rPr lang="en-US" altLang="en-US" sz="2400" dirty="0" smtClean="0"/>
              <a:t>Terminal (keyboard) </a:t>
            </a:r>
            <a:r>
              <a:rPr lang="en-US" altLang="en-US" sz="2400" dirty="0" smtClean="0"/>
              <a:t>input: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Character based</a:t>
            </a:r>
          </a:p>
          <a:p>
            <a:pPr lvl="1" eaLnBrk="1" hangingPunct="1"/>
            <a:r>
              <a:rPr lang="en-US" altLang="en-US" sz="2200" dirty="0" smtClean="0"/>
              <a:t>Record-based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Terminal Independent Screen Functions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Terminal characteristics controlled through escape </a:t>
            </a:r>
            <a:r>
              <a:rPr lang="en-US" altLang="en-US" sz="2400" dirty="0" smtClean="0"/>
              <a:t>sequences: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Not portable across different terminal </a:t>
            </a:r>
            <a:r>
              <a:rPr lang="en-US" altLang="en-US" sz="2200" dirty="0" smtClean="0"/>
              <a:t>types.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Synergy has special “screen functions</a:t>
            </a:r>
            <a:r>
              <a:rPr lang="en-US" altLang="en-US" sz="2400" dirty="0" smtClean="0"/>
              <a:t>”: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Manage cursor </a:t>
            </a:r>
            <a:r>
              <a:rPr lang="en-US" altLang="en-US" sz="2200" dirty="0" smtClean="0"/>
              <a:t>position.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Perform screen clearing </a:t>
            </a:r>
            <a:r>
              <a:rPr lang="en-US" altLang="en-US" sz="2200" dirty="0" smtClean="0"/>
              <a:t>functions.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Manage character attributes, etc.</a:t>
            </a:r>
          </a:p>
          <a:p>
            <a:pPr eaLnBrk="1" hangingPunct="1"/>
            <a:r>
              <a:rPr lang="en-US" altLang="en-US" sz="2400" dirty="0" smtClean="0"/>
              <a:t>Allow screen manipulation across terminal </a:t>
            </a:r>
            <a:r>
              <a:rPr lang="en-US" altLang="en-US" sz="2400" dirty="0" smtClean="0"/>
              <a:t>types.</a:t>
            </a:r>
            <a:endParaRPr lang="en-US" altLang="en-US" sz="2400" dirty="0" smtClean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$SCR_POS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2000" b="1" dirty="0" smtClean="0"/>
              <a:t>( channe</a:t>
            </a:r>
            <a:r>
              <a:rPr lang="en-US" altLang="en-US" sz="2000" b="1" dirty="0"/>
              <a:t>l</a:t>
            </a:r>
            <a:r>
              <a:rPr lang="en-US" altLang="en-US" sz="2000" b="1" dirty="0" smtClean="0"/>
              <a:t>, </a:t>
            </a:r>
            <a:r>
              <a:rPr lang="en-US" altLang="en-US" sz="2000" b="1" dirty="0" smtClean="0"/>
              <a:t>…,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row</a:t>
            </a:r>
            <a:r>
              <a:rPr lang="en-US" altLang="en-US" sz="2000" b="1" i="1" dirty="0" smtClean="0"/>
              <a:t>, </a:t>
            </a:r>
            <a:r>
              <a:rPr lang="en-US" altLang="en-US" sz="2000" b="1" i="1" dirty="0" smtClean="0"/>
              <a:t>column </a:t>
            </a:r>
            <a:r>
              <a:rPr lang="en-US" altLang="en-US" sz="2000" b="1" dirty="0" smtClean="0"/>
              <a:t>), …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Moves the cursor to an absolute position on the </a:t>
            </a:r>
            <a:r>
              <a:rPr lang="en-US" altLang="en-US" dirty="0" smtClean="0"/>
              <a:t>screen.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Valid </a:t>
            </a:r>
            <a:r>
              <a:rPr lang="en-US" altLang="en-US" i="1" dirty="0" smtClean="0"/>
              <a:t>row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column</a:t>
            </a:r>
            <a:r>
              <a:rPr lang="en-US" altLang="en-US" dirty="0" smtClean="0"/>
              <a:t> values: 1 - 255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$SCR_MOV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</a:rPr>
              <a:t>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400" b="1" dirty="0" smtClean="0"/>
              <a:t>( channel, </a:t>
            </a:r>
            <a:r>
              <a:rPr lang="en-US" altLang="en-US" sz="1400" b="1" dirty="0" smtClean="0"/>
              <a:t>…,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$SCR_MOV</a:t>
            </a:r>
            <a:r>
              <a:rPr lang="en-US" altLang="en-US" sz="1400" b="1" dirty="0" smtClean="0"/>
              <a:t>( </a:t>
            </a:r>
            <a:r>
              <a:rPr lang="en-US" altLang="en-US" sz="1400" b="1" i="1" dirty="0" smtClean="0"/>
              <a:t>row_change</a:t>
            </a:r>
            <a:r>
              <a:rPr lang="en-US" altLang="en-US" sz="1400" b="1" i="1" dirty="0" smtClean="0"/>
              <a:t>, </a:t>
            </a:r>
            <a:r>
              <a:rPr lang="en-US" altLang="en-US" sz="1400" b="1" i="1" dirty="0" smtClean="0"/>
              <a:t>col_change ), … )</a:t>
            </a:r>
            <a:endParaRPr lang="en-US" altLang="en-US" sz="1400" b="1" i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Moves the cursor relative to current </a:t>
            </a:r>
            <a:r>
              <a:rPr lang="en-US" altLang="en-US" sz="2400" dirty="0" smtClean="0"/>
              <a:t>position.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 smtClean="0"/>
              <a:t>Row_change</a:t>
            </a:r>
            <a:r>
              <a:rPr lang="en-US" altLang="en-US" sz="2400" dirty="0" smtClean="0"/>
              <a:t> moves the cursor </a:t>
            </a:r>
            <a:r>
              <a:rPr lang="en-US" altLang="en-US" sz="2400" dirty="0" smtClean="0"/>
              <a:t>vertically: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Negative, the cursor moves </a:t>
            </a:r>
            <a:r>
              <a:rPr lang="en-US" altLang="en-US" sz="2200" dirty="0" smtClean="0"/>
              <a:t>up.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Positive, the cursor moves </a:t>
            </a:r>
            <a:r>
              <a:rPr lang="en-US" altLang="en-US" sz="2200" dirty="0" smtClean="0"/>
              <a:t>down.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 smtClean="0"/>
              <a:t>Col_change</a:t>
            </a:r>
            <a:r>
              <a:rPr lang="en-US" altLang="en-US" sz="2400" dirty="0" smtClean="0"/>
              <a:t> moves the cursor </a:t>
            </a:r>
            <a:r>
              <a:rPr lang="en-US" altLang="en-US" sz="2400" dirty="0" smtClean="0"/>
              <a:t>horizontally: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Negative, the cursor moves </a:t>
            </a:r>
            <a:r>
              <a:rPr lang="en-US" altLang="en-US" sz="2200" dirty="0" smtClean="0"/>
              <a:t>left.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Positive, the cursor moves </a:t>
            </a:r>
            <a:r>
              <a:rPr lang="en-US" altLang="en-US" sz="2200" dirty="0" smtClean="0"/>
              <a:t>right.</a:t>
            </a:r>
            <a:endParaRPr lang="en-US" altLang="en-US" sz="2200" dirty="0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$SCR_CLR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2000" b="1" dirty="0" smtClean="0"/>
              <a:t>( channel, </a:t>
            </a:r>
            <a:r>
              <a:rPr lang="en-US" altLang="en-US" sz="2000" b="1" dirty="0" smtClean="0"/>
              <a:t>…,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$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SCR_CLR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function</a:t>
            </a:r>
            <a:r>
              <a:rPr lang="en-US" altLang="en-US" sz="2000" b="1" dirty="0" smtClean="0"/>
              <a:t> ), …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000" dirty="0" smtClean="0"/>
              <a:t>Clears the section of the </a:t>
            </a:r>
            <a:r>
              <a:rPr lang="en-US" altLang="en-US" sz="2000" dirty="0" smtClean="0"/>
              <a:t>screen.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Function is one of the </a:t>
            </a:r>
            <a:r>
              <a:rPr lang="en-US" altLang="en-US" sz="2000" dirty="0" smtClean="0"/>
              <a:t>following: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1800" b="1" dirty="0" smtClean="0">
                <a:solidFill>
                  <a:srgbClr val="FFC000"/>
                </a:solidFill>
              </a:rPr>
              <a:t>SCREEN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- Entire </a:t>
            </a:r>
            <a:r>
              <a:rPr lang="en-US" altLang="en-US" sz="1800" dirty="0" smtClean="0"/>
              <a:t>screen, home the </a:t>
            </a:r>
            <a:r>
              <a:rPr lang="en-US" altLang="en-US" sz="1800" dirty="0" smtClean="0"/>
              <a:t>cursor.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>
                <a:solidFill>
                  <a:srgbClr val="FFC000"/>
                </a:solidFill>
              </a:rPr>
              <a:t>EOL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- Current </a:t>
            </a:r>
            <a:r>
              <a:rPr lang="en-US" altLang="en-US" sz="1800" dirty="0" smtClean="0"/>
              <a:t>position to </a:t>
            </a:r>
            <a:r>
              <a:rPr lang="en-US" altLang="en-US" sz="1800" dirty="0" smtClean="0"/>
              <a:t>end-of-line.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>
                <a:solidFill>
                  <a:srgbClr val="FFC000"/>
                </a:solidFill>
              </a:rPr>
              <a:t>EOS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- Current </a:t>
            </a:r>
            <a:r>
              <a:rPr lang="en-US" altLang="en-US" sz="1800" dirty="0" smtClean="0"/>
              <a:t>position to </a:t>
            </a:r>
            <a:r>
              <a:rPr lang="en-US" altLang="en-US" sz="1800" dirty="0" smtClean="0"/>
              <a:t>end-of-screen.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>
                <a:solidFill>
                  <a:srgbClr val="FFC000"/>
                </a:solidFill>
              </a:rPr>
              <a:t>LINE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- Current line.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>
                <a:solidFill>
                  <a:srgbClr val="FFC000"/>
                </a:solidFill>
              </a:rPr>
              <a:t>BOL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- Beginning </a:t>
            </a:r>
            <a:r>
              <a:rPr lang="en-US" altLang="en-US" sz="1800" dirty="0" smtClean="0"/>
              <a:t>of line to current </a:t>
            </a:r>
            <a:r>
              <a:rPr lang="en-US" altLang="en-US" sz="1800" dirty="0" smtClean="0"/>
              <a:t>position.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>
                <a:solidFill>
                  <a:srgbClr val="FFC000"/>
                </a:solidFill>
              </a:rPr>
              <a:t>BOS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 -Beginning </a:t>
            </a:r>
            <a:r>
              <a:rPr lang="en-US" altLang="en-US" sz="1800" dirty="0" smtClean="0"/>
              <a:t>of screen to current </a:t>
            </a:r>
            <a:r>
              <a:rPr lang="en-US" altLang="en-US" sz="1800" dirty="0" smtClean="0"/>
              <a:t>position.</a:t>
            </a:r>
          </a:p>
          <a:p>
            <a:pPr marL="457200" lvl="1" indent="0" eaLnBrk="1" hangingPunct="1">
              <a:buNone/>
            </a:pPr>
            <a:endParaRPr lang="en-US" altLang="en-US" sz="1800" dirty="0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$SCR_ATT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7030A0"/>
                </a:solidFill>
              </a:rPr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2000" b="1" dirty="0" smtClean="0"/>
              <a:t>( channel, </a:t>
            </a:r>
            <a:r>
              <a:rPr lang="en-US" altLang="en-US" sz="2000" b="1" dirty="0" smtClean="0"/>
              <a:t>…,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$SCR_ATT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Function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/>
              <a:t>[, </a:t>
            </a:r>
            <a:r>
              <a:rPr lang="en-US" altLang="en-US" sz="2000" b="1" dirty="0" smtClean="0"/>
              <a:t>…] )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Sets screen attributes</a:t>
            </a:r>
          </a:p>
          <a:p>
            <a:pPr eaLnBrk="1" hangingPunct="1"/>
            <a:r>
              <a:rPr lang="en-US" altLang="en-US" sz="2000" dirty="0" smtClean="0"/>
              <a:t>Function is one of the following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FFC000"/>
                </a:solidFill>
              </a:rPr>
              <a:t>CLEAR		</a:t>
            </a:r>
            <a:r>
              <a:rPr lang="en-US" altLang="en-US" sz="1800" dirty="0" smtClean="0"/>
              <a:t>-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Turn </a:t>
            </a:r>
            <a:r>
              <a:rPr lang="en-US" altLang="en-US" sz="1800" dirty="0" smtClean="0"/>
              <a:t>off (clear) all attributes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FFC000"/>
                </a:solidFill>
              </a:rPr>
              <a:t>BOLD</a:t>
            </a:r>
            <a:r>
              <a:rPr lang="en-US" altLang="en-US" sz="1800" dirty="0" smtClean="0"/>
              <a:t>		</a:t>
            </a:r>
            <a:r>
              <a:rPr lang="en-US" altLang="en-US" sz="1800" dirty="0" smtClean="0"/>
              <a:t>- Turn </a:t>
            </a:r>
            <a:r>
              <a:rPr lang="en-US" altLang="en-US" sz="1800" dirty="0" smtClean="0"/>
              <a:t>of bold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FFC000"/>
                </a:solidFill>
              </a:rPr>
              <a:t>UNDER</a:t>
            </a:r>
            <a:r>
              <a:rPr lang="en-US" altLang="en-US" sz="1800" dirty="0" smtClean="0"/>
              <a:t>		</a:t>
            </a:r>
            <a:r>
              <a:rPr lang="en-US" altLang="en-US" sz="1800" dirty="0" smtClean="0"/>
              <a:t>- Turn </a:t>
            </a:r>
            <a:r>
              <a:rPr lang="en-US" altLang="en-US" sz="1800" dirty="0" smtClean="0"/>
              <a:t>on underline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FFC000"/>
                </a:solidFill>
              </a:rPr>
              <a:t>BLINK</a:t>
            </a:r>
            <a:r>
              <a:rPr lang="en-US" altLang="en-US" sz="1800" dirty="0" smtClean="0"/>
              <a:t>		</a:t>
            </a:r>
            <a:r>
              <a:rPr lang="en-US" altLang="en-US" sz="1800" dirty="0" smtClean="0"/>
              <a:t>- Turn </a:t>
            </a:r>
            <a:r>
              <a:rPr lang="en-US" altLang="en-US" sz="1800" dirty="0" smtClean="0"/>
              <a:t>on blink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FFC000"/>
                </a:solidFill>
              </a:rPr>
              <a:t>REVERSE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- Turn </a:t>
            </a:r>
            <a:r>
              <a:rPr lang="en-US" altLang="en-US" sz="1800" dirty="0" smtClean="0"/>
              <a:t>on reverse video</a:t>
            </a:r>
          </a:p>
          <a:p>
            <a:pPr eaLnBrk="1" hangingPunct="1"/>
            <a:r>
              <a:rPr lang="en-US" altLang="en-US" sz="2000" dirty="0" smtClean="0"/>
              <a:t>To turn off just one </a:t>
            </a:r>
            <a:r>
              <a:rPr lang="en-US" altLang="en-US" sz="2000" dirty="0" smtClean="0"/>
              <a:t>attribute:</a:t>
            </a:r>
          </a:p>
          <a:p>
            <a:pPr lvl="1"/>
            <a:r>
              <a:rPr lang="en-US" altLang="en-US" sz="1700" dirty="0" smtClean="0"/>
              <a:t>Clear </a:t>
            </a:r>
            <a:r>
              <a:rPr lang="en-US" altLang="en-US" sz="1700" dirty="0" smtClean="0"/>
              <a:t>all, then set only those </a:t>
            </a:r>
            <a:r>
              <a:rPr lang="en-US" altLang="en-US" sz="1700" dirty="0" smtClean="0"/>
              <a:t>needed.</a:t>
            </a:r>
            <a:endParaRPr lang="en-US" altLang="en-US" sz="1700" dirty="0" smtClean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DISPLAY</a:t>
            </a:r>
            <a:r>
              <a:rPr lang="en-US" altLang="en-US" dirty="0" smtClean="0"/>
              <a:t> Example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200" b="1" dirty="0" smtClean="0"/>
              <a:t> Example4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200" b="1" dirty="0" smtClean="0"/>
              <a:t> WorkVars</a:t>
            </a: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mTerminalChannel	,i4	,1</a:t>
            </a: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endrecord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200" b="1" dirty="0" smtClean="0"/>
              <a:t>( mTerminalChannel, </a:t>
            </a:r>
            <a:r>
              <a:rPr lang="en-US" altLang="en-US" sz="1200" b="1" dirty="0" smtClean="0"/>
              <a:t>o, “tt</a:t>
            </a:r>
            <a:r>
              <a:rPr lang="en-US" altLang="en-US" sz="1200" b="1" dirty="0" smtClean="0"/>
              <a:t>:” )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200" b="1" dirty="0" smtClean="0"/>
              <a:t>( mTerminalChannel,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/>
              <a:t>&amp;	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$SCR_CLR</a:t>
            </a:r>
            <a:r>
              <a:rPr lang="en-US" altLang="en-US" sz="1200" b="1" dirty="0" smtClean="0"/>
              <a:t>(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SCREEN</a:t>
            </a:r>
            <a:r>
              <a:rPr lang="en-US" altLang="en-US" sz="1200" b="1" dirty="0" smtClean="0"/>
              <a:t> ),</a:t>
            </a: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&amp;	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1200" b="1" dirty="0" smtClean="0"/>
              <a:t>( 8, 4 ), </a:t>
            </a:r>
            <a:r>
              <a:rPr lang="en-US" altLang="en-US" sz="1200" b="1" dirty="0" smtClean="0"/>
              <a:t>“MENU”,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&amp;	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1200" b="1" dirty="0" smtClean="0"/>
              <a:t>( 10, 4 ), </a:t>
            </a:r>
            <a:r>
              <a:rPr lang="en-US" altLang="en-US" sz="1200" b="1" dirty="0" smtClean="0"/>
              <a:t>“1. Order Entry”,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&amp;	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1200" b="1" dirty="0" smtClean="0"/>
              <a:t>( 12, 4 ), </a:t>
            </a:r>
            <a:r>
              <a:rPr lang="en-US" altLang="en-US" sz="1200" b="1" dirty="0" smtClean="0"/>
              <a:t>“2. Payments”,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&amp;	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1200" b="1" dirty="0" smtClean="0"/>
              <a:t>( 14, 4 ), </a:t>
            </a:r>
            <a:r>
              <a:rPr lang="en-US" altLang="en-US" sz="1200" b="1" dirty="0" smtClean="0"/>
              <a:t>“3. Exit”,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    	</a:t>
            </a:r>
            <a:r>
              <a:rPr lang="en-US" altLang="en-US" sz="1200" b="1" dirty="0" smtClean="0"/>
              <a:t>&amp;	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$SCR_ATT</a:t>
            </a:r>
            <a:r>
              <a:rPr lang="en-US" altLang="en-US" sz="1200" b="1" dirty="0" smtClean="0"/>
              <a:t>(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BOLD</a:t>
            </a:r>
            <a:r>
              <a:rPr lang="en-US" altLang="en-US" sz="1200" b="1" dirty="0" smtClean="0"/>
              <a:t> ),</a:t>
            </a: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&amp;	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1200" b="1" dirty="0" smtClean="0"/>
              <a:t>( 16, 4 ), </a:t>
            </a:r>
            <a:r>
              <a:rPr lang="en-US" altLang="en-US" sz="1200" b="1" dirty="0" smtClean="0"/>
              <a:t>“Enter a choice: “,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&amp;	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$SCR_ATT</a:t>
            </a:r>
            <a:r>
              <a:rPr lang="en-US" altLang="en-US" sz="1200" b="1" dirty="0" smtClean="0"/>
              <a:t>(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CLEAR</a:t>
            </a:r>
            <a:r>
              <a:rPr lang="en-US" altLang="en-US" sz="1200" b="1" dirty="0" smtClean="0"/>
              <a:t> ) )</a:t>
            </a:r>
            <a:endParaRPr lang="en-US" altLang="en-US" sz="1200" b="1" dirty="0"/>
          </a:p>
          <a:p>
            <a:pPr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close</a:t>
            </a:r>
            <a:r>
              <a:rPr lang="en-US" altLang="en-US" sz="1200" b="1" dirty="0" smtClean="0"/>
              <a:t> mTerminalChannel</a:t>
            </a:r>
            <a:r>
              <a:rPr lang="en-US" altLang="en-US" sz="1200" b="1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endmain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 dirty="0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WRITES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	WRITES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channels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data_area )</a:t>
            </a:r>
            <a:endParaRPr lang="en-US" altLang="en-US" sz="18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i="1" dirty="0" smtClean="0"/>
          </a:p>
          <a:p>
            <a:pPr eaLnBrk="1" hangingPunct="1"/>
            <a:r>
              <a:rPr lang="en-US" altLang="en-US" sz="2400" dirty="0" smtClean="0"/>
              <a:t>Outputs a variable-length record to the current position in an open terminal or </a:t>
            </a:r>
            <a:r>
              <a:rPr lang="en-US" altLang="en-US" sz="2400" dirty="0" smtClean="0"/>
              <a:t>file.</a:t>
            </a:r>
            <a:endParaRPr lang="en-US" altLang="en-US" sz="2400" dirty="0" smtClean="0"/>
          </a:p>
          <a:p>
            <a:pPr eaLnBrk="1" hangingPunct="1"/>
            <a:r>
              <a:rPr lang="en-US" altLang="en-US" sz="2400" i="1" dirty="0" smtClean="0"/>
              <a:t>Channel</a:t>
            </a:r>
            <a:r>
              <a:rPr lang="en-US" altLang="en-US" sz="2400" dirty="0" smtClean="0"/>
              <a:t> is an open channel number (n</a:t>
            </a:r>
            <a:r>
              <a:rPr lang="en-US" altLang="en-US" sz="2400" dirty="0" smtClean="0"/>
              <a:t>):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Output must be allowed on this </a:t>
            </a:r>
            <a:r>
              <a:rPr lang="en-US" altLang="en-US" sz="2200" dirty="0" smtClean="0"/>
              <a:t>channel.</a:t>
            </a:r>
            <a:endParaRPr lang="en-US" altLang="en-US" sz="2200" dirty="0" smtClean="0"/>
          </a:p>
          <a:p>
            <a:pPr eaLnBrk="1" hangingPunct="1"/>
            <a:r>
              <a:rPr lang="en-US" altLang="en-US" sz="2400" i="1" dirty="0" smtClean="0"/>
              <a:t>Data_area</a:t>
            </a:r>
            <a:r>
              <a:rPr lang="en-US" altLang="en-US" sz="2400" dirty="0" smtClean="0"/>
              <a:t> is the data area to be </a:t>
            </a:r>
            <a:r>
              <a:rPr lang="en-US" altLang="en-US" sz="2400" dirty="0" smtClean="0"/>
              <a:t>output: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Alpha variable or literal</a:t>
            </a:r>
          </a:p>
          <a:p>
            <a:pPr lvl="1" eaLnBrk="1" hangingPunct="1"/>
            <a:r>
              <a:rPr lang="en-US" altLang="en-US" sz="2200" dirty="0" smtClean="0"/>
              <a:t>Often a RECORD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WRITES</a:t>
            </a:r>
            <a:r>
              <a:rPr lang="en-US" altLang="en-US" dirty="0" smtClean="0"/>
              <a:t> Notes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 record terminator is automatically appended to the </a:t>
            </a:r>
            <a:r>
              <a:rPr lang="en-US" altLang="en-US" sz="2800" dirty="0" smtClean="0"/>
              <a:t>output: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LF on UNIX, CR/LF </a:t>
            </a:r>
            <a:r>
              <a:rPr lang="en-US" altLang="en-US" sz="2800" dirty="0" smtClean="0"/>
              <a:t>elsewhere.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There is only one output </a:t>
            </a:r>
            <a:r>
              <a:rPr lang="en-US" altLang="en-US" sz="2800" dirty="0" smtClean="0"/>
              <a:t>argument: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For multiple items on the same line use </a:t>
            </a:r>
            <a:r>
              <a:rPr lang="en-US" altLang="en-US" sz="28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2800" dirty="0" smtClean="0"/>
              <a:t> or </a:t>
            </a:r>
            <a:r>
              <a:rPr lang="en-US" altLang="en-US" sz="2800" dirty="0" smtClean="0"/>
              <a:t>string concatenation </a:t>
            </a:r>
            <a:r>
              <a:rPr lang="en-US" altLang="en-US" sz="2800" dirty="0" smtClean="0"/>
              <a:t>with </a:t>
            </a:r>
            <a:r>
              <a:rPr lang="en-US" altLang="en-US" sz="2800" b="1" dirty="0" smtClean="0">
                <a:solidFill>
                  <a:srgbClr val="7030A0"/>
                </a:solidFill>
              </a:rPr>
              <a:t>WRITES.</a:t>
            </a:r>
            <a:endParaRPr lang="en-US" alt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WRITES</a:t>
            </a:r>
            <a:r>
              <a:rPr lang="en-US" altLang="en-US" dirty="0" smtClean="0"/>
              <a:t> Example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600" b="1" dirty="0" smtClean="0"/>
              <a:t> Example5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/>
              <a:t>Work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mTerminalChannel	,i4</a:t>
            </a:r>
            <a:r>
              <a:rPr lang="en-US" altLang="en-US" sz="1600" b="1" dirty="0" smtClean="0"/>
              <a:t>	,1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mCustomer</a:t>
            </a:r>
            <a:r>
              <a:rPr lang="en-US" altLang="en-US" sz="1600" b="1" dirty="0" smtClean="0"/>
              <a:t>		,a*	,”Customer “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mIdNumber</a:t>
            </a:r>
            <a:r>
              <a:rPr lang="en-US" altLang="en-US" sz="1600" b="1" dirty="0" smtClean="0"/>
              <a:t>		,a6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proc</a:t>
            </a:r>
            <a:r>
              <a:rPr lang="en-US" altLang="en-US" sz="1600" b="1" dirty="0" smtClean="0"/>
              <a:t>	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600" b="1" dirty="0" smtClean="0"/>
              <a:t>( mTerminalChannel, </a:t>
            </a:r>
            <a:r>
              <a:rPr lang="en-US" altLang="en-US" sz="1600" b="1" dirty="0" smtClean="0"/>
              <a:t>o, “tt</a:t>
            </a:r>
            <a:r>
              <a:rPr lang="en-US" altLang="en-US" sz="1600" b="1" dirty="0" smtClean="0"/>
              <a:t>:” )</a:t>
            </a:r>
            <a:endParaRPr lang="en-US" altLang="en-US" sz="1600" b="1" dirty="0" smtClean="0"/>
          </a:p>
          <a:p>
            <a:pPr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writes</a:t>
            </a:r>
            <a:r>
              <a:rPr lang="en-US" altLang="en-US" sz="1600" b="1" dirty="0" smtClean="0"/>
              <a:t>( mTerminalChannel, </a:t>
            </a:r>
            <a:r>
              <a:rPr lang="en-US" altLang="en-US" sz="1600" b="1" dirty="0"/>
              <a:t>mCustomer</a:t>
            </a:r>
            <a:r>
              <a:rPr lang="en-US" altLang="en-US" sz="1600" b="1" dirty="0" smtClean="0"/>
              <a:t> + mIdNumber )</a:t>
            </a:r>
            <a:endParaRPr lang="en-US" altLang="en-US" sz="1600" b="1" dirty="0" smtClean="0"/>
          </a:p>
          <a:p>
            <a:pPr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		close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/>
              <a:t>mTerminalChannel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endmain</a:t>
            </a:r>
            <a:endParaRPr lang="en-US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ACCEPT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ACCEPT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channel</a:t>
            </a:r>
            <a:r>
              <a:rPr lang="en-US" altLang="en-US" sz="2000" b="1" i="1" dirty="0" smtClean="0"/>
              <a:t>, </a:t>
            </a:r>
            <a:r>
              <a:rPr lang="en-US" altLang="en-US" sz="2000" b="1" i="1" dirty="0" smtClean="0"/>
              <a:t>data_area )</a:t>
            </a:r>
            <a:endParaRPr lang="en-US" altLang="en-US" sz="20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i="1" dirty="0" smtClean="0"/>
          </a:p>
          <a:p>
            <a:pPr eaLnBrk="1" hangingPunct="1"/>
            <a:r>
              <a:rPr lang="en-US" altLang="en-US" sz="2000" dirty="0" smtClean="0"/>
              <a:t>Performs single character </a:t>
            </a:r>
            <a:r>
              <a:rPr lang="en-US" altLang="en-US" sz="2000" dirty="0" smtClean="0"/>
              <a:t>input: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Usually from a terminal or serial </a:t>
            </a:r>
            <a:r>
              <a:rPr lang="en-US" altLang="en-US" sz="2000" dirty="0" smtClean="0"/>
              <a:t>device.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b="1" dirty="0" smtClean="0">
                <a:solidFill>
                  <a:srgbClr val="7030A0"/>
                </a:solidFill>
              </a:rPr>
              <a:t>ACCEPT</a:t>
            </a:r>
            <a:r>
              <a:rPr lang="en-US" altLang="en-US" sz="2000" dirty="0" smtClean="0"/>
              <a:t> is often used to receive escape sequences generated by function </a:t>
            </a:r>
            <a:r>
              <a:rPr lang="en-US" altLang="en-US" sz="2000" dirty="0" smtClean="0"/>
              <a:t>keys.</a:t>
            </a:r>
            <a:endParaRPr lang="en-US" altLang="en-US" sz="2000" dirty="0" smtClean="0"/>
          </a:p>
          <a:p>
            <a:pPr eaLnBrk="1" hangingPunct="1"/>
            <a:r>
              <a:rPr lang="en-US" altLang="en-US" sz="2000" i="1" dirty="0" smtClean="0"/>
              <a:t>Channel </a:t>
            </a:r>
            <a:r>
              <a:rPr lang="en-US" altLang="en-US" sz="2000" dirty="0" smtClean="0"/>
              <a:t>is an open channel number (n</a:t>
            </a:r>
            <a:r>
              <a:rPr lang="en-US" altLang="en-US" sz="2000" dirty="0" smtClean="0"/>
              <a:t>).</a:t>
            </a:r>
            <a:endParaRPr lang="en-US" altLang="en-US" sz="2000" dirty="0" smtClean="0"/>
          </a:p>
          <a:p>
            <a:pPr eaLnBrk="1" hangingPunct="1"/>
            <a:r>
              <a:rPr lang="en-US" altLang="en-US" sz="2000" i="1" dirty="0" smtClean="0"/>
              <a:t>Data_area</a:t>
            </a:r>
            <a:r>
              <a:rPr lang="en-US" altLang="en-US" sz="2000" dirty="0" smtClean="0"/>
              <a:t> is a variable that will be returned with the character entered (a or </a:t>
            </a:r>
            <a:r>
              <a:rPr lang="en-US" altLang="en-US" sz="2000" dirty="0" smtClean="0"/>
              <a:t>n):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Alpha	(a1)	Return ASCII character: A</a:t>
            </a:r>
          </a:p>
          <a:p>
            <a:pPr lvl="1" eaLnBrk="1" hangingPunct="1"/>
            <a:r>
              <a:rPr lang="en-US" altLang="en-US" sz="2000" dirty="0" smtClean="0"/>
              <a:t>Decimal	(d3)	Return ASCII code: 065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Terminal I/O Overview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User interface (UI) is accomplished using terminal I/O (input/output</a:t>
            </a:r>
            <a:r>
              <a:rPr lang="en-US" altLang="en-US" sz="2800" dirty="0" smtClean="0"/>
              <a:t>).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The terminal is “opened” on a “channel</a:t>
            </a:r>
            <a:r>
              <a:rPr lang="en-US" altLang="en-US" sz="2800" dirty="0" smtClean="0"/>
              <a:t>”: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A channel is the link between your program and the opened </a:t>
            </a:r>
            <a:r>
              <a:rPr lang="en-US" altLang="en-US" sz="2800" dirty="0" smtClean="0"/>
              <a:t>terminal.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I/O statements access the terminal through the associated channel </a:t>
            </a:r>
            <a:r>
              <a:rPr lang="en-US" altLang="en-US" sz="2800" dirty="0" smtClean="0"/>
              <a:t>number.</a:t>
            </a:r>
            <a:endParaRPr lang="en-US" altLang="en-US" sz="2800" dirty="0" smtClean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ACCEPT</a:t>
            </a:r>
            <a:r>
              <a:rPr lang="en-US" altLang="en-US" dirty="0" smtClean="0"/>
              <a:t> Example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400" b="1" dirty="0" smtClean="0"/>
              <a:t> Example6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400" b="1" dirty="0" smtClean="0"/>
              <a:t> WorkVars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/>
              <a:t>mTerminalChannel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,i4</a:t>
            </a:r>
            <a:r>
              <a:rPr lang="en-US" altLang="en-US" sz="1400" b="1" dirty="0" smtClean="0"/>
              <a:t>	,1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/>
              <a:t>mOption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		,</a:t>
            </a:r>
            <a:r>
              <a:rPr lang="en-US" altLang="en-US" sz="1400" b="1" dirty="0" smtClean="0"/>
              <a:t>a1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proc</a:t>
            </a:r>
            <a:endParaRPr lang="en-US" altLang="en-US" sz="1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400" b="1" dirty="0" smtClean="0"/>
              <a:t>( mTerminalChannel, </a:t>
            </a:r>
            <a:r>
              <a:rPr lang="en-US" altLang="en-US" sz="1400" b="1" dirty="0" smtClean="0"/>
              <a:t>o, “tt</a:t>
            </a:r>
            <a:r>
              <a:rPr lang="en-US" altLang="en-US" sz="1400" b="1" dirty="0" smtClean="0"/>
              <a:t>:” )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>
                <a:solidFill>
                  <a:srgbClr val="00B050"/>
                </a:solidFill>
              </a:rPr>
              <a:t>; Logic to print a report at the </a:t>
            </a:r>
            <a:r>
              <a:rPr lang="en-US" altLang="en-US" sz="1400" b="1" dirty="0" smtClean="0">
                <a:solidFill>
                  <a:srgbClr val="00B050"/>
                </a:solidFill>
              </a:rPr>
              <a:t>end of </a:t>
            </a:r>
            <a:r>
              <a:rPr lang="en-US" altLang="en-US" sz="1400" b="1" dirty="0" smtClean="0">
                <a:solidFill>
                  <a:srgbClr val="00B050"/>
                </a:solidFill>
              </a:rPr>
              <a:t>each </a:t>
            </a:r>
            <a:r>
              <a:rPr lang="en-US" altLang="en-US" sz="1400" b="1" dirty="0" smtClean="0">
                <a:solidFill>
                  <a:srgbClr val="00B050"/>
                </a:solidFill>
              </a:rPr>
              <a:t>page.</a:t>
            </a:r>
            <a:endParaRPr lang="en-US" altLang="en-US" sz="1400" b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accept</a:t>
            </a:r>
            <a:r>
              <a:rPr lang="en-US" altLang="en-US" sz="1400" b="1" dirty="0" smtClean="0"/>
              <a:t>( mTerminalChannel, </a:t>
            </a:r>
            <a:r>
              <a:rPr lang="en-US" altLang="en-US" sz="1400" b="1" dirty="0"/>
              <a:t>mOption</a:t>
            </a:r>
            <a:r>
              <a:rPr lang="en-US" altLang="en-US" sz="1400" b="1" dirty="0" smtClean="0"/>
              <a:t> )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>
                <a:solidFill>
                  <a:srgbClr val="00B050"/>
                </a:solidFill>
              </a:rPr>
              <a:t>; Check </a:t>
            </a:r>
            <a:r>
              <a:rPr lang="en-US" altLang="en-US" sz="1400" b="1" dirty="0">
                <a:solidFill>
                  <a:srgbClr val="00B050"/>
                </a:solidFill>
              </a:rPr>
              <a:t>mOption</a:t>
            </a:r>
            <a:r>
              <a:rPr lang="en-US" altLang="en-US" sz="1400" b="1" dirty="0" smtClean="0">
                <a:solidFill>
                  <a:srgbClr val="00B050"/>
                </a:solidFill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</a:rPr>
              <a:t>– stop printing?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close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/>
              <a:t>mTerminalChannel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endmain</a:t>
            </a:r>
            <a:endParaRPr lang="en-US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ACCEPT</a:t>
            </a:r>
            <a:r>
              <a:rPr lang="en-US" altLang="en-US" dirty="0" smtClean="0"/>
              <a:t> Caveats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7030A0"/>
                </a:solidFill>
              </a:rPr>
              <a:t>ACCEPT</a:t>
            </a:r>
            <a:r>
              <a:rPr lang="en-US" altLang="en-US" sz="2400" dirty="0" smtClean="0"/>
              <a:t> is a “resource hog</a:t>
            </a:r>
            <a:r>
              <a:rPr lang="en-US" altLang="en-US" sz="2400" dirty="0" smtClean="0"/>
              <a:t>”: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Forces the terminal to a constant ready </a:t>
            </a:r>
            <a:r>
              <a:rPr lang="en-US" altLang="en-US" sz="2200" dirty="0" smtClean="0"/>
              <a:t>state.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Some </a:t>
            </a:r>
            <a:r>
              <a:rPr lang="en-US" altLang="en-US" sz="2400" dirty="0" smtClean="0"/>
              <a:t>keys generate multiple </a:t>
            </a:r>
            <a:r>
              <a:rPr lang="en-US" altLang="en-US" sz="2400" dirty="0" smtClean="0"/>
              <a:t>signals: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RETURN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Function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Use </a:t>
            </a:r>
            <a:r>
              <a:rPr lang="en-US" altLang="en-US" sz="2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/>
              <a:t>TTSTS</a:t>
            </a:r>
            <a:r>
              <a:rPr lang="en-US" altLang="en-US" sz="2200" dirty="0" smtClean="0"/>
              <a:t> to </a:t>
            </a:r>
            <a:r>
              <a:rPr lang="en-US" altLang="en-US" sz="2200" dirty="0" smtClean="0"/>
              <a:t>trap.</a:t>
            </a:r>
            <a:endParaRPr lang="en-US" altLang="en-US" sz="2200" dirty="0" smtClean="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TTSTS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/>
              <a:t>TTSTS</a:t>
            </a:r>
            <a:r>
              <a:rPr lang="en-US" altLang="en-US" sz="2000" dirty="0" smtClean="0"/>
              <a:t>( </a:t>
            </a:r>
            <a:r>
              <a:rPr lang="en-US" altLang="en-US" sz="2000" i="1" dirty="0" smtClean="0"/>
              <a:t>pending </a:t>
            </a:r>
            <a:r>
              <a:rPr lang="en-US" altLang="en-US" sz="2000" dirty="0" smtClean="0"/>
              <a:t>[,</a:t>
            </a:r>
            <a:r>
              <a:rPr lang="en-US" altLang="en-US" sz="2000" i="1" dirty="0" smtClean="0"/>
              <a:t>channel</a:t>
            </a:r>
            <a:r>
              <a:rPr lang="en-US" altLang="en-US" sz="2000" dirty="0" smtClean="0"/>
              <a:t>] )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Determines if there is input pending on the </a:t>
            </a:r>
            <a:r>
              <a:rPr lang="en-US" altLang="en-US" sz="2800" dirty="0" smtClean="0"/>
              <a:t>terminal: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Or another channel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 smtClean="0"/>
              <a:t>Pending</a:t>
            </a:r>
            <a:r>
              <a:rPr lang="en-US" altLang="en-US" sz="2800" dirty="0" smtClean="0"/>
              <a:t> is a variable returned with the number of characters pending (n</a:t>
            </a:r>
            <a:r>
              <a:rPr lang="en-US" altLang="en-US" sz="2800" dirty="0" smtClean="0"/>
              <a:t>).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 smtClean="0"/>
              <a:t>Channel</a:t>
            </a:r>
            <a:r>
              <a:rPr lang="en-US" altLang="en-US" sz="2800" dirty="0" smtClean="0"/>
              <a:t> allows you to check another device (or file) (n</a:t>
            </a:r>
            <a:r>
              <a:rPr lang="en-US" altLang="en-US" sz="2800" dirty="0" smtClean="0"/>
              <a:t>).</a:t>
            </a:r>
            <a:endParaRPr lang="en-US" altLang="en-US" sz="2800" i="1" dirty="0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/>
              <a:t> </a:t>
            </a:r>
            <a:r>
              <a:rPr lang="en-US" altLang="en-US" dirty="0" smtClean="0"/>
              <a:t>TTSTS </a:t>
            </a:r>
            <a:r>
              <a:rPr lang="en-US" altLang="en-US" dirty="0" smtClean="0"/>
              <a:t>Example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400" b="1" dirty="0" smtClean="0"/>
              <a:t> Example7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400" b="1" dirty="0" smtClean="0"/>
              <a:t> WorkVars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/>
              <a:t>mTerminalChannel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,i4</a:t>
            </a:r>
            <a:r>
              <a:rPr lang="en-US" altLang="en-US" sz="1400" b="1" dirty="0" smtClean="0"/>
              <a:t>	,1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/>
              <a:t>mPending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	,i4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/>
              <a:t>mOption	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	,</a:t>
            </a:r>
            <a:r>
              <a:rPr lang="en-US" altLang="en-US" sz="1400" b="1" dirty="0" smtClean="0"/>
              <a:t>a1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…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>
                <a:solidFill>
                  <a:srgbClr val="00B050"/>
                </a:solidFill>
              </a:rPr>
              <a:t>; Check if the user wants to stop printing?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/>
              <a:t>TTSTS( mPending )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if</a:t>
            </a:r>
            <a:r>
              <a:rPr lang="en-US" altLang="en-US" sz="1400" b="1" dirty="0" smtClean="0"/>
              <a:t>( mPending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	begin</a:t>
            </a:r>
            <a:endParaRPr lang="en-US" altLang="en-US" sz="1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/>
              <a:t>    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accept</a:t>
            </a:r>
            <a:r>
              <a:rPr lang="en-US" altLang="en-US" sz="1400" b="1" dirty="0" smtClean="0"/>
              <a:t>( mTerminalChannel, mOption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endmain</a:t>
            </a:r>
            <a:endParaRPr lang="en-US" altLang="en-US" sz="1400" b="1" dirty="0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READS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7030A0"/>
                </a:solidFill>
              </a:rPr>
              <a:t>	READS</a:t>
            </a:r>
            <a:r>
              <a:rPr lang="en-US" altLang="en-US" sz="1400" b="1" dirty="0" smtClean="0"/>
              <a:t>( </a:t>
            </a:r>
            <a:r>
              <a:rPr lang="en-US" altLang="en-US" sz="1400" b="1" i="1" dirty="0" smtClean="0"/>
              <a:t>channel</a:t>
            </a:r>
            <a:r>
              <a:rPr lang="en-US" altLang="en-US" sz="1400" b="1" i="1" dirty="0" smtClean="0"/>
              <a:t>, data_area </a:t>
            </a:r>
            <a:r>
              <a:rPr lang="en-US" altLang="en-US" sz="1400" b="1" dirty="0" smtClean="0"/>
              <a:t>[, </a:t>
            </a:r>
            <a:r>
              <a:rPr lang="en-US" altLang="en-US" sz="1400" b="1" i="1" dirty="0" smtClean="0"/>
              <a:t>eof_label</a:t>
            </a:r>
            <a:r>
              <a:rPr lang="en-US" altLang="en-US" sz="1400" b="1" dirty="0" smtClean="0"/>
              <a:t>] )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dirty="0" smtClean="0"/>
              <a:t>Sequentially reads variable length data from an open file or device (terminal</a:t>
            </a:r>
            <a:r>
              <a:rPr lang="en-US" altLang="en-US" sz="1400" dirty="0" smtClean="0"/>
              <a:t>).</a:t>
            </a: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i="1" dirty="0" smtClean="0"/>
              <a:t>Channel</a:t>
            </a:r>
            <a:r>
              <a:rPr lang="en-US" altLang="en-US" sz="1400" dirty="0" smtClean="0"/>
              <a:t> is an open channel number (n</a:t>
            </a:r>
            <a:r>
              <a:rPr lang="en-US" altLang="en-US" sz="1400" dirty="0" smtClean="0"/>
              <a:t>).</a:t>
            </a: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i="1" dirty="0" smtClean="0"/>
              <a:t>Data_area</a:t>
            </a:r>
            <a:r>
              <a:rPr lang="en-US" altLang="en-US" sz="1400" dirty="0" smtClean="0"/>
              <a:t> is an alpha record or variable (a</a:t>
            </a:r>
            <a:r>
              <a:rPr lang="en-US" altLang="en-US" sz="1400" dirty="0" smtClean="0"/>
              <a:t>).</a:t>
            </a: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i="1" dirty="0" smtClean="0"/>
              <a:t>Eof_label</a:t>
            </a:r>
            <a:r>
              <a:rPr lang="en-US" altLang="en-US" sz="1400" dirty="0" smtClean="0"/>
              <a:t> is a program label to which control is transferred on </a:t>
            </a:r>
            <a:r>
              <a:rPr lang="en-US" altLang="en-US" sz="1400" dirty="0" smtClean="0"/>
              <a:t>end-of-file.</a:t>
            </a: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dirty="0" smtClean="0"/>
              <a:t>Input ends at a record </a:t>
            </a:r>
            <a:r>
              <a:rPr lang="en-US" altLang="en-US" sz="1400" dirty="0" smtClean="0"/>
              <a:t>terminator: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 smtClean="0"/>
              <a:t>With terminal input, the keyboard beeps when </a:t>
            </a:r>
            <a:r>
              <a:rPr lang="en-US" altLang="en-US" sz="1400" i="1" dirty="0" smtClean="0"/>
              <a:t>data_area</a:t>
            </a:r>
            <a:r>
              <a:rPr lang="en-US" altLang="en-US" sz="1400" dirty="0" smtClean="0"/>
              <a:t> is </a:t>
            </a:r>
            <a:r>
              <a:rPr lang="en-US" altLang="en-US" sz="1400" dirty="0" smtClean="0"/>
              <a:t>full.</a:t>
            </a: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dirty="0" smtClean="0"/>
              <a:t>If the input is shorter that </a:t>
            </a:r>
            <a:r>
              <a:rPr lang="en-US" altLang="en-US" sz="1400" i="1" dirty="0" smtClean="0"/>
              <a:t>data_area</a:t>
            </a:r>
            <a:r>
              <a:rPr lang="en-US" altLang="en-US" sz="1400" dirty="0" smtClean="0"/>
              <a:t>, it is stored left-justified with trailing </a:t>
            </a:r>
            <a:r>
              <a:rPr lang="en-US" altLang="en-US" sz="1400" dirty="0" smtClean="0"/>
              <a:t>blanks.</a:t>
            </a: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i="1" dirty="0" smtClean="0"/>
              <a:t>Data_area</a:t>
            </a:r>
            <a:r>
              <a:rPr lang="en-US" altLang="en-US" sz="1400" dirty="0" smtClean="0"/>
              <a:t> does not include the record </a:t>
            </a:r>
            <a:r>
              <a:rPr lang="en-US" altLang="en-US" sz="1400" dirty="0" smtClean="0"/>
              <a:t>terminator.</a:t>
            </a:r>
            <a:endParaRPr lang="en-US" altLang="en-US" sz="14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dirty="0" smtClean="0"/>
              <a:t>When at EOF, and “End of file” error </a:t>
            </a:r>
            <a:r>
              <a:rPr lang="en-US" altLang="en-US" sz="1400" dirty="0" smtClean="0"/>
              <a:t>generated: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 smtClean="0"/>
              <a:t>The EOF character for terminal input </a:t>
            </a:r>
            <a:r>
              <a:rPr lang="en-US" altLang="en-US" sz="1400" dirty="0" smtClean="0"/>
              <a:t>is:</a:t>
            </a:r>
            <a:endParaRPr lang="en-US" altLang="en-US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200" dirty="0" smtClean="0"/>
              <a:t>UNIX:	</a:t>
            </a:r>
            <a:r>
              <a:rPr lang="en-US" altLang="en-US" sz="1200" dirty="0" smtClean="0"/>
              <a:t>	^</a:t>
            </a:r>
            <a:r>
              <a:rPr lang="en-US" altLang="en-US" sz="1200" dirty="0" smtClean="0"/>
              <a:t>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200" dirty="0" smtClean="0"/>
              <a:t>Other systems:	^Z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dirty="0" smtClean="0"/>
              <a:t>If </a:t>
            </a:r>
            <a:r>
              <a:rPr lang="en-US" altLang="en-US" sz="1400" i="1" dirty="0" smtClean="0"/>
              <a:t>eof_label</a:t>
            </a:r>
            <a:r>
              <a:rPr lang="en-US" altLang="en-US" sz="1400" dirty="0" smtClean="0"/>
              <a:t> is specified, control is transferred to that label at </a:t>
            </a:r>
            <a:r>
              <a:rPr lang="en-US" altLang="en-US" sz="1400" dirty="0" smtClean="0"/>
              <a:t>EOF.</a:t>
            </a:r>
            <a:endParaRPr lang="en-US" altLang="en-US" sz="1400" dirty="0" smtClean="0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7030A0"/>
                </a:solidFill>
              </a:rPr>
              <a:t>READS</a:t>
            </a:r>
            <a:r>
              <a:rPr lang="en-US" altLang="en-US" dirty="0" smtClean="0"/>
              <a:t> Example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600" b="1" dirty="0" smtClean="0"/>
              <a:t> Example8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/>
              <a:t>WorkVars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mTerminalChannel</a:t>
            </a:r>
            <a:r>
              <a:rPr lang="en-US" altLang="en-US" sz="1600" b="1" dirty="0"/>
              <a:t>	</a:t>
            </a:r>
            <a:r>
              <a:rPr lang="en-US" altLang="en-US" sz="1600" b="1" dirty="0" smtClean="0"/>
              <a:t>,i4</a:t>
            </a:r>
            <a:r>
              <a:rPr lang="en-US" altLang="en-US" sz="1600" b="1" dirty="0" smtClean="0"/>
              <a:t>	,1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mInput	</a:t>
            </a:r>
            <a:r>
              <a:rPr lang="en-US" altLang="en-US" sz="1600" b="1" dirty="0" smtClean="0"/>
              <a:t>	</a:t>
            </a:r>
            <a:r>
              <a:rPr lang="en-US" altLang="en-US" sz="1600" b="1" dirty="0" smtClean="0"/>
              <a:t>	,</a:t>
            </a:r>
            <a:r>
              <a:rPr lang="en-US" altLang="en-US" sz="1600" b="1" dirty="0" smtClean="0"/>
              <a:t>a10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proc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600" b="1" dirty="0" smtClean="0"/>
              <a:t>( mTerminalChannel, </a:t>
            </a:r>
            <a:r>
              <a:rPr lang="en-US" altLang="en-US" sz="1600" b="1" dirty="0" smtClean="0"/>
              <a:t>o, “tt</a:t>
            </a:r>
            <a:r>
              <a:rPr lang="en-US" altLang="en-US" sz="1600" b="1" dirty="0" smtClean="0"/>
              <a:t>:” )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600" b="1" dirty="0" smtClean="0"/>
              <a:t>( mTerminalChannel, </a:t>
            </a:r>
            <a:r>
              <a:rPr lang="en-US" altLang="en-US" sz="1600" b="1" dirty="0" smtClean="0"/>
              <a:t>“Enter something: </a:t>
            </a:r>
            <a:r>
              <a:rPr lang="en-US" altLang="en-US" sz="1600" b="1" dirty="0" smtClean="0"/>
              <a:t>“ )</a:t>
            </a:r>
            <a:endParaRPr lang="en-US" alt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reads</a:t>
            </a:r>
            <a:r>
              <a:rPr lang="en-US" altLang="en-US" sz="1600" b="1" dirty="0" smtClean="0"/>
              <a:t>( mTerminalChannel, </a:t>
            </a:r>
            <a:r>
              <a:rPr lang="en-US" altLang="en-US" sz="1600" b="1" dirty="0"/>
              <a:t>mInput</a:t>
            </a:r>
            <a:r>
              <a:rPr lang="en-US" altLang="en-US" sz="1600" b="1" dirty="0" smtClean="0"/>
              <a:t>, </a:t>
            </a:r>
            <a:r>
              <a:rPr lang="en-US" altLang="en-US" sz="1600" b="1" dirty="0" smtClean="0">
                <a:solidFill>
                  <a:srgbClr val="00B0F0"/>
                </a:solidFill>
              </a:rPr>
              <a:t>pEndOfFile</a:t>
            </a:r>
            <a:r>
              <a:rPr lang="en-US" altLang="en-US" sz="1600" b="1" dirty="0" smtClean="0"/>
              <a:t> )</a:t>
            </a:r>
            <a:endParaRPr lang="en-US" alt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600" b="1" dirty="0" smtClean="0"/>
              <a:t>( mTerminalChannel, </a:t>
            </a:r>
            <a:r>
              <a:rPr lang="en-US" altLang="en-US" sz="1600" b="1" dirty="0"/>
              <a:t>mInput</a:t>
            </a:r>
            <a:r>
              <a:rPr lang="en-US" altLang="en-US" sz="1600" b="1" dirty="0" smtClean="0"/>
              <a:t>, 7 )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>
                <a:solidFill>
                  <a:srgbClr val="00B0F0"/>
                </a:solidFill>
              </a:rPr>
              <a:t> pEndOfFile</a:t>
            </a:r>
            <a:r>
              <a:rPr lang="en-US" altLang="en-US" sz="1600" b="1" dirty="0" smtClean="0"/>
              <a:t>,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close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/>
              <a:t>mTerminalChannel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endmain</a:t>
            </a:r>
            <a:endParaRPr lang="en-US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Questions?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Terminal I/O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5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Follow the </a:t>
            </a:r>
            <a:r>
              <a:rPr lang="en-US" altLang="en-US" dirty="0" smtClean="0">
                <a:hlinkClick r:id="rId3" action="ppaction://hlinkfile"/>
              </a:rPr>
              <a:t>instructions</a:t>
            </a:r>
            <a:r>
              <a:rPr lang="en-US" altLang="en-US" dirty="0" smtClean="0"/>
              <a:t> for this </a:t>
            </a:r>
            <a:r>
              <a:rPr lang="en-US" altLang="en-US" dirty="0" smtClean="0"/>
              <a:t>exercise.</a:t>
            </a:r>
            <a:endParaRPr lang="en-US" altLang="en-US" dirty="0" smtClean="0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Channel Numbers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numeric variable or </a:t>
            </a:r>
            <a:r>
              <a:rPr lang="en-US" altLang="en-US" dirty="0" smtClean="0"/>
              <a:t>literal: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Valid channel numbers: 1 – 255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Data files are also opened on a channel </a:t>
            </a:r>
            <a:r>
              <a:rPr lang="en-US" altLang="en-US" dirty="0" smtClean="0"/>
              <a:t>number.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Recommend using a numeric variable for a channel </a:t>
            </a:r>
            <a:r>
              <a:rPr lang="en-US" altLang="en-US" dirty="0" smtClean="0"/>
              <a:t>number: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2400" b="1" dirty="0" smtClean="0"/>
              <a:t> WorkVars</a:t>
            </a:r>
            <a:endParaRPr lang="en-US" altLang="en-US" sz="24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2400" b="1" dirty="0" smtClean="0"/>
              <a:t>		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mTerminalChannel	,i4</a:t>
            </a:r>
            <a:r>
              <a:rPr lang="en-US" altLang="en-US" sz="2400" b="1" dirty="0" smtClean="0"/>
              <a:t>	,</a:t>
            </a:r>
            <a:r>
              <a:rPr lang="en-US" altLang="en-US" sz="2400" b="1" dirty="0" smtClean="0"/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endrecord</a:t>
            </a:r>
            <a:endParaRPr lang="en-US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Terminal I/O Functions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Open a channel to the </a:t>
            </a:r>
            <a:r>
              <a:rPr lang="en-US" altLang="en-US" sz="2800" dirty="0" smtClean="0"/>
              <a:t>terminal.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Perform output </a:t>
            </a:r>
            <a:r>
              <a:rPr lang="en-US" altLang="en-US" sz="2800" u="sng" dirty="0" smtClean="0"/>
              <a:t>to</a:t>
            </a:r>
            <a:r>
              <a:rPr lang="en-US" altLang="en-US" sz="2800" dirty="0" smtClean="0"/>
              <a:t> the </a:t>
            </a:r>
            <a:r>
              <a:rPr lang="en-US" altLang="en-US" sz="2800" dirty="0" smtClean="0"/>
              <a:t>terminal: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Character-oriented </a:t>
            </a:r>
            <a:r>
              <a:rPr lang="en-US" altLang="en-US" sz="2800" dirty="0" smtClean="0"/>
              <a:t>output.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Record-oriented </a:t>
            </a:r>
            <a:r>
              <a:rPr lang="en-US" altLang="en-US" sz="2800" dirty="0" smtClean="0"/>
              <a:t>output.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Output special ASCII control </a:t>
            </a:r>
            <a:r>
              <a:rPr lang="en-US" altLang="en-US" sz="2800" dirty="0" smtClean="0"/>
              <a:t>codes.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Perform input </a:t>
            </a:r>
            <a:r>
              <a:rPr lang="en-US" altLang="en-US" sz="2800" u="sng" dirty="0" smtClean="0"/>
              <a:t>from</a:t>
            </a:r>
            <a:r>
              <a:rPr lang="en-US" altLang="en-US" sz="2800" dirty="0" smtClean="0"/>
              <a:t> the </a:t>
            </a:r>
            <a:r>
              <a:rPr lang="en-US" altLang="en-US" sz="2800" dirty="0" smtClean="0"/>
              <a:t>terminal: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Character-oriented </a:t>
            </a:r>
            <a:r>
              <a:rPr lang="en-US" altLang="en-US" sz="2800" dirty="0" smtClean="0"/>
              <a:t>input.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Record-oriented </a:t>
            </a:r>
            <a:r>
              <a:rPr lang="en-US" altLang="en-US" sz="2800" dirty="0" smtClean="0"/>
              <a:t>input.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Close the </a:t>
            </a:r>
            <a:r>
              <a:rPr lang="en-US" altLang="en-US" sz="2800" dirty="0" smtClean="0"/>
              <a:t>channel.</a:t>
            </a:r>
            <a:endParaRPr lang="en-US" altLang="en-US" sz="2800" dirty="0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OPEN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1127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7030A0"/>
                </a:solidFill>
              </a:rPr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800" dirty="0" smtClean="0"/>
              <a:t>( </a:t>
            </a:r>
            <a:r>
              <a:rPr lang="en-US" altLang="en-US" sz="1800" i="1" dirty="0" smtClean="0"/>
              <a:t>channel</a:t>
            </a:r>
            <a:r>
              <a:rPr lang="en-US" altLang="en-US" sz="1800" i="1" dirty="0" smtClean="0"/>
              <a:t>, mode, </a:t>
            </a:r>
            <a:r>
              <a:rPr lang="en-US" altLang="en-US" sz="1800" i="1" dirty="0" smtClean="0"/>
              <a:t>file_spec )</a:t>
            </a:r>
            <a:endParaRPr lang="en-US" altLang="en-US" sz="1800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Opens a channel to a file or </a:t>
            </a:r>
            <a:r>
              <a:rPr lang="en-US" altLang="en-US" sz="2400" dirty="0" smtClean="0"/>
              <a:t>device.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Also, defines the type of I/O </a:t>
            </a:r>
            <a:r>
              <a:rPr lang="en-US" altLang="en-US" sz="2200" dirty="0" smtClean="0"/>
              <a:t>allowed.</a:t>
            </a:r>
            <a:endParaRPr lang="en-US" altLang="en-US" sz="2200" dirty="0" smtClean="0"/>
          </a:p>
          <a:p>
            <a:pPr eaLnBrk="1" hangingPunct="1"/>
            <a:r>
              <a:rPr lang="en-US" altLang="en-US" sz="2400" i="1" dirty="0" smtClean="0"/>
              <a:t>Channel</a:t>
            </a:r>
            <a:r>
              <a:rPr lang="en-US" altLang="en-US" sz="2400" dirty="0" smtClean="0"/>
              <a:t> is a variable or literal (n</a:t>
            </a:r>
            <a:r>
              <a:rPr lang="en-US" altLang="en-US" sz="2400" dirty="0" smtClean="0"/>
              <a:t>):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In the range of 1 to </a:t>
            </a:r>
            <a:r>
              <a:rPr lang="en-US" altLang="en-US" sz="2200" dirty="0" smtClean="0"/>
              <a:t>255.</a:t>
            </a:r>
            <a:endParaRPr lang="en-US" altLang="en-US" sz="2200" dirty="0" smtClean="0"/>
          </a:p>
          <a:p>
            <a:pPr eaLnBrk="1" hangingPunct="1"/>
            <a:r>
              <a:rPr lang="en-US" altLang="en-US" sz="2400" i="1" dirty="0" smtClean="0"/>
              <a:t>Mode</a:t>
            </a:r>
            <a:r>
              <a:rPr lang="en-US" altLang="en-US" sz="2400" dirty="0" smtClean="0"/>
              <a:t> is a mode in which channel to </a:t>
            </a:r>
            <a:r>
              <a:rPr lang="en-US" altLang="en-US" sz="2400" dirty="0" smtClean="0"/>
              <a:t>open.</a:t>
            </a:r>
            <a:endParaRPr lang="en-US" altLang="en-US" sz="2400" dirty="0" smtClean="0"/>
          </a:p>
          <a:p>
            <a:pPr eaLnBrk="1" hangingPunct="1"/>
            <a:r>
              <a:rPr lang="en-US" altLang="en-US" sz="2400" i="1" dirty="0" smtClean="0"/>
              <a:t>File_spec</a:t>
            </a:r>
            <a:r>
              <a:rPr lang="en-US" altLang="en-US" sz="2400" dirty="0" smtClean="0"/>
              <a:t> is the file name, or device (a</a:t>
            </a:r>
            <a:r>
              <a:rPr lang="en-US" altLang="en-US" sz="2400" dirty="0" smtClean="0"/>
              <a:t>): 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Device name of terminal is “tt</a:t>
            </a:r>
            <a:r>
              <a:rPr lang="en-US" altLang="en-US" sz="2200" dirty="0" smtClean="0"/>
              <a:t>:”.</a:t>
            </a:r>
            <a:endParaRPr lang="en-US" altLang="en-US" sz="2200" dirty="0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I/O Mode</a:t>
            </a:r>
          </a:p>
        </p:txBody>
      </p:sp>
      <p:sp>
        <p:nvSpPr>
          <p:cNvPr id="122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Defines the type of I/O allowed on a </a:t>
            </a:r>
            <a:r>
              <a:rPr lang="en-US" altLang="en-US" dirty="0" smtClean="0"/>
              <a:t>channel.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Input		Abbreviated as i</a:t>
            </a:r>
          </a:p>
          <a:p>
            <a:pPr lvl="1" eaLnBrk="1" hangingPunct="1"/>
            <a:r>
              <a:rPr lang="en-US" altLang="en-US" dirty="0" smtClean="0"/>
              <a:t>Output		Abbreviated as o</a:t>
            </a:r>
          </a:p>
          <a:p>
            <a:pPr lvl="2" eaLnBrk="1" hangingPunct="1"/>
            <a:r>
              <a:rPr lang="en-US" altLang="en-US" dirty="0" smtClean="0"/>
              <a:t>Also implies </a:t>
            </a:r>
            <a:r>
              <a:rPr lang="en-US" altLang="en-US" dirty="0" smtClean="0"/>
              <a:t>input.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Terminal I/O is a special </a:t>
            </a:r>
            <a:r>
              <a:rPr lang="en-US" altLang="en-US" dirty="0" smtClean="0"/>
              <a:t>case.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Open in either mode, input and output always </a:t>
            </a:r>
            <a:r>
              <a:rPr lang="en-US" altLang="en-US" dirty="0" smtClean="0"/>
              <a:t>valid.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 Example</a:t>
            </a:r>
          </a:p>
        </p:txBody>
      </p:sp>
      <p:sp>
        <p:nvSpPr>
          <p:cNvPr id="1331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600" b="1" dirty="0" smtClean="0"/>
              <a:t> Example1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600" b="1" dirty="0" smtClean="0"/>
              <a:t> WorkVars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mTerminalChannel	,i4</a:t>
            </a:r>
            <a:r>
              <a:rPr lang="en-US" altLang="en-US" sz="1600" b="1" dirty="0" smtClean="0"/>
              <a:t>	,</a:t>
            </a:r>
            <a:r>
              <a:rPr lang="en-US" altLang="en-US" sz="1600" b="1" dirty="0" smtClean="0"/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endrecord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proc</a:t>
            </a:r>
            <a:r>
              <a:rPr lang="en-US" altLang="en-US" sz="1600" b="1" dirty="0" smtClean="0"/>
              <a:t>		</a:t>
            </a:r>
            <a:endParaRPr lang="en-US" altLang="en-US" sz="1600" b="1" dirty="0" smtClean="0"/>
          </a:p>
          <a:p>
            <a:pPr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600" b="1" dirty="0" smtClean="0"/>
              <a:t>( mTerminalChannel, o, “tt:”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.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endmain</a:t>
            </a:r>
            <a:endParaRPr lang="en-US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CLOSE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1434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CLOSE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channel</a:t>
            </a:r>
            <a:endParaRPr lang="en-US" altLang="en-US" sz="2000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Closes a channel and frees the channel </a:t>
            </a:r>
            <a:r>
              <a:rPr lang="en-US" altLang="en-US" dirty="0" smtClean="0"/>
              <a:t>number: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Completes any pending </a:t>
            </a:r>
            <a:r>
              <a:rPr lang="en-US" altLang="en-US" dirty="0" smtClean="0"/>
              <a:t>I/O.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Flushes any buffers associated with </a:t>
            </a:r>
            <a:r>
              <a:rPr lang="en-US" altLang="en-US" dirty="0" smtClean="0"/>
              <a:t>channels.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If </a:t>
            </a:r>
            <a:r>
              <a:rPr lang="en-US" altLang="en-US" i="1" dirty="0" smtClean="0"/>
              <a:t>channel</a:t>
            </a:r>
            <a:r>
              <a:rPr lang="en-US" altLang="en-US" dirty="0" smtClean="0"/>
              <a:t> is not open, </a:t>
            </a:r>
            <a:r>
              <a:rPr lang="en-US" altLang="en-US" b="1" dirty="0" smtClean="0">
                <a:solidFill>
                  <a:srgbClr val="7030A0"/>
                </a:solidFill>
              </a:rPr>
              <a:t>CLOSE</a:t>
            </a:r>
            <a:r>
              <a:rPr lang="en-US" altLang="en-US" dirty="0" smtClean="0"/>
              <a:t> is </a:t>
            </a:r>
            <a:r>
              <a:rPr lang="en-US" altLang="en-US" dirty="0" smtClean="0"/>
              <a:t>ignored.</a:t>
            </a:r>
            <a:endParaRPr lang="en-US" altLang="en-US" dirty="0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AFBA94C9-38A5-41DA-ACD7-D327CC21D49A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0C2504CB-2675-469D-9A6B-9999F8AD36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4710F3-5CF5-47A7-BD80-99AE7FF4BD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2778E325-3337-4EC7-BFD0-7A5B824FE49F}">
  <ds:schemaRefs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332</TotalTime>
  <Words>2287</Words>
  <Application>Microsoft Office PowerPoint</Application>
  <PresentationFormat>On-screen Show (4:3)</PresentationFormat>
  <Paragraphs>438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Times New Roman</vt:lpstr>
      <vt:lpstr>Arial</vt:lpstr>
      <vt:lpstr>Franklin Gothic Book</vt:lpstr>
      <vt:lpstr>Perpetua</vt:lpstr>
      <vt:lpstr>Wingdings 2</vt:lpstr>
      <vt:lpstr>Wingdings</vt:lpstr>
      <vt:lpstr>CUDark</vt:lpstr>
      <vt:lpstr>Dark Design</vt:lpstr>
      <vt:lpstr>Synergy Language Essentials</vt:lpstr>
      <vt:lpstr>Module Overview</vt:lpstr>
      <vt:lpstr>Terminal I/O Overview</vt:lpstr>
      <vt:lpstr>Channel Numbers</vt:lpstr>
      <vt:lpstr>Terminal I/O Functions</vt:lpstr>
      <vt:lpstr>OPEN Statement</vt:lpstr>
      <vt:lpstr>I/O Mode</vt:lpstr>
      <vt:lpstr>OPEN Example</vt:lpstr>
      <vt:lpstr>CLOSE Statement</vt:lpstr>
      <vt:lpstr>CLOSE Example</vt:lpstr>
      <vt:lpstr>XCALL FLAGS</vt:lpstr>
      <vt:lpstr>Flags</vt:lpstr>
      <vt:lpstr>Flags</vt:lpstr>
      <vt:lpstr>Control</vt:lpstr>
      <vt:lpstr>XCALL FLAGS Examples</vt:lpstr>
      <vt:lpstr>DISPLAY Statement</vt:lpstr>
      <vt:lpstr> Items to be DISPLAYed</vt:lpstr>
      <vt:lpstr>DISPLAY Example</vt:lpstr>
      <vt:lpstr>Cursor Position</vt:lpstr>
      <vt:lpstr>Terminal Independent Screen Functions</vt:lpstr>
      <vt:lpstr>$SCR_POS</vt:lpstr>
      <vt:lpstr>$SCR_MOV</vt:lpstr>
      <vt:lpstr>$SCR_CLR</vt:lpstr>
      <vt:lpstr>$SCR_ATT</vt:lpstr>
      <vt:lpstr>DISPLAY Example</vt:lpstr>
      <vt:lpstr>WRITES Statement</vt:lpstr>
      <vt:lpstr>WRITES Notes</vt:lpstr>
      <vt:lpstr>WRITES Example</vt:lpstr>
      <vt:lpstr>ACCEPT Statement</vt:lpstr>
      <vt:lpstr>ACCEPT Example</vt:lpstr>
      <vt:lpstr>ACCEPT Caveats</vt:lpstr>
      <vt:lpstr>XCALL TTSTS</vt:lpstr>
      <vt:lpstr>XCALL TTSTS Example</vt:lpstr>
      <vt:lpstr>READS Statement</vt:lpstr>
      <vt:lpstr> READS Example</vt:lpstr>
      <vt:lpstr> Questions?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167</cp:revision>
  <cp:lastPrinted>1601-01-01T00:00:00Z</cp:lastPrinted>
  <dcterms:created xsi:type="dcterms:W3CDTF">1601-01-01T00:00:00Z</dcterms:created>
  <dcterms:modified xsi:type="dcterms:W3CDTF">2021-06-23T21:05:39Z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116200.000000000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37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_MarkAsFinal">
    <vt:bool>true</vt:bool>
  </property>
</Properties>
</file>