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9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  <p:sldMasterId id="2147483740" r:id="rId7"/>
    <p:sldMasterId id="2147483754" r:id="rId8"/>
    <p:sldMasterId id="2147483762" r:id="rId9"/>
    <p:sldMasterId id="2147483771" r:id="rId10"/>
  </p:sldMasterIdLst>
  <p:notesMasterIdLst>
    <p:notesMasterId r:id="rId66"/>
  </p:notesMasterIdLst>
  <p:handoutMasterIdLst>
    <p:handoutMasterId r:id="rId67"/>
  </p:handoutMasterIdLst>
  <p:sldIdLst>
    <p:sldId id="256" r:id="rId11"/>
    <p:sldId id="257" r:id="rId12"/>
    <p:sldId id="258" r:id="rId13"/>
    <p:sldId id="259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/>
            </a:lvl1pPr>
          </a:lstStyle>
          <a:p>
            <a:fld id="{B3C3A5B5-7B58-4034-BE97-B64D0656AD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/>
            </a:lvl1pPr>
          </a:lstStyle>
          <a:p>
            <a:fld id="{2032E7DD-A1C0-428A-BE95-FB301273AF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42F9BE-DE21-45A1-AFA6-AFE3863F1B51}" type="slidenum">
              <a:rPr lang="en-US" altLang="en-US" sz="1200" i="0"/>
              <a:pPr/>
              <a:t>1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DEFA0F-B586-4D0D-ADBB-FD0ABFAED54A}" type="slidenum">
              <a:rPr lang="en-US" altLang="en-US" sz="1200" i="0"/>
              <a:pPr/>
              <a:t>10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9F398C-DAA7-44B3-AE8B-567498CBE161}" type="slidenum">
              <a:rPr lang="en-US" altLang="en-US" sz="1200" i="0"/>
              <a:pPr/>
              <a:t>11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94C294-8F1A-4E72-A987-CD1EBF02016F}" type="slidenum">
              <a:rPr lang="en-US" altLang="en-US" sz="1200" i="0"/>
              <a:pPr/>
              <a:t>12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6844B9-D82C-4884-9F2E-895819813BC1}" type="slidenum">
              <a:rPr lang="en-US" altLang="en-US" sz="1200" i="0"/>
              <a:pPr/>
              <a:t>13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039F0B-579F-401C-B49F-DF2376677E81}" type="slidenum">
              <a:rPr lang="en-US" altLang="en-US" sz="1200" i="0"/>
              <a:pPr/>
              <a:t>14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681718-2FF0-4BFF-94C3-4D25C5BCA4DB}" type="slidenum">
              <a:rPr lang="en-US" altLang="en-US" sz="1200" i="0"/>
              <a:pPr/>
              <a:t>15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7BB5DF-23F3-47C0-B865-2F484A03BD47}" type="slidenum">
              <a:rPr lang="en-US" altLang="en-US" sz="1200" i="0"/>
              <a:pPr/>
              <a:t>16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671027-C25A-477E-B148-1CAF10E2059C}" type="slidenum">
              <a:rPr lang="en-US" altLang="en-US" sz="1200" i="0"/>
              <a:pPr/>
              <a:t>17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280E38-3F69-4924-B251-7C7F4D77E46B}" type="slidenum">
              <a:rPr lang="en-US" altLang="en-US" sz="1200" i="0"/>
              <a:pPr/>
              <a:t>18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5BDB1C-31A4-4D74-B0B8-C953AF2709E1}" type="slidenum">
              <a:rPr lang="en-US" altLang="en-US" sz="1200" i="0"/>
              <a:pPr/>
              <a:t>19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8E9CFD-1FC7-4A13-ADD5-073CC6D018F8}" type="slidenum">
              <a:rPr lang="en-US" altLang="en-US" sz="1200" i="0"/>
              <a:pPr/>
              <a:t>2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A80E7D-99E5-450D-AD34-99957358AABA}" type="slidenum">
              <a:rPr lang="en-US" altLang="en-US" sz="1200" i="0"/>
              <a:pPr/>
              <a:t>20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97AE80-B1AF-4232-889D-FDCEF7EE699A}" type="slidenum">
              <a:rPr lang="en-US" altLang="en-US" sz="1200" i="0"/>
              <a:pPr/>
              <a:t>21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DC5F82-1DF9-4738-B5E4-73D92425E0FD}" type="slidenum">
              <a:rPr lang="en-US" altLang="en-US" sz="1200" i="0"/>
              <a:pPr/>
              <a:t>22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1C98BE-1FE7-489B-AE28-0066C0C63A27}" type="slidenum">
              <a:rPr lang="en-US" altLang="en-US" sz="1200" i="0"/>
              <a:pPr/>
              <a:t>23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543ECF-4AB1-4FCB-8BD0-0BFA7CE5987D}" type="slidenum">
              <a:rPr lang="en-US" altLang="en-US" sz="1200" i="0"/>
              <a:pPr/>
              <a:t>24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4FDF9A-D304-475C-956F-C1CF60D0AD70}" type="slidenum">
              <a:rPr lang="en-US" altLang="en-US" sz="1200" i="0"/>
              <a:pPr/>
              <a:t>25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7A3DB7-8C85-43DE-B18A-87C015075BDB}" type="slidenum">
              <a:rPr lang="en-US" altLang="en-US" sz="1200" i="0"/>
              <a:pPr/>
              <a:t>26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A7A64C-620C-497B-8B38-BA6BC8C2E988}" type="slidenum">
              <a:rPr lang="en-US" altLang="en-US" sz="1200" i="0"/>
              <a:pPr/>
              <a:t>27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2A2A91-6E01-41B5-A7D6-CFDBF2B791B3}" type="slidenum">
              <a:rPr lang="en-US" altLang="en-US" sz="1200" i="0"/>
              <a:pPr/>
              <a:t>28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3BFB1C-0CCB-49E2-B0B2-887FB09EEE09}" type="slidenum">
              <a:rPr lang="en-US" altLang="en-US" sz="1200" i="0"/>
              <a:pPr/>
              <a:t>29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47E94C-A6A7-4949-B134-62076F8DE25F}" type="slidenum">
              <a:rPr lang="en-US" altLang="en-US" sz="1200" i="0"/>
              <a:pPr/>
              <a:t>3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C3B4E9-8303-46E5-BC56-F35800379580}" type="slidenum">
              <a:rPr lang="en-US" altLang="en-US" sz="1200" i="0"/>
              <a:pPr/>
              <a:t>30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9BC075-220A-4192-945E-683EB1586E10}" type="slidenum">
              <a:rPr lang="en-US" altLang="en-US" sz="1200" i="0"/>
              <a:pPr/>
              <a:t>31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607451-4ECD-4E08-B511-A3B24B7C1CEE}" type="slidenum">
              <a:rPr lang="en-US" altLang="en-US" sz="1200" i="0"/>
              <a:pPr/>
              <a:t>32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95C67B-E9A0-4877-B702-0E86C492747D}" type="slidenum">
              <a:rPr lang="en-US" altLang="en-US" sz="1200" i="0"/>
              <a:pPr/>
              <a:t>33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DAD1F5-FB69-46CE-AEAC-C99A84DFD1E4}" type="slidenum">
              <a:rPr lang="en-US" altLang="en-US" sz="1200" i="0"/>
              <a:pPr/>
              <a:t>34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A4E9FF-E726-4AD4-8D87-0128CD34B774}" type="slidenum">
              <a:rPr lang="en-US" altLang="en-US" sz="1200" i="0"/>
              <a:pPr/>
              <a:t>35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F61836-D742-4349-8A7A-F0474E53DB8C}" type="slidenum">
              <a:rPr lang="en-US" altLang="en-US" sz="1200" i="0"/>
              <a:pPr/>
              <a:t>36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4DF392-3926-41C7-B171-D223F59F925B}" type="slidenum">
              <a:rPr lang="en-US" altLang="en-US" sz="1200" i="0"/>
              <a:pPr/>
              <a:t>37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339666-91CC-4C70-B05D-3E1E962EFD20}" type="slidenum">
              <a:rPr lang="en-US" altLang="en-US" sz="1200" i="0"/>
              <a:pPr/>
              <a:t>38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B4416C-21D5-4BC4-B724-F90C14FC38C5}" type="slidenum">
              <a:rPr lang="en-US" altLang="en-US" sz="1200" i="0"/>
              <a:pPr/>
              <a:t>39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B17CD3-EBCE-4E05-853D-EF843A721454}" type="slidenum">
              <a:rPr lang="en-US" altLang="en-US" sz="1200" i="0"/>
              <a:pPr/>
              <a:t>4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1569D1-D724-439A-B76B-733DE7677F2D}" type="slidenum">
              <a:rPr lang="en-US" altLang="en-US" sz="1200" i="0"/>
              <a:pPr/>
              <a:t>40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77FD70-9E60-46A0-B308-39EE3766B20F}" type="slidenum">
              <a:rPr lang="en-US" altLang="en-US" sz="1200" i="0"/>
              <a:pPr/>
              <a:t>41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BC9756-DD01-446B-86D8-10AE025AC357}" type="slidenum">
              <a:rPr lang="en-US" altLang="en-US" sz="1200" i="0"/>
              <a:pPr/>
              <a:t>42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932EAA-A7F0-450E-8F86-F5C00AD4F2AA}" type="slidenum">
              <a:rPr lang="en-US" altLang="en-US" sz="1200" i="0"/>
              <a:pPr/>
              <a:t>43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CE0986-6FF8-46A7-9D57-251B390C38EE}" type="slidenum">
              <a:rPr lang="en-US" altLang="en-US" sz="1200" i="0"/>
              <a:pPr/>
              <a:t>44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D105EE-449B-462E-9E7F-C79CAE21142D}" type="slidenum">
              <a:rPr lang="en-US" altLang="en-US" sz="1200" i="0"/>
              <a:pPr/>
              <a:t>45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E471F0-2CEE-409E-B791-B9EBDAE912EF}" type="slidenum">
              <a:rPr lang="en-US" altLang="en-US" sz="1200" i="0"/>
              <a:pPr/>
              <a:t>46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0C1300-0B9A-447D-99FE-2FACE942EE10}" type="slidenum">
              <a:rPr lang="en-US" altLang="en-US" sz="1200" i="0"/>
              <a:pPr/>
              <a:t>47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FA88BF-55C9-4769-A15F-0C66947EE552}" type="slidenum">
              <a:rPr lang="en-US" altLang="en-US" sz="1200" i="0"/>
              <a:pPr/>
              <a:t>48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1994F4-0032-4F17-BF4C-3D14F47F23E3}" type="slidenum">
              <a:rPr lang="en-US" altLang="en-US" sz="1200" i="0"/>
              <a:pPr/>
              <a:t>49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B05B88-E343-473C-9863-B15A66C9189A}" type="slidenum">
              <a:rPr lang="en-US" altLang="en-US" sz="1200" i="0"/>
              <a:pPr/>
              <a:t>5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6B960E-9BA3-4DAC-A16F-3C125CA0BA79}" type="slidenum">
              <a:rPr lang="en-US" altLang="en-US" sz="1200" i="0"/>
              <a:pPr/>
              <a:t>50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FAB488-C0E8-4812-9C57-E11CA2B556EA}" type="slidenum">
              <a:rPr lang="en-US" altLang="en-US" sz="1200" i="0"/>
              <a:pPr/>
              <a:t>51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64F4B8-9008-4E6E-A41B-BC22CDF721BE}" type="slidenum">
              <a:rPr lang="en-US" altLang="en-US" sz="1200" i="0"/>
              <a:pPr/>
              <a:t>52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34FD69-5918-4B75-8060-16280563DA79}" type="slidenum">
              <a:rPr lang="en-US" altLang="en-US" sz="1200" i="0"/>
              <a:pPr/>
              <a:t>53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B7AFC8-6C6A-4BF2-93F3-921A0CBC0BD6}" type="slidenum">
              <a:rPr lang="en-US" altLang="en-US" sz="1200" i="0"/>
              <a:pPr/>
              <a:t>54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B53FA6-2BDE-4092-B205-29A432779F3A}" type="slidenum">
              <a:rPr lang="en-US" altLang="en-US" sz="1200" i="0"/>
              <a:pPr/>
              <a:t>55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3F9AB0-E12A-47E3-9A62-F00B1FB6EBFA}" type="slidenum">
              <a:rPr lang="en-US" altLang="en-US" sz="1200" i="0"/>
              <a:pPr/>
              <a:t>6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5E4347-1E55-4FFA-A0CF-43E9376164D7}" type="slidenum">
              <a:rPr lang="en-US" altLang="en-US" sz="1200" i="0"/>
              <a:pPr/>
              <a:t>7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C2A469-2B1E-48DA-A399-01485C63EBF9}" type="slidenum">
              <a:rPr lang="en-US" altLang="en-US" sz="1200" i="0"/>
              <a:pPr/>
              <a:t>8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05DD14-934C-4564-BBCC-FE870F12F2F1}" type="slidenum">
              <a:rPr lang="en-US" altLang="en-US" sz="1200" i="0"/>
              <a:pPr/>
              <a:t>9</a:t>
            </a:fld>
            <a:endParaRPr lang="en-US" altLang="en-US" sz="12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9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0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7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75DEB0-D21E-4040-BDE8-1BCA2DC187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13171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8DD73B2-827D-40B9-A0CB-A58F2DFA49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863856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53DD400-0CC5-4EAF-96FF-8E7E5BB3E4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481843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3981D8C7-E269-4550-9F9A-BDF5731123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96177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4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0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03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323897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94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9505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75DEB0-D21E-4040-BDE8-1BCA2DC187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525090"/>
      </p:ext>
    </p:extLst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079230"/>
      </p:ext>
    </p:extLst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78099"/>
      </p:ext>
    </p:extLst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244420"/>
      </p:ext>
    </p:extLst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137992"/>
      </p:ext>
    </p:extLst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6945AEC-7A68-495A-8294-2BA6441F84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572527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97D9A1C-53EF-459C-A786-371BBFA2C3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898307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5F70367-C0E4-443B-A6C7-DDBF13E204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21929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691034"/>
      </p:ext>
    </p:extLst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1B74AF-7836-421F-B7EC-D22CAD0253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493516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8DD73B2-827D-40B9-A0CB-A58F2DFA49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081695"/>
      </p:ext>
    </p:extLst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53DD400-0CC5-4EAF-96FF-8E7E5BB3E4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872636"/>
      </p:ext>
    </p:extLst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3981D8C7-E269-4550-9F9A-BDF5731123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715207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7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9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1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8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900101"/>
      </p:ext>
    </p:extLst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081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83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7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79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1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58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224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22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57105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519115"/>
      </p:ext>
    </p:extLst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3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9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3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3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46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11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415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6945AEC-7A68-495A-8294-2BA6441F84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03044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97D9A1C-53EF-459C-A786-371BBFA2C3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96771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5F70367-C0E4-443B-A6C7-DDBF13E204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16922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1B74AF-7836-421F-B7EC-D22CAD0253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6600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4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BE7D9259-5646-4316-B4E3-132A04CDF9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79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9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jobfunc2.cu.net/Job%20Functions/Programmer/Programmer%20Handbook/Synergy%20Training%20-%20Synergy%20Language%20Essentials/Exercise%20-%206.docx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altLang="en-US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Synergy Windows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Windows Colors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Color is based on the palette system: 16 palette entries with a foreground and background code for </a:t>
            </a:r>
            <a:r>
              <a:rPr lang="en-US" altLang="en-US" sz="2400" dirty="0" smtClean="0"/>
              <a:t>each.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Controlled by the environment variable </a:t>
            </a:r>
            <a:r>
              <a:rPr lang="en-US" altLang="en-US" sz="2400" dirty="0" smtClean="0"/>
              <a:t>WNDC: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Up to 16 foreground/background </a:t>
            </a:r>
            <a:r>
              <a:rPr lang="en-US" altLang="en-US" sz="2200" dirty="0" smtClean="0"/>
              <a:t>colors.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WNDC = f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/b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, f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/b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, …, f</a:t>
            </a:r>
            <a:r>
              <a:rPr lang="en-US" altLang="en-US" sz="2200" baseline="-25000" dirty="0" smtClean="0"/>
              <a:t>16</a:t>
            </a:r>
            <a:r>
              <a:rPr lang="en-US" altLang="en-US" sz="2200" dirty="0" smtClean="0"/>
              <a:t>/b</a:t>
            </a:r>
            <a:r>
              <a:rPr lang="en-US" altLang="en-US" sz="2200" baseline="-25000" dirty="0" smtClean="0"/>
              <a:t>16</a:t>
            </a:r>
          </a:p>
          <a:p>
            <a:pPr eaLnBrk="1" hangingPunct="1"/>
            <a:r>
              <a:rPr lang="en-US" altLang="en-US" sz="2400" dirty="0" smtClean="0"/>
              <a:t>Don’t set WNDC unless you’re on a color </a:t>
            </a:r>
            <a:r>
              <a:rPr lang="en-US" altLang="en-US" sz="2400" dirty="0" smtClean="0"/>
              <a:t>system.</a:t>
            </a:r>
            <a:endParaRPr lang="en-US" altLang="en-US" sz="2400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Borders and Titles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Windows have optional borders and </a:t>
            </a:r>
            <a:r>
              <a:rPr lang="en-US" altLang="en-US" dirty="0" smtClean="0"/>
              <a:t>titles: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Titles can be placed at any position within a </a:t>
            </a:r>
            <a:r>
              <a:rPr lang="en-US" altLang="en-US" dirty="0" smtClean="0"/>
              <a:t>border.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Borders and titles are placed outside the </a:t>
            </a:r>
            <a:r>
              <a:rPr lang="en-US" altLang="en-US" dirty="0" smtClean="0"/>
              <a:t>window.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Don’t occupy window data </a:t>
            </a:r>
            <a:r>
              <a:rPr lang="en-US" altLang="en-US" dirty="0" smtClean="0"/>
              <a:t>space.</a:t>
            </a:r>
            <a:endParaRPr lang="en-US" altLang="en-US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Deferred Screen Update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The physical display screen is modified only during a screen </a:t>
            </a:r>
            <a:r>
              <a:rPr lang="en-US" altLang="en-US" sz="2400" dirty="0" smtClean="0"/>
              <a:t>update: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Changes to virtual screen updated to physical </a:t>
            </a:r>
            <a:r>
              <a:rPr lang="en-US" altLang="en-US" sz="2200" dirty="0" smtClean="0"/>
              <a:t>screen.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Allows optimization of screen </a:t>
            </a:r>
            <a:r>
              <a:rPr lang="en-US" altLang="en-US" sz="2200" dirty="0" smtClean="0"/>
              <a:t>updates:</a:t>
            </a:r>
          </a:p>
          <a:p>
            <a:pPr lvl="2"/>
            <a:r>
              <a:rPr lang="en-US" altLang="en-US" sz="2400" dirty="0" smtClean="0"/>
              <a:t>Multiple </a:t>
            </a:r>
            <a:r>
              <a:rPr lang="en-US" altLang="en-US" sz="2400" dirty="0" smtClean="0"/>
              <a:t>display operations occur as </a:t>
            </a:r>
            <a:r>
              <a:rPr lang="en-US" altLang="en-US" sz="2400" dirty="0" smtClean="0"/>
              <a:t>one.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400" dirty="0" smtClean="0"/>
              <a:t>Only “paints” changed areas to physical </a:t>
            </a:r>
            <a:r>
              <a:rPr lang="en-US" altLang="en-US" sz="2400" dirty="0" smtClean="0"/>
              <a:t>screen.</a:t>
            </a:r>
            <a:endParaRPr lang="en-US" altLang="en-US" dirty="0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Deferred Screen Update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Screen updates </a:t>
            </a:r>
            <a:r>
              <a:rPr lang="en-US" altLang="en-US" dirty="0" smtClean="0"/>
              <a:t>occur: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Implicitly: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Terminal input is </a:t>
            </a:r>
            <a:r>
              <a:rPr lang="en-US" altLang="en-US" dirty="0" smtClean="0"/>
              <a:t>performed.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Explicitly: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Program requests a screen </a:t>
            </a:r>
            <a:r>
              <a:rPr lang="en-US" altLang="en-US" dirty="0" smtClean="0"/>
              <a:t>update.</a:t>
            </a:r>
            <a:endParaRPr lang="en-US" altLang="en-US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Synergy Windows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Synergy Window Subroutines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Windowing system consists of nine external subroutines (</a:t>
            </a:r>
            <a:r>
              <a:rPr lang="en-US" altLang="en-US" b="1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s</a:t>
            </a:r>
            <a:r>
              <a:rPr lang="en-US" altLang="en-US" dirty="0" smtClean="0"/>
              <a:t>):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Most of these routines have multiple functions, depending on the arguments they are passed.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Windowing Subroutines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dirty="0" smtClean="0"/>
              <a:t> W_INIT</a:t>
            </a:r>
          </a:p>
          <a:p>
            <a:pPr lvl="1" eaLnBrk="1" hangingPunct="1"/>
            <a:r>
              <a:rPr lang="en-US" altLang="en-US" sz="1200" dirty="0" smtClean="0"/>
              <a:t>Initializes the windowing system</a:t>
            </a:r>
          </a:p>
          <a:p>
            <a:r>
              <a:rPr lang="en-US" altLang="en-US" sz="1200" b="1" dirty="0">
                <a:solidFill>
                  <a:srgbClr val="7030A0"/>
                </a:solidFill>
              </a:rPr>
              <a:t>XCALL</a:t>
            </a:r>
            <a:r>
              <a:rPr lang="en-US" altLang="en-US" sz="1200" dirty="0" smtClean="0"/>
              <a:t> </a:t>
            </a:r>
            <a:r>
              <a:rPr lang="en-US" altLang="en-US" sz="1200" dirty="0" smtClean="0"/>
              <a:t>W_EXIT</a:t>
            </a:r>
          </a:p>
          <a:p>
            <a:pPr lvl="1" eaLnBrk="1" hangingPunct="1"/>
            <a:r>
              <a:rPr lang="en-US" altLang="en-US" sz="1200" dirty="0" smtClean="0"/>
              <a:t>Exits the windowing system</a:t>
            </a:r>
          </a:p>
          <a:p>
            <a:r>
              <a:rPr lang="en-US" altLang="en-US" sz="1200" b="1" dirty="0">
                <a:solidFill>
                  <a:srgbClr val="7030A0"/>
                </a:solidFill>
              </a:rPr>
              <a:t>XCALL</a:t>
            </a:r>
            <a:r>
              <a:rPr lang="en-US" altLang="en-US" sz="1200" dirty="0" smtClean="0"/>
              <a:t> </a:t>
            </a:r>
            <a:r>
              <a:rPr lang="en-US" altLang="en-US" sz="1200" dirty="0" smtClean="0"/>
              <a:t>W_PROC</a:t>
            </a:r>
          </a:p>
          <a:p>
            <a:pPr lvl="1" eaLnBrk="1" hangingPunct="1"/>
            <a:r>
              <a:rPr lang="en-US" altLang="en-US" sz="1200" dirty="0" smtClean="0"/>
              <a:t>General window processing (create, delete, etc.)</a:t>
            </a:r>
          </a:p>
          <a:p>
            <a:r>
              <a:rPr lang="en-US" altLang="en-US" sz="1200" b="1" dirty="0">
                <a:solidFill>
                  <a:srgbClr val="7030A0"/>
                </a:solidFill>
              </a:rPr>
              <a:t>XCALL</a:t>
            </a:r>
            <a:r>
              <a:rPr lang="en-US" altLang="en-US" sz="1200" dirty="0" smtClean="0"/>
              <a:t> </a:t>
            </a:r>
            <a:r>
              <a:rPr lang="en-US" altLang="en-US" sz="1200" dirty="0" smtClean="0"/>
              <a:t>W_BRDR</a:t>
            </a:r>
          </a:p>
          <a:p>
            <a:pPr lvl="1" eaLnBrk="1" hangingPunct="1"/>
            <a:r>
              <a:rPr lang="en-US" altLang="en-US" sz="1200" dirty="0" smtClean="0"/>
              <a:t>Window borders and titles</a:t>
            </a:r>
          </a:p>
          <a:p>
            <a:r>
              <a:rPr lang="en-US" altLang="en-US" sz="1200" b="1" dirty="0">
                <a:solidFill>
                  <a:srgbClr val="7030A0"/>
                </a:solidFill>
              </a:rPr>
              <a:t>XCALL</a:t>
            </a:r>
            <a:r>
              <a:rPr lang="en-US" altLang="en-US" sz="1200" dirty="0" smtClean="0"/>
              <a:t> </a:t>
            </a:r>
            <a:r>
              <a:rPr lang="en-US" altLang="en-US" sz="1200" dirty="0" smtClean="0"/>
              <a:t>W_DISP</a:t>
            </a:r>
          </a:p>
          <a:p>
            <a:pPr lvl="1" eaLnBrk="1" hangingPunct="1"/>
            <a:r>
              <a:rPr lang="en-US" altLang="en-US" sz="1200" dirty="0" smtClean="0"/>
              <a:t>Window display and input processing</a:t>
            </a:r>
          </a:p>
          <a:p>
            <a:r>
              <a:rPr lang="en-US" altLang="en-US" sz="1200" b="1" dirty="0">
                <a:solidFill>
                  <a:srgbClr val="7030A0"/>
                </a:solidFill>
              </a:rPr>
              <a:t>XCALL</a:t>
            </a:r>
            <a:r>
              <a:rPr lang="en-US" altLang="en-US" sz="1200" dirty="0" smtClean="0"/>
              <a:t> </a:t>
            </a:r>
            <a:r>
              <a:rPr lang="en-US" altLang="en-US" sz="1200" dirty="0" smtClean="0"/>
              <a:t>W_UPDT</a:t>
            </a:r>
          </a:p>
          <a:p>
            <a:pPr lvl="1" eaLnBrk="1" hangingPunct="1"/>
            <a:r>
              <a:rPr lang="en-US" altLang="en-US" sz="1200" dirty="0" smtClean="0"/>
              <a:t>Explicit screen update</a:t>
            </a:r>
          </a:p>
          <a:p>
            <a:r>
              <a:rPr lang="en-US" altLang="en-US" sz="1200" b="1" dirty="0">
                <a:solidFill>
                  <a:srgbClr val="7030A0"/>
                </a:solidFill>
              </a:rPr>
              <a:t>XCALL</a:t>
            </a:r>
            <a:r>
              <a:rPr lang="en-US" altLang="en-US" sz="1200" dirty="0" smtClean="0"/>
              <a:t> </a:t>
            </a:r>
            <a:r>
              <a:rPr lang="en-US" altLang="en-US" sz="1200" dirty="0" smtClean="0"/>
              <a:t>W_INFO</a:t>
            </a:r>
          </a:p>
          <a:p>
            <a:pPr lvl="1" eaLnBrk="1" hangingPunct="1"/>
            <a:r>
              <a:rPr lang="en-US" altLang="en-US" sz="1200" dirty="0" smtClean="0"/>
              <a:t>Returns window system information</a:t>
            </a:r>
          </a:p>
          <a:p>
            <a:r>
              <a:rPr lang="en-US" altLang="en-US" sz="1200" b="1" dirty="0">
                <a:solidFill>
                  <a:srgbClr val="7030A0"/>
                </a:solidFill>
              </a:rPr>
              <a:t>XCALL</a:t>
            </a:r>
            <a:r>
              <a:rPr lang="en-US" altLang="en-US" sz="1200" dirty="0" smtClean="0"/>
              <a:t> </a:t>
            </a:r>
            <a:r>
              <a:rPr lang="en-US" altLang="en-US" sz="1200" dirty="0" smtClean="0"/>
              <a:t>W_FLDS</a:t>
            </a:r>
          </a:p>
          <a:p>
            <a:pPr lvl="1" eaLnBrk="1" hangingPunct="1"/>
            <a:r>
              <a:rPr lang="en-US" altLang="en-US" sz="1200" dirty="0" smtClean="0"/>
              <a:t>Manipulates field sets in a window</a:t>
            </a:r>
          </a:p>
          <a:p>
            <a:r>
              <a:rPr lang="en-US" altLang="en-US" sz="1200" b="1" dirty="0">
                <a:solidFill>
                  <a:srgbClr val="7030A0"/>
                </a:solidFill>
              </a:rPr>
              <a:t>XCALL</a:t>
            </a:r>
            <a:r>
              <a:rPr lang="en-US" altLang="en-US" sz="1200" dirty="0" smtClean="0"/>
              <a:t> </a:t>
            </a:r>
            <a:r>
              <a:rPr lang="en-US" altLang="en-US" sz="1200" dirty="0" smtClean="0"/>
              <a:t>W_AREA</a:t>
            </a:r>
          </a:p>
          <a:p>
            <a:pPr lvl="1" eaLnBrk="1" hangingPunct="1"/>
            <a:r>
              <a:rPr lang="en-US" altLang="en-US" sz="1200" dirty="0" smtClean="0"/>
              <a:t>Manipulates processing and display area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W_INIT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	XCALL</a:t>
            </a:r>
            <a:r>
              <a:rPr lang="en-US" altLang="en-US" sz="1600" b="1" dirty="0" smtClean="0"/>
              <a:t> W_INIT</a:t>
            </a:r>
            <a:r>
              <a:rPr lang="en-US" altLang="en-US" sz="1600" b="1" dirty="0" smtClean="0"/>
              <a:t>( </a:t>
            </a:r>
            <a:r>
              <a:rPr lang="en-US" altLang="en-US" sz="1600" b="1" i="1" dirty="0" smtClean="0"/>
              <a:t>arg1</a:t>
            </a:r>
            <a:r>
              <a:rPr lang="en-US" altLang="en-US" sz="1600" b="1" i="1" dirty="0" smtClean="0"/>
              <a:t>, channel, </a:t>
            </a:r>
            <a:r>
              <a:rPr lang="en-US" altLang="en-US" sz="1600" b="1" i="1" dirty="0" smtClean="0"/>
              <a:t>maxwnd )</a:t>
            </a:r>
            <a:endParaRPr lang="en-US" altLang="en-US" sz="1600" b="1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Initializes the Synergy Windows </a:t>
            </a:r>
            <a:r>
              <a:rPr lang="en-US" altLang="en-US" sz="2000" dirty="0" smtClean="0"/>
              <a:t>system: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Must be called before any other windowing </a:t>
            </a:r>
            <a:r>
              <a:rPr lang="en-US" altLang="en-US" sz="2000" dirty="0" smtClean="0"/>
              <a:t>routines.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Usually immediately after opening the </a:t>
            </a:r>
            <a:r>
              <a:rPr lang="en-US" altLang="en-US" sz="2000" dirty="0" smtClean="0"/>
              <a:t>terminal.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First argument is </a:t>
            </a:r>
            <a:r>
              <a:rPr lang="en-US" altLang="en-US" sz="2000" dirty="0" smtClean="0"/>
              <a:t>ignored.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/>
              <a:t>Channel</a:t>
            </a:r>
            <a:r>
              <a:rPr lang="en-US" altLang="en-US" sz="2000" dirty="0" smtClean="0"/>
              <a:t> is the open terminal channel (n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/>
              <a:t>Maxwnd</a:t>
            </a:r>
            <a:r>
              <a:rPr lang="en-US" altLang="en-US" sz="2000" dirty="0" smtClean="0"/>
              <a:t> is the maximum number of windows that can be created (n</a:t>
            </a:r>
            <a:r>
              <a:rPr lang="en-US" altLang="en-US" sz="2000" dirty="0" smtClean="0"/>
              <a:t>):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Allocates resources for up to </a:t>
            </a:r>
            <a:r>
              <a:rPr lang="en-US" altLang="en-US" sz="2000" i="1" dirty="0" smtClean="0"/>
              <a:t>maxwnd</a:t>
            </a:r>
            <a:r>
              <a:rPr lang="en-US" altLang="en-US" sz="2000" dirty="0" smtClean="0"/>
              <a:t> number of </a:t>
            </a:r>
            <a:r>
              <a:rPr lang="en-US" altLang="en-US" sz="2000" dirty="0" smtClean="0"/>
              <a:t>windows.</a:t>
            </a:r>
            <a:endParaRPr lang="en-US" altLang="en-US" sz="2000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W_EXIT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	XCALL</a:t>
            </a:r>
            <a:r>
              <a:rPr lang="en-US" altLang="en-US" sz="2000" b="1" dirty="0" smtClean="0"/>
              <a:t> W_EXIT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800" dirty="0" smtClean="0"/>
              <a:t>Shuts down the window </a:t>
            </a:r>
            <a:r>
              <a:rPr lang="en-US" altLang="en-US" sz="2800" dirty="0" smtClean="0"/>
              <a:t>environment: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Performs an implicit screen </a:t>
            </a:r>
            <a:r>
              <a:rPr lang="en-US" altLang="en-US" sz="2800" dirty="0" smtClean="0"/>
              <a:t>update.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Releases all windowing </a:t>
            </a:r>
            <a:r>
              <a:rPr lang="en-US" altLang="en-US" sz="2800" dirty="0" smtClean="0"/>
              <a:t>resources.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Must be the last windowing routine </a:t>
            </a:r>
            <a:r>
              <a:rPr lang="en-US" altLang="en-US" sz="2800" dirty="0" smtClean="0"/>
              <a:t>called.</a:t>
            </a:r>
            <a:endParaRPr lang="en-US" altLang="en-US" sz="2800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W_PROC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W_PROC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function </a:t>
            </a:r>
            <a:r>
              <a:rPr lang="en-US" altLang="en-US" sz="2000" b="1" dirty="0" smtClean="0"/>
              <a:t>[, </a:t>
            </a:r>
            <a:r>
              <a:rPr lang="en-US" altLang="en-US" sz="2000" b="1" dirty="0" smtClean="0"/>
              <a:t>…]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800" dirty="0" smtClean="0"/>
              <a:t>General processing routine, with multiple </a:t>
            </a:r>
            <a:r>
              <a:rPr lang="en-US" altLang="en-US" sz="2800" dirty="0" smtClean="0"/>
              <a:t>functions: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i="1" dirty="0" smtClean="0"/>
              <a:t>Function</a:t>
            </a:r>
            <a:r>
              <a:rPr lang="en-US" altLang="en-US" sz="2800" dirty="0" smtClean="0"/>
              <a:t> is one or more of the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WP_</a:t>
            </a:r>
            <a:r>
              <a:rPr lang="en-US" altLang="en-US" sz="2800" dirty="0" smtClean="0"/>
              <a:t> keywords, followed by their required </a:t>
            </a:r>
            <a:r>
              <a:rPr lang="en-US" altLang="en-US" sz="2800" dirty="0" smtClean="0"/>
              <a:t>arguments.</a:t>
            </a:r>
            <a:endParaRPr lang="en-US" altLang="en-US" sz="2800" i="1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 Overview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Synergy Windows</a:t>
            </a:r>
          </a:p>
          <a:p>
            <a:pPr eaLnBrk="1" hangingPunct="1"/>
            <a:r>
              <a:rPr lang="en-US" altLang="en-US" smtClean="0"/>
              <a:t>Synergy Window Subroutines</a:t>
            </a:r>
          </a:p>
          <a:p>
            <a:pPr eaLnBrk="1" hangingPunct="1"/>
            <a:r>
              <a:rPr lang="en-US" altLang="en-US" smtClean="0"/>
              <a:t>Synergy Window Benefits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WP_CREATE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W_PROC</a:t>
            </a:r>
            <a:r>
              <a:rPr lang="en-US" altLang="en-US" sz="1400" b="1" dirty="0" smtClean="0"/>
              <a:t>(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WP_CREATE</a:t>
            </a:r>
            <a:r>
              <a:rPr lang="en-US" altLang="en-US" sz="1400" b="1" dirty="0" smtClean="0"/>
              <a:t>, </a:t>
            </a:r>
            <a:r>
              <a:rPr lang="en-US" altLang="en-US" sz="1400" b="1" i="1" dirty="0" smtClean="0"/>
              <a:t>id, name, height, </a:t>
            </a:r>
            <a:r>
              <a:rPr lang="en-US" altLang="en-US" sz="1400" b="1" i="1" dirty="0" smtClean="0"/>
              <a:t>width )</a:t>
            </a:r>
            <a:endParaRPr lang="en-US" altLang="en-US" sz="14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i="1" dirty="0" smtClean="0"/>
          </a:p>
          <a:p>
            <a:pPr eaLnBrk="1" hangingPunct="1"/>
            <a:r>
              <a:rPr lang="en-US" altLang="en-US" sz="2400" dirty="0" smtClean="0"/>
              <a:t>Creates a new Synergy Window and returns an ID for the </a:t>
            </a:r>
            <a:r>
              <a:rPr lang="en-US" altLang="en-US" sz="2400" dirty="0" smtClean="0"/>
              <a:t>window: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i="1" dirty="0" smtClean="0"/>
              <a:t>Id</a:t>
            </a:r>
            <a:r>
              <a:rPr lang="en-US" altLang="en-US" sz="2200" dirty="0" smtClean="0"/>
              <a:t> </a:t>
            </a:r>
            <a:r>
              <a:rPr lang="en-US" altLang="en-US" sz="2200" dirty="0" smtClean="0"/>
              <a:t>is </a:t>
            </a:r>
            <a:r>
              <a:rPr lang="en-US" altLang="en-US" sz="2200" dirty="0" smtClean="0"/>
              <a:t>the returned Window ID (n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i="1" dirty="0" smtClean="0"/>
              <a:t>Name </a:t>
            </a:r>
            <a:r>
              <a:rPr lang="en-US" altLang="en-US" sz="2200" dirty="0" smtClean="0"/>
              <a:t>is the name of the window to create (a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i="1" dirty="0" smtClean="0"/>
              <a:t>Height</a:t>
            </a:r>
            <a:r>
              <a:rPr lang="en-US" altLang="en-US" sz="2200" dirty="0" smtClean="0"/>
              <a:t> is the height of the window (n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i="1" dirty="0" smtClean="0"/>
              <a:t>Width</a:t>
            </a:r>
            <a:r>
              <a:rPr lang="en-US" altLang="en-US" sz="2200" dirty="0" smtClean="0"/>
              <a:t> is the width of the window (n</a:t>
            </a:r>
            <a:r>
              <a:rPr lang="en-US" altLang="en-US" sz="2200" dirty="0" smtClean="0"/>
              <a:t>).</a:t>
            </a:r>
            <a:endParaRPr lang="en-US" altLang="en-US" sz="2200" i="1" dirty="0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WP_DELETE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W_PROC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WP_DELETE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id </a:t>
            </a:r>
            <a:r>
              <a:rPr lang="en-US" altLang="en-US" sz="2000" b="1" dirty="0" smtClean="0"/>
              <a:t>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Deletes a window from </a:t>
            </a:r>
            <a:r>
              <a:rPr lang="en-US" altLang="en-US" dirty="0" smtClean="0"/>
              <a:t>memory:</a:t>
            </a:r>
            <a:endParaRPr lang="en-US" altLang="en-US" dirty="0" smtClean="0"/>
          </a:p>
          <a:p>
            <a:pPr lvl="1" eaLnBrk="1" hangingPunct="1"/>
            <a:r>
              <a:rPr lang="en-US" altLang="en-US" i="1" dirty="0" smtClean="0"/>
              <a:t>Id</a:t>
            </a:r>
            <a:r>
              <a:rPr lang="en-US" altLang="en-US" dirty="0" smtClean="0"/>
              <a:t> is the ID of the window to be deleted (n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If the window is “placed” on the screen, it is first “removed” before </a:t>
            </a:r>
            <a:r>
              <a:rPr lang="en-US" altLang="en-US" dirty="0" smtClean="0"/>
              <a:t>deleting.</a:t>
            </a:r>
            <a:endParaRPr lang="en-US" altLang="en-US" i="1" dirty="0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WP_PLACE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W_PROC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WP_PLACE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id, row, </a:t>
            </a:r>
            <a:r>
              <a:rPr lang="en-US" altLang="en-US" sz="2000" b="1" i="1" dirty="0" smtClean="0"/>
              <a:t>column </a:t>
            </a:r>
            <a:r>
              <a:rPr lang="en-US" altLang="en-US" sz="2000" b="1" dirty="0" smtClean="0"/>
              <a:t>)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Places a window’s display area onto the </a:t>
            </a:r>
            <a:r>
              <a:rPr lang="en-US" altLang="en-US" sz="2400" dirty="0" smtClean="0"/>
              <a:t>screen: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Id </a:t>
            </a:r>
            <a:r>
              <a:rPr lang="en-US" altLang="en-US" sz="2400" dirty="0" smtClean="0"/>
              <a:t>is the ID of the window to be placed (n</a:t>
            </a:r>
            <a:r>
              <a:rPr lang="en-US" altLang="en-US" sz="2400" dirty="0" smtClean="0"/>
              <a:t>).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Row</a:t>
            </a:r>
            <a:r>
              <a:rPr lang="en-US" altLang="en-US" sz="2400" dirty="0" smtClean="0"/>
              <a:t> is the screen row placement (n</a:t>
            </a:r>
            <a:r>
              <a:rPr lang="en-US" altLang="en-US" sz="2400" dirty="0" smtClean="0"/>
              <a:t>).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Column</a:t>
            </a:r>
            <a:r>
              <a:rPr lang="en-US" altLang="en-US" sz="2400" dirty="0" smtClean="0"/>
              <a:t> is the screen column placement (n</a:t>
            </a:r>
            <a:r>
              <a:rPr lang="en-US" altLang="en-US" sz="2400" dirty="0" smtClean="0"/>
              <a:t>).</a:t>
            </a:r>
            <a:endParaRPr lang="en-US" altLang="en-US" sz="2400" i="1" dirty="0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WP_REMOVE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W_PROC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WP_REMOVE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id </a:t>
            </a:r>
            <a:r>
              <a:rPr lang="en-US" altLang="en-US" sz="2000" b="1" dirty="0" smtClean="0"/>
              <a:t>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Removes a window from the </a:t>
            </a:r>
            <a:r>
              <a:rPr lang="en-US" altLang="en-US" dirty="0" smtClean="0"/>
              <a:t>screen:</a:t>
            </a:r>
            <a:endParaRPr lang="en-US" altLang="en-US" dirty="0" smtClean="0"/>
          </a:p>
          <a:p>
            <a:pPr lvl="1" eaLnBrk="1" hangingPunct="1"/>
            <a:r>
              <a:rPr lang="en-US" altLang="en-US" i="1" dirty="0" smtClean="0"/>
              <a:t>Id</a:t>
            </a:r>
            <a:r>
              <a:rPr lang="en-US" altLang="en-US" dirty="0" smtClean="0"/>
              <a:t> is the ID of the window to be placed (n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window remains in </a:t>
            </a:r>
            <a:r>
              <a:rPr lang="en-US" altLang="en-US" dirty="0" smtClean="0"/>
              <a:t>memory: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Can be modified “off-line</a:t>
            </a:r>
            <a:r>
              <a:rPr lang="en-US" altLang="en-US" dirty="0" smtClean="0"/>
              <a:t>”.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Can be re-PLACED </a:t>
            </a:r>
            <a:r>
              <a:rPr lang="en-US" altLang="en-US" dirty="0" smtClean="0"/>
              <a:t>later.</a:t>
            </a:r>
            <a:endParaRPr lang="en-US" altLang="en-US" dirty="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WP_MOVE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W_PROC</a:t>
            </a:r>
            <a:r>
              <a:rPr lang="en-US" altLang="en-US" sz="1800" b="1" dirty="0" smtClean="0"/>
              <a:t>( 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WP_MOVE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id</a:t>
            </a:r>
            <a:r>
              <a:rPr lang="en-US" altLang="en-US" sz="1800" b="1" i="1" dirty="0" smtClean="0"/>
              <a:t>, row_m, </a:t>
            </a:r>
            <a:r>
              <a:rPr lang="en-US" altLang="en-US" sz="1800" b="1" i="1" dirty="0" smtClean="0"/>
              <a:t>col_m </a:t>
            </a:r>
            <a:r>
              <a:rPr lang="en-US" altLang="en-US" sz="1800" b="1" dirty="0" smtClean="0"/>
              <a:t>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Moves a window on the </a:t>
            </a:r>
            <a:r>
              <a:rPr lang="en-US" altLang="en-US" sz="2400" dirty="0" smtClean="0"/>
              <a:t>screen: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i="1" dirty="0" smtClean="0"/>
              <a:t>Id</a:t>
            </a:r>
            <a:r>
              <a:rPr lang="en-US" altLang="en-US" sz="2200" dirty="0" smtClean="0"/>
              <a:t> is the ID of the window to be moved (n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i="1" dirty="0" smtClean="0"/>
              <a:t>Row_m</a:t>
            </a:r>
            <a:r>
              <a:rPr lang="en-US" altLang="en-US" sz="2200" dirty="0" smtClean="0"/>
              <a:t> is the number of rows to move the window up or down (n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i="1" dirty="0" smtClean="0"/>
              <a:t>Col_m</a:t>
            </a:r>
            <a:r>
              <a:rPr lang="en-US" altLang="en-US" sz="2200" dirty="0" smtClean="0"/>
              <a:t> is the number of columns to move the window left or right (n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If the window is not placed, the move function places it and then moves </a:t>
            </a:r>
            <a:r>
              <a:rPr lang="en-US" altLang="en-US" sz="2400" dirty="0" smtClean="0"/>
              <a:t>it.</a:t>
            </a:r>
            <a:endParaRPr lang="en-US" altLang="en-US" sz="2400" dirty="0" smtClean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WP_CURSOR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W_PROC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WP_CUROSR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option </a:t>
            </a:r>
            <a:r>
              <a:rPr lang="en-US" altLang="en-US" sz="2000" b="1" dirty="0" smtClean="0"/>
              <a:t>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Turns the cursor on or off, or positions the </a:t>
            </a:r>
            <a:r>
              <a:rPr lang="en-US" altLang="en-US" dirty="0" smtClean="0"/>
              <a:t>cursor:</a:t>
            </a:r>
            <a:endParaRPr lang="en-US" altLang="en-US" dirty="0" smtClean="0"/>
          </a:p>
          <a:p>
            <a:pPr lvl="1" eaLnBrk="1" hangingPunct="1"/>
            <a:r>
              <a:rPr lang="en-US" altLang="en-US" i="1" dirty="0" smtClean="0"/>
              <a:t>Option</a:t>
            </a:r>
            <a:r>
              <a:rPr lang="en-US" altLang="en-US" dirty="0" smtClean="0"/>
              <a:t> is one of:</a:t>
            </a:r>
          </a:p>
          <a:p>
            <a:pPr lvl="2" eaLnBrk="1" hangingPunct="1"/>
            <a:r>
              <a:rPr lang="en-US" altLang="en-US" b="1" dirty="0" smtClean="0">
                <a:solidFill>
                  <a:srgbClr val="FFC000"/>
                </a:solidFill>
              </a:rPr>
              <a:t>WPC_ON</a:t>
            </a:r>
          </a:p>
          <a:p>
            <a:pPr lvl="2" eaLnBrk="1" hangingPunct="1"/>
            <a:r>
              <a:rPr lang="en-US" altLang="en-US" b="1" dirty="0" smtClean="0">
                <a:solidFill>
                  <a:srgbClr val="FFC000"/>
                </a:solidFill>
              </a:rPr>
              <a:t>WPC_OFF</a:t>
            </a:r>
          </a:p>
          <a:p>
            <a:pPr lvl="2" eaLnBrk="1" hangingPunct="1"/>
            <a:r>
              <a:rPr lang="en-US" altLang="en-US" b="1" dirty="0" smtClean="0">
                <a:solidFill>
                  <a:srgbClr val="FFC000"/>
                </a:solidFill>
              </a:rPr>
              <a:t>WPC_POS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row, col</a:t>
            </a:r>
            <a:endParaRPr lang="en-US" altLang="en-US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more …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W_PROC</a:t>
            </a:r>
            <a:r>
              <a:rPr lang="en-US" altLang="en-US" sz="2000" dirty="0" smtClean="0"/>
              <a:t> has several other functions not discussed here: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WP_CHILD</a:t>
            </a:r>
            <a:r>
              <a:rPr lang="en-US" altLang="en-US" sz="2000" dirty="0" smtClean="0"/>
              <a:t>		Parent/child relationship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WP_CPYBLK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Copy </a:t>
            </a:r>
            <a:r>
              <a:rPr lang="en-US" altLang="en-US" sz="2000" dirty="0" smtClean="0"/>
              <a:t>text between windows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WP_FIND</a:t>
            </a:r>
            <a:r>
              <a:rPr lang="en-US" altLang="en-US" sz="2000" dirty="0" smtClean="0"/>
              <a:t>		Search for a window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WP_MARGIN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Manipulate </a:t>
            </a:r>
            <a:r>
              <a:rPr lang="en-US" altLang="en-US" sz="2000" dirty="0" smtClean="0"/>
              <a:t>window margin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WP_OPTION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Hardware </a:t>
            </a:r>
            <a:r>
              <a:rPr lang="en-US" altLang="en-US" sz="2000" dirty="0" smtClean="0"/>
              <a:t>scrolling options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WP_OVERLAY	</a:t>
            </a:r>
            <a:r>
              <a:rPr lang="en-US" altLang="en-US" sz="2000" dirty="0" smtClean="0"/>
              <a:t>	Overlay a window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WP_PALET</a:t>
            </a:r>
            <a:r>
              <a:rPr lang="en-US" altLang="en-US" sz="2000" dirty="0" smtClean="0"/>
              <a:t>		Color characteristics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WP_RESIZE</a:t>
            </a:r>
            <a:r>
              <a:rPr lang="en-US" altLang="en-US" sz="2000" dirty="0" smtClean="0"/>
              <a:t>		Resize a window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W_PROC Example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050" b="1" dirty="0" smtClean="0"/>
              <a:t> Example1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record </a:t>
            </a:r>
            <a:r>
              <a:rPr lang="en-US" altLang="en-US" sz="1050" b="1" dirty="0" smtClean="0"/>
              <a:t>WorkVars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mTerminalChannel</a:t>
            </a:r>
            <a:r>
              <a:rPr lang="en-US" altLang="en-US" sz="1050" b="1" dirty="0" smtClean="0"/>
              <a:t>	</a:t>
            </a:r>
            <a:r>
              <a:rPr lang="en-US" altLang="en-US" sz="1050" b="1" dirty="0" smtClean="0"/>
              <a:t>,i4</a:t>
            </a:r>
            <a:r>
              <a:rPr lang="en-US" altLang="en-US" sz="1050" b="1" dirty="0" smtClean="0"/>
              <a:t>	,1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mWindowId</a:t>
            </a:r>
            <a:r>
              <a:rPr lang="en-US" altLang="en-US" sz="1050" b="1" dirty="0" smtClean="0"/>
              <a:t>	</a:t>
            </a:r>
            <a:r>
              <a:rPr lang="en-US" altLang="en-US" sz="1050" b="1" dirty="0" smtClean="0"/>
              <a:t>,i4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endrecord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proc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050" b="1" dirty="0" smtClean="0"/>
              <a:t>( mTerminalChannel, </a:t>
            </a:r>
            <a:r>
              <a:rPr lang="en-US" altLang="en-US" sz="1050" b="1" dirty="0" smtClean="0"/>
              <a:t>o, “tt</a:t>
            </a:r>
            <a:r>
              <a:rPr lang="en-US" altLang="en-US" sz="1050" b="1" dirty="0" smtClean="0"/>
              <a:t>:” 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w_init( 1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mTerminalChannel, 5 )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w_proc(</a:t>
            </a:r>
          </a:p>
          <a:p>
            <a:pPr lvl="1">
              <a:buNone/>
            </a:pPr>
            <a:r>
              <a:rPr lang="en-US" altLang="en-US" sz="1050" b="1" dirty="0"/>
              <a:t>		&amp;	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WP_CREATE</a:t>
            </a:r>
            <a:r>
              <a:rPr lang="en-US" altLang="en-US" sz="1050" b="1" dirty="0" smtClean="0"/>
              <a:t>, mWindowId, </a:t>
            </a:r>
            <a:r>
              <a:rPr lang="en-US" altLang="en-US" sz="1050" b="1" dirty="0" smtClean="0"/>
              <a:t>“WND1”, 3, </a:t>
            </a:r>
            <a:r>
              <a:rPr lang="en-US" altLang="en-US" sz="1050" b="1" dirty="0" smtClean="0"/>
              <a:t>15,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&amp;	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WP_PLACE</a:t>
            </a:r>
            <a:r>
              <a:rPr lang="en-US" altLang="en-US" sz="1050" b="1" dirty="0" smtClean="0"/>
              <a:t>, mWindowId, 9, 30 )</a:t>
            </a:r>
            <a:endParaRPr lang="en-US" altLang="en-US" sz="1050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…</a:t>
            </a:r>
            <a:endParaRPr lang="en-US" altLang="en-US" sz="1050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w_proc( 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WP_DELETE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mWindowId )</a:t>
            </a:r>
            <a:endParaRPr lang="en-US" altLang="en-US" sz="1050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w_exit()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close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mTerminalChannel</a:t>
            </a: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endmain</a:t>
            </a:r>
            <a:endParaRPr lang="en-US" alt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W_BRDR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W_BRDR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id</a:t>
            </a:r>
            <a:r>
              <a:rPr lang="en-US" altLang="en-US" sz="2000" b="1" i="1" dirty="0" smtClean="0"/>
              <a:t>, function </a:t>
            </a:r>
            <a:r>
              <a:rPr lang="en-US" altLang="en-US" sz="2000" b="1" dirty="0" smtClean="0"/>
              <a:t>[, </a:t>
            </a:r>
            <a:r>
              <a:rPr lang="en-US" altLang="en-US" sz="2000" b="1" dirty="0" smtClean="0"/>
              <a:t>…] )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Controls window borders, titles and their </a:t>
            </a:r>
            <a:r>
              <a:rPr lang="en-US" altLang="en-US" sz="2000" dirty="0" smtClean="0"/>
              <a:t>attributes: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 smtClean="0"/>
              <a:t>Id</a:t>
            </a:r>
            <a:r>
              <a:rPr lang="en-US" altLang="en-US" sz="2000" dirty="0" smtClean="0"/>
              <a:t> is the ID of a window (n</a:t>
            </a:r>
            <a:r>
              <a:rPr lang="en-US" altLang="en-US" sz="2000" dirty="0" smtClean="0"/>
              <a:t>):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Returned by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dirty="0" smtClean="0"/>
              <a:t> W_PROC</a:t>
            </a:r>
            <a:r>
              <a:rPr lang="en-US" altLang="en-US" sz="2000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WP_CREATE</a:t>
            </a:r>
            <a:r>
              <a:rPr lang="en-US" altLang="en-US" sz="2000" dirty="0" smtClean="0"/>
              <a:t>… )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 smtClean="0"/>
              <a:t>Function</a:t>
            </a:r>
            <a:r>
              <a:rPr lang="en-US" altLang="en-US" sz="2000" dirty="0" smtClean="0"/>
              <a:t> is one of the </a:t>
            </a:r>
            <a:r>
              <a:rPr lang="en-US" altLang="en-US" sz="2000" b="1" dirty="0" smtClean="0"/>
              <a:t>W_BRDR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functions: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Followed by </a:t>
            </a:r>
            <a:r>
              <a:rPr lang="en-US" altLang="en-US" sz="2000" dirty="0" smtClean="0"/>
              <a:t>its </a:t>
            </a:r>
            <a:r>
              <a:rPr lang="en-US" altLang="en-US" sz="2000" dirty="0" smtClean="0"/>
              <a:t>required </a:t>
            </a:r>
            <a:r>
              <a:rPr lang="en-US" altLang="en-US" sz="2000" dirty="0" smtClean="0"/>
              <a:t>arguments.</a:t>
            </a:r>
            <a:endParaRPr lang="en-US" altLang="en-US" sz="2000" dirty="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W_BRDR Functions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W_BRDR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id</a:t>
            </a:r>
            <a:r>
              <a:rPr lang="en-US" altLang="en-US" sz="1800" b="1" i="1" dirty="0" smtClean="0"/>
              <a:t>, function</a:t>
            </a:r>
            <a:r>
              <a:rPr lang="en-US" altLang="en-US" sz="1800" b="1" dirty="0" smtClean="0"/>
              <a:t> [, </a:t>
            </a:r>
            <a:r>
              <a:rPr lang="en-US" altLang="en-US" sz="1800" b="1" dirty="0" smtClean="0"/>
              <a:t>…] 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b="1" dirty="0" smtClean="0">
                <a:solidFill>
                  <a:srgbClr val="FFC000"/>
                </a:solidFill>
              </a:rPr>
              <a:t>WB_ON</a:t>
            </a:r>
          </a:p>
          <a:p>
            <a:pPr lvl="1" eaLnBrk="1" hangingPunct="1"/>
            <a:r>
              <a:rPr lang="en-US" altLang="en-US" sz="2200" dirty="0" smtClean="0"/>
              <a:t>Turns on the border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FFC000"/>
                </a:solidFill>
              </a:rPr>
              <a:t>WB_OFF</a:t>
            </a:r>
          </a:p>
          <a:p>
            <a:pPr lvl="1" eaLnBrk="1" hangingPunct="1"/>
            <a:r>
              <a:rPr lang="en-US" altLang="en-US" sz="2200" dirty="0" smtClean="0"/>
              <a:t>Turns off the border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FFC000"/>
                </a:solidFill>
              </a:rPr>
              <a:t>WB_TON</a:t>
            </a:r>
          </a:p>
          <a:p>
            <a:pPr lvl="1" eaLnBrk="1" hangingPunct="1"/>
            <a:r>
              <a:rPr lang="en-US" altLang="en-US" sz="2200" dirty="0" smtClean="0"/>
              <a:t>Turns on the title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FFC000"/>
                </a:solidFill>
              </a:rPr>
              <a:t>WB_TOFF</a:t>
            </a:r>
          </a:p>
          <a:p>
            <a:pPr lvl="1" eaLnBrk="1" hangingPunct="1"/>
            <a:r>
              <a:rPr lang="en-US" altLang="en-US" sz="2200" dirty="0" smtClean="0"/>
              <a:t>Turns off the title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Synergy Windows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External subroutines that provide UI windowing </a:t>
            </a:r>
            <a:r>
              <a:rPr lang="en-US" altLang="en-US" sz="2800" dirty="0" smtClean="0"/>
              <a:t>capabilities: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Cell-based windowing environment on VT </a:t>
            </a:r>
            <a:r>
              <a:rPr lang="en-US" altLang="en-US" sz="2800" dirty="0" smtClean="0"/>
              <a:t>terminals.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Native windowing on </a:t>
            </a:r>
            <a:r>
              <a:rPr lang="en-US" altLang="en-US" sz="2800" dirty="0" smtClean="0"/>
              <a:t>Windows.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Uses “least common denominator” of terminal </a:t>
            </a:r>
            <a:r>
              <a:rPr lang="en-US" altLang="en-US" sz="2800" dirty="0" smtClean="0"/>
              <a:t>characteristics: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Compatible with MOST terminal </a:t>
            </a:r>
            <a:r>
              <a:rPr lang="en-US" altLang="en-US" sz="2800" dirty="0" smtClean="0"/>
              <a:t>types.</a:t>
            </a:r>
            <a:endParaRPr lang="en-US" altLang="en-US" sz="2800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WB_TITLE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600" b="1" dirty="0" smtClean="0"/>
              <a:t> W_BRDR</a:t>
            </a:r>
            <a:r>
              <a:rPr lang="en-US" altLang="en-US" sz="1600" b="1" dirty="0" smtClean="0"/>
              <a:t>( </a:t>
            </a:r>
            <a:r>
              <a:rPr lang="en-US" altLang="en-US" sz="1600" b="1" i="1" dirty="0" smtClean="0"/>
              <a:t>id</a:t>
            </a:r>
            <a:r>
              <a:rPr lang="en-US" altLang="en-US" sz="1600" b="1" i="1" dirty="0" smtClean="0"/>
              <a:t>,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WB_TITLE</a:t>
            </a:r>
            <a:r>
              <a:rPr lang="en-US" altLang="en-US" sz="1600" b="1" dirty="0" smtClean="0"/>
              <a:t>, </a:t>
            </a:r>
            <a:r>
              <a:rPr lang="en-US" altLang="en-US" sz="1600" b="1" i="1" dirty="0" smtClean="0"/>
              <a:t>title </a:t>
            </a:r>
            <a:r>
              <a:rPr lang="en-US" altLang="en-US" sz="1600" b="1" dirty="0" smtClean="0"/>
              <a:t>)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Sets a window </a:t>
            </a:r>
            <a:r>
              <a:rPr lang="en-US" altLang="en-US" sz="2000" dirty="0" smtClean="0"/>
              <a:t>title: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 smtClean="0"/>
              <a:t>Id </a:t>
            </a:r>
            <a:r>
              <a:rPr lang="en-US" altLang="en-US" sz="2000" dirty="0" smtClean="0"/>
              <a:t>is the id of the window (n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 smtClean="0"/>
              <a:t>Title</a:t>
            </a:r>
            <a:r>
              <a:rPr lang="en-US" altLang="en-US" sz="2000" dirty="0" smtClean="0"/>
              <a:t> is a variable or literal containing the title (a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Default title is in the top </a:t>
            </a:r>
            <a:r>
              <a:rPr lang="en-US" altLang="en-US" sz="2000" dirty="0" smtClean="0"/>
              <a:t>border: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Border, justification, and other attributes can be changed on character </a:t>
            </a:r>
            <a:r>
              <a:rPr lang="en-US" altLang="en-US" sz="2000" i="1" dirty="0" smtClean="0"/>
              <a:t>cell</a:t>
            </a:r>
            <a:r>
              <a:rPr lang="en-US" altLang="en-US" sz="2000" dirty="0" smtClean="0"/>
              <a:t>, but not under </a:t>
            </a:r>
            <a:r>
              <a:rPr lang="en-US" altLang="en-US" sz="2000" dirty="0" smtClean="0"/>
              <a:t>Windows: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Always left justified in the Windows </a:t>
            </a:r>
            <a:r>
              <a:rPr lang="en-US" altLang="en-US" sz="1800" dirty="0" smtClean="0"/>
              <a:t>drag-bar.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Recommend maintaining Windows </a:t>
            </a:r>
            <a:r>
              <a:rPr lang="en-US" altLang="en-US" sz="2000" dirty="0" smtClean="0"/>
              <a:t>compatibility.</a:t>
            </a:r>
            <a:endParaRPr lang="en-US" altLang="en-US" sz="2000" dirty="0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more …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600" b="1" dirty="0" smtClean="0"/>
              <a:t> W_BRDR</a:t>
            </a:r>
            <a:r>
              <a:rPr lang="en-US" altLang="en-US" sz="1600" dirty="0" smtClean="0"/>
              <a:t> has several other functions that we have not discussed: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Cell-based </a:t>
            </a:r>
            <a:r>
              <a:rPr lang="en-US" altLang="en-US" sz="1800" dirty="0" smtClean="0"/>
              <a:t>only:</a:t>
            </a: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WB_ATTR</a:t>
            </a:r>
            <a:r>
              <a:rPr lang="en-US" altLang="en-US" sz="1600" dirty="0" smtClean="0"/>
              <a:t>		Border attributes (reverse,  blink,  etc.)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WB_CHAR</a:t>
            </a:r>
            <a:r>
              <a:rPr lang="en-US" altLang="en-US" sz="1600" dirty="0" smtClean="0"/>
              <a:t>		Border line characters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WB_COLOR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Border </a:t>
            </a:r>
            <a:r>
              <a:rPr lang="en-US" altLang="en-US" sz="1600" dirty="0" smtClean="0"/>
              <a:t>color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WB_PARTIAL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Partial </a:t>
            </a:r>
            <a:r>
              <a:rPr lang="en-US" altLang="en-US" sz="1600" dirty="0" smtClean="0"/>
              <a:t>borders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WB_TATTR</a:t>
            </a:r>
            <a:r>
              <a:rPr lang="en-US" altLang="en-US" sz="1600" dirty="0" smtClean="0"/>
              <a:t>		Title attributes (reverse, blink,  </a:t>
            </a:r>
            <a:r>
              <a:rPr lang="en-US" altLang="en-US" sz="1600" dirty="0" smtClean="0"/>
              <a:t>etc.)</a:t>
            </a:r>
            <a:endParaRPr lang="en-US" alt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WB_TCOLOR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Title </a:t>
            </a:r>
            <a:r>
              <a:rPr lang="en-US" altLang="en-US" sz="1600" dirty="0" smtClean="0"/>
              <a:t>color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WB_TPOS</a:t>
            </a:r>
            <a:r>
              <a:rPr lang="en-US" altLang="en-US" sz="1600" dirty="0" smtClean="0"/>
              <a:t>		Title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Windows </a:t>
            </a:r>
            <a:r>
              <a:rPr lang="en-US" altLang="en-US" sz="1800" dirty="0" smtClean="0"/>
              <a:t>only:</a:t>
            </a: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WB_DRAGON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Drag </a:t>
            </a:r>
            <a:r>
              <a:rPr lang="en-US" altLang="en-US" sz="1600" dirty="0" smtClean="0"/>
              <a:t>bar 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WB_DRAGOFF</a:t>
            </a:r>
            <a:r>
              <a:rPr lang="en-US" altLang="en-US" sz="1600" dirty="0" smtClean="0"/>
              <a:t>	Drag bar OFF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WB_NOCELL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Border </a:t>
            </a:r>
            <a:r>
              <a:rPr lang="en-US" altLang="en-US" sz="1600" dirty="0" smtClean="0"/>
              <a:t>on windows only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W_BRDR Example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050" b="1" dirty="0" smtClean="0"/>
              <a:t> Example2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050" b="1" dirty="0" smtClean="0"/>
              <a:t> WorkVars</a:t>
            </a: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mTerminalChannel</a:t>
            </a:r>
            <a:r>
              <a:rPr lang="en-US" altLang="en-US" sz="1050" b="1" dirty="0" smtClean="0"/>
              <a:t>	</a:t>
            </a:r>
            <a:r>
              <a:rPr lang="en-US" altLang="en-US" sz="1050" b="1" dirty="0" smtClean="0"/>
              <a:t>,i4</a:t>
            </a:r>
            <a:r>
              <a:rPr lang="en-US" altLang="en-US" sz="1050" b="1" dirty="0" smtClean="0"/>
              <a:t>	,1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mWindowId</a:t>
            </a:r>
            <a:r>
              <a:rPr lang="en-US" altLang="en-US" sz="1050" b="1" dirty="0" smtClean="0"/>
              <a:t>	</a:t>
            </a:r>
            <a:r>
              <a:rPr lang="en-US" altLang="en-US" sz="1050" b="1" dirty="0" smtClean="0"/>
              <a:t>,i4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endrecord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proc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050" b="1" dirty="0" smtClean="0"/>
              <a:t>( mTerminalChannel, </a:t>
            </a:r>
            <a:r>
              <a:rPr lang="en-US" altLang="en-US" sz="1050" b="1" dirty="0" smtClean="0"/>
              <a:t>o, “tt</a:t>
            </a:r>
            <a:r>
              <a:rPr lang="en-US" altLang="en-US" sz="1050" b="1" dirty="0" smtClean="0"/>
              <a:t>:” 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w_init( 1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mTerminalChannel, 5 )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w_proc( 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WP_CREATE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mWindowId, </a:t>
            </a:r>
            <a:r>
              <a:rPr lang="en-US" altLang="en-US" sz="1050" b="1" dirty="0" smtClean="0"/>
              <a:t>“WND1”, 3, 15,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&amp;	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WP_PLACE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mWindowId, </a:t>
            </a:r>
            <a:r>
              <a:rPr lang="en-US" altLang="en-US" sz="1050" b="1" dirty="0" smtClean="0"/>
              <a:t>9 , </a:t>
            </a:r>
            <a:r>
              <a:rPr lang="en-US" altLang="en-US" sz="1050" b="1" dirty="0" smtClean="0"/>
              <a:t>30 )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w_brdr( mWindowId, </a:t>
            </a:r>
            <a:r>
              <a:rPr lang="en-US" altLang="en-US" sz="1050" b="1" dirty="0" smtClean="0"/>
              <a:t>WB_ON, 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WB_TITLE</a:t>
            </a:r>
            <a:r>
              <a:rPr lang="en-US" altLang="en-US" sz="1050" b="1" dirty="0" smtClean="0"/>
              <a:t>, “Message</a:t>
            </a:r>
            <a:r>
              <a:rPr lang="en-US" altLang="en-US" sz="1050" b="1" dirty="0" smtClean="0"/>
              <a:t>”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…</a:t>
            </a: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w_proc( 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WP_DELETE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mWindowId )</a:t>
            </a: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w_exit()</a:t>
            </a: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close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mTerminalChannel</a:t>
            </a: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endmain</a:t>
            </a:r>
            <a:endParaRPr lang="en-US" alt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W_DISP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W_DISP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id</a:t>
            </a:r>
            <a:r>
              <a:rPr lang="en-US" altLang="en-US" sz="1800" b="1" i="1" dirty="0" smtClean="0"/>
              <a:t>, function </a:t>
            </a:r>
            <a:r>
              <a:rPr lang="en-US" altLang="en-US" sz="1800" b="1" dirty="0" smtClean="0"/>
              <a:t>[, </a:t>
            </a:r>
            <a:r>
              <a:rPr lang="en-US" altLang="en-US" sz="1800" b="1" dirty="0" smtClean="0"/>
              <a:t>…] 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Controls window display and input </a:t>
            </a:r>
            <a:r>
              <a:rPr lang="en-US" altLang="en-US" sz="2400" dirty="0" smtClean="0"/>
              <a:t>functions: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i="1" dirty="0" smtClean="0"/>
              <a:t>Id</a:t>
            </a:r>
            <a:r>
              <a:rPr lang="en-US" altLang="en-US" sz="2200" dirty="0" smtClean="0"/>
              <a:t> is the id of a window (n</a:t>
            </a:r>
            <a:r>
              <a:rPr lang="en-US" altLang="en-US" sz="2200" dirty="0" smtClean="0"/>
              <a:t>):</a:t>
            </a:r>
            <a:endParaRPr lang="en-US" altLang="en-US" sz="2200" dirty="0" smtClean="0"/>
          </a:p>
          <a:p>
            <a:pPr lvl="2" eaLnBrk="1" hangingPunct="1"/>
            <a:r>
              <a:rPr lang="en-US" altLang="en-US" sz="1600" dirty="0" smtClean="0"/>
              <a:t>Returned by 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600" b="1" dirty="0" smtClean="0"/>
              <a:t> W_PROC</a:t>
            </a:r>
            <a:r>
              <a:rPr lang="en-US" altLang="en-US" sz="1600" b="1" dirty="0" smtClean="0"/>
              <a:t>(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WP_CREATE</a:t>
            </a:r>
            <a:r>
              <a:rPr lang="en-US" altLang="en-US" sz="1600" b="1" dirty="0" smtClean="0"/>
              <a:t> … )</a:t>
            </a:r>
            <a:endParaRPr lang="en-US" altLang="en-US" sz="1600" b="1" dirty="0" smtClean="0"/>
          </a:p>
          <a:p>
            <a:pPr lvl="1" eaLnBrk="1" hangingPunct="1"/>
            <a:r>
              <a:rPr lang="en-US" altLang="en-US" sz="2200" i="1" dirty="0" smtClean="0"/>
              <a:t>Function</a:t>
            </a:r>
            <a:r>
              <a:rPr lang="en-US" altLang="en-US" sz="2200" dirty="0" smtClean="0"/>
              <a:t> is one or more of the W_DISP functions, followed by their required arguments.</a:t>
            </a:r>
            <a:endParaRPr lang="en-US" altLang="en-US" sz="2200" i="1" dirty="0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W_DISP Functions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W_DISP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id</a:t>
            </a:r>
            <a:r>
              <a:rPr lang="en-US" altLang="en-US" sz="1800" b="1" i="1" dirty="0" smtClean="0"/>
              <a:t>, </a:t>
            </a:r>
            <a:r>
              <a:rPr lang="en-US" altLang="en-US" sz="1800" b="1" i="1" dirty="0" smtClean="0"/>
              <a:t>alpha_expression )</a:t>
            </a:r>
            <a:endParaRPr lang="en-US" altLang="en-US" sz="18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i="1" dirty="0" smtClean="0"/>
          </a:p>
          <a:p>
            <a:pPr eaLnBrk="1" hangingPunct="1"/>
            <a:r>
              <a:rPr lang="en-US" altLang="en-US" sz="2400" dirty="0" smtClean="0"/>
              <a:t>Displays the specified text in the window at the current cursor </a:t>
            </a:r>
            <a:r>
              <a:rPr lang="en-US" altLang="en-US" sz="2400" dirty="0" smtClean="0"/>
              <a:t>position: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i="1" dirty="0" smtClean="0"/>
              <a:t>Id</a:t>
            </a:r>
            <a:r>
              <a:rPr lang="en-US" altLang="en-US" sz="2200" dirty="0" smtClean="0"/>
              <a:t> is the ID of the window (n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i="1" dirty="0" smtClean="0"/>
              <a:t>Alpha_expression</a:t>
            </a:r>
            <a:r>
              <a:rPr lang="en-US" altLang="en-US" sz="2200" dirty="0" smtClean="0"/>
              <a:t> is a variable, literal, or expression containing the text to be displayed (a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Equivalent to </a:t>
            </a:r>
            <a:r>
              <a:rPr lang="en-US" altLang="en-US" sz="22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2200" dirty="0" smtClean="0"/>
              <a:t> statement in non-windows terminal </a:t>
            </a:r>
            <a:r>
              <a:rPr lang="en-US" altLang="en-US" sz="2200" dirty="0" smtClean="0"/>
              <a:t>I/O.</a:t>
            </a:r>
            <a:endParaRPr lang="en-US" altLang="en-US" sz="2200" i="1" dirty="0" smtClean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WD_POS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W_DISP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id</a:t>
            </a:r>
            <a:r>
              <a:rPr lang="en-US" altLang="en-US" sz="2000" b="1" i="1" dirty="0" smtClean="0"/>
              <a:t>,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WD_POS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row, </a:t>
            </a:r>
            <a:r>
              <a:rPr lang="en-US" altLang="en-US" sz="2000" b="1" i="1" dirty="0" smtClean="0"/>
              <a:t>col </a:t>
            </a:r>
            <a:r>
              <a:rPr lang="en-US" altLang="en-US" sz="2000" b="1" dirty="0" smtClean="0"/>
              <a:t>)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Changes the input position to new absolute </a:t>
            </a:r>
            <a:r>
              <a:rPr lang="en-US" altLang="en-US" sz="2400" dirty="0" smtClean="0"/>
              <a:t>coordinates: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Id</a:t>
            </a:r>
            <a:r>
              <a:rPr lang="en-US" altLang="en-US" sz="2400" dirty="0" smtClean="0"/>
              <a:t> is the ID of a window (n</a:t>
            </a:r>
            <a:r>
              <a:rPr lang="en-US" altLang="en-US" sz="2400" dirty="0" smtClean="0"/>
              <a:t>).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Row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col</a:t>
            </a:r>
            <a:r>
              <a:rPr lang="en-US" altLang="en-US" sz="2400" dirty="0" smtClean="0"/>
              <a:t> are the window coordinates (n</a:t>
            </a:r>
            <a:r>
              <a:rPr lang="en-US" altLang="en-US" sz="2400" dirty="0" smtClean="0"/>
              <a:t>).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Equivalent to </a:t>
            </a:r>
            <a:r>
              <a:rPr lang="en-US" altLang="en-US" sz="24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2400" dirty="0" smtClean="0"/>
              <a:t> function of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2400" dirty="0" smtClean="0"/>
              <a:t> statement in non-windows terminal </a:t>
            </a:r>
            <a:r>
              <a:rPr lang="en-US" altLang="en-US" sz="2400" dirty="0" smtClean="0"/>
              <a:t>I/O.</a:t>
            </a:r>
            <a:endParaRPr lang="en-US" altLang="en-US" sz="2400" dirty="0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WD_MOVE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W_DISP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id</a:t>
            </a:r>
            <a:r>
              <a:rPr lang="en-US" altLang="en-US" sz="1800" b="1" dirty="0" smtClean="0"/>
              <a:t>, 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WD_MOVE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row_c, </a:t>
            </a:r>
            <a:r>
              <a:rPr lang="en-US" altLang="en-US" sz="1800" b="1" i="1" dirty="0" smtClean="0"/>
              <a:t>col_c </a:t>
            </a:r>
            <a:r>
              <a:rPr lang="en-US" altLang="en-US" sz="1800" b="1" dirty="0" smtClean="0"/>
              <a:t>)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Changes the current input position relative to the current </a:t>
            </a:r>
            <a:r>
              <a:rPr lang="en-US" altLang="en-US" sz="2400" dirty="0" smtClean="0"/>
              <a:t>position: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 smtClean="0"/>
              <a:t>Id</a:t>
            </a:r>
            <a:r>
              <a:rPr lang="en-US" altLang="en-US" sz="2200" dirty="0" smtClean="0"/>
              <a:t> is the ID of a window (n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 smtClean="0"/>
              <a:t>Row_c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col_c</a:t>
            </a:r>
            <a:r>
              <a:rPr lang="en-US" altLang="en-US" sz="2200" dirty="0" smtClean="0"/>
              <a:t> are changes in window coordinates, relative to the current </a:t>
            </a:r>
            <a:r>
              <a:rPr lang="en-US" altLang="en-US" sz="2200" dirty="0" smtClean="0"/>
              <a:t>position.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Equivalent to $SCR_MOV function of DISPLAY statement in non-windows terminal </a:t>
            </a:r>
            <a:r>
              <a:rPr lang="en-US" altLang="en-US" sz="2400" dirty="0" smtClean="0"/>
              <a:t>I/O.</a:t>
            </a:r>
            <a:endParaRPr lang="en-US" altLang="en-US" sz="2400" dirty="0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WD_CLR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600" b="1" dirty="0" smtClean="0"/>
              <a:t> W_DISP</a:t>
            </a:r>
            <a:r>
              <a:rPr lang="en-US" altLang="en-US" sz="1600" b="1" dirty="0" smtClean="0"/>
              <a:t>( </a:t>
            </a:r>
            <a:r>
              <a:rPr lang="en-US" altLang="en-US" sz="1600" b="1" i="1" dirty="0" smtClean="0"/>
              <a:t>id</a:t>
            </a:r>
            <a:r>
              <a:rPr lang="en-US" altLang="en-US" sz="1600" b="1" i="1" dirty="0" smtClean="0"/>
              <a:t>,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WD_CLR</a:t>
            </a:r>
            <a:r>
              <a:rPr lang="en-US" altLang="en-US" sz="1600" b="1" dirty="0" smtClean="0"/>
              <a:t>, </a:t>
            </a:r>
            <a:r>
              <a:rPr lang="en-US" altLang="en-US" sz="1600" b="1" i="1" dirty="0" smtClean="0"/>
              <a:t>option </a:t>
            </a:r>
            <a:r>
              <a:rPr lang="en-US" altLang="en-US" sz="1600" b="1" dirty="0" smtClean="0"/>
              <a:t>)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/>
            <a:r>
              <a:rPr lang="en-US" altLang="en-US" sz="1800" dirty="0" smtClean="0"/>
              <a:t>Clears the contents of a window or portion of a </a:t>
            </a:r>
            <a:r>
              <a:rPr lang="en-US" altLang="en-US" sz="1800" dirty="0" smtClean="0"/>
              <a:t>window: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i="1" dirty="0" smtClean="0"/>
              <a:t>Id</a:t>
            </a:r>
            <a:r>
              <a:rPr lang="en-US" altLang="en-US" sz="1800" dirty="0" smtClean="0"/>
              <a:t> is the id of a window (n</a:t>
            </a:r>
            <a:r>
              <a:rPr lang="en-US" altLang="en-US" sz="1800" dirty="0" smtClean="0"/>
              <a:t>).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i="1" dirty="0" smtClean="0"/>
              <a:t>Option</a:t>
            </a:r>
            <a:r>
              <a:rPr lang="en-US" altLang="en-US" sz="1800" dirty="0" smtClean="0"/>
              <a:t> is one </a:t>
            </a:r>
            <a:r>
              <a:rPr lang="en-US" altLang="en-US" sz="1800" dirty="0" smtClean="0"/>
              <a:t>of:</a:t>
            </a:r>
          </a:p>
          <a:p>
            <a:pPr lvl="2"/>
            <a:r>
              <a:rPr lang="en-US" altLang="en-US" sz="1600" b="1" dirty="0" smtClean="0">
                <a:solidFill>
                  <a:srgbClr val="FFC000"/>
                </a:solidFill>
              </a:rPr>
              <a:t>WDC_WND</a:t>
            </a:r>
          </a:p>
          <a:p>
            <a:pPr lvl="2"/>
            <a:r>
              <a:rPr lang="en-US" altLang="en-US" sz="1600" b="1" dirty="0" smtClean="0">
                <a:solidFill>
                  <a:srgbClr val="FFC000"/>
                </a:solidFill>
              </a:rPr>
              <a:t>WDC_LIN</a:t>
            </a:r>
          </a:p>
          <a:p>
            <a:pPr lvl="2"/>
            <a:r>
              <a:rPr lang="en-US" altLang="en-US" sz="1600" b="1" dirty="0" smtClean="0">
                <a:solidFill>
                  <a:srgbClr val="FFC000"/>
                </a:solidFill>
              </a:rPr>
              <a:t>WDC_BOW</a:t>
            </a:r>
          </a:p>
          <a:p>
            <a:pPr lvl="2"/>
            <a:r>
              <a:rPr lang="en-US" altLang="en-US" sz="1600" b="1" dirty="0" smtClean="0">
                <a:solidFill>
                  <a:srgbClr val="FFC000"/>
                </a:solidFill>
              </a:rPr>
              <a:t>WDC_BOL</a:t>
            </a:r>
          </a:p>
          <a:p>
            <a:pPr lvl="2"/>
            <a:r>
              <a:rPr lang="en-US" altLang="en-US" sz="1600" b="1" dirty="0" smtClean="0">
                <a:solidFill>
                  <a:srgbClr val="FFC000"/>
                </a:solidFill>
              </a:rPr>
              <a:t>WDC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_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EOW</a:t>
            </a:r>
          </a:p>
          <a:p>
            <a:pPr lvl="2"/>
            <a:r>
              <a:rPr lang="en-US" altLang="en-US" sz="1600" b="1" dirty="0" smtClean="0">
                <a:solidFill>
                  <a:srgbClr val="FFC000"/>
                </a:solidFill>
              </a:rPr>
              <a:t>WDC_EOL</a:t>
            </a:r>
            <a:endParaRPr lang="en-US" altLang="en-US" sz="1600" b="1" dirty="0" smtClean="0">
              <a:solidFill>
                <a:srgbClr val="FFC000"/>
              </a:solidFill>
            </a:endParaRPr>
          </a:p>
          <a:p>
            <a:pPr eaLnBrk="1" hangingPunct="1"/>
            <a:r>
              <a:rPr lang="en-US" altLang="en-US" sz="1800" dirty="0" smtClean="0"/>
              <a:t>Equivalent to 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$SCR_CLR</a:t>
            </a:r>
            <a:r>
              <a:rPr lang="en-US" altLang="en-US" sz="1800" dirty="0" smtClean="0"/>
              <a:t> function of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800" dirty="0" smtClean="0"/>
              <a:t> statement in non-windows terminal I/O, but only for the specified window.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WD_WRITES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W_DISP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id</a:t>
            </a:r>
            <a:r>
              <a:rPr lang="en-US" altLang="en-US" sz="1800" b="1" i="1" dirty="0" smtClean="0"/>
              <a:t>,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WD_WRITES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text </a:t>
            </a:r>
            <a:r>
              <a:rPr lang="en-US" altLang="en-US" sz="1800" b="1" dirty="0" smtClean="0"/>
              <a:t>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Displays text to a window at the input </a:t>
            </a:r>
            <a:r>
              <a:rPr lang="en-US" altLang="en-US" sz="2400" dirty="0" smtClean="0"/>
              <a:t>position: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Position is left at column 1 in the next </a:t>
            </a:r>
            <a:r>
              <a:rPr lang="en-US" altLang="en-US" sz="2200" dirty="0" smtClean="0"/>
              <a:t>row.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i="1" dirty="0" smtClean="0"/>
              <a:t>Id</a:t>
            </a:r>
            <a:r>
              <a:rPr lang="en-US" altLang="en-US" sz="2200" dirty="0" smtClean="0"/>
              <a:t> is the ID of a window (n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i="1" dirty="0" smtClean="0"/>
              <a:t>Text</a:t>
            </a:r>
            <a:r>
              <a:rPr lang="en-US" altLang="en-US" sz="2200" dirty="0" smtClean="0"/>
              <a:t> is a literal, variable, or expression (a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Equivalent to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WRITES</a:t>
            </a:r>
            <a:r>
              <a:rPr lang="en-US" altLang="en-US" sz="2400" dirty="0" smtClean="0"/>
              <a:t> statement in non-windows terminal </a:t>
            </a:r>
            <a:r>
              <a:rPr lang="en-US" altLang="en-US" sz="2400" dirty="0" smtClean="0"/>
              <a:t>I/O.</a:t>
            </a:r>
            <a:endParaRPr lang="en-US" altLang="en-US" sz="2400" dirty="0" smtClean="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WD_ACCEPT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W_DISP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id</a:t>
            </a:r>
            <a:r>
              <a:rPr lang="en-US" altLang="en-US" sz="1400" b="1" i="1" dirty="0" smtClean="0"/>
              <a:t>,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WD_ACCEPT</a:t>
            </a:r>
            <a:r>
              <a:rPr lang="en-US" altLang="en-US" sz="1400" b="1" i="1" dirty="0" smtClean="0"/>
              <a:t>, </a:t>
            </a:r>
            <a:r>
              <a:rPr lang="en-US" altLang="en-US" sz="1400" b="1" i="1" dirty="0" smtClean="0"/>
              <a:t>field </a:t>
            </a:r>
            <a:r>
              <a:rPr lang="en-US" altLang="en-US" sz="1400" b="1" dirty="0" smtClean="0"/>
              <a:t>)</a:t>
            </a:r>
            <a:endParaRPr lang="en-US" altLang="en-US" sz="1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/>
            <a:r>
              <a:rPr lang="en-US" altLang="en-US" sz="1800" dirty="0" smtClean="0"/>
              <a:t>Receives a character from the terminal and stores it in an alpha or numeric </a:t>
            </a:r>
            <a:r>
              <a:rPr lang="en-US" altLang="en-US" sz="1800" dirty="0" smtClean="0"/>
              <a:t>field: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i="1" dirty="0" smtClean="0"/>
              <a:t>Id</a:t>
            </a:r>
            <a:r>
              <a:rPr lang="en-US" altLang="en-US" sz="1800" dirty="0" smtClean="0"/>
              <a:t> is the ID of a window (n</a:t>
            </a:r>
            <a:r>
              <a:rPr lang="en-US" altLang="en-US" sz="1800" dirty="0" smtClean="0"/>
              <a:t>).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i="1" dirty="0" smtClean="0"/>
              <a:t>Field</a:t>
            </a:r>
            <a:r>
              <a:rPr lang="en-US" altLang="en-US" sz="1800" dirty="0" smtClean="0"/>
              <a:t> is a variable that will be returned with the entered character (a or n</a:t>
            </a:r>
            <a:r>
              <a:rPr lang="en-US" altLang="en-US" sz="1800" dirty="0" smtClean="0"/>
              <a:t>):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600" dirty="0" smtClean="0"/>
              <a:t>Alpha	</a:t>
            </a:r>
            <a:r>
              <a:rPr lang="en-US" altLang="en-US" sz="1600" dirty="0" smtClean="0"/>
              <a:t>	The </a:t>
            </a:r>
            <a:r>
              <a:rPr lang="en-US" altLang="en-US" sz="1600" dirty="0" smtClean="0"/>
              <a:t>ASCII character </a:t>
            </a:r>
            <a:r>
              <a:rPr lang="en-US" altLang="en-US" sz="1600" dirty="0" smtClean="0"/>
              <a:t>entered.</a:t>
            </a:r>
            <a:endParaRPr lang="en-US" altLang="en-US" sz="1600" dirty="0" smtClean="0"/>
          </a:p>
          <a:p>
            <a:pPr lvl="2" eaLnBrk="1" hangingPunct="1"/>
            <a:r>
              <a:rPr lang="en-US" altLang="en-US" sz="1600" dirty="0" smtClean="0"/>
              <a:t>Numeric	The ASCII code for the </a:t>
            </a:r>
            <a:r>
              <a:rPr lang="en-US" altLang="en-US" sz="1600" dirty="0" smtClean="0"/>
              <a:t>character.</a:t>
            </a:r>
            <a:endParaRPr lang="en-US" altLang="en-US" sz="1600" dirty="0" smtClean="0"/>
          </a:p>
          <a:p>
            <a:pPr eaLnBrk="1" hangingPunct="1"/>
            <a:r>
              <a:rPr lang="en-US" altLang="en-US" sz="1800" dirty="0" smtClean="0"/>
              <a:t>Equivalent to ACCEPT statement in non-windows terminal </a:t>
            </a:r>
            <a:r>
              <a:rPr lang="en-US" altLang="en-US" sz="1800" dirty="0" smtClean="0"/>
              <a:t>I/O.</a:t>
            </a:r>
            <a:endParaRPr lang="en-US" altLang="en-US" sz="1800" dirty="0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Windowing Concepts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Each window is like a “virtual screen</a:t>
            </a:r>
            <a:r>
              <a:rPr lang="en-US" altLang="en-US" sz="2400" dirty="0" smtClean="0"/>
              <a:t>”: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Has its own dimensions and </a:t>
            </a:r>
            <a:r>
              <a:rPr lang="en-US" altLang="en-US" sz="2200" dirty="0" smtClean="0"/>
              <a:t>attributes.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Can be placed, removed, and </a:t>
            </a:r>
            <a:r>
              <a:rPr lang="en-US" altLang="en-US" sz="2200" dirty="0" smtClean="0"/>
              <a:t>manipulated.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Double-height and double-width characters are not supported; they are </a:t>
            </a:r>
            <a:r>
              <a:rPr lang="en-US" altLang="en-US" sz="2200" dirty="0" smtClean="0"/>
              <a:t>not-portable.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Each window has an associated window </a:t>
            </a:r>
            <a:r>
              <a:rPr lang="en-US" altLang="en-US" sz="2400" dirty="0" smtClean="0"/>
              <a:t>ID: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Links your program with the </a:t>
            </a:r>
            <a:r>
              <a:rPr lang="en-US" altLang="en-US" sz="2200" dirty="0" smtClean="0"/>
              <a:t>window.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Similar to a channel </a:t>
            </a:r>
            <a:r>
              <a:rPr lang="en-US" altLang="en-US" sz="2200" dirty="0" smtClean="0"/>
              <a:t>number.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2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WD_READS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W_DISP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id</a:t>
            </a:r>
            <a:r>
              <a:rPr lang="en-US" altLang="en-US" sz="1800" b="1" i="1" dirty="0" smtClean="0"/>
              <a:t>,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WD_READS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afield </a:t>
            </a:r>
            <a:r>
              <a:rPr lang="en-US" altLang="en-US" sz="1800" b="1" dirty="0" smtClean="0"/>
              <a:t>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1600" dirty="0" smtClean="0"/>
              <a:t>Reads data from the terminal, into the window, at the current input </a:t>
            </a:r>
            <a:r>
              <a:rPr lang="en-US" altLang="en-US" sz="1600" dirty="0" smtClean="0"/>
              <a:t>position: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i="1" dirty="0" smtClean="0"/>
              <a:t>Id</a:t>
            </a:r>
            <a:r>
              <a:rPr lang="en-US" altLang="en-US" sz="1600" dirty="0" smtClean="0"/>
              <a:t> is the ID of a window (n</a:t>
            </a:r>
            <a:r>
              <a:rPr lang="en-US" altLang="en-US" sz="1600" dirty="0" smtClean="0"/>
              <a:t>).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i="1" dirty="0" smtClean="0"/>
              <a:t>Afield</a:t>
            </a:r>
            <a:r>
              <a:rPr lang="en-US" altLang="en-US" sz="1600" dirty="0" smtClean="0"/>
              <a:t> is a variable that will be returned with the data entered (a</a:t>
            </a:r>
            <a:r>
              <a:rPr lang="en-US" altLang="en-US" sz="1600" dirty="0" smtClean="0"/>
              <a:t>).</a:t>
            </a:r>
            <a:endParaRPr lang="en-US" altLang="en-US" sz="1600" dirty="0" smtClean="0"/>
          </a:p>
          <a:p>
            <a:pPr lvl="2" eaLnBrk="1" hangingPunct="1"/>
            <a:r>
              <a:rPr lang="en-US" altLang="en-US" sz="1600" dirty="0" smtClean="0"/>
              <a:t>The size of the variable determines the number of characters that can be </a:t>
            </a:r>
            <a:r>
              <a:rPr lang="en-US" altLang="en-US" sz="1600" dirty="0" smtClean="0"/>
              <a:t>entered.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1600" dirty="0" smtClean="0"/>
              <a:t>Equivalent to READS statement in non-windows terminal </a:t>
            </a:r>
            <a:r>
              <a:rPr lang="en-US" altLang="en-US" sz="1600" dirty="0" smtClean="0"/>
              <a:t>I/O.</a:t>
            </a:r>
            <a:endParaRPr lang="en-US" altLang="en-US" sz="1600" dirty="0" smtClean="0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WD_BELL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W_DISP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id</a:t>
            </a:r>
            <a:r>
              <a:rPr lang="en-US" altLang="en-US" sz="2000" b="1" i="1" dirty="0" smtClean="0"/>
              <a:t>,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WD_BELL </a:t>
            </a:r>
            <a:r>
              <a:rPr lang="en-US" altLang="en-US" sz="2000" b="1" dirty="0" smtClean="0"/>
              <a:t>)</a:t>
            </a:r>
            <a:endParaRPr lang="en-US" altLang="en-US" sz="2000" b="1" dirty="0" smtClean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533400" indent="-533400" eaLnBrk="1" hangingPunct="1"/>
            <a:r>
              <a:rPr lang="en-US" altLang="en-US" dirty="0" smtClean="0"/>
              <a:t>Updates the screen and “rings the terminal bell</a:t>
            </a:r>
            <a:r>
              <a:rPr lang="en-US" altLang="en-US" dirty="0" smtClean="0"/>
              <a:t>”:</a:t>
            </a:r>
            <a:endParaRPr lang="en-US" altLang="en-US" dirty="0" smtClean="0"/>
          </a:p>
          <a:p>
            <a:pPr marL="952500" lvl="1" indent="-495300" eaLnBrk="1" hangingPunct="1"/>
            <a:r>
              <a:rPr lang="en-US" altLang="en-US" i="1" dirty="0" smtClean="0"/>
              <a:t>Id</a:t>
            </a:r>
            <a:r>
              <a:rPr lang="en-US" altLang="en-US" dirty="0" smtClean="0"/>
              <a:t> is the ID of a window (n</a:t>
            </a:r>
            <a:r>
              <a:rPr lang="en-US" altLang="en-US" dirty="0" smtClean="0"/>
              <a:t>).</a:t>
            </a:r>
            <a:endParaRPr lang="en-US" altLang="en-US" i="1" dirty="0" smtClean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more …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W_DISP</a:t>
            </a:r>
            <a:r>
              <a:rPr lang="en-US" altLang="en-US" sz="1400" dirty="0" smtClean="0"/>
              <a:t> functions discussed:</a:t>
            </a:r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WD_ANSI</a:t>
            </a:r>
            <a:r>
              <a:rPr lang="en-US" altLang="en-US" sz="1400" dirty="0" smtClean="0"/>
              <a:t>		Process ANSI escape </a:t>
            </a:r>
            <a:r>
              <a:rPr lang="en-US" altLang="en-US" sz="1400" dirty="0" smtClean="0"/>
              <a:t>sequence.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WD_ATTR</a:t>
            </a:r>
            <a:r>
              <a:rPr lang="en-US" altLang="en-US" sz="1400" dirty="0" smtClean="0"/>
              <a:t>		Display attributes (bold, reverse, etc.)</a:t>
            </a:r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WD_CLEAR</a:t>
            </a:r>
            <a:r>
              <a:rPr lang="en-US" altLang="en-US" sz="1400" dirty="0" smtClean="0"/>
              <a:t>	Clear entire </a:t>
            </a:r>
            <a:r>
              <a:rPr lang="en-US" altLang="en-US" sz="1400" dirty="0" smtClean="0"/>
              <a:t>window.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WD_FIELD</a:t>
            </a:r>
            <a:r>
              <a:rPr lang="en-US" altLang="en-US" sz="1400" dirty="0" smtClean="0"/>
              <a:t>		Displays fields of </a:t>
            </a:r>
            <a:r>
              <a:rPr lang="en-US" altLang="en-US" sz="1400" dirty="0" smtClean="0"/>
              <a:t>text.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WD_GETS</a:t>
            </a:r>
            <a:r>
              <a:rPr lang="en-US" altLang="en-US" sz="1400" dirty="0" smtClean="0"/>
              <a:t>		Get input from a </a:t>
            </a:r>
            <a:r>
              <a:rPr lang="en-US" altLang="en-US" sz="1400" dirty="0" smtClean="0"/>
              <a:t>window.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WD_HERASE</a:t>
            </a:r>
            <a:r>
              <a:rPr lang="en-US" altLang="en-US" sz="1400" dirty="0" smtClean="0"/>
              <a:t>	Erase horizontal </a:t>
            </a:r>
            <a:r>
              <a:rPr lang="en-US" altLang="en-US" sz="1400" dirty="0" smtClean="0"/>
              <a:t>line.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WD_HLINE</a:t>
            </a:r>
            <a:r>
              <a:rPr lang="en-US" altLang="en-US" sz="1400" dirty="0" smtClean="0"/>
              <a:t>	Draw horizontal </a:t>
            </a:r>
            <a:r>
              <a:rPr lang="en-US" altLang="en-US" sz="1400" dirty="0" smtClean="0"/>
              <a:t>line.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WD_REPEAT</a:t>
            </a:r>
            <a:r>
              <a:rPr lang="en-US" altLang="en-US" sz="1400" dirty="0" smtClean="0"/>
              <a:t>	Repeats a </a:t>
            </a:r>
            <a:r>
              <a:rPr lang="en-US" altLang="en-US" sz="1400" b="1" dirty="0" smtClean="0"/>
              <a:t>WD_FIELD</a:t>
            </a:r>
            <a:r>
              <a:rPr lang="en-US" altLang="en-US" sz="1400" dirty="0" smtClean="0"/>
              <a:t> function.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WD_UPDT</a:t>
            </a:r>
            <a:r>
              <a:rPr lang="en-US" altLang="en-US" sz="1400" dirty="0" smtClean="0"/>
              <a:t>		Update physical </a:t>
            </a:r>
            <a:r>
              <a:rPr lang="en-US" altLang="en-US" sz="1400" dirty="0" smtClean="0"/>
              <a:t>screen.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WD_VERASE</a:t>
            </a:r>
            <a:r>
              <a:rPr lang="en-US" altLang="en-US" sz="1400" dirty="0" smtClean="0"/>
              <a:t>	Erase vertical </a:t>
            </a:r>
            <a:r>
              <a:rPr lang="en-US" altLang="en-US" sz="1400" dirty="0" smtClean="0"/>
              <a:t>line.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WD_VLINE</a:t>
            </a:r>
            <a:r>
              <a:rPr lang="en-US" altLang="en-US" sz="1400" dirty="0" smtClean="0"/>
              <a:t>	Draw vertical </a:t>
            </a:r>
            <a:r>
              <a:rPr lang="en-US" altLang="en-US" sz="1400" dirty="0" smtClean="0"/>
              <a:t>line.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b="1" dirty="0" smtClean="0">
                <a:solidFill>
                  <a:srgbClr val="FFC000"/>
                </a:solidFill>
              </a:rPr>
              <a:t>WD_WAIT</a:t>
            </a:r>
            <a:r>
              <a:rPr lang="en-US" altLang="en-US" sz="1400" dirty="0" smtClean="0"/>
              <a:t>		Input time-out </a:t>
            </a:r>
            <a:r>
              <a:rPr lang="en-US" altLang="en-US" sz="1400" dirty="0" smtClean="0"/>
              <a:t>processing.</a:t>
            </a:r>
            <a:endParaRPr lang="en-US" altLang="en-US" sz="1400" dirty="0" smtClean="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W_DISP Example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050" b="1" dirty="0" smtClean="0"/>
              <a:t> Example3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050" b="1" dirty="0" smtClean="0"/>
              <a:t> WorkVars</a:t>
            </a: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mTerminalChannel</a:t>
            </a:r>
            <a:r>
              <a:rPr lang="en-US" altLang="en-US" sz="1050" b="1" dirty="0" smtClean="0"/>
              <a:t>	</a:t>
            </a:r>
            <a:r>
              <a:rPr lang="en-US" altLang="en-US" sz="1050" b="1" dirty="0" smtClean="0"/>
              <a:t>,i4</a:t>
            </a:r>
            <a:r>
              <a:rPr lang="en-US" altLang="en-US" sz="1050" b="1" dirty="0" smtClean="0"/>
              <a:t>	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mWindowId</a:t>
            </a:r>
            <a:r>
              <a:rPr lang="en-US" altLang="en-US" sz="1050" b="1" dirty="0" smtClean="0"/>
              <a:t>	</a:t>
            </a:r>
            <a:r>
              <a:rPr lang="en-US" altLang="en-US" sz="1050" b="1" dirty="0" smtClean="0"/>
              <a:t>,i4</a:t>
            </a: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mChar</a:t>
            </a:r>
            <a:r>
              <a:rPr lang="en-US" altLang="en-US" sz="1050" b="1" dirty="0" smtClean="0"/>
              <a:t>	</a:t>
            </a:r>
            <a:r>
              <a:rPr lang="en-US" altLang="en-US" sz="1050" b="1" dirty="0" smtClean="0"/>
              <a:t>	,a1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endrecord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proc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050" b="1" dirty="0" smtClean="0"/>
              <a:t>( mTerminalChannel, </a:t>
            </a:r>
            <a:r>
              <a:rPr lang="en-US" altLang="en-US" sz="1050" b="1" dirty="0" smtClean="0"/>
              <a:t>o, “tt</a:t>
            </a:r>
            <a:r>
              <a:rPr lang="en-US" altLang="en-US" sz="1050" b="1" dirty="0" smtClean="0"/>
              <a:t>:”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w_init (1, </a:t>
            </a:r>
            <a:r>
              <a:rPr lang="en-US" altLang="en-US" sz="1050" b="1" dirty="0" smtClean="0"/>
              <a:t>mTerminalChannel, </a:t>
            </a:r>
            <a:r>
              <a:rPr lang="en-US" altLang="en-US" sz="1050" b="1" dirty="0" smtClean="0"/>
              <a:t>5</a:t>
            </a:r>
            <a:r>
              <a:rPr lang="en-US" altLang="en-US" sz="1050" b="1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w_proc( 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WP_CREATE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mWindowId, </a:t>
            </a:r>
            <a:r>
              <a:rPr lang="en-US" altLang="en-US" sz="1050" b="1" dirty="0" smtClean="0"/>
              <a:t>“WND1”, 3, 15,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&amp;	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WP_PLACE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mWindowId, </a:t>
            </a:r>
            <a:r>
              <a:rPr lang="en-US" altLang="en-US" sz="1050" b="1" dirty="0" smtClean="0"/>
              <a:t>9 , </a:t>
            </a:r>
            <a:r>
              <a:rPr lang="en-US" altLang="en-US" sz="1050" b="1" dirty="0" smtClean="0"/>
              <a:t>30 )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w_brdr( mWindowId, WB_ON,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/>
              <a:t>	</a:t>
            </a:r>
            <a:r>
              <a:rPr lang="en-US" altLang="en-US" sz="1050" b="1" dirty="0" smtClean="0"/>
              <a:t>	&amp;	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WB_TITLE</a:t>
            </a:r>
            <a:r>
              <a:rPr lang="en-US" altLang="en-US" sz="1050" b="1" dirty="0" smtClean="0"/>
              <a:t>, “Message</a:t>
            </a:r>
            <a:r>
              <a:rPr lang="en-US" altLang="en-US" sz="1050" b="1" dirty="0" smtClean="0"/>
              <a:t>”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w_disp( mWindowId, </a:t>
            </a:r>
            <a:r>
              <a:rPr lang="en-US" altLang="en-US" sz="1050" b="1" dirty="0" smtClean="0"/>
              <a:t>WD_POS, 2, 3, “Hello World!”,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050" b="1" dirty="0" smtClean="0"/>
              <a:t>		&amp;	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WD_ACCEPT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mChar )</a:t>
            </a:r>
          </a:p>
          <a:p>
            <a:pPr>
              <a:lnSpc>
                <a:spcPct val="90000"/>
              </a:lnSpc>
              <a:buNone/>
            </a:pP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w_proc( </a:t>
            </a:r>
            <a:r>
              <a:rPr lang="en-US" altLang="en-US" sz="1050" b="1" dirty="0" smtClean="0">
                <a:solidFill>
                  <a:srgbClr val="FFC000"/>
                </a:solidFill>
              </a:rPr>
              <a:t>WP_DELETE</a:t>
            </a:r>
            <a:r>
              <a:rPr lang="en-US" altLang="en-US" sz="1050" b="1" dirty="0" smtClean="0"/>
              <a:t>, </a:t>
            </a:r>
            <a:r>
              <a:rPr lang="en-US" altLang="en-US" sz="1050" b="1" dirty="0" smtClean="0"/>
              <a:t>mWindowId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w_exit()</a:t>
            </a: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close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mTerminalChannel</a:t>
            </a: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endmain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W_UPDT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W_UPDT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Updates the physical screen display from the virtual screen </a:t>
            </a:r>
            <a:r>
              <a:rPr lang="en-US" altLang="en-US" sz="2400" dirty="0" smtClean="0"/>
              <a:t>display.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Not frequently </a:t>
            </a:r>
            <a:r>
              <a:rPr lang="en-US" altLang="en-US" sz="2400" dirty="0" smtClean="0"/>
              <a:t>used: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Implicit screen update on terminal I/O takes care of MOST </a:t>
            </a:r>
            <a:r>
              <a:rPr lang="en-US" altLang="en-US" sz="2200" dirty="0" smtClean="0"/>
              <a:t>scenarios.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Exception is to display a “Please wait” message before extended </a:t>
            </a:r>
            <a:r>
              <a:rPr lang="en-US" altLang="en-US" sz="2400" dirty="0" smtClean="0"/>
              <a:t>processing: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No terminal I/O, no implicit screen update, no message!</a:t>
            </a: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Question?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Subroutines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Synergy Window Benefits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Terminal </a:t>
            </a:r>
            <a:r>
              <a:rPr lang="en-US" altLang="en-US" sz="1400" dirty="0" smtClean="0"/>
              <a:t>independence: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Supports MOST terminal types on all supported Synergy </a:t>
            </a:r>
            <a:r>
              <a:rPr lang="en-US" altLang="en-US" sz="1400" dirty="0" smtClean="0"/>
              <a:t>platforms.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Enhanced “look and feel</a:t>
            </a:r>
            <a:r>
              <a:rPr lang="en-US" altLang="en-US" sz="1400" dirty="0" smtClean="0"/>
              <a:t>”: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Pop-up windows, color support, native windows on Microsoft </a:t>
            </a:r>
            <a:r>
              <a:rPr lang="en-US" altLang="en-US" sz="1400" dirty="0" smtClean="0"/>
              <a:t>Windows.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Enhanced </a:t>
            </a:r>
            <a:r>
              <a:rPr lang="en-US" altLang="en-US" sz="1400" dirty="0" smtClean="0"/>
              <a:t>functionality: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Pop-up help and search windows without having to manually store and re-draw the underlying </a:t>
            </a:r>
            <a:r>
              <a:rPr lang="en-US" altLang="en-US" sz="1400" dirty="0" smtClean="0"/>
              <a:t>screen.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Enhanced </a:t>
            </a:r>
            <a:r>
              <a:rPr lang="en-US" altLang="en-US" sz="1400" dirty="0" smtClean="0"/>
              <a:t>performance: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Implicit screen updates and paint optimization often leads to better perceived </a:t>
            </a:r>
            <a:r>
              <a:rPr lang="en-US" altLang="en-US" sz="1400" dirty="0" smtClean="0"/>
              <a:t>performance.</a:t>
            </a: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Synergy UI Toolkit </a:t>
            </a:r>
            <a:r>
              <a:rPr lang="en-US" altLang="en-US" sz="1400" dirty="0" smtClean="0"/>
              <a:t>migration: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UI Toolkit uses Synergy Windows as a </a:t>
            </a:r>
            <a:r>
              <a:rPr lang="en-US" altLang="en-US" sz="1400" dirty="0" smtClean="0"/>
              <a:t>base:</a:t>
            </a:r>
            <a:endParaRPr lang="en-US" altLang="en-US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 smtClean="0"/>
              <a:t>Easily introduces UI Toolkit </a:t>
            </a:r>
            <a:r>
              <a:rPr lang="en-US" altLang="en-US" sz="1400" dirty="0" smtClean="0"/>
              <a:t>functionality:</a:t>
            </a:r>
            <a:endParaRPr lang="en-US" altLang="en-US" sz="14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dirty="0" smtClean="0"/>
              <a:t>Pull-down menus and </a:t>
            </a:r>
            <a:r>
              <a:rPr lang="en-US" altLang="en-US" sz="1400" dirty="0" smtClean="0"/>
              <a:t>toolbars.</a:t>
            </a:r>
            <a:endParaRPr lang="en-US" altLang="en-US" sz="14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dirty="0" smtClean="0"/>
              <a:t>Input 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dirty="0" smtClean="0"/>
              <a:t>List 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dirty="0" smtClean="0"/>
              <a:t>Tab-set 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dirty="0" smtClean="0"/>
              <a:t>Mouse control, etc.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Existing Applications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Many have embedded terminal I/O </a:t>
            </a:r>
            <a:r>
              <a:rPr lang="en-US" altLang="en-US" sz="2400" dirty="0" smtClean="0"/>
              <a:t>statements: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b="1" dirty="0" smtClean="0">
                <a:solidFill>
                  <a:srgbClr val="7030A0"/>
                </a:solidFill>
              </a:rPr>
              <a:t>DISPLAY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7030A0"/>
                </a:solidFill>
              </a:rPr>
              <a:t>WRITES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7030A0"/>
                </a:solidFill>
              </a:rPr>
              <a:t>ACCEPT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7030A0"/>
                </a:solidFill>
              </a:rPr>
              <a:t>READS</a:t>
            </a:r>
            <a:endParaRPr lang="en-US" altLang="en-US" sz="2400" b="1" dirty="0" smtClean="0">
              <a:solidFill>
                <a:srgbClr val="7030A0"/>
              </a:solidFill>
            </a:endParaRPr>
          </a:p>
          <a:p>
            <a:pPr eaLnBrk="1" hangingPunct="1"/>
            <a:r>
              <a:rPr lang="en-US" altLang="en-US" sz="2400" dirty="0" smtClean="0"/>
              <a:t>Can be “converted” to Synergy low-level </a:t>
            </a:r>
            <a:r>
              <a:rPr lang="en-US" altLang="en-US" sz="2400" dirty="0" smtClean="0"/>
              <a:t>windows: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Take advantage of Synergy Windows </a:t>
            </a:r>
            <a:r>
              <a:rPr lang="en-US" altLang="en-US" sz="2400" dirty="0" smtClean="0"/>
              <a:t>benefits.</a:t>
            </a:r>
            <a:endParaRPr lang="en-US" altLang="en-US" sz="2400" dirty="0" smtClean="0"/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Existing Applications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Conversion process </a:t>
            </a:r>
            <a:r>
              <a:rPr lang="en-US" altLang="en-US" sz="2400" dirty="0" smtClean="0"/>
              <a:t>varies: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Direct mapping of terminal I/O statements to Synergy Windows subroutine </a:t>
            </a:r>
            <a:r>
              <a:rPr lang="en-US" altLang="en-US" sz="2400" dirty="0" smtClean="0"/>
              <a:t>calls.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Terminal I/O statements encapsulated in </a:t>
            </a:r>
            <a:r>
              <a:rPr lang="en-US" altLang="en-US" sz="2400" dirty="0" smtClean="0"/>
              <a:t>subroutines: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400" dirty="0" smtClean="0"/>
              <a:t>Typically very easy to </a:t>
            </a:r>
            <a:r>
              <a:rPr lang="en-US" altLang="en-US" sz="2400" dirty="0" smtClean="0"/>
              <a:t>convert.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Terminal I/O statements used “in-line</a:t>
            </a:r>
            <a:r>
              <a:rPr lang="en-US" altLang="en-US" sz="2400" dirty="0" smtClean="0"/>
              <a:t>”: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400" dirty="0" smtClean="0"/>
              <a:t>More lengthy </a:t>
            </a:r>
            <a:r>
              <a:rPr lang="en-US" altLang="en-US" sz="2400" dirty="0" smtClean="0"/>
              <a:t>conversion.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400" dirty="0" smtClean="0"/>
              <a:t>May be possible to automate with search and </a:t>
            </a:r>
            <a:r>
              <a:rPr lang="en-US" altLang="en-US" sz="2400" dirty="0" smtClean="0"/>
              <a:t>replace.</a:t>
            </a:r>
            <a:endParaRPr lang="en-US" altLang="en-US" sz="2400" dirty="0" smtClean="0"/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Conversion Process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Application startup </a:t>
            </a:r>
            <a:r>
              <a:rPr lang="en-US" altLang="en-US" dirty="0" smtClean="0"/>
              <a:t>logic.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Application processing </a:t>
            </a:r>
            <a:r>
              <a:rPr lang="en-US" altLang="en-US" dirty="0" smtClean="0"/>
              <a:t>logic.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Application shutdown </a:t>
            </a:r>
            <a:r>
              <a:rPr lang="en-US" altLang="en-US" dirty="0" smtClean="0"/>
              <a:t>logic.</a:t>
            </a:r>
            <a:endParaRPr lang="en-US" altLang="en-US" dirty="0" smtClean="0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Windowing Concepts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Windowing system uses a “Virtual screen</a:t>
            </a:r>
            <a:r>
              <a:rPr lang="en-US" altLang="en-US" dirty="0" smtClean="0"/>
              <a:t>”: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Replicates physical screen contents in </a:t>
            </a:r>
            <a:r>
              <a:rPr lang="en-US" altLang="en-US" dirty="0" smtClean="0"/>
              <a:t>memory.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Allows underlying screen to be re-painted automatically when a window is </a:t>
            </a:r>
            <a:r>
              <a:rPr lang="en-US" altLang="en-US" dirty="0" smtClean="0"/>
              <a:t>removed.</a:t>
            </a:r>
            <a:endParaRPr lang="en-US" altLang="en-US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Startup Logic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After opening the </a:t>
            </a:r>
            <a:r>
              <a:rPr lang="en-US" altLang="en-US" dirty="0" smtClean="0"/>
              <a:t>terminal: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Initialize Synergy </a:t>
            </a:r>
            <a:r>
              <a:rPr lang="en-US" altLang="en-US" dirty="0" smtClean="0"/>
              <a:t>Windows.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Create and place a 24 x 80 borderless </a:t>
            </a:r>
            <a:r>
              <a:rPr lang="en-US" altLang="en-US" dirty="0" smtClean="0"/>
              <a:t>window.</a:t>
            </a:r>
            <a:endParaRPr lang="en-US" altLang="en-US" dirty="0" smtClean="0"/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Logic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Replace all terminal I/O statements with Synergy Windows equivalent subroutine </a:t>
            </a:r>
            <a:r>
              <a:rPr lang="en-US" altLang="en-US" dirty="0" smtClean="0"/>
              <a:t>calls: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Terminal I/O </a:t>
            </a:r>
            <a:r>
              <a:rPr lang="en-US" altLang="en-US" dirty="0" smtClean="0"/>
              <a:t>subroutines.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Programs and </a:t>
            </a:r>
            <a:r>
              <a:rPr lang="en-US" altLang="en-US" dirty="0" smtClean="0"/>
              <a:t>subroutines.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Manually update screen before extended processing </a:t>
            </a:r>
            <a:r>
              <a:rPr lang="en-US" altLang="en-US" dirty="0" smtClean="0"/>
              <a:t>messages.</a:t>
            </a:r>
            <a:endParaRPr lang="en-US" altLang="en-US" dirty="0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Logic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This:</a:t>
            </a: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		Becomes:</a:t>
            </a: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reads</a:t>
            </a:r>
            <a:r>
              <a:rPr lang="en-US" altLang="en-US" sz="1200" dirty="0" smtClean="0"/>
              <a:t>( mTerminalChannel, avar )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w_disp</a:t>
            </a:r>
            <a:r>
              <a:rPr lang="en-US" altLang="en-US" sz="1200" dirty="0" smtClean="0"/>
              <a:t>( mWindowId,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WD_READS</a:t>
            </a:r>
            <a:r>
              <a:rPr lang="en-US" altLang="en-US" sz="1200" dirty="0" smtClean="0"/>
              <a:t>, avar )</a:t>
            </a:r>
            <a:endParaRPr lang="en-US" altLang="en-US" sz="1200" dirty="0" smtClean="0"/>
          </a:p>
          <a:p>
            <a:pPr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accept</a:t>
            </a:r>
            <a:r>
              <a:rPr lang="en-US" altLang="en-US" sz="1200" dirty="0" smtClean="0"/>
              <a:t>( mTerminalChannel, avar )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w_disp</a:t>
            </a:r>
            <a:r>
              <a:rPr lang="en-US" altLang="en-US" sz="1200" dirty="0" smtClean="0"/>
              <a:t>( mWindowId,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WD_ACCEPT</a:t>
            </a:r>
            <a:r>
              <a:rPr lang="en-US" altLang="en-US" sz="1200" dirty="0" smtClean="0"/>
              <a:t>, avar )</a:t>
            </a:r>
            <a:endParaRPr lang="en-US" altLang="en-US" sz="1200" dirty="0" smtClean="0"/>
          </a:p>
          <a:p>
            <a:pPr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writes</a:t>
            </a:r>
            <a:r>
              <a:rPr lang="en-US" altLang="en-US" sz="1200" dirty="0" smtClean="0"/>
              <a:t>( mTerminalChannel, avar )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w_disp</a:t>
            </a:r>
            <a:r>
              <a:rPr lang="en-US" altLang="en-US" sz="1200" dirty="0" smtClean="0"/>
              <a:t>( mWindowId,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WD_WRITES</a:t>
            </a:r>
            <a:r>
              <a:rPr lang="en-US" altLang="en-US" sz="1200" dirty="0" smtClean="0"/>
              <a:t>, avar )</a:t>
            </a:r>
            <a:endParaRPr lang="en-US" altLang="en-US" sz="1200" dirty="0" smtClean="0"/>
          </a:p>
          <a:p>
            <a:pPr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200" dirty="0" smtClean="0"/>
              <a:t>( mTerminalChannel, avar )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w_disp</a:t>
            </a:r>
            <a:r>
              <a:rPr lang="en-US" altLang="en-US" sz="1200" dirty="0" smtClean="0"/>
              <a:t>( mWindowId, avar )</a:t>
            </a:r>
            <a:endParaRPr lang="en-US" altLang="en-US" sz="1600" b="1" dirty="0" smtClean="0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Shutdown Logic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 you close the application, just before you close the terminal </a:t>
            </a:r>
            <a:r>
              <a:rPr lang="en-US" altLang="en-US" dirty="0" smtClean="0"/>
              <a:t>channel: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Delete the </a:t>
            </a:r>
            <a:r>
              <a:rPr lang="en-US" altLang="en-US" dirty="0" smtClean="0"/>
              <a:t>window.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Shut down Synergy </a:t>
            </a:r>
            <a:r>
              <a:rPr lang="en-US" altLang="en-US" dirty="0" smtClean="0"/>
              <a:t>Windows.</a:t>
            </a:r>
            <a:endParaRPr lang="en-US" altLang="en-US" dirty="0" smtClean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6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/>
              </a:rPr>
              <a:t>instructions</a:t>
            </a:r>
            <a:r>
              <a:rPr lang="en-US" altLang="en-US" sz="2800" dirty="0" smtClean="0"/>
              <a:t> for 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Virtual and Physical Screens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1447800" y="1775619"/>
            <a:ext cx="4191000" cy="2895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0"/>
              <a:t>Virtual Screen (Memory)</a:t>
            </a:r>
          </a:p>
          <a:p>
            <a:pPr algn="ctr" eaLnBrk="1" hangingPunct="1"/>
            <a:endParaRPr lang="en-US" altLang="en-US" i="0"/>
          </a:p>
          <a:p>
            <a:pPr algn="ctr" eaLnBrk="1" hangingPunct="1"/>
            <a:r>
              <a:rPr lang="en-US" altLang="en-US" sz="1800" i="0"/>
              <a:t>Changes are made here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352800" y="2994819"/>
            <a:ext cx="4191000" cy="2895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0"/>
              <a:t>Physical Screen (Glass)</a:t>
            </a:r>
          </a:p>
          <a:p>
            <a:pPr algn="ctr" eaLnBrk="1" hangingPunct="1"/>
            <a:endParaRPr lang="en-US" altLang="en-US" sz="1800" i="0"/>
          </a:p>
          <a:p>
            <a:pPr algn="ctr" eaLnBrk="1" hangingPunct="1"/>
            <a:r>
              <a:rPr lang="en-US" altLang="en-US" sz="1800" i="0"/>
              <a:t>Then the physical </a:t>
            </a:r>
          </a:p>
          <a:p>
            <a:pPr algn="ctr" eaLnBrk="1" hangingPunct="1"/>
            <a:r>
              <a:rPr lang="en-US" altLang="en-US" sz="1800" i="0"/>
              <a:t>screen is updated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Windowing Requirements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All </a:t>
            </a:r>
            <a:r>
              <a:rPr lang="en-US" altLang="en-US" dirty="0" smtClean="0"/>
              <a:t>visible screen I/O MUST go through the window </a:t>
            </a:r>
            <a:r>
              <a:rPr lang="en-US" altLang="en-US" dirty="0" smtClean="0"/>
              <a:t>system.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To update the virtual </a:t>
            </a:r>
            <a:r>
              <a:rPr lang="en-US" altLang="en-US" dirty="0" smtClean="0"/>
              <a:t>screen.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Routines that use the windowing routines must .INCLUDE the file “WND:windows.def</a:t>
            </a:r>
            <a:r>
              <a:rPr lang="en-US" altLang="en-US" dirty="0" smtClean="0"/>
              <a:t>”.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.INCLUDE “WND:windows.def” in the data </a:t>
            </a:r>
            <a:r>
              <a:rPr lang="en-US" altLang="en-US" dirty="0" smtClean="0"/>
              <a:t>division.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More about .INCLUDE </a:t>
            </a:r>
            <a:r>
              <a:rPr lang="en-US" altLang="en-US" dirty="0" smtClean="0"/>
              <a:t>later.</a:t>
            </a:r>
            <a:endParaRPr lang="en-US" altLang="en-US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 Characteristics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Positioning within a window is relative to that </a:t>
            </a:r>
            <a:r>
              <a:rPr lang="en-US" altLang="en-US" sz="2400" dirty="0" smtClean="0"/>
              <a:t>window: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Row 1, column 1 is the top left </a:t>
            </a:r>
            <a:r>
              <a:rPr lang="en-US" altLang="en-US" sz="2200" dirty="0" smtClean="0"/>
              <a:t>corner.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Each position (cell) within the window has its own display character and </a:t>
            </a:r>
            <a:r>
              <a:rPr lang="en-US" altLang="en-US" sz="2200" dirty="0" smtClean="0"/>
              <a:t>renditions.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Renditions are the combination of color and display </a:t>
            </a:r>
            <a:r>
              <a:rPr lang="en-US" altLang="en-US" sz="2200" dirty="0" smtClean="0"/>
              <a:t>attributes.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window is not visible until placed on the </a:t>
            </a:r>
            <a:r>
              <a:rPr lang="en-US" altLang="en-US" sz="2400" dirty="0" smtClean="0"/>
              <a:t>screen: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Windows can be manipulated whether displayed on the screen or </a:t>
            </a:r>
            <a:r>
              <a:rPr lang="en-US" altLang="en-US" sz="2200" dirty="0" smtClean="0"/>
              <a:t>not.</a:t>
            </a:r>
            <a:endParaRPr lang="en-US" altLang="en-US" sz="2200" dirty="0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 States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	     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  “</a:t>
            </a:r>
            <a:r>
              <a:rPr lang="en-US" altLang="en-US" sz="2000" dirty="0" smtClean="0"/>
              <a:t>Created”	</a:t>
            </a:r>
            <a:r>
              <a:rPr lang="en-US" altLang="en-US" sz="2000" dirty="0" smtClean="0"/>
              <a:t>           </a:t>
            </a:r>
            <a:r>
              <a:rPr lang="en-US" altLang="en-US" sz="2000" dirty="0" smtClean="0"/>
              <a:t>“Placed”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    </a:t>
            </a:r>
            <a:r>
              <a:rPr lang="en-US" altLang="en-US" sz="1400" dirty="0" smtClean="0"/>
              <a:t>	    Create      </a:t>
            </a:r>
            <a:r>
              <a:rPr lang="en-US" altLang="en-US" sz="1400" dirty="0" smtClean="0"/>
              <a:t>	    </a:t>
            </a:r>
            <a:r>
              <a:rPr lang="en-US" altLang="en-US" sz="1400" dirty="0" smtClean="0"/>
              <a:t>	          Place</a:t>
            </a: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/>
              <a:t>	 </a:t>
            </a:r>
            <a:r>
              <a:rPr lang="en-US" altLang="en-US" sz="1400" dirty="0" smtClean="0"/>
              <a:t>   Delete      		          Remove</a:t>
            </a:r>
            <a:endParaRPr lang="en-US" altLang="en-US" sz="1400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2128838" y="2438400"/>
            <a:ext cx="1447800" cy="2209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0" dirty="0"/>
              <a:t>Memory</a:t>
            </a: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4948238" y="2438400"/>
            <a:ext cx="1447800" cy="2209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i="0" dirty="0"/>
              <a:t>Screen</a:t>
            </a: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1062038" y="2743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3805238" y="2743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985838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3805238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Light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Light" id="{7F92C81A-AD01-4476-9547-A3482F63BA76}" vid="{D112A410-AC4D-45F1-AC49-44B69ADEE4A6}"/>
    </a:ext>
  </a:extLst>
</a:theme>
</file>

<file path=ppt/theme/theme4.xml><?xml version="1.0" encoding="utf-8"?>
<a:theme xmlns:a="http://schemas.openxmlformats.org/drawingml/2006/main" name="1_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0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9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0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9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0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9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BC1DDF7B-5959-4A2A-B949-22537682C5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FC19BE-0E53-420B-B6E2-7AD13A0AE6AD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F453FCE8-9F31-40A8-9A43-3D09895E1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7ACB1E74-F5A6-49B2-B099-0CBDDE4CC0B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358</TotalTime>
  <Words>3021</Words>
  <Application>Microsoft Office PowerPoint</Application>
  <PresentationFormat>On-screen Show (4:3)</PresentationFormat>
  <Paragraphs>560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Times New Roman</vt:lpstr>
      <vt:lpstr>Arial</vt:lpstr>
      <vt:lpstr>Franklin Gothic Book</vt:lpstr>
      <vt:lpstr>Perpetua</vt:lpstr>
      <vt:lpstr>Wingdings 2</vt:lpstr>
      <vt:lpstr>Wingdings</vt:lpstr>
      <vt:lpstr>CUDark</vt:lpstr>
      <vt:lpstr>Dark Design</vt:lpstr>
      <vt:lpstr>CULight</vt:lpstr>
      <vt:lpstr>1_Dark Design</vt:lpstr>
      <vt:lpstr>2_Dark Design</vt:lpstr>
      <vt:lpstr>3_Dark Design</vt:lpstr>
      <vt:lpstr>Synergy Language Essentials</vt:lpstr>
      <vt:lpstr>Module Overview</vt:lpstr>
      <vt:lpstr>Synergy Windows</vt:lpstr>
      <vt:lpstr>Windowing Concepts</vt:lpstr>
      <vt:lpstr>Windowing Concepts</vt:lpstr>
      <vt:lpstr>Virtual and Physical Screens</vt:lpstr>
      <vt:lpstr>Windowing Requirements</vt:lpstr>
      <vt:lpstr>Window Characteristics</vt:lpstr>
      <vt:lpstr>Window States</vt:lpstr>
      <vt:lpstr>Windows Colors</vt:lpstr>
      <vt:lpstr>Borders and Titles</vt:lpstr>
      <vt:lpstr>Deferred Screen Update</vt:lpstr>
      <vt:lpstr>Deferred Screen Update</vt:lpstr>
      <vt:lpstr>Questions?</vt:lpstr>
      <vt:lpstr>Synergy Window Subroutines</vt:lpstr>
      <vt:lpstr>Windowing Subroutines</vt:lpstr>
      <vt:lpstr>XCALL W_INIT</vt:lpstr>
      <vt:lpstr>XCALL W_EXIT</vt:lpstr>
      <vt:lpstr>XCALL W_PROC</vt:lpstr>
      <vt:lpstr>WP_CREATE</vt:lpstr>
      <vt:lpstr>WP_DELETE</vt:lpstr>
      <vt:lpstr>WP_PLACE</vt:lpstr>
      <vt:lpstr>WP_REMOVE</vt:lpstr>
      <vt:lpstr>WP_MOVE</vt:lpstr>
      <vt:lpstr>WP_CURSOR</vt:lpstr>
      <vt:lpstr>And more …</vt:lpstr>
      <vt:lpstr>XCALL W_PROC Example</vt:lpstr>
      <vt:lpstr>XCALL W_BRDR</vt:lpstr>
      <vt:lpstr>W_BRDR Functions</vt:lpstr>
      <vt:lpstr>WB_TITLE</vt:lpstr>
      <vt:lpstr>And more …</vt:lpstr>
      <vt:lpstr>XCALL W_BRDR Example</vt:lpstr>
      <vt:lpstr>XCALL W_DISP</vt:lpstr>
      <vt:lpstr>W_DISP Functions</vt:lpstr>
      <vt:lpstr>WD_POS</vt:lpstr>
      <vt:lpstr>WD_MOVE</vt:lpstr>
      <vt:lpstr>WD_CLR</vt:lpstr>
      <vt:lpstr>WD_WRITES</vt:lpstr>
      <vt:lpstr>WD_ACCEPT</vt:lpstr>
      <vt:lpstr>WD_READS</vt:lpstr>
      <vt:lpstr>WD_BELL</vt:lpstr>
      <vt:lpstr>And more …</vt:lpstr>
      <vt:lpstr>XCALL W_DISP Example</vt:lpstr>
      <vt:lpstr>XCALL W_UPDT</vt:lpstr>
      <vt:lpstr>Question?</vt:lpstr>
      <vt:lpstr>Synergy Window Benefits</vt:lpstr>
      <vt:lpstr>Existing Applications</vt:lpstr>
      <vt:lpstr>Existing Applications</vt:lpstr>
      <vt:lpstr>The Conversion Process</vt:lpstr>
      <vt:lpstr>Startup Logic</vt:lpstr>
      <vt:lpstr>Processing Logic</vt:lpstr>
      <vt:lpstr>Processing Logic</vt:lpstr>
      <vt:lpstr>Shutdown Logic</vt:lpstr>
      <vt:lpstr>Questions?</vt:lpstr>
      <vt:lpstr>Exercise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224</cp:revision>
  <cp:lastPrinted>1601-01-01T00:00:00Z</cp:lastPrinted>
  <dcterms:created xsi:type="dcterms:W3CDTF">1601-01-01T00:00:00Z</dcterms:created>
  <dcterms:modified xsi:type="dcterms:W3CDTF">2021-06-24T17:43:15Z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116800.000000000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55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