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0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003399"/>
    <a:srgbClr val="3366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D427961-8DB7-4868-9D8A-CD8998455A3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465E2D5-E650-4070-B1B8-B032A9110E0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74B91E-C2DE-448F-87E3-FF1393DD67F9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4990FB-5F8A-407E-A426-6815EE37A7C5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B991AC-8C15-40B3-9E4A-60C1780F9B25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D7264C-1CE6-4D44-A207-D59CFD97073A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FB6295-CE8D-4FCE-A494-4FDDEBE1E60F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805F22-9737-4E7B-8B67-60EFA677B1B4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8DA652-5301-4B1B-AE50-CC9CCEF019D8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FD1B9-6FB7-4754-AD25-BE1EC44DD0C4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64CC3C-C9AD-486E-8F4B-034A72C2FFD2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FD1B9-6FB7-4754-AD25-BE1EC44DD0C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260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BF0930-36D9-4921-BF13-3F57B2950D4D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3EBB79-A8BE-4DB7-9DAB-BB903D0F8618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1A94D5-889E-43FC-9FA4-3787D84673C2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8D12DA-0A6E-4053-BB89-D6582E2CA638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C53A60-9557-4880-98A9-812EE494363F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01DA41-8B93-41FA-BB17-B52A08D985BC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7274C4-C7E9-4455-B834-FECF3B5C4D79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A9A2CC-6A3F-435D-9877-1B0C211A41F1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6EA321-4771-419E-96F9-5E9F575C322C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3A4D63-DC19-45B0-A8FA-0D8DD1735969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63CB9B-1FFC-4E8D-A34C-5CB49860170B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95E4CA-7D91-4B26-AC30-0E7BB1E3D38E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ED7299-A652-43EA-98E2-0B9D0F81FD2E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76F6CA-36BC-4F04-BCEC-C86D71269A79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3572BF-B4BB-44E5-AEAC-E4D98D22877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4494687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0915A50-0BD3-4AF9-9671-8D193045649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82230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59149C2-D699-411E-A529-5D8F09EA2DD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8210645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Synergy Language Essentials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070A5CDD-800F-4F9D-9C7B-E0102D5EB7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979226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 smtClean="0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CCBC0-3666-441F-B99B-85E5FA27AA6D}" type="datetime1">
              <a:rPr lang="en-US" smtClean="0"/>
              <a:t>6/24/2021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2026257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139361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07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2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38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221A340-C82A-457E-B768-2E297C84770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517783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834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84673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221A340-C82A-457E-B768-2E297C84770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429443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221A340-C82A-457E-B768-2E297C84770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98398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221A340-C82A-457E-B768-2E297C84770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807478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E49E69E-1D03-487B-A287-7D8937CC70F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599186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7962179-4AAB-41E6-9C59-D6E73109BAF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8342335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1C04D4F-4089-4A68-B279-637A005BD66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012160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24F060D-A5B7-4F48-8054-27C0DD877F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328916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C221A340-C82A-457E-B768-2E297C84770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78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3DE555-8499-4281-B5BE-8F23FC43FACF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obfunc2.cu.net/Job%20Functions/Programmer/Programmer%20Handbook/Synergy%20Training%20-%20Synergy%20Language%20Essentials/Exercise%20-%207.doc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dirty="0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Compiler Directives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.DEFINE</a:t>
            </a:r>
            <a:r>
              <a:rPr lang="en-US" altLang="en-US" dirty="0" smtClean="0"/>
              <a:t> Caveats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Redefining keywords with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400" dirty="0" smtClean="0"/>
              <a:t> is allowed – watch out!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200" b="1" dirty="0" smtClean="0"/>
              <a:t> </a:t>
            </a:r>
            <a:r>
              <a:rPr lang="en-US" altLang="en-US" sz="2200" b="1" dirty="0" smtClean="0"/>
              <a:t>CALL	,</a:t>
            </a:r>
            <a:r>
              <a:rPr lang="en-US" altLang="en-US" sz="2200" b="1" dirty="0" smtClean="0">
                <a:solidFill>
                  <a:srgbClr val="7030A0"/>
                </a:solidFill>
              </a:rPr>
              <a:t>XCALL</a:t>
            </a:r>
            <a:endParaRPr lang="en-US" altLang="en-US" sz="2200" b="1" dirty="0" smtClean="0">
              <a:solidFill>
                <a:srgbClr val="7030A0"/>
              </a:solidFill>
            </a:endParaRPr>
          </a:p>
          <a:p>
            <a:pPr eaLnBrk="1" hangingPunct="1"/>
            <a:r>
              <a:rPr lang="en-US" altLang="en-US" sz="2400" dirty="0" smtClean="0"/>
              <a:t>Uppercase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400" dirty="0" smtClean="0"/>
              <a:t> constants to differentiate them from </a:t>
            </a:r>
            <a:r>
              <a:rPr lang="en-US" altLang="en-US" sz="2400" dirty="0" smtClean="0"/>
              <a:t>variables: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200" b="1" dirty="0" smtClean="0"/>
              <a:t> </a:t>
            </a:r>
            <a:r>
              <a:rPr lang="en-US" altLang="en-US" sz="2200" b="1" dirty="0" smtClean="0"/>
              <a:t>D_OPTION	,1</a:t>
            </a:r>
            <a:endParaRPr lang="en-US" altLang="en-US" sz="2200" b="1" dirty="0" smtClean="0"/>
          </a:p>
          <a:p>
            <a:pPr eaLnBrk="1" hangingPunct="1"/>
            <a:r>
              <a:rPr lang="en-US" altLang="en-US" sz="2400" dirty="0" smtClean="0"/>
              <a:t>Values carried beyond the routine </a:t>
            </a:r>
            <a:r>
              <a:rPr lang="en-US" altLang="en-US" sz="2400" dirty="0" smtClean="0"/>
              <a:t>end!</a:t>
            </a:r>
            <a:endParaRPr lang="en-US" altLang="en-US" sz="2200" dirty="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.DEFINE</a:t>
            </a:r>
            <a:r>
              <a:rPr lang="en-US" altLang="en-US" dirty="0" smtClean="0"/>
              <a:t> Example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600" b="1" dirty="0" smtClean="0"/>
              <a:t> Example2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.define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TRAINING$TITLE	,”Example - 2”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.define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TRAINING$VERSION</a:t>
            </a:r>
            <a:r>
              <a:rPr lang="en-US" altLang="en-US" sz="1600" b="1" dirty="0" smtClean="0"/>
              <a:t>	,”V1.0”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600" b="1" dirty="0" smtClean="0"/>
              <a:t>( 1</a:t>
            </a:r>
            <a:r>
              <a:rPr lang="en-US" altLang="en-US" sz="1600" b="1" dirty="0" smtClean="0"/>
              <a:t>, o, “tt</a:t>
            </a:r>
            <a:r>
              <a:rPr lang="en-US" altLang="en-US" sz="1600" b="1" dirty="0" smtClean="0"/>
              <a:t>:”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600" b="1" dirty="0" smtClean="0"/>
              <a:t>( 1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/>
              <a:t>		&amp;	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600" b="1" dirty="0" smtClean="0"/>
              <a:t>( 1, 1 ), </a:t>
            </a:r>
            <a:r>
              <a:rPr lang="en-US" altLang="en-US" sz="1600" b="1" dirty="0"/>
              <a:t>TRAINING$TITLE</a:t>
            </a:r>
            <a:r>
              <a:rPr lang="en-US" altLang="en-US" sz="1600" b="1" dirty="0" smtClean="0"/>
              <a:t>, </a:t>
            </a: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&amp;	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600" b="1" dirty="0" smtClean="0"/>
              <a:t>( 1, 77 ), </a:t>
            </a:r>
            <a:r>
              <a:rPr lang="en-US" altLang="en-US" sz="1600" b="1" dirty="0"/>
              <a:t>TRAINING$VERSION</a:t>
            </a:r>
            <a:r>
              <a:rPr lang="en-US" altLang="en-US" sz="1600" b="1" dirty="0" smtClean="0"/>
              <a:t>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/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close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stop</a:t>
            </a:r>
            <a:endParaRPr lang="en-US" altLang="en-US" sz="1600" b="1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.IFDEF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.ENDC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	.IFDEF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identifier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&lt;statement(s)&gt;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.ENDC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Test whether </a:t>
            </a:r>
            <a:r>
              <a:rPr lang="en-US" altLang="en-US" sz="2400" i="1" dirty="0" smtClean="0"/>
              <a:t>identifier</a:t>
            </a:r>
            <a:r>
              <a:rPr lang="en-US" altLang="en-US" sz="2400" dirty="0" smtClean="0"/>
              <a:t> is </a:t>
            </a:r>
            <a:r>
              <a:rPr lang="en-US" altLang="en-US" sz="2400" dirty="0" smtClean="0"/>
              <a:t>defined.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Statement(s) are only compiled IF the identifier is defined at the time of </a:t>
            </a:r>
            <a:r>
              <a:rPr lang="en-US" altLang="en-US" sz="2200" dirty="0" smtClean="0"/>
              <a:t>compilation.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Allows conditional compilation base on </a:t>
            </a:r>
            <a:r>
              <a:rPr lang="en-US" altLang="en-US" sz="2400" dirty="0" smtClean="0"/>
              <a:t>identifiers.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defines, fields, records, literals, etc.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.IFNDEF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.ENDC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	.IFNDEF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identifier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&lt;statement(s)&gt;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	.ENDC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Test whether </a:t>
            </a:r>
            <a:r>
              <a:rPr lang="en-US" altLang="en-US" sz="2400" i="1" dirty="0" smtClean="0"/>
              <a:t>identifier </a:t>
            </a:r>
            <a:r>
              <a:rPr lang="en-US" altLang="en-US" sz="2400" dirty="0" smtClean="0"/>
              <a:t>is NOT </a:t>
            </a:r>
            <a:r>
              <a:rPr lang="en-US" altLang="en-US" sz="2400" dirty="0" smtClean="0"/>
              <a:t>defined.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Statement(s) are only compiled if identifier is NOT defined at the time of </a:t>
            </a:r>
            <a:r>
              <a:rPr lang="en-US" altLang="en-US" sz="2200" dirty="0" smtClean="0"/>
              <a:t>compilation.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Allows conditional compilation based on </a:t>
            </a:r>
            <a:r>
              <a:rPr lang="en-US" altLang="en-US" sz="2400" dirty="0" smtClean="0"/>
              <a:t>identifiers.</a:t>
            </a:r>
            <a:endParaRPr lang="en-US" altLang="en-US" sz="2400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.ELSE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.IF[N]DEF</a:t>
            </a:r>
            <a:r>
              <a:rPr lang="en-US" altLang="en-US" sz="2000" b="1" dirty="0" smtClean="0"/>
              <a:t> identifier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&lt;statement(s)&gt;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.ELSE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&lt;statement(s)&gt;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.ENDC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Sub-conditional test used within </a:t>
            </a:r>
            <a:r>
              <a:rPr lang="en-US" altLang="en-US" b="1" dirty="0" smtClean="0">
                <a:solidFill>
                  <a:srgbClr val="FF0000"/>
                </a:solidFill>
              </a:rPr>
              <a:t>.IFDEF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FF0000"/>
                </a:solidFill>
              </a:rPr>
              <a:t>.IFNDEF</a:t>
            </a:r>
            <a:r>
              <a:rPr lang="en-US" altLang="en-US" dirty="0" smtClean="0"/>
              <a:t> conditional </a:t>
            </a:r>
            <a:r>
              <a:rPr lang="en-US" altLang="en-US" dirty="0" smtClean="0"/>
              <a:t>blocks.</a:t>
            </a:r>
            <a:endParaRPr lang="en-US" altLang="en-US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.IFDEF</a:t>
            </a:r>
            <a:r>
              <a:rPr lang="en-US" altLang="en-US" dirty="0" smtClean="0"/>
              <a:t> Example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main </a:t>
            </a:r>
            <a:r>
              <a:rPr lang="en-US" altLang="en-US" sz="1600" b="1" dirty="0" smtClean="0"/>
              <a:t>Example3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.define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DEBUG	,1</a:t>
            </a:r>
            <a:endParaRPr lang="en-US" altLang="en-US" sz="16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600" b="1" dirty="0"/>
              <a:t>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.ifdef</a:t>
            </a:r>
            <a:r>
              <a:rPr lang="en-US" altLang="en-US" sz="1600" b="1" dirty="0" smtClean="0"/>
              <a:t> DEBUG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writes</a:t>
            </a:r>
            <a:r>
              <a:rPr lang="en-US" altLang="en-US" sz="1600" b="1" dirty="0" smtClean="0"/>
              <a:t>( mTerminalChannel, </a:t>
            </a:r>
            <a:r>
              <a:rPr lang="en-US" altLang="en-US" sz="1600" b="1" dirty="0" smtClean="0"/>
              <a:t>“Entering subroutine 1</a:t>
            </a:r>
            <a:r>
              <a:rPr lang="en-US" altLang="en-US" sz="1600" b="1" dirty="0" smtClean="0"/>
              <a:t>” )</a:t>
            </a: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.endc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.IFDEF</a:t>
            </a:r>
            <a:r>
              <a:rPr lang="en-US" altLang="en-US" dirty="0" smtClean="0"/>
              <a:t> Example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600" b="1" dirty="0" smtClean="0"/>
              <a:t> Example4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proc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.ifdef </a:t>
            </a:r>
            <a:r>
              <a:rPr lang="en-US" altLang="en-US" sz="1600" b="1" dirty="0" smtClean="0"/>
              <a:t>OS_VMS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00B050"/>
                </a:solidFill>
              </a:rPr>
              <a:t>	; VMS specific code here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</a:t>
            </a:r>
            <a:r>
              <a:rPr lang="en-US" altLang="en-US" sz="1600" b="1" dirty="0" smtClean="0">
                <a:solidFill>
                  <a:srgbClr val="00B050"/>
                </a:solidFill>
              </a:rPr>
              <a:t>; Non-VMS code here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	.endc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endParaRPr lang="en-US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.UNDEFINE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.UNDEFINE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 smtClean="0"/>
              <a:t>identifier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sz="2800" dirty="0" smtClean="0"/>
              <a:t>Removes the definition of a replacement identifier previously defined with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.DEFINE</a:t>
            </a:r>
          </a:p>
          <a:p>
            <a:pPr lvl="1" eaLnBrk="1" hangingPunct="1"/>
            <a:r>
              <a:rPr lang="en-US" altLang="en-US" sz="2800" dirty="0" smtClean="0"/>
              <a:t>If </a:t>
            </a:r>
            <a:r>
              <a:rPr lang="en-US" altLang="en-US" sz="2800" i="1" dirty="0" smtClean="0"/>
              <a:t>identifier</a:t>
            </a:r>
            <a:r>
              <a:rPr lang="en-US" altLang="en-US" sz="2800" dirty="0" smtClean="0"/>
              <a:t> was not defined with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800" dirty="0" smtClean="0"/>
              <a:t>, you’ll get a compiler </a:t>
            </a:r>
            <a:r>
              <a:rPr lang="en-US" altLang="en-US" sz="2800" dirty="0" smtClean="0"/>
              <a:t>error.</a:t>
            </a:r>
            <a:endParaRPr lang="en-US" altLang="en-US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.UNDEFINE</a:t>
            </a:r>
            <a:r>
              <a:rPr lang="en-US" altLang="en-US" dirty="0" smtClean="0"/>
              <a:t> </a:t>
            </a:r>
            <a:r>
              <a:rPr lang="en-US" altLang="en-US" dirty="0" smtClean="0"/>
              <a:t>Example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>
                <a:solidFill>
                  <a:srgbClr val="FF0000"/>
                </a:solidFill>
              </a:rPr>
              <a:t>main</a:t>
            </a:r>
            <a:r>
              <a:rPr lang="en-US" altLang="en-US" sz="1200" b="1" dirty="0"/>
              <a:t> </a:t>
            </a:r>
            <a:r>
              <a:rPr lang="en-US" altLang="en-US" sz="1200" b="1" dirty="0" smtClean="0"/>
              <a:t>Example5</a:t>
            </a:r>
            <a:endParaRPr lang="en-US" altLang="en-US" sz="1200" b="1" dirty="0"/>
          </a:p>
          <a:p>
            <a:pPr>
              <a:lnSpc>
                <a:spcPct val="90000"/>
              </a:lnSpc>
              <a:buNone/>
            </a:pPr>
            <a:endParaRPr lang="en-US" altLang="en-US" sz="12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	.</a:t>
            </a:r>
            <a:r>
              <a:rPr lang="en-US" altLang="en-US" sz="1200" b="1" dirty="0">
                <a:solidFill>
                  <a:srgbClr val="FF0000"/>
                </a:solidFill>
              </a:rPr>
              <a:t>define</a:t>
            </a:r>
            <a:r>
              <a:rPr lang="en-US" altLang="en-US" sz="1200" b="1" dirty="0"/>
              <a:t> </a:t>
            </a:r>
            <a:r>
              <a:rPr lang="en-US" altLang="en-US" sz="1200" b="1" dirty="0" smtClean="0"/>
              <a:t>TRAINING$TITLE	,”</a:t>
            </a:r>
            <a:r>
              <a:rPr lang="en-US" altLang="en-US" sz="1200" b="1" dirty="0"/>
              <a:t>Example - </a:t>
            </a:r>
            <a:r>
              <a:rPr lang="en-US" altLang="en-US" sz="1200" b="1" dirty="0" smtClean="0"/>
              <a:t>5”</a:t>
            </a:r>
            <a:endParaRPr lang="en-US" altLang="en-US" sz="12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200" b="1" dirty="0">
                <a:solidFill>
                  <a:srgbClr val="FF0000"/>
                </a:solidFill>
              </a:rPr>
              <a:t>	.define</a:t>
            </a:r>
            <a:r>
              <a:rPr lang="en-US" altLang="en-US" sz="1200" b="1" dirty="0"/>
              <a:t> TRAINING$VERSION	,”V1.0”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>
                <a:solidFill>
                  <a:srgbClr val="FF0000"/>
                </a:solidFill>
              </a:rPr>
              <a:t>proc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	</a:t>
            </a:r>
            <a:r>
              <a:rPr lang="en-US" altLang="en-US" sz="1200" b="1" dirty="0">
                <a:solidFill>
                  <a:srgbClr val="7030A0"/>
                </a:solidFill>
              </a:rPr>
              <a:t>open</a:t>
            </a:r>
            <a:r>
              <a:rPr lang="en-US" altLang="en-US" sz="1200" b="1" dirty="0"/>
              <a:t>( 1, o, “tt:” )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200" b="1" dirty="0" smtClean="0"/>
              <a:t>( 1</a:t>
            </a:r>
            <a:r>
              <a:rPr lang="en-US" altLang="en-US" sz="1200" b="1" dirty="0"/>
              <a:t>,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</a:t>
            </a:r>
            <a:r>
              <a:rPr lang="en-US" altLang="en-US" sz="1200" b="1" dirty="0">
                <a:solidFill>
                  <a:srgbClr val="FFC000"/>
                </a:solidFill>
              </a:rPr>
              <a:t>SCR_POS</a:t>
            </a:r>
            <a:r>
              <a:rPr lang="en-US" altLang="en-US" sz="1200" b="1" dirty="0"/>
              <a:t>( 1, 1 ), TRAINING$TITLE,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	</a:t>
            </a:r>
            <a:r>
              <a:rPr lang="en-US" altLang="en-US" sz="1200" b="1" dirty="0" smtClean="0"/>
              <a:t>&amp;	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</a:t>
            </a:r>
            <a:r>
              <a:rPr lang="en-US" altLang="en-US" sz="1200" b="1" dirty="0">
                <a:solidFill>
                  <a:srgbClr val="FFC000"/>
                </a:solidFill>
              </a:rPr>
              <a:t>SCR_POS</a:t>
            </a:r>
            <a:r>
              <a:rPr lang="en-US" altLang="en-US" sz="1200" b="1" dirty="0"/>
              <a:t>( 1, 77 ), TRAINING$VERSION )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	…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	</a:t>
            </a:r>
            <a:r>
              <a:rPr lang="en-US" altLang="en-US" sz="1200" b="1" dirty="0">
                <a:solidFill>
                  <a:srgbClr val="7030A0"/>
                </a:solidFill>
              </a:rPr>
              <a:t>close</a:t>
            </a:r>
            <a:r>
              <a:rPr lang="en-US" altLang="en-US" sz="1200" b="1" dirty="0"/>
              <a:t> 1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stop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.undefine</a:t>
            </a:r>
            <a:r>
              <a:rPr lang="en-US" altLang="en-US" sz="1200" b="1" dirty="0" smtClean="0"/>
              <a:t> TRAINING$TITLE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.undefine</a:t>
            </a:r>
            <a:r>
              <a:rPr lang="en-US" altLang="en-US" sz="1200" b="1" dirty="0" smtClean="0"/>
              <a:t> TRAINING$VERSION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>
                <a:solidFill>
                  <a:srgbClr val="FF0000"/>
                </a:solidFill>
              </a:rPr>
              <a:t>endmain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22901512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Questions?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Compiler directives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Overview of compiler </a:t>
            </a:r>
            <a:r>
              <a:rPr lang="en-US" altLang="en-US" dirty="0" smtClean="0"/>
              <a:t>directives.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Include code </a:t>
            </a:r>
            <a:r>
              <a:rPr lang="en-US" altLang="en-US" dirty="0" smtClean="0"/>
              <a:t>segments.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Simple text replacement </a:t>
            </a:r>
            <a:r>
              <a:rPr lang="en-US" altLang="en-US" dirty="0" smtClean="0"/>
              <a:t>macros.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Conditional </a:t>
            </a:r>
            <a:r>
              <a:rPr lang="en-US" altLang="en-US" dirty="0" smtClean="0"/>
              <a:t>compilation.</a:t>
            </a:r>
            <a:endParaRPr lang="en-US" altLang="en-US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Parametric Macros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1600" b="1" dirty="0" smtClean="0"/>
              <a:t> </a:t>
            </a:r>
            <a:r>
              <a:rPr lang="en-US" altLang="en-US" sz="1600" b="1" i="1" dirty="0" smtClean="0"/>
              <a:t>macro</a:t>
            </a:r>
            <a:r>
              <a:rPr lang="en-US" altLang="en-US" sz="1600" b="1" i="1" dirty="0" smtClean="0"/>
              <a:t>( p</a:t>
            </a:r>
            <a:r>
              <a:rPr lang="en-US" altLang="en-US" sz="1600" b="1" i="1" baseline="-25000" dirty="0" smtClean="0"/>
              <a:t>1</a:t>
            </a:r>
            <a:r>
              <a:rPr lang="en-US" altLang="en-US" sz="1600" b="1" i="1" dirty="0" smtClean="0"/>
              <a:t>, …, </a:t>
            </a:r>
            <a:r>
              <a:rPr lang="en-US" altLang="en-US" sz="1600" b="1" i="1" dirty="0" smtClean="0"/>
              <a:t>p</a:t>
            </a:r>
            <a:r>
              <a:rPr lang="en-US" altLang="en-US" sz="1600" b="1" i="1" baseline="-25000" dirty="0" smtClean="0"/>
              <a:t>n </a:t>
            </a:r>
            <a:r>
              <a:rPr lang="en-US" altLang="en-US" sz="1600" b="1" i="1" dirty="0" smtClean="0"/>
              <a:t>) replacement_value</a:t>
            </a:r>
            <a:endParaRPr lang="en-US" altLang="en-US" sz="1600" b="1" i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i="1" dirty="0" smtClean="0"/>
          </a:p>
          <a:p>
            <a:pPr eaLnBrk="1" hangingPunct="1"/>
            <a:r>
              <a:rPr lang="en-US" altLang="en-US" sz="2000" dirty="0" smtClean="0"/>
              <a:t>Special form of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000" dirty="0" smtClean="0"/>
              <a:t> compiler </a:t>
            </a:r>
            <a:r>
              <a:rPr lang="en-US" altLang="en-US" sz="2000" dirty="0" smtClean="0"/>
              <a:t>directive: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i="1" dirty="0" smtClean="0"/>
              <a:t>Macro</a:t>
            </a:r>
            <a:r>
              <a:rPr lang="en-US" altLang="en-US" sz="2000" dirty="0" smtClean="0"/>
              <a:t> is the name of the macro being </a:t>
            </a:r>
            <a:r>
              <a:rPr lang="en-US" altLang="en-US" sz="2000" dirty="0" smtClean="0"/>
              <a:t>defined.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1</a:t>
            </a:r>
            <a:r>
              <a:rPr lang="en-US" altLang="en-US" sz="2000" dirty="0" smtClean="0"/>
              <a:t> thru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n</a:t>
            </a:r>
            <a:r>
              <a:rPr lang="en-US" altLang="en-US" sz="2000" dirty="0" smtClean="0"/>
              <a:t> are parameters to be substituted into the </a:t>
            </a:r>
            <a:r>
              <a:rPr lang="en-US" altLang="en-US" sz="2000" i="1" dirty="0" smtClean="0"/>
              <a:t>replacement_value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i="1" dirty="0" smtClean="0"/>
              <a:t>Replacement_value</a:t>
            </a:r>
            <a:r>
              <a:rPr lang="en-US" altLang="en-US" sz="2000" dirty="0" smtClean="0"/>
              <a:t> replaces any instance of </a:t>
            </a:r>
            <a:r>
              <a:rPr lang="en-US" altLang="en-US" sz="2000" i="1" dirty="0" smtClean="0"/>
              <a:t>macro</a:t>
            </a:r>
            <a:r>
              <a:rPr lang="en-US" altLang="en-US" sz="2000" dirty="0" smtClean="0"/>
              <a:t> at compile time, with parameters </a:t>
            </a:r>
            <a:r>
              <a:rPr lang="en-US" altLang="en-US" sz="2000" dirty="0" smtClean="0"/>
              <a:t>inserted.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Multiple parameters may be </a:t>
            </a:r>
            <a:r>
              <a:rPr lang="en-US" altLang="en-US" sz="2000" dirty="0" smtClean="0"/>
              <a:t>specified: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Parameters only have scope in the current </a:t>
            </a:r>
            <a:r>
              <a:rPr lang="en-US" altLang="en-US" sz="2000" dirty="0" smtClean="0"/>
              <a:t>definition.</a:t>
            </a:r>
            <a:endParaRPr lang="en-US" altLang="en-US" sz="2000" dirty="0" smtClean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Parameters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 Continuation lines ARE </a:t>
            </a:r>
            <a:r>
              <a:rPr lang="en-US" altLang="en-US" sz="2400" dirty="0" smtClean="0"/>
              <a:t>allowed: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Be careful about syntax replacement, as they are treated as a single </a:t>
            </a:r>
            <a:r>
              <a:rPr lang="en-US" altLang="en-US" sz="2200" dirty="0" smtClean="0"/>
              <a:t>space.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Compiler listing files and the debugger do not show the expansion of the </a:t>
            </a:r>
            <a:r>
              <a:rPr lang="en-US" altLang="en-US" sz="2400" dirty="0" smtClean="0"/>
              <a:t>macro.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More </a:t>
            </a:r>
            <a:r>
              <a:rPr lang="en-US" altLang="en-US" sz="2400" dirty="0" smtClean="0"/>
              <a:t>information and real examples when we look at dynamic memory </a:t>
            </a:r>
            <a:r>
              <a:rPr lang="en-US" altLang="en-US" sz="2400" dirty="0" smtClean="0"/>
              <a:t>later.</a:t>
            </a:r>
            <a:endParaRPr lang="en-US" altLang="en-US" sz="2400" dirty="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Sample Macros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.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define</a:t>
            </a:r>
            <a:r>
              <a:rPr lang="en-US" altLang="en-US" sz="1200" b="1" dirty="0" smtClean="0"/>
              <a:t> TCH	</a:t>
            </a:r>
            <a:r>
              <a:rPr lang="en-US" altLang="en-US" sz="1200" b="1" dirty="0" smtClean="0"/>
              <a:t>		,</a:t>
            </a:r>
            <a:r>
              <a:rPr lang="en-US" altLang="en-US" sz="1200" b="1" dirty="0" smtClean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define</a:t>
            </a:r>
            <a:r>
              <a:rPr lang="en-US" altLang="en-US" sz="1200" b="1" dirty="0" smtClean="0"/>
              <a:t> TTOPEN</a:t>
            </a:r>
            <a:r>
              <a:rPr lang="en-US" altLang="en-US" sz="1200" b="1" dirty="0" smtClean="0"/>
              <a:t>( channel ) 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200" b="1" dirty="0" smtClean="0"/>
              <a:t>( channel, “i”, “tt:” )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.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define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OUTPUT(row, column, text ) 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200" b="1" dirty="0" smtClean="0"/>
              <a:t>( TCH,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200" b="1" dirty="0" smtClean="0"/>
              <a:t>( row, column), text )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/>
              <a:t>TTOPEN( TCH )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OUTPUT( 15, 5, ”</a:t>
            </a:r>
            <a:r>
              <a:rPr lang="en-US" altLang="en-US" sz="1200" b="1" dirty="0" smtClean="0"/>
              <a:t>Welcome</a:t>
            </a:r>
            <a:r>
              <a:rPr lang="en-US" altLang="en-US" sz="1200" b="1" dirty="0" smtClean="0"/>
              <a:t>!” )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…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stop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Questions?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Parametric Macros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7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/>
              </a:rPr>
              <a:t>instructions</a:t>
            </a:r>
            <a:r>
              <a:rPr lang="en-US" altLang="en-US" sz="2800" dirty="0" smtClean="0"/>
              <a:t> for 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Compiler Directives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Instruct the compiler when generating object code from source </a:t>
            </a:r>
            <a:r>
              <a:rPr lang="en-US" altLang="en-US" sz="2400" dirty="0" smtClean="0"/>
              <a:t>code: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Not included in object or executable </a:t>
            </a:r>
            <a:r>
              <a:rPr lang="en-US" altLang="en-US" sz="2400" dirty="0" smtClean="0"/>
              <a:t>files.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Must </a:t>
            </a:r>
            <a:r>
              <a:rPr lang="en-US" altLang="en-US" sz="2400" dirty="0" smtClean="0"/>
              <a:t>be the first non-white space element on a logical </a:t>
            </a:r>
            <a:r>
              <a:rPr lang="en-US" altLang="en-US" sz="2400" dirty="0" smtClean="0"/>
              <a:t>line.</a:t>
            </a:r>
            <a:endParaRPr lang="en-US" altLang="en-US" sz="2400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We’ve already seen …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[</a:t>
            </a:r>
            <a:r>
              <a:rPr lang="en-US" altLang="en-US" sz="2000" i="1" dirty="0" smtClean="0"/>
              <a:t>name</a:t>
            </a:r>
            <a:r>
              <a:rPr lang="en-US" altLang="en-US" sz="2000" dirty="0" smtClean="0"/>
              <a:t>]</a:t>
            </a:r>
          </a:p>
          <a:p>
            <a:pPr lvl="1" eaLnBrk="1" hangingPunct="1"/>
            <a:r>
              <a:rPr lang="en-US" altLang="en-US" sz="2000" dirty="0" smtClean="0"/>
              <a:t>Marks the start of a main routine (program</a:t>
            </a:r>
            <a:r>
              <a:rPr lang="en-US" altLang="en-US" sz="2000" dirty="0" smtClean="0"/>
              <a:t>).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If not used, </a:t>
            </a:r>
            <a:r>
              <a:rPr lang="en-US" altLang="en-US" sz="2000" i="1" dirty="0" smtClean="0"/>
              <a:t>name</a:t>
            </a:r>
            <a:r>
              <a:rPr lang="en-US" altLang="en-US" sz="2000" dirty="0" smtClean="0"/>
              <a:t> defaults to the source file </a:t>
            </a:r>
            <a:r>
              <a:rPr lang="en-US" altLang="en-US" sz="2000" dirty="0" smtClean="0"/>
              <a:t>name.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PROC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 smtClean="0"/>
              <a:t>Marks the end of the data division and the start of the procedure </a:t>
            </a:r>
            <a:r>
              <a:rPr lang="en-US" altLang="en-US" sz="2000" dirty="0" smtClean="0"/>
              <a:t>division.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One required per </a:t>
            </a:r>
            <a:r>
              <a:rPr lang="en-US" altLang="en-US" sz="2000" dirty="0" smtClean="0"/>
              <a:t>routine.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ENDMAIN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 smtClean="0"/>
              <a:t>Ends a main </a:t>
            </a:r>
            <a:r>
              <a:rPr lang="en-US" altLang="en-US" sz="2000" dirty="0" smtClean="0"/>
              <a:t>routine.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Implicit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at the end of a source </a:t>
            </a:r>
            <a:r>
              <a:rPr lang="en-US" altLang="en-US" sz="2000" dirty="0" smtClean="0"/>
              <a:t>file.</a:t>
            </a:r>
            <a:endParaRPr lang="en-US" altLang="en-US" sz="20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en-US" sz="1600" dirty="0"/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SUBROUTINE</a:t>
            </a:r>
            <a:r>
              <a:rPr lang="en-US" altLang="en-US" sz="1600" dirty="0"/>
              <a:t> </a:t>
            </a:r>
            <a:r>
              <a:rPr lang="en-US" altLang="en-US" sz="1600" i="1" dirty="0"/>
              <a:t>name</a:t>
            </a:r>
            <a:br>
              <a:rPr lang="en-US" altLang="en-US" sz="1600" i="1" dirty="0"/>
            </a:br>
            <a:r>
              <a:rPr lang="en-US" altLang="en-US" sz="1600" dirty="0">
                <a:solidFill>
                  <a:srgbClr val="FF0000"/>
                </a:solidFill>
              </a:rPr>
              <a:t>			ENDPARAMS</a:t>
            </a:r>
            <a:br>
              <a:rPr lang="en-US" altLang="en-US" sz="1600" dirty="0">
                <a:solidFill>
                  <a:srgbClr val="FF0000"/>
                </a:solidFill>
              </a:rPr>
            </a:br>
            <a:r>
              <a:rPr lang="en-US" altLang="en-US" sz="1600" dirty="0">
                <a:solidFill>
                  <a:srgbClr val="FF0000"/>
                </a:solidFill>
              </a:rPr>
              <a:t>		PROC</a:t>
            </a:r>
            <a:br>
              <a:rPr lang="en-US" altLang="en-US" sz="1600" dirty="0">
                <a:solidFill>
                  <a:srgbClr val="FF0000"/>
                </a:solidFill>
              </a:rPr>
            </a:br>
            <a:r>
              <a:rPr lang="en-US" altLang="en-US" sz="1600" dirty="0"/>
              <a:t>			</a:t>
            </a:r>
            <a:r>
              <a:rPr lang="en-US" altLang="en-US" sz="1600" dirty="0">
                <a:solidFill>
                  <a:srgbClr val="7030A0"/>
                </a:solidFill>
              </a:rPr>
              <a:t>XRETURN</a:t>
            </a:r>
            <a:r>
              <a:rPr lang="en-US" altLang="en-US" sz="1600" dirty="0">
                <a:solidFill>
                  <a:srgbClr val="FF0000"/>
                </a:solidFill>
              </a:rPr>
              <a:t/>
            </a:r>
            <a:br>
              <a:rPr lang="en-US" altLang="en-US" sz="1600" dirty="0">
                <a:solidFill>
                  <a:srgbClr val="FF0000"/>
                </a:solidFill>
              </a:rPr>
            </a:br>
            <a:r>
              <a:rPr lang="en-US" altLang="en-US" sz="1600" i="1" dirty="0"/>
              <a:t>		</a:t>
            </a:r>
            <a:r>
              <a:rPr lang="en-US" altLang="en-US" sz="1600" dirty="0">
                <a:solidFill>
                  <a:srgbClr val="FF0000"/>
                </a:solidFill>
              </a:rPr>
              <a:t>ENDSUBROUTINE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External subroutine declaration.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More information in a later </a:t>
            </a:r>
            <a:r>
              <a:rPr lang="en-US" altLang="en-US" sz="2400" dirty="0" smtClean="0"/>
              <a:t>module.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2400" b="1" dirty="0" smtClean="0"/>
              <a:t> MySubroutine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endparams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proc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xreturn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endsubroutine</a:t>
            </a:r>
            <a:endParaRPr lang="en-US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1600" dirty="0" smtClean="0"/>
              <a:t>		</a:t>
            </a:r>
            <a:r>
              <a:rPr lang="en-US" altLang="en-US" sz="1600" dirty="0" smtClean="0">
                <a:solidFill>
                  <a:srgbClr val="FF0000"/>
                </a:solidFill>
              </a:rPr>
              <a:t>FUNCTION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/>
              <a:t>name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/>
              <a:t>	</a:t>
            </a:r>
            <a:r>
              <a:rPr lang="en-US" altLang="en-US" sz="1600" dirty="0" smtClean="0"/>
              <a:t>		</a:t>
            </a:r>
            <a:r>
              <a:rPr lang="en-US" altLang="en-US" sz="1600" dirty="0" smtClean="0">
                <a:solidFill>
                  <a:srgbClr val="FF0000"/>
                </a:solidFill>
              </a:rPr>
              <a:t>ENDPARAMS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>		</a:t>
            </a:r>
            <a:r>
              <a:rPr lang="en-US" altLang="en-US" sz="1600" dirty="0" smtClean="0">
                <a:solidFill>
                  <a:srgbClr val="FF0000"/>
                </a:solidFill>
              </a:rPr>
              <a:t>PROC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/>
              <a:t>	</a:t>
            </a:r>
            <a:r>
              <a:rPr lang="en-US" altLang="en-US" sz="1600" dirty="0" smtClean="0"/>
              <a:t>		</a:t>
            </a:r>
            <a:r>
              <a:rPr lang="en-US" altLang="en-US" sz="1600" dirty="0" smtClean="0">
                <a:solidFill>
                  <a:srgbClr val="7030A0"/>
                </a:solidFill>
              </a:rPr>
              <a:t>FRETURN</a:t>
            </a:r>
            <a:r>
              <a:rPr lang="en-US" altLang="en-US" sz="1600" dirty="0" smtClean="0"/>
              <a:t> &lt;VALUE&gt;</a:t>
            </a:r>
            <a:br>
              <a:rPr lang="en-US" altLang="en-US" sz="1600" dirty="0" smtClean="0"/>
            </a:br>
            <a:r>
              <a:rPr lang="en-US" altLang="en-US" sz="1600" dirty="0" smtClean="0"/>
              <a:t>		</a:t>
            </a:r>
            <a:r>
              <a:rPr lang="en-US" altLang="en-US" sz="1600" dirty="0" smtClean="0">
                <a:solidFill>
                  <a:srgbClr val="FF0000"/>
                </a:solidFill>
              </a:rPr>
              <a:t>ENDFUNCTION</a:t>
            </a:r>
            <a:endParaRPr lang="en-US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External function declaration.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A function is similar to a subroutine, but also returns a value (or status) to the </a:t>
            </a:r>
            <a:r>
              <a:rPr lang="en-US" altLang="en-US" sz="2000" dirty="0" smtClean="0"/>
              <a:t>caller.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More information in a later </a:t>
            </a:r>
            <a:r>
              <a:rPr lang="en-US" altLang="en-US" sz="2000" dirty="0" smtClean="0"/>
              <a:t>module.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function</a:t>
            </a:r>
            <a:r>
              <a:rPr lang="en-US" altLang="en-US" sz="2400" b="1" dirty="0" smtClean="0"/>
              <a:t> MyFunction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endparams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proc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freturn</a:t>
            </a:r>
            <a:r>
              <a:rPr lang="en-US" altLang="en-US" sz="2400" b="1" dirty="0" smtClean="0"/>
              <a:t> &lt;value&gt;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endfunction</a:t>
            </a:r>
            <a:endParaRPr lang="en-US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.INCLUDE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	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.INCLUDE</a:t>
            </a:r>
            <a:r>
              <a:rPr lang="en-US" altLang="en-US" sz="1600" b="1" dirty="0" smtClean="0"/>
              <a:t> [“]</a:t>
            </a:r>
            <a:r>
              <a:rPr lang="en-US" altLang="en-US" sz="1600" b="1" i="1" dirty="0" smtClean="0"/>
              <a:t>file_name</a:t>
            </a:r>
            <a:r>
              <a:rPr lang="en-US" altLang="en-US" sz="1600" b="1" dirty="0" smtClean="0"/>
              <a:t>[“]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Inserts source code from </a:t>
            </a:r>
            <a:r>
              <a:rPr lang="en-US" altLang="en-US" sz="2000" i="1" dirty="0" smtClean="0"/>
              <a:t>file_name</a:t>
            </a:r>
            <a:r>
              <a:rPr lang="en-US" altLang="en-US" sz="2000" dirty="0" smtClean="0"/>
              <a:t> into the program at the current </a:t>
            </a:r>
            <a:r>
              <a:rPr lang="en-US" altLang="en-US" sz="2000" dirty="0" smtClean="0"/>
              <a:t>position: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Can include data definitions in the data </a:t>
            </a:r>
            <a:r>
              <a:rPr lang="en-US" altLang="en-US" sz="2000" dirty="0" smtClean="0"/>
              <a:t>division.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Program code can be included into the procedure </a:t>
            </a:r>
            <a:r>
              <a:rPr lang="en-US" altLang="en-US" sz="2000" dirty="0" smtClean="0"/>
              <a:t>division.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Processed at compile </a:t>
            </a:r>
            <a:r>
              <a:rPr lang="en-US" altLang="en-US" sz="2000" dirty="0" smtClean="0"/>
              <a:t>time.</a:t>
            </a:r>
            <a:endParaRPr lang="en-US" altLang="en-US" sz="2000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.INCLUDE</a:t>
            </a:r>
            <a:r>
              <a:rPr lang="en-US" altLang="en-US" dirty="0" smtClean="0"/>
              <a:t> Example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2000" b="1" dirty="0" smtClean="0"/>
              <a:t> Example1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; Include the record layouts that we </a:t>
            </a:r>
            <a:r>
              <a:rPr lang="en-US" altLang="en-US" sz="2000" b="1" dirty="0" smtClean="0">
                <a:solidFill>
                  <a:srgbClr val="00B050"/>
                </a:solidFill>
              </a:rPr>
              <a:t>need.</a:t>
            </a:r>
            <a:endParaRPr lang="en-US" altLang="en-US" sz="2000" b="1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.include </a:t>
            </a:r>
            <a:r>
              <a:rPr lang="en-US" altLang="en-US" sz="2000" b="1" dirty="0" smtClean="0"/>
              <a:t>“DEF:customer.def”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.include</a:t>
            </a:r>
            <a:r>
              <a:rPr lang="en-US" altLang="en-US" sz="2000" b="1" dirty="0" smtClean="0"/>
              <a:t> “DEF:order_header.def”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.include</a:t>
            </a:r>
            <a:r>
              <a:rPr lang="en-US" altLang="en-US" sz="2000" b="1" dirty="0" smtClean="0"/>
              <a:t> “DEF:order_detail.def”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	.include</a:t>
            </a:r>
            <a:r>
              <a:rPr lang="en-US" altLang="en-US" sz="2000" b="1" dirty="0" smtClean="0"/>
              <a:t> “DEF:inventory.def”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proc</a:t>
            </a:r>
            <a:endParaRPr lang="en-US" altLang="en-US" sz="20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	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endmain</a:t>
            </a:r>
            <a:endParaRPr lang="en-US" alt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.DEFINE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FF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identifier</a:t>
            </a:r>
            <a:r>
              <a:rPr lang="en-US" altLang="en-US" sz="1800" b="1" dirty="0" smtClean="0"/>
              <a:t> [, </a:t>
            </a:r>
            <a:r>
              <a:rPr lang="en-US" altLang="en-US" sz="1800" b="1" i="1" dirty="0" smtClean="0"/>
              <a:t>value</a:t>
            </a:r>
            <a:r>
              <a:rPr lang="en-US" altLang="en-US" sz="1800" b="1" dirty="0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Defines an identifier, and optionally gives it a constant </a:t>
            </a:r>
            <a:r>
              <a:rPr lang="en-US" altLang="en-US" sz="2400" dirty="0" smtClean="0"/>
              <a:t>value: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Value</a:t>
            </a:r>
            <a:r>
              <a:rPr lang="en-US" altLang="en-US" sz="2200" dirty="0" smtClean="0"/>
              <a:t> is </a:t>
            </a:r>
            <a:r>
              <a:rPr lang="en-US" altLang="en-US" sz="2200" dirty="0" smtClean="0"/>
              <a:t>a literal.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 smtClean="0"/>
              <a:t>Identifier</a:t>
            </a:r>
            <a:r>
              <a:rPr lang="en-US" altLang="en-US" sz="2400" dirty="0" smtClean="0"/>
              <a:t> can be used anywhere in your program where a literal could be </a:t>
            </a:r>
            <a:r>
              <a:rPr lang="en-US" altLang="en-US" sz="2400" dirty="0" smtClean="0"/>
              <a:t>used.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You can reference identifiers with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.IFDEF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.IFNDEF</a:t>
            </a:r>
            <a:r>
              <a:rPr lang="en-US" altLang="en-US" sz="2400" dirty="0" smtClean="0"/>
              <a:t>, etc. (more later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Compiler replaces and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2400" dirty="0" smtClean="0"/>
              <a:t> identifiers with their replacement </a:t>
            </a:r>
            <a:r>
              <a:rPr lang="en-US" altLang="en-US" sz="2400" dirty="0" smtClean="0"/>
              <a:t>values.</a:t>
            </a:r>
            <a:endParaRPr lang="en-US" altLang="en-US" sz="2400" dirty="0" smtClean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78CA7F7E-3661-4493-8372-F9298DEF4CD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61F695C6-E9A2-40A2-A6B9-A4BED5F430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522CD-BBA0-4A89-83B0-17A33DB80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78AB0C71-C53C-446D-939E-17B5298EBDD7}">
  <ds:schemaRefs>
    <ds:schemaRef ds:uri="http://schemas.microsoft.com/office/2006/documentManagement/types"/>
    <ds:schemaRef ds:uri="7E1B7CF5-752A-422F-85AE-1DE92AF584A4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188</TotalTime>
  <Words>1200</Words>
  <Application>Microsoft Office PowerPoint</Application>
  <PresentationFormat>On-screen Show (4:3)</PresentationFormat>
  <Paragraphs>264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 New Roman</vt:lpstr>
      <vt:lpstr>Arial</vt:lpstr>
      <vt:lpstr>Franklin Gothic Book</vt:lpstr>
      <vt:lpstr>Perpetua</vt:lpstr>
      <vt:lpstr>Wingdings 2</vt:lpstr>
      <vt:lpstr>Wingdings</vt:lpstr>
      <vt:lpstr>CUDark</vt:lpstr>
      <vt:lpstr>Dark Design</vt:lpstr>
      <vt:lpstr>Synergy Language Essentials</vt:lpstr>
      <vt:lpstr>Module Overview</vt:lpstr>
      <vt:lpstr>Compiler Directives</vt:lpstr>
      <vt:lpstr>We’ve already seen …</vt:lpstr>
      <vt:lpstr>  SUBROUTINE name    ENDPARAMS   PROC    XRETURN   ENDSUBROUTINE</vt:lpstr>
      <vt:lpstr>  FUNCTION name    ENDPARAMS   PROC    FRETURN &lt;VALUE&gt;   ENDFUNCTION</vt:lpstr>
      <vt:lpstr>.INCLUDE</vt:lpstr>
      <vt:lpstr>.INCLUDE Example</vt:lpstr>
      <vt:lpstr>.DEFINE</vt:lpstr>
      <vt:lpstr>.DEFINE Caveats</vt:lpstr>
      <vt:lpstr>.DEFINE Example</vt:lpstr>
      <vt:lpstr>.IFDEF and .ENDC</vt:lpstr>
      <vt:lpstr>.IFNDEF and .ENDC</vt:lpstr>
      <vt:lpstr>.ELSE</vt:lpstr>
      <vt:lpstr>.IFDEF Example</vt:lpstr>
      <vt:lpstr>.IFDEF Example</vt:lpstr>
      <vt:lpstr>.UNDEFINE</vt:lpstr>
      <vt:lpstr>.UNDEFINE Example</vt:lpstr>
      <vt:lpstr>Questions?</vt:lpstr>
      <vt:lpstr>Parametric Macros</vt:lpstr>
      <vt:lpstr>Multiple Parameters</vt:lpstr>
      <vt:lpstr>Sample Macros</vt:lpstr>
      <vt:lpstr>Questions?</vt:lpstr>
      <vt:lpstr>Exercise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101</cp:revision>
  <cp:lastPrinted>1601-01-01T00:00:00Z</cp:lastPrinted>
  <dcterms:created xsi:type="dcterms:W3CDTF">1601-01-01T00:00:00Z</dcterms:created>
  <dcterms:modified xsi:type="dcterms:W3CDTF">2021-06-24T19:06:23Z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115500.000000000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23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