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5"/>
    <p:sldMasterId id="2147483731" r:id="rId6"/>
  </p:sldMasterIdLst>
  <p:notesMasterIdLst>
    <p:notesMasterId r:id="rId48"/>
  </p:notesMasterIdLst>
  <p:handoutMasterIdLst>
    <p:handoutMasterId r:id="rId49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302" r:id="rId29"/>
    <p:sldId id="301" r:id="rId30"/>
    <p:sldId id="280" r:id="rId31"/>
    <p:sldId id="281" r:id="rId32"/>
    <p:sldId id="282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 autoAdjust="0"/>
    <p:restoredTop sz="90709" autoAdjust="0"/>
  </p:normalViewPr>
  <p:slideViewPr>
    <p:cSldViewPr>
      <p:cViewPr varScale="1">
        <p:scale>
          <a:sx n="109" d="100"/>
          <a:sy n="109" d="100"/>
        </p:scale>
        <p:origin x="12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0560442-F3E8-43D9-85CF-F0A4B245CA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7CF2F4F-95F5-4AEF-A899-F5CBF338EA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018EB8-1B6A-478B-BBBE-378EE21A5D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955E6E-93B8-43F2-AA5B-B7958BEB2FC2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F9A0A9-0B9C-413F-A162-EDD72B68D509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DC35BB-6AB5-4B1A-B5AD-215F9A8F9CEA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7A71C1-7B72-4919-A219-408F06D177D1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D3A004-C61E-41AE-93E7-4268719B9BE3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A85738-AF00-4C7D-9797-253151FEA63B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DCCB38-FED7-4EC8-A0A8-2F449F398D86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12D2E2-236D-4DA6-8124-DBC882977D4B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887FE4-6A7A-4383-BB52-35EB13B8FFC9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76A0D7-3F77-40A3-91A9-8F9E27D36096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479EDB-310A-41BE-8DE8-FEF2C732E305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716213-2F95-4585-BE59-91D68B071906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CDCA1E-6282-4665-9767-72E48116E511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DB6D56-7A96-41CD-9432-115F84E65A21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33658B-A71D-4515-9D6D-DCA003DD9C56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17707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33658B-A71D-4515-9D6D-DCA003DD9C56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7E2B79-8C95-419A-BB75-6023BCE37B4A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2D4A94-485C-46AA-9B78-1E4904355A10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6CB161-3999-4296-8E3E-F29D8F6063E1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27BBF5-BA13-4AFD-B1DF-07DBEC618703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7D0F82-8C9B-40DE-8DCF-09B2B72D866A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0A8759-88EC-4A21-80EB-17B3F4241582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0D7401-46E7-4C5C-BC61-180EC2A1DA68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71A0BC-5308-471F-BA7A-6D032BB21946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9291DB-FBC2-4599-9A8C-61A00BCDAD9B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5944F0-7CD6-43FE-B456-076D5EBF086B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AF10AA-FA24-4149-B35E-0F0E5850E815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92C6B7-8FD8-4160-B36C-749F94F25557}" type="slidenum">
              <a:rPr lang="en-US" altLang="en-US" sz="1200"/>
              <a:pPr/>
              <a:t>35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3056F5-85AC-4FFE-BDF9-CE0CF95EAA7B}" type="slidenum">
              <a:rPr lang="en-US" altLang="en-US" sz="1200"/>
              <a:pPr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828274-F301-4D11-8792-4B08850ED01C}" type="slidenum">
              <a:rPr lang="en-US" altLang="en-US" sz="1200"/>
              <a:pPr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094E82-8764-4879-8CC1-EA7DA9257F5A}" type="slidenum">
              <a:rPr lang="en-US" altLang="en-US" sz="1200"/>
              <a:pPr/>
              <a:t>38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393C4B-8D17-4D04-9BDF-CA3534B52E60}" type="slidenum">
              <a:rPr lang="en-US" altLang="en-US" sz="1200"/>
              <a:pPr/>
              <a:t>39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CFC852-BB24-4A21-AD4B-76AEBCC52FF3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B7DD0B-3146-40D7-A420-492E2E1AEFA8}" type="slidenum">
              <a:rPr lang="en-US" altLang="en-US" sz="1200"/>
              <a:pPr/>
              <a:t>40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23A26D-5024-4888-AA3F-B320755CB02A}" type="slidenum">
              <a:rPr lang="en-US" altLang="en-US" sz="1200"/>
              <a:pPr/>
              <a:t>41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CB10EA-5389-4718-AE7E-94DBE0CF0DC0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C90BFF-A857-4890-9B42-DFDB757953F3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F33AF9-4026-4987-AC5C-2CA276A94CC3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8D96BF-45FF-4EFB-B8EB-D5F3BCEBFCCB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29BB9B-6458-4E57-B518-96F387ED4388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DC70F4-1895-4526-8DD6-9FCF74D126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407039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9AD0BB4-15DD-4E19-885C-CC2D80A258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98765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6A01E69-9F10-439F-AEB1-8490915250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66040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fld id="{FAACDA35-7189-4F5C-8277-CB2A447257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614625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smtClean="0"/>
              <a:t>Synergy Language Essentials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6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533400"/>
            <a:ext cx="539115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248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EE887-4B93-417F-A931-CDF6DD314F83}" type="datetime1">
              <a:rPr lang="en-US" smtClean="0"/>
              <a:t>6/25/2021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40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85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Ba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371600"/>
            <a:ext cx="9139238" cy="0"/>
          </a:xfrm>
          <a:prstGeom prst="line">
            <a:avLst/>
          </a:prstGeom>
          <a:ln w="254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91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9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91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841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E901BB4-320C-4197-BE48-8573784642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932386"/>
      </p:ext>
    </p:extLst>
  </p:cSld>
  <p:clrMapOvr>
    <a:masterClrMapping/>
  </p:clrMapOvr>
  <p:transition advClick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83300"/>
            <a:ext cx="2322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-76200" y="6445250"/>
            <a:ext cx="6705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829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52400" y="6364288"/>
            <a:ext cx="2133600" cy="365125"/>
          </a:xfrm>
        </p:spPr>
        <p:txBody>
          <a:bodyPr/>
          <a:lstStyle>
            <a:lvl1pPr algn="l">
              <a:defRPr sz="1200" b="1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EE50288-CBBA-4F7A-92E6-B53364C65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002070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E901BB4-320C-4197-BE48-8573784642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499197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ng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E901BB4-320C-4197-BE48-8573784642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730625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6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763" y="1371600"/>
            <a:ext cx="9139237" cy="0"/>
          </a:xfrm>
          <a:prstGeom prst="line">
            <a:avLst/>
          </a:prstGeom>
          <a:ln w="25400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bg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9675" y="76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E901BB4-320C-4197-BE48-8573784642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83863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57200" y="6391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5A4BF49-409E-4C23-9617-7B45E3CEC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68608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EA4624B-7182-41DB-BCA4-B1E071680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098012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21852D4-D71F-443B-886C-6D11795749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85111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4A590B8-786A-4CBB-AC62-323EB05F43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9382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142038"/>
            <a:ext cx="232410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-76200" y="6445250"/>
            <a:ext cx="662940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611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b="1" smtClean="0">
                <a:solidFill>
                  <a:schemeClr val="bg2"/>
                </a:solidFill>
              </a:defRPr>
            </a:lvl1pPr>
          </a:lstStyle>
          <a:p>
            <a:fld id="{DE901BB4-320C-4197-BE48-8573784642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50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314C8B-31B5-4ABC-BD05-7CBE9EDD16D7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Synergy Language Essentials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3635059-FDE9-46D5-B474-04591CCE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</p:sldLayoutIdLst>
  <p:transition advClick="0"/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3D5C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en-US" sz="32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jobfunc2.cu.net/Job%20Functions/Programmer/Programmer%20Handbook/Synergy%20Training%20-%20Synergy%20Language%20Essentials/Exercise%20-%208.docx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altLang="en-US" smtClean="0"/>
              <a:t>Synergy Language Essentials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External Subroutines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Subroutine Arguments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Allow data to be passed from a calling routine to a subroutine: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And returned back to the calling routine from the subroutine.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May be required or optional: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Required arguments must be passed by the calling routine.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Optional arguments may be omitted by the calling routine.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No syntactical difference: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If a subroutine ALWAYS references an argument then it is a required argument.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Subroutine Arguments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Example2</a:t>
            </a: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i="1" dirty="0" smtClean="0"/>
              <a:t>		[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requirement</a:t>
            </a:r>
            <a:r>
              <a:rPr lang="en-US" altLang="en-US" sz="1800" b="1" i="1" dirty="0" smtClean="0"/>
              <a:t>] [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direction</a:t>
            </a:r>
            <a:r>
              <a:rPr lang="en-US" altLang="en-US" sz="1800" b="1" i="1" dirty="0" smtClean="0"/>
              <a:t>] argument</a:t>
            </a:r>
            <a:r>
              <a:rPr lang="en-US" altLang="en-US" sz="1800" b="1" i="1" baseline="-25000" dirty="0" smtClean="0"/>
              <a:t>1</a:t>
            </a:r>
            <a:r>
              <a:rPr lang="en-US" altLang="en-US" sz="1800" b="1" i="1" dirty="0" smtClean="0"/>
              <a:t> 	,type</a:t>
            </a:r>
          </a:p>
          <a:p>
            <a:pPr>
              <a:buNone/>
            </a:pPr>
            <a:r>
              <a:rPr lang="en-US" altLang="en-US" sz="1800" b="1" i="1" dirty="0"/>
              <a:t>		[</a:t>
            </a:r>
            <a:r>
              <a:rPr lang="en-US" altLang="en-US" sz="1800" b="1" i="1" dirty="0">
                <a:solidFill>
                  <a:srgbClr val="FF0000"/>
                </a:solidFill>
              </a:rPr>
              <a:t>requirement</a:t>
            </a:r>
            <a:r>
              <a:rPr lang="en-US" altLang="en-US" sz="1800" b="1" i="1" dirty="0"/>
              <a:t>] [</a:t>
            </a:r>
            <a:r>
              <a:rPr lang="en-US" altLang="en-US" sz="1800" b="1" i="1" dirty="0">
                <a:solidFill>
                  <a:srgbClr val="FF0000"/>
                </a:solidFill>
              </a:rPr>
              <a:t>direction</a:t>
            </a:r>
            <a:r>
              <a:rPr lang="en-US" altLang="en-US" sz="1800" b="1" i="1" dirty="0"/>
              <a:t>] </a:t>
            </a:r>
            <a:r>
              <a:rPr lang="en-US" altLang="en-US" sz="1800" b="1" i="1" dirty="0" smtClean="0"/>
              <a:t>argument</a:t>
            </a:r>
            <a:r>
              <a:rPr lang="en-US" altLang="en-US" sz="1800" b="1" i="1" baseline="-25000" dirty="0" smtClean="0"/>
              <a:t>2</a:t>
            </a:r>
            <a:r>
              <a:rPr lang="en-US" altLang="en-US" sz="1800" b="1" i="1" dirty="0" smtClean="0"/>
              <a:t> 	,type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i="1" dirty="0" smtClean="0"/>
              <a:t>		…</a:t>
            </a:r>
          </a:p>
          <a:p>
            <a:pPr>
              <a:buNone/>
            </a:pPr>
            <a:r>
              <a:rPr lang="en-US" altLang="en-US" sz="1800" b="1" i="1" dirty="0" smtClean="0"/>
              <a:t>		[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requirement</a:t>
            </a:r>
            <a:r>
              <a:rPr lang="en-US" altLang="en-US" sz="1800" b="1" i="1" dirty="0" smtClean="0"/>
              <a:t>] [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direction</a:t>
            </a:r>
            <a:r>
              <a:rPr lang="en-US" altLang="en-US" sz="1800" b="1" i="1" dirty="0" smtClean="0"/>
              <a:t>] argument</a:t>
            </a:r>
            <a:r>
              <a:rPr lang="en-US" altLang="en-US" sz="1800" b="1" i="1" baseline="-25000" dirty="0" smtClean="0"/>
              <a:t>n	</a:t>
            </a:r>
            <a:r>
              <a:rPr lang="en-US" altLang="en-US" sz="1800" b="1" i="1" dirty="0" smtClean="0"/>
              <a:t>,type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endparams</a:t>
            </a:r>
          </a:p>
          <a:p>
            <a:pPr eaLnBrk="1" hangingPunct="1"/>
            <a:r>
              <a:rPr lang="en-US" altLang="en-US" sz="1600" dirty="0" smtClean="0"/>
              <a:t>Requirement:</a:t>
            </a:r>
          </a:p>
          <a:p>
            <a:pPr lvl="1"/>
            <a:r>
              <a:rPr lang="en-US" altLang="en-US" sz="1600" b="1" dirty="0" smtClean="0">
                <a:solidFill>
                  <a:srgbClr val="FF0000"/>
                </a:solidFill>
              </a:rPr>
              <a:t>required</a:t>
            </a:r>
          </a:p>
          <a:p>
            <a:pPr lvl="1"/>
            <a:r>
              <a:rPr lang="en-US" altLang="en-US" sz="1600" b="1" dirty="0" smtClean="0">
                <a:solidFill>
                  <a:srgbClr val="FF0000"/>
                </a:solidFill>
              </a:rPr>
              <a:t>optional</a:t>
            </a:r>
          </a:p>
          <a:p>
            <a:r>
              <a:rPr lang="en-US" altLang="en-US" sz="1600" dirty="0" smtClean="0"/>
              <a:t>Direction:</a:t>
            </a:r>
          </a:p>
          <a:p>
            <a:pPr lvl="1"/>
            <a:r>
              <a:rPr lang="en-US" altLang="en-US" sz="1600" b="1" dirty="0">
                <a:solidFill>
                  <a:srgbClr val="FF0000"/>
                </a:solidFill>
              </a:rPr>
              <a:t>i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altLang="en-US" sz="1600" b="1" dirty="0" smtClean="0">
                <a:solidFill>
                  <a:srgbClr val="92D050"/>
                </a:solidFill>
              </a:rPr>
              <a:t>out</a:t>
            </a:r>
          </a:p>
          <a:p>
            <a:pPr lvl="1"/>
            <a:r>
              <a:rPr lang="en-US" altLang="en-US" sz="1600" b="1" dirty="0" smtClean="0">
                <a:solidFill>
                  <a:srgbClr val="FF0000"/>
                </a:solidFill>
              </a:rPr>
              <a:t>inout</a:t>
            </a:r>
          </a:p>
          <a:p>
            <a:pPr eaLnBrk="1" hangingPunct="1"/>
            <a:r>
              <a:rPr lang="en-US" altLang="en-US" sz="1600" dirty="0" smtClean="0"/>
              <a:t>Arguments are listed immediately after the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600" dirty="0" smtClean="0"/>
              <a:t> statement with a format similar to field declarations.</a:t>
            </a:r>
            <a:endParaRPr lang="en-US" altLang="en-US" sz="1800" dirty="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Arguments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400" b="1" dirty="0" smtClean="0"/>
              <a:t> </a:t>
            </a:r>
            <a:r>
              <a:rPr lang="en-US" altLang="en-US" sz="1400" b="1" i="1" dirty="0" smtClean="0"/>
              <a:t>Example3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/>
              <a:t> </a:t>
            </a:r>
            <a:r>
              <a:rPr lang="en-US" altLang="en-US" sz="1400" b="1" i="1" dirty="0"/>
              <a:t>[</a:t>
            </a:r>
            <a:r>
              <a:rPr lang="en-US" altLang="en-US" sz="1400" b="1" i="1" dirty="0">
                <a:solidFill>
                  <a:srgbClr val="FF0000"/>
                </a:solidFill>
              </a:rPr>
              <a:t>requirement</a:t>
            </a:r>
            <a:r>
              <a:rPr lang="en-US" altLang="en-US" sz="1400" b="1" i="1" dirty="0"/>
              <a:t>] [</a:t>
            </a:r>
            <a:r>
              <a:rPr lang="en-US" altLang="en-US" sz="1400" b="1" i="1" dirty="0">
                <a:solidFill>
                  <a:srgbClr val="FF0000"/>
                </a:solidFill>
              </a:rPr>
              <a:t>direction</a:t>
            </a:r>
            <a:r>
              <a:rPr lang="en-US" altLang="en-US" sz="1400" b="1" i="1" dirty="0"/>
              <a:t>] </a:t>
            </a:r>
            <a:r>
              <a:rPr lang="en-US" altLang="en-US" sz="1400" b="1" i="1" dirty="0" smtClean="0"/>
              <a:t>argument</a:t>
            </a:r>
            <a:r>
              <a:rPr lang="en-US" altLang="en-US" sz="1400" b="1" i="1" baseline="-25000" dirty="0" smtClean="0"/>
              <a:t>1	</a:t>
            </a:r>
            <a:r>
              <a:rPr lang="en-US" altLang="en-US" sz="1400" b="1" i="1" dirty="0" smtClean="0"/>
              <a:t>,type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400" b="1" dirty="0" smtClean="0"/>
              <a:t>		</a:t>
            </a:r>
            <a:r>
              <a:rPr lang="en-US" altLang="en-US" sz="1400" b="1" dirty="0"/>
              <a:t> </a:t>
            </a:r>
            <a:r>
              <a:rPr lang="en-US" altLang="en-US" sz="1400" b="1" i="1" dirty="0"/>
              <a:t>[</a:t>
            </a:r>
            <a:r>
              <a:rPr lang="en-US" altLang="en-US" sz="1400" b="1" i="1" dirty="0">
                <a:solidFill>
                  <a:srgbClr val="FF0000"/>
                </a:solidFill>
              </a:rPr>
              <a:t>requirement</a:t>
            </a:r>
            <a:r>
              <a:rPr lang="en-US" altLang="en-US" sz="1400" b="1" i="1" dirty="0"/>
              <a:t>] [</a:t>
            </a:r>
            <a:r>
              <a:rPr lang="en-US" altLang="en-US" sz="1400" b="1" i="1" dirty="0">
                <a:solidFill>
                  <a:srgbClr val="FF0000"/>
                </a:solidFill>
              </a:rPr>
              <a:t>direction</a:t>
            </a:r>
            <a:r>
              <a:rPr lang="en-US" altLang="en-US" sz="1400" b="1" i="1" dirty="0"/>
              <a:t>] </a:t>
            </a:r>
            <a:r>
              <a:rPr lang="en-US" altLang="en-US" sz="1400" b="1" i="1" dirty="0" smtClean="0"/>
              <a:t>argument</a:t>
            </a:r>
            <a:r>
              <a:rPr lang="en-US" altLang="en-US" sz="1400" b="1" i="1" baseline="-25000" dirty="0" smtClean="0"/>
              <a:t>2</a:t>
            </a:r>
            <a:r>
              <a:rPr lang="en-US" altLang="en-US" sz="1400" b="1" i="1" dirty="0" smtClean="0"/>
              <a:t>	,type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	…</a:t>
            </a:r>
          </a:p>
          <a:p>
            <a:pPr>
              <a:buNone/>
            </a:pPr>
            <a:r>
              <a:rPr lang="en-US" altLang="en-US" sz="1400" b="1" dirty="0"/>
              <a:t>		</a:t>
            </a:r>
            <a:r>
              <a:rPr lang="en-US" altLang="en-US" sz="1400" b="1" i="1" dirty="0"/>
              <a:t>[</a:t>
            </a:r>
            <a:r>
              <a:rPr lang="en-US" altLang="en-US" sz="1400" b="1" i="1" dirty="0">
                <a:solidFill>
                  <a:srgbClr val="FF0000"/>
                </a:solidFill>
              </a:rPr>
              <a:t>requirement</a:t>
            </a:r>
            <a:r>
              <a:rPr lang="en-US" altLang="en-US" sz="1400" b="1" i="1" dirty="0"/>
              <a:t>] [</a:t>
            </a:r>
            <a:r>
              <a:rPr lang="en-US" altLang="en-US" sz="1400" b="1" i="1" dirty="0">
                <a:solidFill>
                  <a:srgbClr val="FF0000"/>
                </a:solidFill>
              </a:rPr>
              <a:t>direction</a:t>
            </a:r>
            <a:r>
              <a:rPr lang="en-US" altLang="en-US" sz="1400" b="1" i="1" dirty="0"/>
              <a:t>] argument</a:t>
            </a:r>
            <a:r>
              <a:rPr lang="en-US" altLang="en-US" sz="1400" b="1" i="1" baseline="-25000" dirty="0"/>
              <a:t>n	</a:t>
            </a:r>
            <a:r>
              <a:rPr lang="en-US" altLang="en-US" sz="1400" b="1" i="1" dirty="0"/>
              <a:t>,type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smtClean="0"/>
              <a:t>	</a:t>
            </a:r>
            <a:r>
              <a:rPr lang="en-US" altLang="en-US" sz="1400" b="1" dirty="0"/>
              <a:t>	</a:t>
            </a:r>
            <a:r>
              <a:rPr lang="en-US" altLang="en-US" sz="1400" b="1" dirty="0" smtClean="0">
                <a:solidFill>
                  <a:srgbClr val="FF0000"/>
                </a:solidFill>
              </a:rPr>
              <a:t>endparams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1800" i="1" dirty="0" smtClean="0"/>
              <a:t>Type</a:t>
            </a:r>
            <a:r>
              <a:rPr lang="en-US" altLang="en-US" sz="1800" dirty="0" smtClean="0"/>
              <a:t> may be one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		Alpha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d		Decimal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d.	Implied decimal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n		Numeric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Argument size is defined by the calling program.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Initial values are not allowed.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The data is defined elsewhere!</a:t>
            </a: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Recommended Arguments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Define arguments as a type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a	Alpha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n	Numeric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An argument of type n may be passed data of any numeric type, and is processed accordingly: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Decimal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Implied-decimal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Integer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Subroutine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00B050"/>
                </a:solidFill>
              </a:rPr>
              <a:t>	;;; &lt;summary&gt;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00B050"/>
                </a:solidFill>
              </a:rPr>
              <a:t>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;;; Calculate the sales tax.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00B050"/>
                </a:solidFill>
              </a:rPr>
              <a:t>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;;; &lt;/summary&gt;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>
                <a:solidFill>
                  <a:srgbClr val="00B050"/>
                </a:solidFill>
              </a:rPr>
              <a:t>	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;;; &lt;param name=“value”&gt;</a:t>
            </a:r>
            <a:r>
              <a:rPr lang="en-US" altLang="en-US" sz="1200" b="1" dirty="0">
                <a:solidFill>
                  <a:srgbClr val="00B050"/>
                </a:solidFill>
              </a:rPr>
              <a:t>Net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value&lt;/param&gt;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 smtClean="0">
                <a:solidFill>
                  <a:srgbClr val="00B050"/>
                </a:solidFill>
              </a:rPr>
              <a:t>	;;; </a:t>
            </a:r>
            <a:r>
              <a:rPr lang="en-US" altLang="en-US" sz="1200" b="1" dirty="0">
                <a:solidFill>
                  <a:srgbClr val="00B050"/>
                </a:solidFill>
              </a:rPr>
              <a:t>&lt;param name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=“salesTax”&gt;</a:t>
            </a:r>
            <a:r>
              <a:rPr lang="en-US" altLang="en-US" sz="1200" b="1" dirty="0">
                <a:solidFill>
                  <a:srgbClr val="00B050"/>
                </a:solidFill>
              </a:rPr>
              <a:t>Sales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tax&lt;/</a:t>
            </a:r>
            <a:r>
              <a:rPr lang="en-US" altLang="en-US" sz="1200" b="1" dirty="0">
                <a:solidFill>
                  <a:srgbClr val="00B050"/>
                </a:solidFill>
              </a:rPr>
              <a:t>param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 smtClean="0">
                <a:solidFill>
                  <a:srgbClr val="00B050"/>
                </a:solidFill>
              </a:rPr>
              <a:t>	;;; </a:t>
            </a:r>
            <a:r>
              <a:rPr lang="en-US" altLang="en-US" sz="1200" b="1" dirty="0">
                <a:solidFill>
                  <a:srgbClr val="00B050"/>
                </a:solidFill>
              </a:rPr>
              <a:t>&lt;param name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=“gross”&gt;</a:t>
            </a:r>
            <a:r>
              <a:rPr lang="en-US" altLang="en-US" sz="1200" b="1" dirty="0">
                <a:solidFill>
                  <a:srgbClr val="00B050"/>
                </a:solidFill>
              </a:rPr>
              <a:t>Gross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value&lt;/</a:t>
            </a:r>
            <a:r>
              <a:rPr lang="en-US" altLang="en-US" sz="1200" b="1" dirty="0">
                <a:solidFill>
                  <a:srgbClr val="00B050"/>
                </a:solidFill>
              </a:rPr>
              <a:t>param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200" b="1" dirty="0" smtClean="0"/>
              <a:t> SalesTax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	required in</a:t>
            </a:r>
            <a:r>
              <a:rPr lang="en-US" altLang="en-US" sz="1200" b="1" dirty="0" smtClean="0"/>
              <a:t>   	value	,n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required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out</a:t>
            </a:r>
            <a:r>
              <a:rPr lang="en-US" altLang="en-US" sz="1200" b="1" dirty="0" smtClean="0"/>
              <a:t> 	salesTax	,n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	</a:t>
            </a:r>
            <a:r>
              <a:rPr lang="en-US" altLang="en-US" sz="1200" b="1" dirty="0">
                <a:solidFill>
                  <a:srgbClr val="FF0000"/>
                </a:solidFill>
              </a:rPr>
              <a:t>required</a:t>
            </a:r>
            <a:r>
              <a:rPr lang="en-US" altLang="en-US" sz="1200" b="1" dirty="0"/>
              <a:t>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out 	</a:t>
            </a:r>
            <a:r>
              <a:rPr lang="en-US" altLang="en-US" sz="1200" b="1" dirty="0" smtClean="0"/>
              <a:t>gross	,n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endparams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>
                <a:solidFill>
                  <a:srgbClr val="FF0000"/>
                </a:solidFill>
              </a:rPr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	.define</a:t>
            </a:r>
            <a:r>
              <a:rPr lang="en-US" altLang="en-US" sz="1200" b="1" dirty="0" smtClean="0"/>
              <a:t> SALES$TAX</a:t>
            </a:r>
            <a:r>
              <a:rPr lang="en-US" altLang="en-US" sz="1200" b="1" dirty="0"/>
              <a:t>	</a:t>
            </a:r>
            <a:r>
              <a:rPr lang="en-US" altLang="en-US" sz="1200" b="1" dirty="0" smtClean="0"/>
              <a:t>,17.5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 smtClean="0"/>
              <a:t>		salesTax</a:t>
            </a:r>
            <a:r>
              <a:rPr lang="en-US" altLang="en-US" sz="1200" b="1" dirty="0"/>
              <a:t>	</a:t>
            </a:r>
            <a:r>
              <a:rPr lang="en-US" altLang="en-US" sz="1200" b="1" dirty="0" smtClean="0"/>
              <a:t>= ( ( value // 100 ) * </a:t>
            </a:r>
            <a:r>
              <a:rPr lang="en-US" altLang="en-US" sz="1200" b="1" dirty="0"/>
              <a:t>SALES$TAX</a:t>
            </a:r>
            <a:r>
              <a:rPr lang="en-US" altLang="en-US" sz="1200" b="1" dirty="0" smtClean="0"/>
              <a:t>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gross	= (</a:t>
            </a:r>
            <a:r>
              <a:rPr lang="en-US" altLang="en-US" sz="1200" b="1" dirty="0"/>
              <a:t> </a:t>
            </a:r>
            <a:r>
              <a:rPr lang="en-US" altLang="en-US" sz="1200" b="1" dirty="0" smtClean="0"/>
              <a:t>value + </a:t>
            </a:r>
            <a:r>
              <a:rPr lang="en-US" altLang="en-US" sz="1200" b="1" dirty="0"/>
              <a:t>s</a:t>
            </a:r>
            <a:r>
              <a:rPr lang="en-US" altLang="en-US" sz="1200" b="1" dirty="0" smtClean="0"/>
              <a:t>alesTax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xreturn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	.undefine</a:t>
            </a:r>
            <a:r>
              <a:rPr lang="en-US" altLang="en-US" sz="1200" b="1" dirty="0" smtClean="0"/>
              <a:t> </a:t>
            </a:r>
            <a:r>
              <a:rPr lang="en-US" altLang="en-US" sz="1200" b="1" dirty="0"/>
              <a:t>SALES$TAX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endsubroutine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Subroutines</a:t>
            </a:r>
          </a:p>
          <a:p>
            <a:pPr lvl="1" eaLnBrk="1" hangingPunct="1"/>
            <a:r>
              <a:rPr lang="en-US" altLang="en-US" smtClean="0"/>
              <a:t>Writing</a:t>
            </a:r>
          </a:p>
          <a:p>
            <a:pPr lvl="1" eaLnBrk="1" hangingPunct="1"/>
            <a:r>
              <a:rPr lang="en-US" altLang="en-US" smtClean="0"/>
              <a:t>Arguments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Reference Operations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Synergy provides several data reference operations that are useful when dealing with subroutine arguments.</a:t>
            </a:r>
          </a:p>
          <a:p>
            <a:pPr lvl="1" eaLnBrk="1" hangingPunct="1"/>
            <a:r>
              <a:rPr lang="en-US" altLang="en-US" b="1" dirty="0" smtClean="0">
                <a:solidFill>
                  <a:srgbClr val="7030A0"/>
                </a:solidFill>
              </a:rPr>
              <a:t>^PASSED</a:t>
            </a:r>
          </a:p>
          <a:p>
            <a:pPr lvl="1" eaLnBrk="1" hangingPunct="1"/>
            <a:r>
              <a:rPr lang="en-US" altLang="en-US" b="1" dirty="0" smtClean="0">
                <a:solidFill>
                  <a:srgbClr val="7030A0"/>
                </a:solidFill>
              </a:rPr>
              <a:t>%NUMARGS</a:t>
            </a:r>
          </a:p>
          <a:p>
            <a:pPr lvl="1" eaLnBrk="1" hangingPunct="1"/>
            <a:r>
              <a:rPr lang="en-US" altLang="en-US" b="1" dirty="0" smtClean="0">
                <a:solidFill>
                  <a:srgbClr val="7030A0"/>
                </a:solidFill>
              </a:rPr>
              <a:t>^ARG</a:t>
            </a:r>
          </a:p>
          <a:p>
            <a:pPr lvl="1" eaLnBrk="1" hangingPunct="1"/>
            <a:r>
              <a:rPr lang="en-US" altLang="en-US" b="1" dirty="0" smtClean="0">
                <a:solidFill>
                  <a:srgbClr val="7030A0"/>
                </a:solidFill>
              </a:rPr>
              <a:t>^SIZE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^PASSED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^PASSED</a:t>
            </a:r>
            <a:r>
              <a:rPr lang="en-US" altLang="en-US" sz="1800" b="1" i="1" dirty="0" smtClean="0"/>
              <a:t>( argument 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i="1" dirty="0" smtClean="0"/>
          </a:p>
          <a:p>
            <a:pPr eaLnBrk="1" hangingPunct="1"/>
            <a:r>
              <a:rPr lang="en-US" altLang="en-US" sz="2400" dirty="0" smtClean="0"/>
              <a:t>Evaluates to TRUE or FALSE:</a:t>
            </a:r>
          </a:p>
          <a:p>
            <a:pPr lvl="1" eaLnBrk="1" hangingPunct="1"/>
            <a:r>
              <a:rPr lang="en-US" altLang="en-US" sz="2200" dirty="0" smtClean="0"/>
              <a:t>TRUE if the specified argument has been passed to the subroutine by the caller.</a:t>
            </a:r>
          </a:p>
          <a:p>
            <a:pPr lvl="1" eaLnBrk="1" hangingPunct="1"/>
            <a:r>
              <a:rPr lang="en-US" altLang="en-US" sz="2200" dirty="0" smtClean="0"/>
              <a:t>FALSE if the argument has not been passed.</a:t>
            </a:r>
          </a:p>
          <a:p>
            <a:pPr eaLnBrk="1" hangingPunct="1"/>
            <a:r>
              <a:rPr lang="en-US" altLang="en-US" sz="2400" dirty="0" smtClean="0"/>
              <a:t>Allows detection of optional arguments.</a:t>
            </a:r>
          </a:p>
          <a:p>
            <a:pPr lvl="1" eaLnBrk="1" hangingPunct="1"/>
            <a:r>
              <a:rPr lang="en-US" altLang="en-US" sz="2200" dirty="0" smtClean="0"/>
              <a:t>Not allowed in a main program!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^PASSED Example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00B050"/>
                </a:solidFill>
              </a:rPr>
              <a:t>	;;; </a:t>
            </a:r>
            <a:r>
              <a:rPr lang="en-US" altLang="en-US" sz="800" b="1" dirty="0">
                <a:solidFill>
                  <a:srgbClr val="00B050"/>
                </a:solidFill>
              </a:rPr>
              <a:t>&lt;summary&gt;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	;;; Calculate the sales tax.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	;;; &lt;/summary&gt;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	;;; &lt;param name=“value”&gt;Net value&lt;/param&gt;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	;;; &lt;param name=“salesTax”&gt;Sales tax&lt;/param&gt;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00B050"/>
                </a:solidFill>
              </a:rPr>
              <a:t>	;;; &lt;param name=“gross”&gt;Gross value&lt;/param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00B050"/>
                </a:solidFill>
              </a:rPr>
              <a:t>	;;; </a:t>
            </a:r>
            <a:r>
              <a:rPr lang="en-US" altLang="en-US" sz="800" b="1" dirty="0">
                <a:solidFill>
                  <a:srgbClr val="00B050"/>
                </a:solidFill>
              </a:rPr>
              <a:t>&lt;param name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=“rate”&gt;Tax rate&lt;/</a:t>
            </a:r>
            <a:r>
              <a:rPr lang="en-US" altLang="en-US" sz="800" b="1" dirty="0">
                <a:solidFill>
                  <a:srgbClr val="00B050"/>
                </a:solidFill>
              </a:rPr>
              <a:t>param&gt;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>
                <a:solidFill>
                  <a:srgbClr val="FF0000"/>
                </a:solidFill>
              </a:rPr>
              <a:t>subroutine</a:t>
            </a:r>
            <a:r>
              <a:rPr lang="en-US" altLang="en-US" sz="800" b="1" dirty="0"/>
              <a:t> SalesTax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    required </a:t>
            </a:r>
            <a:r>
              <a:rPr lang="en-US" altLang="en-US" sz="800" b="1" dirty="0">
                <a:solidFill>
                  <a:srgbClr val="FF0000"/>
                </a:solidFill>
              </a:rPr>
              <a:t>in</a:t>
            </a:r>
            <a:r>
              <a:rPr lang="en-US" altLang="en-US" sz="800" b="1" dirty="0"/>
              <a:t>   	value	,n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 smtClean="0"/>
              <a:t>    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required</a:t>
            </a:r>
            <a:r>
              <a:rPr lang="en-US" altLang="en-US" sz="800" b="1" dirty="0" smtClean="0"/>
              <a:t> </a:t>
            </a:r>
            <a:r>
              <a:rPr lang="en-US" altLang="en-US" sz="800" b="1" dirty="0" smtClean="0">
                <a:solidFill>
                  <a:srgbClr val="00B050"/>
                </a:solidFill>
              </a:rPr>
              <a:t>out	</a:t>
            </a:r>
            <a:r>
              <a:rPr lang="en-US" altLang="en-US" sz="800" b="1" dirty="0" smtClean="0"/>
              <a:t>salesTax</a:t>
            </a:r>
            <a:r>
              <a:rPr lang="en-US" altLang="en-US" sz="800" b="1" dirty="0"/>
              <a:t>	,n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 smtClean="0"/>
              <a:t>    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required</a:t>
            </a:r>
            <a:r>
              <a:rPr lang="en-US" altLang="en-US" sz="800" b="1" dirty="0" smtClean="0"/>
              <a:t> </a:t>
            </a:r>
            <a:r>
              <a:rPr lang="en-US" altLang="en-US" sz="800" b="1" dirty="0">
                <a:solidFill>
                  <a:srgbClr val="00B050"/>
                </a:solidFill>
              </a:rPr>
              <a:t>out 	</a:t>
            </a:r>
            <a:r>
              <a:rPr lang="en-US" altLang="en-US" sz="800" b="1" dirty="0" smtClean="0"/>
              <a:t>gross</a:t>
            </a:r>
            <a:r>
              <a:rPr lang="en-US" altLang="en-US" sz="800" b="1" dirty="0"/>
              <a:t>	,</a:t>
            </a:r>
            <a:r>
              <a:rPr lang="en-US" altLang="en-US" sz="800" b="1" dirty="0" smtClean="0"/>
              <a:t>n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    optional in</a:t>
            </a:r>
            <a:r>
              <a:rPr lang="en-US" altLang="en-US" sz="800" b="1" dirty="0" smtClean="0"/>
              <a:t>	rate	,n</a:t>
            </a:r>
            <a:endParaRPr lang="en-US" altLang="en-US" sz="8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 </a:t>
            </a:r>
            <a:r>
              <a:rPr lang="en-US" altLang="en-US" sz="800" b="1" dirty="0" smtClean="0"/>
              <a:t>   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endparams</a:t>
            </a:r>
            <a:endParaRPr lang="en-US" altLang="en-US" sz="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    	    .</a:t>
            </a:r>
            <a:r>
              <a:rPr lang="en-US" altLang="en-US" sz="800" b="1" dirty="0">
                <a:solidFill>
                  <a:srgbClr val="FF0000"/>
                </a:solidFill>
              </a:rPr>
              <a:t>define</a:t>
            </a:r>
            <a:r>
              <a:rPr lang="en-US" altLang="en-US" sz="800" b="1" dirty="0"/>
              <a:t> SALES$TAX	,17.5</a:t>
            </a:r>
          </a:p>
          <a:p>
            <a:pPr>
              <a:lnSpc>
                <a:spcPct val="90000"/>
              </a:lnSpc>
              <a:buNone/>
            </a:pPr>
            <a:endParaRPr lang="en-US" altLang="en-US" sz="8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proc</a:t>
            </a:r>
          </a:p>
          <a:p>
            <a:pPr>
              <a:lnSpc>
                <a:spcPct val="90000"/>
              </a:lnSpc>
              <a:buNone/>
            </a:pPr>
            <a:endParaRPr lang="en-US" altLang="en-US" sz="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	    if( </a:t>
            </a:r>
            <a:r>
              <a:rPr lang="en-US" altLang="en-US" sz="800" b="1" dirty="0" smtClean="0">
                <a:solidFill>
                  <a:srgbClr val="7030A0"/>
                </a:solidFill>
              </a:rPr>
              <a:t>^passed( </a:t>
            </a:r>
            <a:r>
              <a:rPr lang="en-US" altLang="en-US" sz="800" b="1" dirty="0" smtClean="0"/>
              <a:t>rate</a:t>
            </a:r>
            <a:r>
              <a:rPr lang="en-US" altLang="en-US" sz="800" b="1" dirty="0" smtClean="0">
                <a:solidFill>
                  <a:srgbClr val="7030A0"/>
                </a:solidFill>
              </a:rPr>
              <a:t>)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 )then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    begin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	</a:t>
            </a:r>
            <a:r>
              <a:rPr lang="en-US" altLang="en-US" sz="800" b="1" dirty="0" smtClean="0"/>
              <a:t>        salesTax </a:t>
            </a:r>
            <a:r>
              <a:rPr lang="en-US" altLang="en-US" sz="800" b="1" dirty="0"/>
              <a:t>= ( ( value // 100 ) * </a:t>
            </a:r>
            <a:r>
              <a:rPr lang="en-US" altLang="en-US" sz="800" b="1" dirty="0" smtClean="0"/>
              <a:t>rate )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	    end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	    else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	    begin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         salesTax = </a:t>
            </a:r>
            <a:r>
              <a:rPr lang="en-US" altLang="en-US" sz="800" b="1" dirty="0"/>
              <a:t>( ( value // 100 ) * SALES$TAX </a:t>
            </a:r>
            <a:r>
              <a:rPr lang="en-US" altLang="en-US" sz="800" b="1" dirty="0" smtClean="0"/>
              <a:t>)</a:t>
            </a:r>
            <a:endParaRPr lang="en-US" altLang="en-US" sz="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FF0000"/>
                </a:solidFill>
              </a:rPr>
              <a:t>	    end</a:t>
            </a:r>
            <a:endParaRPr lang="en-US" altLang="en-US" sz="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n-US" sz="8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/>
              <a:t>	    gross = </a:t>
            </a:r>
            <a:r>
              <a:rPr lang="en-US" altLang="en-US" sz="800" b="1" dirty="0"/>
              <a:t>( value + salesTax )</a:t>
            </a:r>
          </a:p>
          <a:p>
            <a:pPr>
              <a:lnSpc>
                <a:spcPct val="90000"/>
              </a:lnSpc>
              <a:buNone/>
            </a:pPr>
            <a:endParaRPr lang="en-US" altLang="en-US" sz="8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 smtClean="0">
                <a:solidFill>
                  <a:srgbClr val="7030A0"/>
                </a:solidFill>
              </a:rPr>
              <a:t>	    xreturn</a:t>
            </a:r>
          </a:p>
          <a:p>
            <a:pPr>
              <a:lnSpc>
                <a:spcPct val="90000"/>
              </a:lnSpc>
              <a:buNone/>
            </a:pPr>
            <a:endParaRPr lang="en-US" altLang="en-US" sz="8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>
                <a:solidFill>
                  <a:srgbClr val="FF0000"/>
                </a:solidFill>
              </a:rPr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    .</a:t>
            </a:r>
            <a:r>
              <a:rPr lang="en-US" altLang="en-US" sz="800" b="1" dirty="0">
                <a:solidFill>
                  <a:srgbClr val="FF0000"/>
                </a:solidFill>
              </a:rPr>
              <a:t>undefine</a:t>
            </a:r>
            <a:r>
              <a:rPr lang="en-US" altLang="en-US" sz="800" b="1" dirty="0"/>
              <a:t> </a:t>
            </a:r>
            <a:r>
              <a:rPr lang="en-US" altLang="en-US" sz="800" b="1" dirty="0" smtClean="0"/>
              <a:t>SALES$TAX</a:t>
            </a:r>
            <a:endParaRPr lang="en-US" altLang="en-US" sz="800" b="1" dirty="0"/>
          </a:p>
          <a:p>
            <a:pPr>
              <a:lnSpc>
                <a:spcPct val="90000"/>
              </a:lnSpc>
              <a:buNone/>
            </a:pPr>
            <a:r>
              <a:rPr lang="en-US" altLang="en-US" sz="800" b="1" dirty="0"/>
              <a:t>	</a:t>
            </a:r>
            <a:r>
              <a:rPr lang="en-US" altLang="en-US" sz="800" b="1" dirty="0" smtClean="0">
                <a:solidFill>
                  <a:srgbClr val="FF0000"/>
                </a:solidFill>
              </a:rPr>
              <a:t>endsubroutine</a:t>
            </a:r>
            <a:endParaRPr lang="en-US" altLang="en-US" sz="800" b="1" dirty="0">
              <a:solidFill>
                <a:srgbClr val="FF0000"/>
              </a:solidFill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%NUMARGS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%NUMARGS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800" dirty="0" smtClean="0"/>
              <a:t>Evaluates to the number of arguments passed to the subroutine by the calling program.</a:t>
            </a:r>
          </a:p>
          <a:p>
            <a:pPr lvl="1" eaLnBrk="1" hangingPunct="1"/>
            <a:r>
              <a:rPr lang="en-US" altLang="en-US" sz="2800" dirty="0" smtClean="0"/>
              <a:t>The result is an integer data type.</a:t>
            </a:r>
          </a:p>
          <a:p>
            <a:pPr eaLnBrk="1" hangingPunct="1"/>
            <a:r>
              <a:rPr lang="en-US" altLang="en-US" sz="2800" dirty="0" smtClean="0"/>
              <a:t>Useful when routines have large or variable numbers of arguments.</a:t>
            </a:r>
          </a:p>
          <a:p>
            <a:pPr lvl="1" eaLnBrk="1" hangingPunct="1"/>
            <a:r>
              <a:rPr lang="en-US" altLang="en-US" sz="2800" dirty="0" smtClean="0"/>
              <a:t>Not allowed in a main program!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Module Overview</a:t>
            </a:r>
          </a:p>
        </p:txBody>
      </p:sp>
      <p:sp>
        <p:nvSpPr>
          <p:cNvPr id="717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 to External Subroutines.</a:t>
            </a:r>
          </a:p>
          <a:p>
            <a:pPr eaLnBrk="1" hangingPunct="1"/>
            <a:r>
              <a:rPr lang="en-US" altLang="en-US" dirty="0" smtClean="0"/>
              <a:t>Writing External Subroutines.</a:t>
            </a:r>
          </a:p>
          <a:p>
            <a:pPr eaLnBrk="1" hangingPunct="1"/>
            <a:r>
              <a:rPr lang="en-US" altLang="en-US" dirty="0" smtClean="0"/>
              <a:t>Calling External Subroutines.</a:t>
            </a:r>
          </a:p>
          <a:p>
            <a:pPr eaLnBrk="1" hangingPunct="1"/>
            <a:r>
              <a:rPr lang="en-US" altLang="en-US" dirty="0" smtClean="0"/>
              <a:t>Shared Data.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^ARG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7030A0"/>
                </a:solidFill>
              </a:rPr>
              <a:t>^ARG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n </a:t>
            </a:r>
            <a:r>
              <a:rPr lang="en-US" altLang="en-US" sz="2000" b="1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800" dirty="0" smtClean="0"/>
              <a:t>Evaluates to the data of the n</a:t>
            </a:r>
            <a:r>
              <a:rPr lang="en-US" altLang="en-US" sz="2800" baseline="30000" dirty="0" smtClean="0"/>
              <a:t>th</a:t>
            </a:r>
            <a:r>
              <a:rPr lang="en-US" altLang="en-US" sz="2800" dirty="0" smtClean="0"/>
              <a:t> argument.</a:t>
            </a:r>
          </a:p>
          <a:p>
            <a:pPr lvl="1" eaLnBrk="1" hangingPunct="1"/>
            <a:r>
              <a:rPr lang="en-US" altLang="en-US" sz="2800" dirty="0" smtClean="0"/>
              <a:t>Data is accessed as an alpha data type.</a:t>
            </a:r>
          </a:p>
          <a:p>
            <a:pPr eaLnBrk="1" hangingPunct="1"/>
            <a:r>
              <a:rPr lang="en-US" altLang="en-US" sz="2800" dirty="0" smtClean="0"/>
              <a:t>Useful when routines have large or variable numbers of arguments.</a:t>
            </a:r>
          </a:p>
          <a:p>
            <a:pPr lvl="1" eaLnBrk="1" hangingPunct="1"/>
            <a:r>
              <a:rPr lang="en-US" altLang="en-US" sz="2800" dirty="0" smtClean="0"/>
              <a:t>Not allowed in a main program!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%NUMARS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7030A0"/>
                </a:solidFill>
              </a:rPr>
              <a:t>^ARG</a:t>
            </a:r>
            <a:r>
              <a:rPr lang="en-US" altLang="en-US" dirty="0" smtClean="0"/>
              <a:t> Example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000" b="1" dirty="0" smtClean="0"/>
              <a:t> Example4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>
                <a:solidFill>
                  <a:srgbClr val="FF0000"/>
                </a:solidFill>
              </a:rPr>
              <a:t>	    optional in </a:t>
            </a:r>
            <a:r>
              <a:rPr lang="en-US" altLang="en-US" sz="1000" b="1" dirty="0" smtClean="0"/>
              <a:t>argumentOne	,a</a:t>
            </a:r>
          </a:p>
          <a:p>
            <a:pPr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    optional </a:t>
            </a:r>
            <a:r>
              <a:rPr lang="en-US" altLang="en-US" sz="1000" b="1" dirty="0">
                <a:solidFill>
                  <a:srgbClr val="FF0000"/>
                </a:solidFill>
              </a:rPr>
              <a:t>in </a:t>
            </a:r>
            <a:r>
              <a:rPr lang="en-US" altLang="en-US" sz="1000" b="1" dirty="0" smtClean="0"/>
              <a:t>argumentTwo	,a</a:t>
            </a:r>
          </a:p>
          <a:p>
            <a:pPr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    optional </a:t>
            </a:r>
            <a:r>
              <a:rPr lang="en-US" altLang="en-US" sz="1000" b="1" dirty="0">
                <a:solidFill>
                  <a:srgbClr val="FF0000"/>
                </a:solidFill>
              </a:rPr>
              <a:t>in</a:t>
            </a:r>
            <a:r>
              <a:rPr lang="en-US" altLang="en-US" sz="1000" b="1" dirty="0"/>
              <a:t> </a:t>
            </a:r>
            <a:r>
              <a:rPr lang="en-US" altLang="en-US" sz="1000" b="1" dirty="0" smtClean="0"/>
              <a:t>argumentThree	,a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   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endparams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 smtClean="0"/>
              <a:t>   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000" b="1" dirty="0" smtClean="0"/>
              <a:t> WorkVars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        count    ,d2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   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endrecord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   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for</a:t>
            </a:r>
            <a:r>
              <a:rPr lang="en-US" altLang="en-US" sz="1000" b="1" dirty="0" smtClean="0"/>
              <a:t> count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from</a:t>
            </a:r>
            <a:r>
              <a:rPr lang="en-US" altLang="en-US" sz="1000" b="1" dirty="0" smtClean="0"/>
              <a:t> 1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thru</a:t>
            </a:r>
            <a:r>
              <a:rPr lang="en-US" altLang="en-US" sz="1000" b="1" dirty="0" smtClean="0"/>
              <a:t> </a:t>
            </a:r>
            <a:r>
              <a:rPr lang="en-US" altLang="en-US" sz="1000" b="1" dirty="0" smtClean="0">
                <a:solidFill>
                  <a:srgbClr val="7030A0"/>
                </a:solidFill>
              </a:rPr>
              <a:t>%numargs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   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begin</a:t>
            </a:r>
            <a:endParaRPr lang="en-US" altLang="en-US" sz="10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>
                <a:solidFill>
                  <a:srgbClr val="FF0000"/>
                </a:solidFill>
              </a:rPr>
              <a:t>	</a:t>
            </a:r>
            <a:r>
              <a:rPr lang="en-US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       if(</a:t>
            </a:r>
            <a:r>
              <a:rPr lang="en-US" altLang="en-US" sz="1000" b="1" dirty="0" smtClean="0"/>
              <a:t> </a:t>
            </a:r>
            <a:r>
              <a:rPr lang="en-US" altLang="en-US" sz="1000" b="1" dirty="0" smtClean="0">
                <a:solidFill>
                  <a:srgbClr val="7030A0"/>
                </a:solidFill>
              </a:rPr>
              <a:t>^passed</a:t>
            </a:r>
            <a:r>
              <a:rPr lang="en-US" altLang="en-US" sz="1000" b="1" dirty="0" smtClean="0"/>
              <a:t>( </a:t>
            </a:r>
            <a:r>
              <a:rPr lang="en-US" altLang="en-US" sz="1000" b="1" dirty="0" smtClean="0">
                <a:solidFill>
                  <a:srgbClr val="7030A0"/>
                </a:solidFill>
              </a:rPr>
              <a:t>^arg</a:t>
            </a:r>
            <a:r>
              <a:rPr lang="en-US" altLang="en-US" sz="1000" b="1" dirty="0" smtClean="0"/>
              <a:t>( count ) )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       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>
                <a:solidFill>
                  <a:srgbClr val="00B050"/>
                </a:solidFill>
              </a:rPr>
              <a:t>	            ; Process argument.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/>
              <a:t>	 </a:t>
            </a:r>
            <a:r>
              <a:rPr lang="en-US" altLang="en-US" sz="1000" b="1" dirty="0" smtClean="0"/>
              <a:t>          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       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   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    </a:t>
            </a:r>
            <a:r>
              <a:rPr lang="en-US" altLang="en-US" sz="1000" b="1" dirty="0" smtClean="0">
                <a:solidFill>
                  <a:srgbClr val="7030A0"/>
                </a:solidFill>
              </a:rPr>
              <a:t>xreturn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endsubroutine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 b="1" dirty="0" smtClean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^SIZE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^SIZE</a:t>
            </a:r>
            <a:r>
              <a:rPr lang="en-US" altLang="en-US" sz="1800" b="1" dirty="0" smtClean="0"/>
              <a:t>( </a:t>
            </a:r>
            <a:r>
              <a:rPr lang="en-US" altLang="en-US" sz="1800" b="1" i="1" dirty="0" smtClean="0"/>
              <a:t>expression </a:t>
            </a:r>
            <a:r>
              <a:rPr lang="en-US" altLang="en-US" sz="1800" b="1" dirty="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Evaluates to the size of an expression.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 smtClean="0"/>
              <a:t>Expression</a:t>
            </a:r>
            <a:r>
              <a:rPr lang="en-US" altLang="en-US" sz="2200" dirty="0" smtClean="0"/>
              <a:t> is the expression whose size will be returned (a or 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>
                <a:solidFill>
                  <a:srgbClr val="7030A0"/>
                </a:solidFill>
              </a:rPr>
              <a:t>^SIZE</a:t>
            </a:r>
            <a:r>
              <a:rPr lang="en-US" altLang="en-US" sz="2200" b="1" dirty="0" smtClean="0"/>
              <a:t>( “ABC” )</a:t>
            </a:r>
            <a:r>
              <a:rPr lang="en-US" altLang="en-US" sz="2200" dirty="0" smtClean="0"/>
              <a:t>	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>
                <a:solidFill>
                  <a:srgbClr val="7030A0"/>
                </a:solidFill>
              </a:rPr>
              <a:t>^SIZE</a:t>
            </a:r>
            <a:r>
              <a:rPr lang="en-US" altLang="en-US" sz="2200" b="1" dirty="0" smtClean="0"/>
              <a:t>( 12345 )</a:t>
            </a:r>
            <a:r>
              <a:rPr lang="en-US" altLang="en-US" sz="2200" dirty="0" smtClean="0"/>
              <a:t>	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>
                <a:solidFill>
                  <a:srgbClr val="7030A0"/>
                </a:solidFill>
              </a:rPr>
              <a:t>^SIZE</a:t>
            </a:r>
            <a:r>
              <a:rPr lang="en-US" altLang="en-US" sz="2200" b="1" dirty="0" smtClean="0"/>
              <a:t>( a10var )	</a:t>
            </a:r>
            <a:r>
              <a:rPr lang="en-US" altLang="en-US" sz="2200" dirty="0" smtClean="0"/>
              <a:t>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Useful for detecting the size of an argument passed to a subroutine.</a:t>
            </a: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%TRIM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i="1" dirty="0" smtClean="0"/>
              <a:t>length</a:t>
            </a:r>
            <a:r>
              <a:rPr lang="en-US" altLang="en-US" sz="2000" b="1" dirty="0" smtClean="0"/>
              <a:t> = 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%TRIM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variable </a:t>
            </a:r>
            <a:r>
              <a:rPr lang="en-US" altLang="en-US" sz="2000" b="1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Returns the length of an alpha variable, minus the number of trailing blanks:</a:t>
            </a:r>
          </a:p>
          <a:p>
            <a:pPr lvl="1" eaLnBrk="1" hangingPunct="1"/>
            <a:r>
              <a:rPr lang="en-US" altLang="en-US" dirty="0" smtClean="0"/>
              <a:t>If all blank, returns 1: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7030A0"/>
                </a:solidFill>
              </a:rPr>
              <a:t>%trim</a:t>
            </a:r>
            <a:r>
              <a:rPr lang="en-US" altLang="en-US" b="1" dirty="0" smtClean="0"/>
              <a:t>( “      “ ) = 1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  <p:extLst>
      <p:ext uri="{BB962C8B-B14F-4D97-AF65-F5344CB8AC3E}">
        <p14:creationId xmlns:p14="http://schemas.microsoft.com/office/powerpoint/2010/main" val="38749331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%TRIMZ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 i="1" dirty="0" smtClean="0"/>
              <a:t>length</a:t>
            </a:r>
            <a:r>
              <a:rPr lang="en-US" altLang="en-US" sz="2000" b="1" dirty="0" smtClean="0"/>
              <a:t> = </a:t>
            </a:r>
            <a:r>
              <a:rPr lang="en-US" altLang="en-US" sz="2000" b="1" dirty="0" smtClean="0">
                <a:solidFill>
                  <a:srgbClr val="7030A0"/>
                </a:solidFill>
              </a:rPr>
              <a:t>%TRIMZ</a:t>
            </a:r>
            <a:r>
              <a:rPr lang="en-US" altLang="en-US" sz="2000" b="1" dirty="0" smtClean="0"/>
              <a:t>( </a:t>
            </a:r>
            <a:r>
              <a:rPr lang="en-US" altLang="en-US" sz="2000" b="1" i="1" dirty="0" smtClean="0"/>
              <a:t>variable </a:t>
            </a:r>
            <a:r>
              <a:rPr lang="en-US" altLang="en-US" sz="2000" b="1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Returns the length of an alpha variable, minus the number of trailing blanks:</a:t>
            </a:r>
          </a:p>
          <a:p>
            <a:pPr lvl="1" eaLnBrk="1" hangingPunct="1"/>
            <a:r>
              <a:rPr lang="en-US" altLang="en-US" dirty="0" smtClean="0"/>
              <a:t>If all blank, returns 0: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7030A0"/>
                </a:solidFill>
              </a:rPr>
              <a:t>%trimz</a:t>
            </a:r>
            <a:r>
              <a:rPr lang="en-US" altLang="en-US" b="1" dirty="0" smtClean="0"/>
              <a:t>( “      “ ) = 0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Reference Operations.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External Subroutines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subroutine</a:t>
            </a:r>
            <a:r>
              <a:rPr lang="en-US" altLang="en-US" sz="1800" b="1" dirty="0" smtClean="0"/>
              <a:t> [ ( [</a:t>
            </a:r>
            <a:r>
              <a:rPr lang="en-US" altLang="en-US" sz="1800" b="1" i="1" dirty="0" smtClean="0"/>
              <a:t>argument</a:t>
            </a:r>
            <a:r>
              <a:rPr lang="en-US" altLang="en-US" sz="1800" b="1" dirty="0" smtClean="0"/>
              <a:t>] [, …] ) ]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Activates an external subroutine, and optionally passes </a:t>
            </a:r>
            <a:r>
              <a:rPr lang="en-US" altLang="en-US" sz="2400" dirty="0" smtClean="0"/>
              <a:t>arguments.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 smtClean="0"/>
              <a:t>Subroutine</a:t>
            </a:r>
            <a:r>
              <a:rPr lang="en-US" altLang="en-US" sz="2200" dirty="0" smtClean="0"/>
              <a:t> is the name of the routine, as defined by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2200" dirty="0" smtClean="0"/>
              <a:t>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i="1" dirty="0" smtClean="0"/>
              <a:t>Argument</a:t>
            </a:r>
            <a:r>
              <a:rPr lang="en-US" altLang="en-US" sz="2200" dirty="0" smtClean="0"/>
              <a:t> is a list of one or more arguments that are passed to the subroutine (a or n</a:t>
            </a:r>
            <a:r>
              <a:rPr lang="en-US" altLang="en-US" sz="2200" dirty="0" smtClean="0"/>
              <a:t>).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Use a comma as a place holder for arguments that are not passed when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400" dirty="0" smtClean="0"/>
              <a:t>ing the </a:t>
            </a:r>
            <a:r>
              <a:rPr lang="en-US" altLang="en-US" sz="2400" dirty="0" smtClean="0"/>
              <a:t>subroutine.</a:t>
            </a:r>
            <a:endParaRPr lang="en-US" altLang="en-US" sz="2400" dirty="0" smtClean="0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200" b="1" dirty="0" smtClean="0"/>
              <a:t> Example5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/>
              <a:t>WorkVars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	</a:t>
            </a:r>
            <a:r>
              <a:rPr lang="en-US" altLang="en-US" sz="1200" b="1" dirty="0" smtClean="0"/>
              <a:t>mResult</a:t>
            </a:r>
            <a:r>
              <a:rPr lang="en-US" altLang="en-US" sz="1200" b="1" dirty="0" smtClean="0"/>
              <a:t>	,d5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</a:t>
            </a:r>
            <a:r>
              <a:rPr lang="en-US" altLang="en-US" sz="1200" b="1" dirty="0" smtClean="0"/>
              <a:t>	mVal</a:t>
            </a:r>
            <a:r>
              <a:rPr lang="en-US" altLang="en-US" sz="1200" b="1" dirty="0" smtClean="0"/>
              <a:t>	,d3	,</a:t>
            </a:r>
            <a:r>
              <a:rPr lang="en-US" altLang="en-US" sz="1200" b="1" dirty="0" smtClean="0"/>
              <a:t>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endrecord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200" b="1" dirty="0" smtClean="0"/>
              <a:t>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/>
              <a:t>S</a:t>
            </a:r>
            <a:r>
              <a:rPr lang="en-US" altLang="en-US" sz="1200" b="1" dirty="0" smtClean="0"/>
              <a:t>quare(mResult</a:t>
            </a:r>
            <a:r>
              <a:rPr lang="en-US" altLang="en-US" sz="1200" b="1" dirty="0"/>
              <a:t>, mResult </a:t>
            </a:r>
            <a:r>
              <a:rPr lang="en-US" altLang="en-US" sz="1200" b="1" dirty="0" smtClean="0"/>
              <a:t>)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stop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endmain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200" b="1" dirty="0" smtClean="0"/>
              <a:t> Square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required</a:t>
            </a:r>
            <a:r>
              <a:rPr lang="en-US" altLang="en-US" sz="1200" b="1" dirty="0" smtClean="0"/>
              <a:t> </a:t>
            </a:r>
            <a:r>
              <a:rPr lang="en-US" altLang="en-US" sz="1200" b="1" dirty="0" smtClean="0">
                <a:solidFill>
                  <a:srgbClr val="00B050"/>
                </a:solidFill>
              </a:rPr>
              <a:t>out</a:t>
            </a:r>
            <a:r>
              <a:rPr lang="en-US" altLang="en-US" sz="1200" b="1" dirty="0" smtClean="0"/>
              <a:t> result</a:t>
            </a:r>
            <a:r>
              <a:rPr lang="en-US" altLang="en-US" sz="1200" b="1" dirty="0" smtClean="0"/>
              <a:t>	,n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>
                <a:solidFill>
                  <a:srgbClr val="FF0000"/>
                </a:solidFill>
              </a:rPr>
              <a:t>		required in</a:t>
            </a:r>
            <a:r>
              <a:rPr lang="en-US" altLang="en-US" sz="1200" b="1" dirty="0" smtClean="0"/>
              <a:t>   value</a:t>
            </a:r>
            <a:r>
              <a:rPr lang="en-US" altLang="en-US" sz="1200" b="1" dirty="0" smtClean="0"/>
              <a:t>	,</a:t>
            </a:r>
            <a:r>
              <a:rPr lang="en-US" altLang="en-US" sz="1200" b="1" dirty="0" smtClean="0"/>
              <a:t>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/>
              <a:t>	</a:t>
            </a: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endparams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proc</a:t>
            </a:r>
            <a:endParaRPr lang="en-US" altLang="en-US" sz="12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</a:t>
            </a:r>
            <a:r>
              <a:rPr lang="en-US" altLang="en-US" sz="1200" b="1" dirty="0" smtClean="0"/>
              <a:t>result </a:t>
            </a:r>
            <a:r>
              <a:rPr lang="en-US" altLang="en-US" sz="1200" b="1" dirty="0" smtClean="0"/>
              <a:t>= </a:t>
            </a:r>
            <a:r>
              <a:rPr lang="en-US" altLang="en-US" sz="1200" b="1" dirty="0"/>
              <a:t>v</a:t>
            </a:r>
            <a:r>
              <a:rPr lang="en-US" altLang="en-US" sz="1200" b="1" dirty="0" smtClean="0"/>
              <a:t>alue </a:t>
            </a:r>
            <a:r>
              <a:rPr lang="en-US" altLang="en-US" sz="1200" b="1" dirty="0" smtClean="0"/>
              <a:t>* </a:t>
            </a:r>
            <a:r>
              <a:rPr lang="en-US" altLang="en-US" sz="1200" b="1" dirty="0" smtClean="0"/>
              <a:t>value</a:t>
            </a: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	</a:t>
            </a:r>
            <a:r>
              <a:rPr lang="en-US" altLang="en-US" sz="1200" b="1" dirty="0" smtClean="0">
                <a:solidFill>
                  <a:srgbClr val="7030A0"/>
                </a:solidFill>
              </a:rPr>
              <a:t>xreturn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200" b="1" dirty="0" smtClean="0"/>
              <a:t>	</a:t>
            </a:r>
            <a:r>
              <a:rPr lang="en-US" altLang="en-US" sz="1200" b="1" dirty="0" smtClean="0">
                <a:solidFill>
                  <a:srgbClr val="FF0000"/>
                </a:solidFill>
              </a:rPr>
              <a:t>endsubroutine</a:t>
            </a:r>
            <a:endParaRPr lang="en-US" alt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Recommendation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Avoid using shared data (common or global) in user interface </a:t>
            </a:r>
            <a:r>
              <a:rPr lang="en-US" altLang="en-US" sz="2400" dirty="0" smtClean="0"/>
              <a:t>routines: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The </a:t>
            </a:r>
            <a:r>
              <a:rPr lang="en-US" altLang="en-US" sz="2400" dirty="0" smtClean="0"/>
              <a:t>alternative: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Pass ALL required data as </a:t>
            </a:r>
            <a:r>
              <a:rPr lang="en-US" altLang="en-US" sz="2200" dirty="0" smtClean="0"/>
              <a:t>arguments.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Return ALL data through arguments, or return value (functions</a:t>
            </a:r>
            <a:r>
              <a:rPr lang="en-US" altLang="en-US" sz="2200" dirty="0" smtClean="0"/>
              <a:t>).</a:t>
            </a:r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Group subroutine arguments can help </a:t>
            </a:r>
            <a:r>
              <a:rPr lang="en-US" altLang="en-US" sz="2400" dirty="0" smtClean="0"/>
              <a:t>here.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Promotes </a:t>
            </a:r>
            <a:r>
              <a:rPr lang="en-US" altLang="en-US" sz="2400" dirty="0" smtClean="0"/>
              <a:t>componentization.</a:t>
            </a:r>
            <a:endParaRPr lang="en-US" altLang="en-US" sz="2400" dirty="0" smtClean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Passing Records as Arguments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Problem: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The subroutine can only reference the data by the name of its defined </a:t>
            </a:r>
            <a:r>
              <a:rPr lang="en-US" altLang="en-US" sz="2200" dirty="0" smtClean="0"/>
              <a:t>argument.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The subroutine can’t access individual fields in the calling routine’s </a:t>
            </a:r>
            <a:r>
              <a:rPr lang="en-US" altLang="en-US" sz="2200" dirty="0" smtClean="0"/>
              <a:t>record.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One </a:t>
            </a:r>
            <a:r>
              <a:rPr lang="en-US" altLang="en-US" sz="2400" dirty="0" smtClean="0"/>
              <a:t>solution: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Declare the record in the subroutine and copy the passed argument to the local </a:t>
            </a:r>
            <a:r>
              <a:rPr lang="en-US" altLang="en-US" sz="2200" dirty="0" smtClean="0"/>
              <a:t>record.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Gives access to individual fields, but we have now duplicated the data and wasted </a:t>
            </a:r>
            <a:r>
              <a:rPr lang="en-US" altLang="en-US" sz="2200" dirty="0" smtClean="0"/>
              <a:t>memory.</a:t>
            </a:r>
            <a:endParaRPr lang="en-US" altLang="en-US" sz="2200" dirty="0" smtClean="0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External Subroutines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 discreet “module” of code.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Can be called by a main routine, another subroutine, or a function.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Have their own private data division and procedure division.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Can share data with other routines through COMMON data and global data sections.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Can receive arguments.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Activated with an </a:t>
            </a:r>
            <a:r>
              <a:rPr lang="en-US" altLang="en-US" sz="24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400" dirty="0" smtClean="0"/>
              <a:t>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Nesting allowed.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Passing Records Example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050" b="1" dirty="0" smtClean="0"/>
              <a:t> Example6</a:t>
            </a:r>
            <a:r>
              <a:rPr lang="en-US" altLang="en-US" sz="1050" b="1" dirty="0" smtClean="0"/>
              <a:t>		</a:t>
            </a:r>
            <a:r>
              <a:rPr lang="en-US" altLang="en-US" sz="1050" b="1" dirty="0" smtClean="0"/>
              <a:t>	DATA.DEF CONTAINS:</a:t>
            </a: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		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Data</a:t>
            </a: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>
                <a:solidFill>
                  <a:srgbClr val="FF0000"/>
                </a:solidFill>
              </a:rPr>
              <a:t>	</a:t>
            </a:r>
            <a:r>
              <a:rPr lang="en-US" altLang="en-US" sz="1050" b="1" dirty="0">
                <a:solidFill>
                  <a:srgbClr val="FF0000"/>
                </a:solidFill>
              </a:rPr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.include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“data.def</a:t>
            </a:r>
            <a:r>
              <a:rPr lang="en-US" altLang="en-US" sz="1050" b="1" dirty="0" smtClean="0"/>
              <a:t>”</a:t>
            </a:r>
            <a:r>
              <a:rPr lang="en-US" altLang="en-US" sz="1050" b="1" dirty="0" smtClean="0"/>
              <a:t>		    </a:t>
            </a:r>
            <a:r>
              <a:rPr lang="en-US" altLang="en-US" sz="1050" b="1" dirty="0" smtClean="0"/>
              <a:t>mA</a:t>
            </a:r>
            <a:r>
              <a:rPr lang="en-US" altLang="en-US" sz="1050" b="1" dirty="0" smtClean="0"/>
              <a:t>var</a:t>
            </a:r>
            <a:r>
              <a:rPr lang="en-US" altLang="en-US" sz="1050" b="1" dirty="0" smtClean="0"/>
              <a:t>	,a10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			    </a:t>
            </a:r>
            <a:r>
              <a:rPr lang="en-US" altLang="en-US" sz="1050" b="1" dirty="0" smtClean="0"/>
              <a:t>mDvar</a:t>
            </a:r>
            <a:r>
              <a:rPr lang="en-US" altLang="en-US" sz="1050" b="1" dirty="0" smtClean="0"/>
              <a:t>	,</a:t>
            </a:r>
            <a:r>
              <a:rPr lang="en-US" altLang="en-US" sz="1050" b="1" dirty="0" smtClean="0"/>
              <a:t>d8</a:t>
            </a: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proc</a:t>
            </a:r>
            <a:r>
              <a:rPr lang="en-US" altLang="en-US" sz="1050" b="1" dirty="0" smtClean="0"/>
              <a:t>			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endrecord</a:t>
            </a:r>
            <a:endParaRPr lang="en-US" altLang="en-US" sz="105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50" b="1" dirty="0" smtClean="0"/>
              <a:t> </a:t>
            </a:r>
            <a:r>
              <a:rPr lang="en-US" altLang="en-US" sz="1050" b="1" dirty="0" smtClean="0"/>
              <a:t>PassARecord</a:t>
            </a:r>
            <a:r>
              <a:rPr lang="en-US" altLang="en-US" sz="1050" b="1" dirty="0" smtClean="0"/>
              <a:t>( Data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stop</a:t>
            </a:r>
            <a:endParaRPr lang="en-US" altLang="en-US" sz="1050" b="1" dirty="0" smtClean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endmain</a:t>
            </a:r>
            <a:endParaRPr lang="en-US" altLang="en-US" sz="105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050" b="1" dirty="0" smtClean="0"/>
              <a:t> </a:t>
            </a:r>
            <a:r>
              <a:rPr lang="en-US" altLang="en-US" sz="1050" b="1" dirty="0"/>
              <a:t>PassARecord</a:t>
            </a: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>
                <a:solidFill>
                  <a:srgbClr val="FF0000"/>
                </a:solidFill>
              </a:rPr>
              <a:t>	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required inout</a:t>
            </a:r>
            <a:r>
              <a:rPr lang="en-US" altLang="en-US" sz="1050" b="1" dirty="0" smtClean="0"/>
              <a:t> dataRecord ,a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/>
              <a:t>	</a:t>
            </a: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endparams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>
                <a:solidFill>
                  <a:srgbClr val="FF0000"/>
                </a:solidFill>
              </a:rPr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	.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include</a:t>
            </a:r>
            <a:r>
              <a:rPr lang="en-US" altLang="en-US" sz="1050" b="1" dirty="0" smtClean="0"/>
              <a:t> “data.def”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proc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050" b="1" dirty="0">
                <a:solidFill>
                  <a:srgbClr val="00B050"/>
                </a:solidFill>
              </a:rPr>
              <a:t>	</a:t>
            </a:r>
            <a:r>
              <a:rPr lang="en-US" altLang="en-US" sz="1050" b="1" dirty="0" smtClean="0">
                <a:solidFill>
                  <a:srgbClr val="00B050"/>
                </a:solidFill>
              </a:rPr>
              <a:t>	</a:t>
            </a:r>
            <a:r>
              <a:rPr lang="en-US" altLang="en-US" sz="1050" b="1" dirty="0">
                <a:solidFill>
                  <a:srgbClr val="00B050"/>
                </a:solidFill>
              </a:rPr>
              <a:t> ; Copy the argument </a:t>
            </a:r>
            <a:r>
              <a:rPr lang="en-US" altLang="en-US" sz="1050" b="1" dirty="0" smtClean="0">
                <a:solidFill>
                  <a:srgbClr val="00B050"/>
                </a:solidFill>
              </a:rPr>
              <a:t>data.</a:t>
            </a:r>
            <a:endParaRPr lang="en-US" altLang="en-US" sz="1050" b="1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data = </a:t>
            </a:r>
            <a:r>
              <a:rPr lang="en-US" altLang="en-US" sz="1050" b="1" dirty="0" smtClean="0"/>
              <a:t>a_arg1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050" b="1" dirty="0">
                <a:solidFill>
                  <a:srgbClr val="00B050"/>
                </a:solidFill>
              </a:rPr>
              <a:t>	</a:t>
            </a:r>
            <a:r>
              <a:rPr lang="en-US" altLang="en-US" sz="1050" b="1" dirty="0" smtClean="0">
                <a:solidFill>
                  <a:srgbClr val="00B050"/>
                </a:solidFill>
              </a:rPr>
              <a:t>	</a:t>
            </a:r>
            <a:r>
              <a:rPr lang="en-US" altLang="en-US" sz="1050" b="1" dirty="0">
                <a:solidFill>
                  <a:srgbClr val="00B050"/>
                </a:solidFill>
              </a:rPr>
              <a:t> ; Process using local </a:t>
            </a:r>
            <a:r>
              <a:rPr lang="en-US" altLang="en-US" sz="1050" b="1" dirty="0" smtClean="0">
                <a:solidFill>
                  <a:srgbClr val="00B050"/>
                </a:solidFill>
              </a:rPr>
              <a:t>copy.</a:t>
            </a:r>
            <a:endParaRPr lang="en-US" altLang="en-US" sz="1050" b="1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…		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050" b="1" dirty="0" smtClean="0"/>
              <a:t>		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050" b="1" dirty="0" smtClean="0">
                <a:solidFill>
                  <a:srgbClr val="00B050"/>
                </a:solidFill>
              </a:rPr>
              <a:t>		; </a:t>
            </a:r>
            <a:r>
              <a:rPr lang="en-US" altLang="en-US" sz="1050" b="1" dirty="0">
                <a:solidFill>
                  <a:srgbClr val="00B050"/>
                </a:solidFill>
              </a:rPr>
              <a:t>Return updated </a:t>
            </a:r>
            <a:r>
              <a:rPr lang="en-US" altLang="en-US" sz="1050" b="1" dirty="0" smtClean="0">
                <a:solidFill>
                  <a:srgbClr val="00B050"/>
                </a:solidFill>
              </a:rPr>
              <a:t>data.</a:t>
            </a:r>
            <a:endParaRPr lang="en-US" altLang="en-US" sz="1050" b="1" dirty="0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a_arg1 = </a:t>
            </a:r>
            <a:r>
              <a:rPr lang="en-US" altLang="en-US" sz="1050" b="1" dirty="0" smtClean="0"/>
              <a:t>data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	</a:t>
            </a:r>
            <a:r>
              <a:rPr lang="en-US" altLang="en-US" sz="1050" b="1" dirty="0" smtClean="0">
                <a:solidFill>
                  <a:srgbClr val="7030A0"/>
                </a:solidFill>
              </a:rPr>
              <a:t>xreturn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50" b="1" dirty="0" smtClean="0"/>
              <a:t>	</a:t>
            </a:r>
            <a:r>
              <a:rPr lang="en-US" altLang="en-US" sz="1050" b="1" dirty="0" smtClean="0">
                <a:solidFill>
                  <a:srgbClr val="FF0000"/>
                </a:solidFill>
              </a:rPr>
              <a:t>endsubroutine</a:t>
            </a:r>
            <a:endParaRPr lang="en-US" altLang="en-US" sz="105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5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50" b="1" dirty="0" smtClean="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>
            <a:off x="4419600" y="1447800"/>
            <a:ext cx="2057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Group Subroutine Arguments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Declare a group of fields as a single </a:t>
            </a:r>
            <a:r>
              <a:rPr lang="en-US" altLang="en-US" sz="2800" dirty="0" smtClean="0"/>
              <a:t>argument: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Pass “structured” data through an </a:t>
            </a:r>
            <a:r>
              <a:rPr lang="en-US" altLang="en-US" sz="2800" dirty="0" smtClean="0"/>
              <a:t>argument.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No need to declare a local record in the </a:t>
            </a:r>
            <a:r>
              <a:rPr lang="en-US" altLang="en-US" sz="2800" dirty="0" smtClean="0"/>
              <a:t>subroutine.</a:t>
            </a:r>
            <a:endParaRPr lang="en-US" altLang="en-US" sz="2800" dirty="0" smtClean="0"/>
          </a:p>
          <a:p>
            <a:pPr lvl="2" eaLnBrk="1" hangingPunct="1"/>
            <a:r>
              <a:rPr lang="en-US" altLang="en-US" sz="2800" dirty="0" smtClean="0"/>
              <a:t>Move the passed data into </a:t>
            </a:r>
            <a:r>
              <a:rPr lang="en-US" altLang="en-US" sz="2800" dirty="0" smtClean="0"/>
              <a:t>it.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Reference calling routine’s </a:t>
            </a:r>
            <a:r>
              <a:rPr lang="en-US" altLang="en-US" sz="2800" dirty="0" smtClean="0"/>
              <a:t>data.</a:t>
            </a:r>
            <a:endParaRPr lang="en-US" altLang="en-US" sz="2800" dirty="0" smtClean="0"/>
          </a:p>
          <a:p>
            <a:pPr lvl="2" eaLnBrk="1" hangingPunct="1"/>
            <a:r>
              <a:rPr lang="en-US" altLang="en-US" sz="2800" dirty="0" smtClean="0"/>
              <a:t>Data is not </a:t>
            </a:r>
            <a:r>
              <a:rPr lang="en-US" altLang="en-US" sz="2800" dirty="0" smtClean="0"/>
              <a:t>local.</a:t>
            </a:r>
            <a:endParaRPr lang="en-US" altLang="en-US" sz="2800" dirty="0" smtClean="0"/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Group Argument Example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main</a:t>
            </a:r>
            <a:r>
              <a:rPr lang="en-US" altLang="en-US" sz="1000" b="1" dirty="0" smtClean="0"/>
              <a:t> Example7</a:t>
            </a:r>
            <a:endParaRPr lang="en-US" altLang="en-US" sz="1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000" b="1" dirty="0" smtClean="0"/>
              <a:t> Customer</a:t>
            </a:r>
            <a:endParaRPr lang="en-US" altLang="en-US" sz="1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	</a:t>
            </a:r>
            <a:r>
              <a:rPr lang="en-US" altLang="en-US" sz="1000" b="1" dirty="0" smtClean="0"/>
              <a:t>	code</a:t>
            </a:r>
            <a:r>
              <a:rPr lang="en-US" altLang="en-US" sz="1000" b="1" dirty="0" smtClean="0"/>
              <a:t>	,a10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/>
              <a:t>		name	,</a:t>
            </a:r>
            <a:r>
              <a:rPr lang="en-US" altLang="en-US" sz="1000" b="1" dirty="0" smtClean="0"/>
              <a:t>a40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endrecord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proc</a:t>
            </a:r>
            <a:endParaRPr lang="en-US" altLang="en-US" sz="1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000" b="1" dirty="0" smtClean="0"/>
              <a:t>		</a:t>
            </a:r>
            <a:r>
              <a:rPr lang="en-US" altLang="en-US" sz="1000" b="1" dirty="0"/>
              <a:t> </a:t>
            </a:r>
            <a:r>
              <a:rPr lang="en-US" altLang="en-US" sz="1000" b="1" dirty="0" smtClean="0"/>
              <a:t>Customer.code </a:t>
            </a:r>
            <a:r>
              <a:rPr lang="en-US" altLang="en-US" sz="1000" b="1" dirty="0" smtClean="0"/>
              <a:t>= “ABC123</a:t>
            </a:r>
            <a:r>
              <a:rPr lang="en-US" altLang="en-US" sz="1000" b="1" dirty="0" smtClean="0"/>
              <a:t>”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000" b="1" dirty="0">
                <a:solidFill>
                  <a:srgbClr val="00B050"/>
                </a:solidFill>
              </a:rPr>
              <a:t>	</a:t>
            </a:r>
            <a:r>
              <a:rPr lang="en-US" altLang="en-US" sz="1000" b="1" dirty="0" smtClean="0">
                <a:solidFill>
                  <a:srgbClr val="00B050"/>
                </a:solidFill>
              </a:rPr>
              <a:t>	</a:t>
            </a:r>
            <a:r>
              <a:rPr lang="en-US" altLang="en-US" sz="1000" b="1" dirty="0">
                <a:solidFill>
                  <a:srgbClr val="00B050"/>
                </a:solidFill>
              </a:rPr>
              <a:t> ; Pass local </a:t>
            </a:r>
            <a:r>
              <a:rPr lang="en-US" altLang="en-US" sz="1000" b="1" dirty="0" smtClean="0">
                <a:solidFill>
                  <a:srgbClr val="00B050"/>
                </a:solidFill>
              </a:rPr>
              <a:t>record.</a:t>
            </a:r>
            <a:endParaRPr lang="en-US" altLang="en-US" sz="1000" b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000" b="1" dirty="0" smtClean="0"/>
              <a:t>		</a:t>
            </a:r>
            <a:r>
              <a:rPr lang="en-US" altLang="en-US" sz="10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1000" b="1" dirty="0" smtClean="0"/>
              <a:t> </a:t>
            </a:r>
            <a:r>
              <a:rPr lang="en-US" altLang="en-US" sz="1000" b="1" dirty="0"/>
              <a:t>PassAGroup</a:t>
            </a:r>
            <a:r>
              <a:rPr lang="en-US" altLang="en-US" sz="1000" b="1" dirty="0" smtClean="0"/>
              <a:t>( Customer </a:t>
            </a:r>
            <a:r>
              <a:rPr lang="en-US" altLang="en-US" sz="1000" b="1" dirty="0" smtClean="0"/>
              <a:t>)</a:t>
            </a:r>
            <a:endParaRPr lang="en-US" altLang="en-US" sz="1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	</a:t>
            </a:r>
            <a:r>
              <a:rPr lang="en-US" altLang="en-US" sz="1000" b="1" dirty="0" smtClean="0">
                <a:solidFill>
                  <a:srgbClr val="7030A0"/>
                </a:solidFill>
              </a:rPr>
              <a:t>stop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endmain</a:t>
            </a:r>
            <a:endParaRPr lang="en-US" altLang="en-US" sz="1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000" b="1" dirty="0" smtClean="0"/>
              <a:t> </a:t>
            </a:r>
            <a:r>
              <a:rPr lang="en-US" altLang="en-US" sz="1000" b="1" dirty="0" smtClean="0"/>
              <a:t>PassAGroup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required</a:t>
            </a:r>
            <a:r>
              <a:rPr lang="en-US" altLang="en-US" sz="1000" b="1" dirty="0" smtClean="0"/>
              <a:t>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inout</a:t>
            </a:r>
            <a:r>
              <a:rPr lang="en-US" altLang="en-US" sz="1000" b="1" dirty="0" smtClean="0"/>
              <a:t>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group</a:t>
            </a:r>
            <a:r>
              <a:rPr lang="en-US" altLang="en-US" sz="1000" b="1" dirty="0" smtClean="0"/>
              <a:t> customer</a:t>
            </a:r>
            <a:r>
              <a:rPr lang="en-US" altLang="en-US" sz="1000" b="1" dirty="0" smtClean="0"/>
              <a:t>	</a:t>
            </a:r>
            <a:r>
              <a:rPr lang="en-US" altLang="en-US" sz="1000" b="1" dirty="0" smtClean="0"/>
              <a:t>,a</a:t>
            </a: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00B050"/>
                </a:solidFill>
              </a:rPr>
              <a:t>; </a:t>
            </a:r>
            <a:r>
              <a:rPr lang="en-US" altLang="en-US" sz="1000" b="1" dirty="0" smtClean="0">
                <a:solidFill>
                  <a:srgbClr val="00B050"/>
                </a:solidFill>
              </a:rPr>
              <a:t>Declare group </a:t>
            </a:r>
            <a:r>
              <a:rPr lang="en-US" altLang="en-US" sz="1000" b="1" dirty="0" smtClean="0">
                <a:solidFill>
                  <a:srgbClr val="00B050"/>
                </a:solidFill>
              </a:rPr>
              <a:t>argument:</a:t>
            </a:r>
            <a:endParaRPr lang="en-US" altLang="en-US" sz="1000" b="1" dirty="0" smtClean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000" b="1" dirty="0" smtClean="0"/>
              <a:t>		</a:t>
            </a:r>
            <a:r>
              <a:rPr lang="en-US" altLang="en-US" sz="1000" b="1" dirty="0"/>
              <a:t> </a:t>
            </a:r>
            <a:r>
              <a:rPr lang="en-US" altLang="en-US" sz="1000" b="1" dirty="0" smtClean="0"/>
              <a:t>            </a:t>
            </a:r>
            <a:r>
              <a:rPr lang="en-US" altLang="en-US" sz="1000" b="1" dirty="0" smtClean="0"/>
              <a:t>code</a:t>
            </a:r>
            <a:r>
              <a:rPr lang="en-US" altLang="en-US" sz="1000" b="1" dirty="0" smtClean="0"/>
              <a:t>	</a:t>
            </a:r>
            <a:r>
              <a:rPr lang="en-US" altLang="en-US" sz="1000" b="1" dirty="0"/>
              <a:t>	</a:t>
            </a:r>
            <a:r>
              <a:rPr lang="en-US" altLang="en-US" sz="1000" b="1" dirty="0" smtClean="0"/>
              <a:t>	</a:t>
            </a:r>
            <a:r>
              <a:rPr lang="en-US" altLang="en-US" sz="1000" b="1" dirty="0" smtClean="0"/>
              <a:t>,</a:t>
            </a:r>
            <a:r>
              <a:rPr lang="en-US" altLang="en-US" sz="1000" b="1" dirty="0" smtClean="0"/>
              <a:t>a10	</a:t>
            </a:r>
            <a:r>
              <a:rPr lang="en-US" altLang="en-US" sz="1000" b="1" dirty="0" smtClean="0">
                <a:solidFill>
                  <a:srgbClr val="00B050"/>
                </a:solidFill>
              </a:rPr>
              <a:t>;    GROUP </a:t>
            </a:r>
            <a:r>
              <a:rPr lang="en-US" altLang="en-US" sz="1000" b="1" dirty="0">
                <a:solidFill>
                  <a:srgbClr val="00B050"/>
                </a:solidFill>
              </a:rPr>
              <a:t>is one </a:t>
            </a:r>
            <a:r>
              <a:rPr lang="en-US" altLang="en-US" sz="1000" b="1" dirty="0" smtClean="0">
                <a:solidFill>
                  <a:srgbClr val="00B050"/>
                </a:solidFill>
              </a:rPr>
              <a:t>argument.</a:t>
            </a:r>
            <a:endParaRPr lang="en-US" altLang="en-US" sz="1000" b="1" dirty="0" smtClean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	</a:t>
            </a:r>
            <a:r>
              <a:rPr lang="en-US" altLang="en-US" sz="1000" b="1" dirty="0" smtClean="0"/>
              <a:t>             name</a:t>
            </a:r>
            <a:r>
              <a:rPr lang="en-US" altLang="en-US" sz="1000" b="1" dirty="0" smtClean="0"/>
              <a:t>	</a:t>
            </a:r>
            <a:r>
              <a:rPr lang="en-US" altLang="en-US" sz="1000" b="1" dirty="0" smtClean="0"/>
              <a:t>	,</a:t>
            </a:r>
            <a:r>
              <a:rPr lang="en-US" altLang="en-US" sz="1000" b="1" dirty="0" smtClean="0"/>
              <a:t>a40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/>
              <a:t>	        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endgroup</a:t>
            </a:r>
            <a:endParaRPr lang="en-US" altLang="en-US" sz="1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endparams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endParaRPr lang="en-US" altLang="en-US" sz="1000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proc</a:t>
            </a:r>
            <a:endParaRPr lang="en-US" altLang="en-US" sz="10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000" b="1" dirty="0" smtClean="0">
                <a:solidFill>
                  <a:srgbClr val="00B050"/>
                </a:solidFill>
              </a:rPr>
              <a:t>		; </a:t>
            </a:r>
            <a:r>
              <a:rPr lang="en-US" altLang="en-US" sz="1000" b="1" dirty="0">
                <a:solidFill>
                  <a:srgbClr val="00B050"/>
                </a:solidFill>
              </a:rPr>
              <a:t>Reference caller’s data directly.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000" b="1" dirty="0" smtClean="0">
                <a:solidFill>
                  <a:srgbClr val="FF0000"/>
                </a:solidFill>
              </a:rPr>
              <a:t>	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if(</a:t>
            </a:r>
            <a:r>
              <a:rPr lang="en-US" altLang="en-US" sz="1000" b="1" dirty="0" smtClean="0"/>
              <a:t> code == “ “ 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)</a:t>
            </a:r>
            <a:endParaRPr lang="en-US" altLang="en-US" sz="10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begin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 smtClean="0"/>
              <a:t>	    …</a:t>
            </a:r>
            <a:endParaRPr lang="en-US" altLang="en-US" sz="10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en-US" sz="1000" b="1" dirty="0"/>
              <a:t>	</a:t>
            </a: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</a:t>
            </a:r>
            <a:endParaRPr lang="en-US" altLang="en-US" sz="1000" b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    </a:t>
            </a: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7030A0"/>
                </a:solidFill>
              </a:rPr>
              <a:t>xreturn</a:t>
            </a:r>
            <a:r>
              <a:rPr lang="en-US" altLang="en-US" sz="1000" b="1" dirty="0" smtClean="0"/>
              <a:t>	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  <a:r>
              <a:rPr lang="en-US" altLang="en-US" sz="1000" b="1" dirty="0" smtClean="0">
                <a:solidFill>
                  <a:srgbClr val="FF0000"/>
                </a:solidFill>
              </a:rPr>
              <a:t>endsubroutine</a:t>
            </a:r>
            <a:r>
              <a:rPr lang="en-US" altLang="en-US" sz="1000" b="1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000" b="1" dirty="0" smtClean="0"/>
              <a:t>	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Passing </a:t>
            </a:r>
            <a:r>
              <a:rPr lang="en-US" altLang="en-US" dirty="0" smtClean="0"/>
              <a:t>data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The ability to </a:t>
            </a:r>
            <a:r>
              <a:rPr lang="en-US" altLang="en-US" sz="2800" b="1" dirty="0" smtClean="0">
                <a:solidFill>
                  <a:srgbClr val="7030A0"/>
                </a:solidFill>
              </a:rPr>
              <a:t>XCALL</a:t>
            </a:r>
            <a:r>
              <a:rPr lang="en-US" altLang="en-US" sz="2800" dirty="0" smtClean="0"/>
              <a:t> a routine that is already in the current calling </a:t>
            </a:r>
            <a:r>
              <a:rPr lang="en-US" altLang="en-US" sz="2800" dirty="0" smtClean="0"/>
              <a:t>chain.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Declare the routine as “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REENTRANT</a:t>
            </a:r>
            <a:r>
              <a:rPr lang="en-US" altLang="en-US" sz="2800" dirty="0" smtClean="0"/>
              <a:t>”: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800" dirty="0" smtClean="0"/>
              <a:t>Add the “,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REENTRANT</a:t>
            </a:r>
            <a:r>
              <a:rPr lang="en-US" altLang="en-US" sz="2800" dirty="0" smtClean="0"/>
              <a:t>” qualifier to the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2800" dirty="0" smtClean="0"/>
              <a:t> declaration.</a:t>
            </a:r>
            <a:endParaRPr lang="en-US" altLang="en-US" sz="2800" dirty="0" smtClean="0"/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But what about the data?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Subsequent invocations of the routine will alter the original values in the data </a:t>
            </a:r>
            <a:r>
              <a:rPr lang="en-US" altLang="en-US" sz="2400" dirty="0" smtClean="0"/>
              <a:t>area: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Could corrupt valuable </a:t>
            </a:r>
            <a:r>
              <a:rPr lang="en-US" altLang="en-US" sz="2200" dirty="0" smtClean="0"/>
              <a:t>data.</a:t>
            </a:r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This may be what you </a:t>
            </a:r>
            <a:r>
              <a:rPr lang="en-US" altLang="en-US" sz="2400" dirty="0" smtClean="0"/>
              <a:t>want: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dirty="0" smtClean="0"/>
              <a:t>But probably </a:t>
            </a:r>
            <a:r>
              <a:rPr lang="en-US" altLang="en-US" sz="2200" dirty="0" smtClean="0"/>
              <a:t>not.</a:t>
            </a:r>
            <a:endParaRPr lang="en-US" altLang="en-US" sz="2200" dirty="0" smtClean="0"/>
          </a:p>
          <a:p>
            <a:pPr eaLnBrk="1" hangingPunct="1"/>
            <a:r>
              <a:rPr lang="en-US" altLang="en-US" sz="2400" dirty="0" smtClean="0"/>
              <a:t>Three new </a:t>
            </a:r>
            <a:r>
              <a:rPr lang="en-US" altLang="en-US" sz="2400" dirty="0" smtClean="0"/>
              <a:t>qualifiers: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200" b="1" dirty="0" smtClean="0">
                <a:solidFill>
                  <a:srgbClr val="FF0000"/>
                </a:solidFill>
              </a:rPr>
              <a:t>local</a:t>
            </a:r>
          </a:p>
          <a:p>
            <a:pPr lvl="1" eaLnBrk="1" hangingPunct="1"/>
            <a:r>
              <a:rPr lang="en-US" altLang="en-US" sz="2200" b="1" dirty="0" smtClean="0">
                <a:solidFill>
                  <a:srgbClr val="FF0000"/>
                </a:solidFill>
              </a:rPr>
              <a:t>stack</a:t>
            </a:r>
          </a:p>
          <a:p>
            <a:pPr lvl="1" eaLnBrk="1" hangingPunct="1"/>
            <a:r>
              <a:rPr lang="en-US" altLang="en-US" sz="2200" b="1" dirty="0" smtClean="0">
                <a:solidFill>
                  <a:srgbClr val="FF0000"/>
                </a:solidFill>
              </a:rPr>
              <a:t>static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Local</a:t>
            </a:r>
            <a:r>
              <a:rPr lang="en-US" altLang="en-US" dirty="0" smtClean="0"/>
              <a:t> Qualifier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my_sub</a:t>
            </a:r>
            <a:r>
              <a:rPr lang="en-US" altLang="en-US" sz="1800" b="1" dirty="0" smtClean="0"/>
              <a:t>,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reentrant</a:t>
            </a:r>
            <a:r>
              <a:rPr lang="en-US" altLang="en-US" sz="1800" b="1" dirty="0" smtClean="0"/>
              <a:t>,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 local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000" dirty="0" smtClean="0"/>
              <a:t>Default for non-reentrant </a:t>
            </a:r>
            <a:r>
              <a:rPr lang="en-US" altLang="en-US" sz="2000" dirty="0" smtClean="0"/>
              <a:t>routines.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Data is initialized at first routine </a:t>
            </a:r>
            <a:r>
              <a:rPr lang="en-US" altLang="en-US" sz="2000" dirty="0" smtClean="0"/>
              <a:t>activation: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Data is constant while routine is in calling </a:t>
            </a:r>
            <a:r>
              <a:rPr lang="en-US" altLang="en-US" sz="2000" dirty="0" smtClean="0"/>
              <a:t>chain.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Same data for each instance!</a:t>
            </a:r>
          </a:p>
          <a:p>
            <a:pPr eaLnBrk="1" hangingPunct="1"/>
            <a:r>
              <a:rPr lang="en-US" altLang="en-US" sz="2000" dirty="0" smtClean="0"/>
              <a:t>When routine is not in calling chain, data is a candidate to be swapped out of </a:t>
            </a:r>
            <a:r>
              <a:rPr lang="en-US" altLang="en-US" sz="2000" dirty="0" smtClean="0"/>
              <a:t>memory.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If swapped out, next activation is identical to initial </a:t>
            </a:r>
            <a:r>
              <a:rPr lang="en-US" altLang="en-US" sz="2000" dirty="0" smtClean="0"/>
              <a:t>activation.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Coded initial </a:t>
            </a:r>
            <a:r>
              <a:rPr lang="en-US" altLang="en-US" sz="1800" dirty="0" smtClean="0"/>
              <a:t>values.</a:t>
            </a:r>
            <a:endParaRPr lang="en-US" altLang="en-US" sz="1800" dirty="0" smtClean="0"/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Stack</a:t>
            </a:r>
            <a:r>
              <a:rPr lang="en-US" altLang="en-US" dirty="0" smtClean="0"/>
              <a:t> Qualifier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my_sub</a:t>
            </a:r>
            <a:r>
              <a:rPr lang="en-US" altLang="en-US" sz="1800" b="1" dirty="0" smtClean="0"/>
              <a:t>,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reentrant</a:t>
            </a:r>
            <a:r>
              <a:rPr lang="en-US" altLang="en-US" sz="1800" b="1" dirty="0" smtClean="0"/>
              <a:t>,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stack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Default for reentrant </a:t>
            </a:r>
            <a:r>
              <a:rPr lang="en-US" altLang="en-US" sz="2400" dirty="0" smtClean="0"/>
              <a:t>routines.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Data area is never </a:t>
            </a:r>
            <a:r>
              <a:rPr lang="en-US" altLang="en-US" sz="2400" dirty="0" smtClean="0"/>
              <a:t>initialized: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Contents are undefined at </a:t>
            </a:r>
            <a:r>
              <a:rPr lang="en-US" altLang="en-US" sz="2400" dirty="0" smtClean="0"/>
              <a:t>activation.</a:t>
            </a:r>
            <a:endParaRPr lang="en-US" altLang="en-US" sz="2400" dirty="0" smtClean="0"/>
          </a:p>
          <a:p>
            <a:pPr lvl="2" eaLnBrk="1" hangingPunct="1"/>
            <a:r>
              <a:rPr lang="en-US" altLang="en-US" sz="2400" dirty="0" smtClean="0"/>
              <a:t>May differ between </a:t>
            </a:r>
            <a:r>
              <a:rPr lang="en-US" altLang="en-US" sz="2400" dirty="0" smtClean="0"/>
              <a:t>activations.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No initial values are </a:t>
            </a:r>
            <a:r>
              <a:rPr lang="en-US" altLang="en-US" sz="2400" dirty="0" smtClean="0"/>
              <a:t>allowed.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Data is unique for every </a:t>
            </a:r>
            <a:r>
              <a:rPr lang="en-US" altLang="en-US" sz="2400" dirty="0" smtClean="0"/>
              <a:t>instance.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Data is released on exit from current </a:t>
            </a:r>
            <a:r>
              <a:rPr lang="en-US" altLang="en-US" sz="2400" dirty="0" smtClean="0"/>
              <a:t>instance.</a:t>
            </a:r>
            <a:endParaRPr lang="en-US" altLang="en-US" sz="2400" dirty="0" smtClean="0"/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Static</a:t>
            </a:r>
            <a:r>
              <a:rPr lang="en-US" altLang="en-US" dirty="0" smtClean="0"/>
              <a:t> Qualifier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2000" b="1" dirty="0" smtClean="0"/>
              <a:t> </a:t>
            </a:r>
            <a:r>
              <a:rPr lang="en-US" altLang="en-US" sz="2000" b="1" i="1" dirty="0" smtClean="0"/>
              <a:t>my_sub</a:t>
            </a:r>
            <a:r>
              <a:rPr lang="en-US" altLang="en-US" sz="2000" b="1" dirty="0" smtClean="0"/>
              <a:t>,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reentrant</a:t>
            </a:r>
            <a:r>
              <a:rPr lang="en-US" altLang="en-US" sz="2000" b="1" dirty="0" smtClean="0"/>
              <a:t>,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static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Capability to preserve values in variables spanning multiple instances of a </a:t>
            </a:r>
            <a:r>
              <a:rPr lang="en-US" altLang="en-US" sz="2800" dirty="0" smtClean="0"/>
              <a:t>routine.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Similar to local </a:t>
            </a:r>
            <a:r>
              <a:rPr lang="en-US" altLang="en-US" sz="2800" dirty="0" smtClean="0"/>
              <a:t>records: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Data initialized at first </a:t>
            </a:r>
            <a:r>
              <a:rPr lang="en-US" altLang="en-US" sz="2800" dirty="0" smtClean="0"/>
              <a:t>activation.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Data shared between instances of </a:t>
            </a:r>
            <a:r>
              <a:rPr lang="en-US" altLang="en-US" sz="2800" dirty="0" smtClean="0"/>
              <a:t>routine.</a:t>
            </a:r>
            <a:endParaRPr lang="en-US" alt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/>
              <a:t>Can’t be swapped out of </a:t>
            </a:r>
            <a:r>
              <a:rPr lang="en-US" altLang="en-US" sz="2800" dirty="0" smtClean="0"/>
              <a:t>memory.</a:t>
            </a:r>
            <a:endParaRPr lang="en-US" altLang="en-US" sz="2800" dirty="0" smtClean="0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Specification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At the routine </a:t>
            </a:r>
            <a:r>
              <a:rPr lang="en-US" altLang="en-US" sz="2400" dirty="0" smtClean="0"/>
              <a:t>level (not commonly used):</a:t>
            </a: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600" b="1" dirty="0" smtClean="0"/>
              <a:t> StackSubroutine,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reentrant</a:t>
            </a:r>
            <a:r>
              <a:rPr lang="en-US" altLang="en-US" sz="1600" b="1" dirty="0" smtClean="0"/>
              <a:t>,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STACK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600" b="1" dirty="0" smtClean="0"/>
              <a:t> LocalSubroutine,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reentrant</a:t>
            </a:r>
            <a:r>
              <a:rPr lang="en-US" altLang="en-US" sz="1600" b="1" dirty="0" smtClean="0"/>
              <a:t>,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LOCAL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600" b="1" dirty="0" smtClean="0"/>
              <a:t> StaticSubroutine,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reentrant</a:t>
            </a:r>
            <a:r>
              <a:rPr lang="en-US" altLang="en-US" sz="1600" b="1" dirty="0" smtClean="0"/>
              <a:t>,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STATIC</a:t>
            </a:r>
            <a:endParaRPr lang="en-US" altLang="en-US" sz="18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At the record </a:t>
            </a:r>
            <a:r>
              <a:rPr lang="en-US" altLang="en-US" sz="2400" dirty="0" smtClean="0"/>
              <a:t>level (using naming conventions):</a:t>
            </a: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</a:rPr>
              <a:t>LOCAL record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/>
              <a:t>WorkVars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 smtClean="0"/>
              <a:t>Same as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record</a:t>
            </a:r>
            <a:r>
              <a:rPr lang="en-US" altLang="en-US" sz="1800" b="1" dirty="0" smtClean="0"/>
              <a:t> WorkVars</a:t>
            </a:r>
            <a:endParaRPr lang="en-US" altLang="en-US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</a:rPr>
              <a:t>STATIC record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/>
              <a:t>StaticWorkVars</a:t>
            </a:r>
            <a:endParaRPr lang="en-US" altLang="en-US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</a:rPr>
              <a:t>STACK record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/>
              <a:t>WorkVars</a:t>
            </a:r>
            <a:endParaRPr lang="en-US" altLang="en-US" sz="1800" b="1" dirty="0" smtClean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You may not specify any initial values in a stack record.</a:t>
            </a:r>
            <a:endParaRPr lang="en-US" altLang="en-US" sz="1800" dirty="0" smtClean="0"/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Benefits</a:t>
            </a:r>
          </a:p>
        </p:txBody>
      </p:sp>
      <p:sp>
        <p:nvSpPr>
          <p:cNvPr id="922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Encapsulates frequently used code or logic.</a:t>
            </a:r>
          </a:p>
          <a:p>
            <a:pPr lvl="1" eaLnBrk="1" hangingPunct="1"/>
            <a:r>
              <a:rPr lang="en-US" altLang="en-US" sz="2000" dirty="0" smtClean="0"/>
              <a:t>Re-use from many programs and applications.</a:t>
            </a:r>
          </a:p>
          <a:p>
            <a:pPr eaLnBrk="1" hangingPunct="1"/>
            <a:r>
              <a:rPr lang="en-US" altLang="en-US" sz="2000" dirty="0" smtClean="0"/>
              <a:t>Improves readability an maintainability.</a:t>
            </a:r>
          </a:p>
          <a:p>
            <a:pPr lvl="1" eaLnBrk="1" hangingPunct="1"/>
            <a:r>
              <a:rPr lang="en-US" altLang="en-US" sz="2000" dirty="0" smtClean="0"/>
              <a:t>Small routines to perform a single function.</a:t>
            </a:r>
          </a:p>
          <a:p>
            <a:pPr eaLnBrk="1" hangingPunct="1"/>
            <a:r>
              <a:rPr lang="en-US" altLang="en-US" sz="2000" dirty="0" smtClean="0"/>
              <a:t>Improves quality.</a:t>
            </a:r>
          </a:p>
          <a:p>
            <a:pPr lvl="1" eaLnBrk="1" hangingPunct="1"/>
            <a:r>
              <a:rPr lang="en-US" altLang="en-US" sz="2000" dirty="0" smtClean="0"/>
              <a:t>Chances of errors occurring in small routines are much less.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Exercise 8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Follow the </a:t>
            </a:r>
            <a:r>
              <a:rPr lang="en-US" altLang="en-US" sz="2800" dirty="0" smtClean="0">
                <a:hlinkClick r:id="rId3"/>
              </a:rPr>
              <a:t>instructions</a:t>
            </a:r>
            <a:r>
              <a:rPr lang="en-US" altLang="en-US" sz="2800" dirty="0" smtClean="0"/>
              <a:t> for this </a:t>
            </a:r>
            <a:r>
              <a:rPr lang="en-US" altLang="en-US" sz="2800" dirty="0" smtClean="0"/>
              <a:t>exercise.</a:t>
            </a:r>
            <a:endParaRPr lang="en-US" altLang="en-US" sz="2800" dirty="0" smtClean="0"/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Subroutines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Similar process to writing a main program.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Data division begins with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2400" dirty="0"/>
              <a:t> .</a:t>
            </a:r>
            <a:endParaRPr lang="en-US" altLang="en-US" sz="24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Declares the formal argument list.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Declares the data the routine will use.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Procedure division starts with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PROC</a:t>
            </a:r>
            <a:r>
              <a:rPr lang="en-US" altLang="en-US" sz="2400" dirty="0"/>
              <a:t> .</a:t>
            </a:r>
            <a:endParaRPr lang="en-US" altLang="en-US" sz="24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Routine ends with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ENDSUBROUTINE</a:t>
            </a:r>
            <a:r>
              <a:rPr lang="en-US" altLang="en-US" sz="2400" dirty="0"/>
              <a:t> .</a:t>
            </a:r>
            <a:endParaRPr lang="en-US" altLang="en-US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200" b="1" dirty="0" smtClean="0">
                <a:solidFill>
                  <a:srgbClr val="7030A0"/>
                </a:solidFill>
              </a:rPr>
              <a:t>XRETURN</a:t>
            </a:r>
            <a:r>
              <a:rPr lang="en-US" altLang="en-US" sz="2200" dirty="0" smtClean="0"/>
              <a:t> statement is  the logical end of the routine.</a:t>
            </a:r>
            <a:endParaRPr lang="en-US" altLang="en-US" dirty="0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SUBROUTINE</a:t>
            </a:r>
          </a:p>
        </p:txBody>
      </p:sp>
      <p:sp>
        <p:nvSpPr>
          <p:cNvPr id="1127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800" b="1" dirty="0" smtClean="0"/>
              <a:t> </a:t>
            </a:r>
            <a:r>
              <a:rPr lang="en-US" altLang="en-US" sz="1800" b="1" i="1" dirty="0" smtClean="0"/>
              <a:t>name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i="1" dirty="0" smtClean="0"/>
              <a:t>		</a:t>
            </a:r>
            <a:r>
              <a:rPr lang="en-US" altLang="en-US" sz="1800" b="1" dirty="0" smtClean="0"/>
              <a:t>&lt;</a:t>
            </a:r>
            <a:r>
              <a:rPr lang="en-US" altLang="en-US" sz="1800" b="1" i="1" dirty="0" err="1" smtClean="0"/>
              <a:t>argument_list</a:t>
            </a:r>
            <a:r>
              <a:rPr lang="en-US" altLang="en-US" sz="1800" b="1" dirty="0" smtClean="0"/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	ENDPARAMS</a:t>
            </a:r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Indicates the beginning of an external subroutine.</a:t>
            </a:r>
          </a:p>
          <a:p>
            <a:pPr lvl="1" eaLnBrk="1" hangingPunct="1"/>
            <a:r>
              <a:rPr lang="en-US" altLang="en-US" sz="2400" i="1" dirty="0" smtClean="0"/>
              <a:t>Name</a:t>
            </a:r>
            <a:r>
              <a:rPr lang="en-US" altLang="en-US" sz="2400" dirty="0" smtClean="0"/>
              <a:t> is the name of the subroutine, by which it will be called from other routines.</a:t>
            </a:r>
          </a:p>
          <a:p>
            <a:pPr lvl="1" eaLnBrk="1" hangingPunct="1"/>
            <a:r>
              <a:rPr lang="en-US" altLang="en-US" sz="2400" i="1" dirty="0" smtClean="0"/>
              <a:t>Argument_list</a:t>
            </a:r>
            <a:r>
              <a:rPr lang="en-US" altLang="en-US" sz="2400" dirty="0" smtClean="0"/>
              <a:t> is the formal argument list of the subroutine.</a:t>
            </a:r>
          </a:p>
          <a:p>
            <a:pPr lvl="2" eaLnBrk="1" hangingPunct="1"/>
            <a:r>
              <a:rPr lang="en-US" altLang="en-US" sz="2400" dirty="0" smtClean="0"/>
              <a:t>More information later!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7030A0"/>
                </a:solidFill>
              </a:rPr>
              <a:t>XRETURN</a:t>
            </a:r>
            <a:r>
              <a:rPr lang="en-US" altLang="en-US" dirty="0" smtClean="0"/>
              <a:t> Statement</a:t>
            </a:r>
          </a:p>
        </p:txBody>
      </p:sp>
      <p:sp>
        <p:nvSpPr>
          <p:cNvPr id="1229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>
                <a:solidFill>
                  <a:srgbClr val="7030A0"/>
                </a:solidFill>
              </a:rPr>
              <a:t>XRETURN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Returns control from an external subroutine to the “calling routine”.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Overrides any nested internal subroutine calls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/>
              <a:t>Ensures exit from the subroutine rather than potential returning from an internal call.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Subroutine</a:t>
            </a:r>
          </a:p>
        </p:txBody>
      </p:sp>
      <p:sp>
        <p:nvSpPr>
          <p:cNvPr id="1331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subroutine</a:t>
            </a:r>
            <a:r>
              <a:rPr lang="en-US" altLang="en-US" sz="1800" b="1" dirty="0" smtClean="0"/>
              <a:t> Example1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	decimalParameter	,d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	alphaParameter	,a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endparams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proc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	...</a:t>
            </a:r>
          </a:p>
          <a:p>
            <a:pPr>
              <a:buNone/>
            </a:pPr>
            <a:endParaRPr lang="en-US" altLang="en-US" sz="1800" b="1" dirty="0" smtClean="0"/>
          </a:p>
          <a:p>
            <a:pPr>
              <a:buNone/>
            </a:pPr>
            <a:r>
              <a:rPr lang="en-US" altLang="en-US" sz="1800" b="1" dirty="0" smtClean="0">
                <a:solidFill>
                  <a:srgbClr val="00B050"/>
                </a:solidFill>
              </a:rPr>
              <a:t>		; </a:t>
            </a:r>
            <a:r>
              <a:rPr lang="en-US" altLang="en-US" sz="1800" b="1" dirty="0">
                <a:solidFill>
                  <a:srgbClr val="00B050"/>
                </a:solidFill>
              </a:rPr>
              <a:t>Logical end of </a:t>
            </a:r>
            <a:r>
              <a:rPr lang="en-US" altLang="en-US" sz="1800" b="1" dirty="0" smtClean="0">
                <a:solidFill>
                  <a:srgbClr val="00B050"/>
                </a:solidFill>
              </a:rPr>
              <a:t>routine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	</a:t>
            </a:r>
            <a:r>
              <a:rPr lang="en-US" altLang="en-US" sz="1800" b="1" dirty="0" smtClean="0">
                <a:solidFill>
                  <a:srgbClr val="7030A0"/>
                </a:solidFill>
              </a:rPr>
              <a:t>xreturn</a:t>
            </a:r>
            <a:r>
              <a:rPr lang="en-US" altLang="en-US" sz="1800" b="1" dirty="0" smtClean="0"/>
              <a:t>		</a:t>
            </a:r>
          </a:p>
          <a:p>
            <a:pPr>
              <a:buNone/>
            </a:pPr>
            <a:endParaRPr lang="en-US" altLang="en-US" sz="1800" b="1" dirty="0" smtClean="0"/>
          </a:p>
          <a:p>
            <a:pPr>
              <a:buNone/>
            </a:pPr>
            <a:r>
              <a:rPr lang="en-US" altLang="en-US" sz="1800" b="1" dirty="0"/>
              <a:t>		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	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endsubroutine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Subroutine Location</a:t>
            </a:r>
          </a:p>
        </p:txBody>
      </p:sp>
      <p:sp>
        <p:nvSpPr>
          <p:cNvPr id="1434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Subroutines can be created: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In a separate source file: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smtClean="0"/>
              <a:t>Containing one or more subroutines.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smtClean="0"/>
              <a:t>Can be called from multiple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In the same source file as main program: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smtClean="0"/>
              <a:t>After the program’s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ENDMAIN</a:t>
            </a:r>
            <a:r>
              <a:rPr lang="en-US" altLang="en-US" sz="1600" dirty="0" smtClean="0"/>
              <a:t> compiler directive.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smtClean="0"/>
              <a:t>Only available to that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Normally defined in a separate source file.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6172200"/>
            <a:ext cx="3962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chemeClr val="tx2"/>
                </a:solidFill>
              </a:rPr>
              <a:t>Synergy Language Essentials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Dark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ark" id="{EAE0CC4B-D40A-4AE0-9D85-46C54A40BDCD}" vid="{A3CD284D-0AC0-479D-AAC2-7B2631E0D889}"/>
    </a:ext>
  </a:extLst>
</a:theme>
</file>

<file path=ppt/theme/theme2.xml><?xml version="1.0" encoding="utf-8"?>
<a:theme xmlns:a="http://schemas.openxmlformats.org/drawingml/2006/main" name="Dark Design">
  <a:themeElements>
    <a:clrScheme name="REQUIRED">
      <a:dk1>
        <a:sysClr val="windowText" lastClr="000000"/>
      </a:dk1>
      <a:lt1>
        <a:sysClr val="window" lastClr="FFFFFF"/>
      </a:lt1>
      <a:dk2>
        <a:srgbClr val="103D5C"/>
      </a:dk2>
      <a:lt2>
        <a:srgbClr val="D65E08"/>
      </a:lt2>
      <a:accent1>
        <a:srgbClr val="465A37"/>
      </a:accent1>
      <a:accent2>
        <a:srgbClr val="005595"/>
      </a:accent2>
      <a:accent3>
        <a:srgbClr val="F48221"/>
      </a:accent3>
      <a:accent4>
        <a:srgbClr val="103D5C"/>
      </a:accent4>
      <a:accent5>
        <a:srgbClr val="660000"/>
      </a:accent5>
      <a:accent6>
        <a:srgbClr val="E6E7E8"/>
      </a:accent6>
      <a:hlink>
        <a:srgbClr val="0C0C0C"/>
      </a:hlink>
      <a:folHlink>
        <a:srgbClr val="103D5C"/>
      </a:folHlink>
    </a:clrScheme>
    <a:fontScheme name="TIMS Brand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2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3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4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5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6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7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ppt/theme/themeOverride8.xml><?xml version="1.0" encoding="utf-8"?>
<a:themeOverride xmlns:a="http://schemas.openxmlformats.org/drawingml/2006/main">
  <a:clrScheme name="REQUIRED">
    <a:dk1>
      <a:sysClr val="windowText" lastClr="000000"/>
    </a:dk1>
    <a:lt1>
      <a:sysClr val="window" lastClr="FFFFFF"/>
    </a:lt1>
    <a:dk2>
      <a:srgbClr val="103D5C"/>
    </a:dk2>
    <a:lt2>
      <a:srgbClr val="D65E08"/>
    </a:lt2>
    <a:accent1>
      <a:srgbClr val="465A37"/>
    </a:accent1>
    <a:accent2>
      <a:srgbClr val="005595"/>
    </a:accent2>
    <a:accent3>
      <a:srgbClr val="F48221"/>
    </a:accent3>
    <a:accent4>
      <a:srgbClr val="103D5C"/>
    </a:accent4>
    <a:accent5>
      <a:srgbClr val="660000"/>
    </a:accent5>
    <a:accent6>
      <a:srgbClr val="E6E7E8"/>
    </a:accent6>
    <a:hlink>
      <a:srgbClr val="0C0C0C"/>
    </a:hlink>
    <a:folHlink>
      <a:srgbClr val="103D5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_x0020_reviewed xmlns="7E1B7CF5-752A-422F-85AE-1DE92AF584A4">2009-03-06T07:00:00+00:00</Last_x0020_reviewed>
    <Group xmlns="7E1B7CF5-752A-422F-85AE-1DE92AF584A4" xsi:nil="true"/>
    <Comment xmlns="7E1B7CF5-752A-422F-85AE-1DE92AF584A4">RLB - Updated</Comment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7C1B7E2A752F4285AE1DE92AF584A4" ma:contentTypeVersion="0" ma:contentTypeDescription="Create a new document." ma:contentTypeScope="" ma:versionID="99d8d8f99539ff50441b69d46ed60cd5">
  <xsd:schema xmlns:xsd="http://www.w3.org/2001/XMLSchema" xmlns:p="http://schemas.microsoft.com/office/2006/metadata/properties" xmlns:ns2="7E1B7CF5-752A-422F-85AE-1DE92AF584A4" targetNamespace="http://schemas.microsoft.com/office/2006/metadata/properties" ma:root="true" ma:fieldsID="c536ae2d63934f025e650f20afa37011" ns2:_="">
    <xsd:import namespace="7E1B7CF5-752A-422F-85AE-1DE92AF584A4"/>
    <xsd:element name="properties">
      <xsd:complexType>
        <xsd:sequence>
          <xsd:element name="documentManagement">
            <xsd:complexType>
              <xsd:all>
                <xsd:element ref="ns2:Last_x0020_reviewed" minOccurs="0"/>
                <xsd:element ref="ns2:Comment" minOccurs="0"/>
                <xsd:element ref="ns2: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E1B7CF5-752A-422F-85AE-1DE92AF584A4" elementFormDefault="qualified">
    <xsd:import namespace="http://schemas.microsoft.com/office/2006/documentManagement/types"/>
    <xsd:element name="Last_x0020_reviewed" ma:index="8" nillable="true" ma:displayName="Last reviewed date" ma:description="Date the document was last reviewed." ma:format="DateOnly" ma:internalName="Last_x0020_reviewed">
      <xsd:simpleType>
        <xsd:restriction base="dms:DateTime"/>
      </xsd:simpleType>
    </xsd:element>
    <xsd:element name="Comment" ma:index="9" nillable="true" ma:displayName="Comment" ma:description="User defined Comments" ma:internalName="Comment">
      <xsd:simpleType>
        <xsd:restriction base="dms:Note"/>
      </xsd:simpleType>
    </xsd:element>
    <xsd:element name="Group" ma:index="10" nillable="true" ma:displayName="Group" ma:internalName="Group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C919C686-5087-432D-B2D7-E70317B33F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F2769-A82A-46FB-9CBB-B4B180C7A6BB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13070E2-7CDB-4B18-952E-B33E93248E36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7E1B7CF5-752A-422F-85AE-1DE92AF584A4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15AF1CF5-76D9-4CCD-818E-D97C14656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B7CF5-752A-422F-85AE-1DE92AF584A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CUDark</Template>
  <TotalTime>578</TotalTime>
  <Words>2477</Words>
  <Application>Microsoft Office PowerPoint</Application>
  <PresentationFormat>On-screen Show (4:3)</PresentationFormat>
  <Paragraphs>502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Times New Roman</vt:lpstr>
      <vt:lpstr>Verdana</vt:lpstr>
      <vt:lpstr>Wingdings</vt:lpstr>
      <vt:lpstr>CUDark</vt:lpstr>
      <vt:lpstr>Dark Design</vt:lpstr>
      <vt:lpstr>Synergy Language Essentials</vt:lpstr>
      <vt:lpstr>Module Overview</vt:lpstr>
      <vt:lpstr>External Subroutines</vt:lpstr>
      <vt:lpstr>Benefits</vt:lpstr>
      <vt:lpstr>Writing Subroutines</vt:lpstr>
      <vt:lpstr>SUBROUTINE</vt:lpstr>
      <vt:lpstr>XRETURN Statement</vt:lpstr>
      <vt:lpstr>Sample Subroutine</vt:lpstr>
      <vt:lpstr>Subroutine Location</vt:lpstr>
      <vt:lpstr>Subroutine Arguments</vt:lpstr>
      <vt:lpstr>Subroutine Arguments</vt:lpstr>
      <vt:lpstr>Declaring Arguments</vt:lpstr>
      <vt:lpstr>Recommended Arguments</vt:lpstr>
      <vt:lpstr>Sample Subroutine</vt:lpstr>
      <vt:lpstr>Questions?</vt:lpstr>
      <vt:lpstr>Data Reference Operations</vt:lpstr>
      <vt:lpstr>^PASSED</vt:lpstr>
      <vt:lpstr>^PASSED Example</vt:lpstr>
      <vt:lpstr>%NUMARGS</vt:lpstr>
      <vt:lpstr>^ARG</vt:lpstr>
      <vt:lpstr>%NUMARS and ^ARG Example</vt:lpstr>
      <vt:lpstr>^SIZE</vt:lpstr>
      <vt:lpstr>%TRIM</vt:lpstr>
      <vt:lpstr>%TRIMZ</vt:lpstr>
      <vt:lpstr>Questions?</vt:lpstr>
      <vt:lpstr>External Subroutines</vt:lpstr>
      <vt:lpstr>Example</vt:lpstr>
      <vt:lpstr>Recommendation</vt:lpstr>
      <vt:lpstr>Passing Records as Arguments</vt:lpstr>
      <vt:lpstr>Passing Records Example</vt:lpstr>
      <vt:lpstr>Group Subroutine Arguments</vt:lpstr>
      <vt:lpstr>Group Argument Example</vt:lpstr>
      <vt:lpstr>Questions?</vt:lpstr>
      <vt:lpstr>Recursion</vt:lpstr>
      <vt:lpstr>But what about the data?</vt:lpstr>
      <vt:lpstr>Local Qualifier</vt:lpstr>
      <vt:lpstr>Stack Qualifier</vt:lpstr>
      <vt:lpstr>Static Qualifier</vt:lpstr>
      <vt:lpstr>Specification</vt:lpstr>
      <vt:lpstr>Questions?</vt:lpstr>
      <vt:lpstr>Exercise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Rolle</dc:creator>
  <cp:lastModifiedBy>Jason Rolle</cp:lastModifiedBy>
  <cp:revision>136</cp:revision>
  <cp:lastPrinted>1601-01-01T00:00:00Z</cp:lastPrinted>
  <dcterms:created xsi:type="dcterms:W3CDTF">1601-01-01T00:00:00Z</dcterms:created>
  <dcterms:modified xsi:type="dcterms:W3CDTF">2021-06-25T18:53:17Z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115200.000000000</vt:lpwstr>
  </property>
  <property fmtid="{D5CDD505-2E9C-101B-9397-08002B2CF9AE}" pid="3" name="Subject">
    <vt:lpwstr/>
  </property>
  <property fmtid="{D5CDD505-2E9C-101B-9397-08002B2CF9AE}" pid="4" name="Keywords">
    <vt:lpwstr/>
  </property>
  <property fmtid="{D5CDD505-2E9C-101B-9397-08002B2CF9AE}" pid="5" name="_Author">
    <vt:lpwstr/>
  </property>
  <property fmtid="{D5CDD505-2E9C-101B-9397-08002B2CF9AE}" pid="6" name="_Category">
    <vt:lpwstr/>
  </property>
  <property fmtid="{D5CDD505-2E9C-101B-9397-08002B2CF9AE}" pid="7" name="Slides">
    <vt:lpwstr>46</vt:lpwstr>
  </property>
  <property fmtid="{D5CDD505-2E9C-101B-9397-08002B2CF9AE}" pid="8" name="Categories">
    <vt:lpwstr/>
  </property>
  <property fmtid="{D5CDD505-2E9C-101B-9397-08002B2CF9AE}" pid="9" name="Approval Level">
    <vt:lpwstr/>
  </property>
  <property fmtid="{D5CDD505-2E9C-101B-9397-08002B2CF9AE}" pid="10" name="_Comments">
    <vt:lpwstr/>
  </property>
  <property fmtid="{D5CDD505-2E9C-101B-9397-08002B2CF9AE}" pid="11" name="Assigned To">
    <vt:lpwstr/>
  </property>
  <property fmtid="{D5CDD505-2E9C-101B-9397-08002B2CF9AE}" pid="12" name="_MarkAsFinal">
    <vt:bool>true</vt:bool>
  </property>
</Properties>
</file>