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23"/>
  </p:notesMasterIdLst>
  <p:handoutMasterIdLst>
    <p:handoutMasterId r:id="rId24"/>
  </p:handoutMasterIdLst>
  <p:sldIdLst>
    <p:sldId id="275" r:id="rId7"/>
    <p:sldId id="257" r:id="rId8"/>
    <p:sldId id="260" r:id="rId9"/>
    <p:sldId id="262" r:id="rId10"/>
    <p:sldId id="263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37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6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V2.2 Toolkit Training - Introduction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3015AC8-7E33-4AFB-8CE6-6B4016BBFE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0E50FD4-3E6A-4983-A0A9-4368A1F051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E19213-B182-432B-8960-38AEA1CC3C0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381BCE-CB48-4722-BA97-C89705FDD00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2C4ACF-A3A4-4BD2-A566-2A4C5C5EA98A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F23501-73FB-45AF-938D-DC07735AA022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760ED4-B827-42A9-9BD4-F7DAF8D24BA8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A544FA-E686-427F-96BF-BF033DAF494F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7B56A3-8B4B-4FAB-99DC-4D916C6A70C5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647317-FD66-4AED-B7AE-B7720160BD43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17E3F6-8BE1-434C-80F1-BA59A9AA3893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20981F-BC7E-42B1-8E36-4E4FD70BB827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EFE3D6-C945-4657-BFCF-1B71611E7D8F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EF9101-D3B0-41C6-B967-C51EE6BCFA8A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BF2973-8CC3-447E-8076-FBE065D9B1D1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0FB6FF-2BE9-44E0-94E1-858816FAA424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50DE10-93B3-49F7-B484-E58E0E1350A3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2491D7-9D1A-4D83-8811-9E77171BA60E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598B1E-EC76-4A8F-98CC-8A6D85D4D0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223733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E336DBB-6D8C-4E43-8872-45011B43FA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325546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EFF53A0-C62F-4310-8ECF-3D565B0517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91535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C2EA49DF-570C-44AD-A254-C996E5869F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28540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31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0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84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4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57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54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1324FD9-E62F-406A-A05D-52FFC06A9F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542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4118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1324FD9-E62F-406A-A05D-52FFC06A9F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41713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1324FD9-E62F-406A-A05D-52FFC06A9F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11346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1324FD9-E62F-406A-A05D-52FFC06A9F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86492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B5C59F3-2434-48D3-974A-50A500F475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4112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27DC0E2-8910-46AB-9279-671B4B399A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2663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938D3EC-8C8D-47EF-B264-DC0860D7F0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0646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90A86FA-9B6C-495E-84E6-7B20B15F051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69061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D1324FD9-E62F-406A-A05D-52FFC06A9F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1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UI</a:t>
            </a:r>
            <a:r>
              <a:rPr altLang="en-US" sz="4800" smtClean="0"/>
              <a:t> </a:t>
            </a:r>
            <a:r>
              <a:rPr altLang="en-US" sz="4800" dirty="0" smtClean="0"/>
              <a:t>Toolkit Training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Script File Example: Input Window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.input</a:t>
            </a:r>
            <a:r>
              <a:rPr lang="en-US" altLang="en-US" sz="1800" b="1" dirty="0" smtClean="0"/>
              <a:t> Example1, 10, 70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.placement</a:t>
            </a:r>
            <a:r>
              <a:rPr lang="en-US" altLang="en-US" sz="1800" b="1" dirty="0" smtClean="0"/>
              <a:t> 8, 5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.border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.title</a:t>
            </a:r>
            <a:r>
              <a:rPr lang="en-US" altLang="en-US" sz="1800" b="1" dirty="0" smtClean="0"/>
              <a:t> “Input Window Example”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.field</a:t>
            </a:r>
            <a:r>
              <a:rPr lang="en-US" altLang="en-US" sz="1800" b="1" dirty="0" smtClean="0"/>
              <a:t> field1 	,a10 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,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pos</a:t>
            </a:r>
            <a:r>
              <a:rPr lang="en-US" altLang="en-US" sz="1800" b="1" dirty="0" smtClean="0"/>
              <a:t>( 2, 2 ) 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,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fpos</a:t>
            </a:r>
            <a:r>
              <a:rPr lang="en-US" altLang="en-US" sz="1800" b="1" dirty="0" smtClean="0"/>
              <a:t>( 2, 20 ) 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	,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prompt</a:t>
            </a:r>
            <a:r>
              <a:rPr lang="en-US" altLang="en-US" sz="1800" b="1" dirty="0" smtClean="0"/>
              <a:t>( “Field 1”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.field</a:t>
            </a:r>
            <a:r>
              <a:rPr lang="en-US" altLang="en-US" sz="1800" b="1" dirty="0" smtClean="0"/>
              <a:t> field2	,a10 –</a:t>
            </a:r>
            <a:endParaRPr lang="en-US" altLang="en-US" sz="1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	,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pos</a:t>
            </a:r>
            <a:r>
              <a:rPr lang="en-US" altLang="en-US" sz="1800" b="1" dirty="0" smtClean="0"/>
              <a:t>( 3, 2 ) 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,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fpos</a:t>
            </a:r>
            <a:r>
              <a:rPr lang="en-US" altLang="en-US" sz="1800" b="1" dirty="0" smtClean="0"/>
              <a:t>( 3, 20 ) 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	,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prompt</a:t>
            </a:r>
            <a:r>
              <a:rPr lang="en-US" altLang="en-US" sz="1800" b="1" dirty="0" smtClean="0"/>
              <a:t>( “Field  2”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.end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Script File Example: User Data Window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Used to hard code text in programs: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.window</a:t>
            </a:r>
            <a:r>
              <a:rPr lang="en-US" altLang="en-US" sz="2000" b="1" dirty="0" smtClean="0"/>
              <a:t> Example2, 1,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.border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off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.user</a:t>
            </a:r>
            <a:r>
              <a:rPr lang="en-US" altLang="en-US" sz="2000" b="1" dirty="0" smtClean="0"/>
              <a:t> 	10, 50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.data	</a:t>
            </a:r>
            <a:r>
              <a:rPr lang="en-US" altLang="en-US" sz="2000" b="1" dirty="0" smtClean="0"/>
              <a:t>1, “This is data element 1”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.data</a:t>
            </a:r>
            <a:r>
              <a:rPr lang="en-US" altLang="en-US" sz="2000" b="1" dirty="0" smtClean="0"/>
              <a:t> 	2, “This is data element 2”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.data</a:t>
            </a:r>
            <a:r>
              <a:rPr lang="en-US" altLang="en-US" sz="2000" b="1" dirty="0" smtClean="0"/>
              <a:t> 	3, “Etc.”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.data</a:t>
            </a:r>
            <a:r>
              <a:rPr lang="en-US" altLang="en-US" sz="2000" b="1" dirty="0" smtClean="0"/>
              <a:t> 	4, “Remainder is blank for future expansion”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.end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Windows Library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 file containing “compiled” screen objects:</a:t>
            </a:r>
          </a:p>
          <a:p>
            <a:pPr lvl="1" eaLnBrk="1" hangingPunct="1"/>
            <a:r>
              <a:rPr lang="en-US" altLang="en-US" sz="2400" dirty="0" smtClean="0"/>
              <a:t>Synergy ISAM file with objects as records.</a:t>
            </a:r>
          </a:p>
          <a:p>
            <a:pPr lvl="1" eaLnBrk="1" hangingPunct="1"/>
            <a:r>
              <a:rPr lang="en-US" altLang="en-US" sz="2400" dirty="0" smtClean="0"/>
              <a:t>Source is one or more script files.</a:t>
            </a:r>
          </a:p>
          <a:p>
            <a:pPr eaLnBrk="1" hangingPunct="1"/>
            <a:r>
              <a:rPr lang="en-US" altLang="en-US" sz="2400" dirty="0" smtClean="0"/>
              <a:t>Created with the script compiler.</a:t>
            </a:r>
          </a:p>
          <a:p>
            <a:pPr eaLnBrk="1" hangingPunct="1"/>
            <a:r>
              <a:rPr lang="en-US" altLang="en-US" sz="2400" dirty="0" smtClean="0"/>
              <a:t>Used by the UI Toolkit applications at runtime.</a:t>
            </a:r>
            <a:endParaRPr lang="en-US" altLang="en-US" sz="2300" dirty="0" smtClean="0"/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Developing UI Components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52400" y="3276600"/>
            <a:ext cx="1600200" cy="6096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Editor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2209800" y="2819400"/>
            <a:ext cx="2057400" cy="1752600"/>
          </a:xfrm>
          <a:prstGeom prst="flowChartProcess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Script</a:t>
            </a:r>
            <a:r>
              <a:rPr lang="en-US" altLang="en-US"/>
              <a:t> </a:t>
            </a:r>
            <a:r>
              <a:rPr lang="en-US" altLang="en-US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4800600" y="3276600"/>
            <a:ext cx="1752600" cy="91440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Script</a:t>
            </a:r>
          </a:p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0489" name="AutoShape 10"/>
          <p:cNvSpPr>
            <a:spLocks noChangeArrowheads="1"/>
          </p:cNvSpPr>
          <p:nvPr/>
        </p:nvSpPr>
        <p:spPr bwMode="auto">
          <a:xfrm>
            <a:off x="7620000" y="2895600"/>
            <a:ext cx="1371600" cy="1905000"/>
          </a:xfrm>
          <a:prstGeom prst="flowChartMagneticDisk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Window</a:t>
            </a:r>
          </a:p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20490" name="Line 21"/>
          <p:cNvSpPr>
            <a:spLocks noChangeShapeType="1"/>
          </p:cNvSpPr>
          <p:nvPr/>
        </p:nvSpPr>
        <p:spPr bwMode="auto">
          <a:xfrm>
            <a:off x="1752600" y="3657600"/>
            <a:ext cx="4572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25"/>
          <p:cNvSpPr>
            <a:spLocks noChangeShapeType="1"/>
          </p:cNvSpPr>
          <p:nvPr/>
        </p:nvSpPr>
        <p:spPr bwMode="auto">
          <a:xfrm>
            <a:off x="4267200" y="3657600"/>
            <a:ext cx="5334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8"/>
          <p:cNvSpPr>
            <a:spLocks noChangeShapeType="1"/>
          </p:cNvSpPr>
          <p:nvPr/>
        </p:nvSpPr>
        <p:spPr bwMode="auto">
          <a:xfrm>
            <a:off x="6553200" y="3657600"/>
            <a:ext cx="10668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Developing UI Toolkit Applications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304800" y="2514600"/>
            <a:ext cx="2133600" cy="10668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Prog.dbl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04800" y="4572000"/>
            <a:ext cx="2133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WND:tools.def</a:t>
            </a:r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 flipV="1">
            <a:off x="1371600" y="3581400"/>
            <a:ext cx="0" cy="99060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2895600" y="2819400"/>
            <a:ext cx="1676400" cy="4572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2438400" y="3048000"/>
            <a:ext cx="4572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5029200" y="2819400"/>
            <a:ext cx="1676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572000" y="3048000"/>
            <a:ext cx="4572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AutoShape 14"/>
          <p:cNvSpPr>
            <a:spLocks noChangeArrowheads="1"/>
          </p:cNvSpPr>
          <p:nvPr/>
        </p:nvSpPr>
        <p:spPr bwMode="auto">
          <a:xfrm>
            <a:off x="7620000" y="2133600"/>
            <a:ext cx="1295400" cy="1905000"/>
          </a:xfrm>
          <a:prstGeom prst="flowChartMagneticDisk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Prog.dbr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6705600" y="3048000"/>
            <a:ext cx="9144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AutoShape 16"/>
          <p:cNvSpPr>
            <a:spLocks noChangeArrowheads="1"/>
          </p:cNvSpPr>
          <p:nvPr/>
        </p:nvSpPr>
        <p:spPr bwMode="auto">
          <a:xfrm>
            <a:off x="4876800" y="4267200"/>
            <a:ext cx="1981200" cy="914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WND:tklib.elb</a:t>
            </a:r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 flipV="1">
            <a:off x="5867400" y="3276600"/>
            <a:ext cx="0" cy="99060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Running UI Toolkit Applications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22534" name="AutoShape 3"/>
          <p:cNvSpPr>
            <a:spLocks noChangeArrowheads="1"/>
          </p:cNvSpPr>
          <p:nvPr/>
        </p:nvSpPr>
        <p:spPr bwMode="auto">
          <a:xfrm>
            <a:off x="381000" y="2819400"/>
            <a:ext cx="1981200" cy="1447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WND:tklib.elb</a:t>
            </a: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>
            <a:off x="2362200" y="3581400"/>
            <a:ext cx="6096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AutoShape 5"/>
          <p:cNvSpPr>
            <a:spLocks noChangeArrowheads="1"/>
          </p:cNvSpPr>
          <p:nvPr/>
        </p:nvSpPr>
        <p:spPr bwMode="auto">
          <a:xfrm>
            <a:off x="2971800" y="2286000"/>
            <a:ext cx="2971800" cy="2438400"/>
          </a:xfrm>
          <a:prstGeom prst="flowChartMagneticDisk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Prog.dbr</a:t>
            </a:r>
          </a:p>
        </p:txBody>
      </p:sp>
      <p:sp>
        <p:nvSpPr>
          <p:cNvPr id="22537" name="Line 6"/>
          <p:cNvSpPr>
            <a:spLocks noChangeShapeType="1"/>
          </p:cNvSpPr>
          <p:nvPr/>
        </p:nvSpPr>
        <p:spPr bwMode="auto">
          <a:xfrm rot="10782095">
            <a:off x="5943600" y="3581400"/>
            <a:ext cx="609600" cy="1588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AutoShape 7"/>
          <p:cNvSpPr>
            <a:spLocks noChangeArrowheads="1"/>
          </p:cNvSpPr>
          <p:nvPr/>
        </p:nvSpPr>
        <p:spPr bwMode="auto">
          <a:xfrm>
            <a:off x="6553200" y="2971800"/>
            <a:ext cx="1981200" cy="1447800"/>
          </a:xfrm>
          <a:prstGeom prst="flowChartMagneticDisk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Window</a:t>
            </a:r>
          </a:p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22539" name="Rectangle 8"/>
          <p:cNvSpPr>
            <a:spLocks noChangeArrowheads="1"/>
          </p:cNvSpPr>
          <p:nvPr/>
        </p:nvSpPr>
        <p:spPr bwMode="auto">
          <a:xfrm>
            <a:off x="3048000" y="5181600"/>
            <a:ext cx="2895600" cy="91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Runtime</a:t>
            </a:r>
          </a:p>
        </p:txBody>
      </p:sp>
      <p:sp>
        <p:nvSpPr>
          <p:cNvPr id="22540" name="Line 9"/>
          <p:cNvSpPr>
            <a:spLocks noChangeShapeType="1"/>
          </p:cNvSpPr>
          <p:nvPr/>
        </p:nvSpPr>
        <p:spPr bwMode="auto">
          <a:xfrm>
            <a:off x="4495800" y="4724400"/>
            <a:ext cx="0" cy="45720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Getting Started with UI Toolkit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Define your windows and menu columns in a window script file.</a:t>
            </a:r>
          </a:p>
          <a:p>
            <a:pPr marL="533400" indent="-533400">
              <a:lnSpc>
                <a:spcPct val="9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Compile the script file using: </a:t>
            </a:r>
          </a:p>
          <a:p>
            <a:pPr marL="800100" lvl="2" indent="0">
              <a:lnSpc>
                <a:spcPct val="90000"/>
              </a:lnSpc>
              <a:buSzPct val="105000"/>
              <a:buNone/>
            </a:pPr>
            <a:r>
              <a:rPr lang="en-US" altLang="en-US" sz="2000" b="1" dirty="0" smtClean="0"/>
              <a:t>Synergy\BuildSynergyWindowsLibrary.bat</a:t>
            </a:r>
          </a:p>
          <a:p>
            <a:pPr marL="533400" indent="-533400" eaLnBrk="1" hangingPunct="1">
              <a:lnSpc>
                <a:spcPct val="9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Write a Synergy program that calls UI Toolkit subroutines.  You will need to add the following to the data division of your program:</a:t>
            </a:r>
          </a:p>
          <a:p>
            <a:pPr marL="800100" lvl="2" indent="0">
              <a:lnSpc>
                <a:spcPct val="90000"/>
              </a:lnSpc>
              <a:buSzPct val="105000"/>
              <a:buNone/>
            </a:pPr>
            <a:r>
              <a:rPr lang="en-US" altLang="en-US" sz="2000" b="1" dirty="0">
                <a:solidFill>
                  <a:srgbClr val="FFC000"/>
                </a:solidFill>
              </a:rPr>
              <a:t>.include</a:t>
            </a:r>
            <a:r>
              <a:rPr lang="en-US" altLang="en-US" sz="2000" b="1" dirty="0"/>
              <a:t> "tims.def" </a:t>
            </a:r>
            <a:r>
              <a:rPr lang="en-US" altLang="en-US" sz="2000" b="1" dirty="0">
                <a:solidFill>
                  <a:srgbClr val="FF0000"/>
                </a:solidFill>
              </a:rPr>
              <a:t>library</a:t>
            </a:r>
            <a:r>
              <a:rPr lang="en-US" altLang="en-US" sz="2000" b="1" dirty="0"/>
              <a:t> "cu_records"</a:t>
            </a:r>
            <a:endParaRPr lang="en-US" altLang="en-US" sz="2000" b="1" dirty="0" smtClean="0"/>
          </a:p>
          <a:p>
            <a:pPr marL="533400" indent="-533400" eaLnBrk="1" hangingPunct="1">
              <a:lnSpc>
                <a:spcPct val="9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Compile the source code.</a:t>
            </a:r>
          </a:p>
          <a:p>
            <a:pPr marL="533400" indent="-533400" eaLnBrk="1" hangingPunct="1">
              <a:lnSpc>
                <a:spcPct val="9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Run your application.</a:t>
            </a:r>
          </a:p>
          <a:p>
            <a:pPr marL="533400" indent="-533400" eaLnBrk="1" hangingPunct="1">
              <a:lnSpc>
                <a:spcPct val="90000"/>
              </a:lnSpc>
              <a:buSzPct val="105000"/>
              <a:buFont typeface="Wingdings" panose="05000000000000000000" pitchFamily="2" charset="2"/>
              <a:buAutoNum type="arabicPeriod"/>
            </a:pPr>
            <a:endParaRPr lang="en-US" altLang="en-US" sz="1800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toolkit?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 smtClean="0"/>
              <a:t>Superset of routines that go along with the DBL (Synergy) language.</a:t>
            </a:r>
          </a:p>
          <a:p>
            <a:pPr eaLnBrk="1" hangingPunct="1"/>
            <a:r>
              <a:rPr lang="en-US" altLang="en-US" sz="2200" dirty="0" smtClean="0"/>
              <a:t>Separates input and display processing from the programs by allowing screens and inputs to be defined through the use of ‘Script’ files.</a:t>
            </a:r>
          </a:p>
          <a:p>
            <a:pPr eaLnBrk="1" hangingPunct="1"/>
            <a:r>
              <a:rPr lang="en-US" altLang="en-US" sz="2200" dirty="0" smtClean="0"/>
              <a:t>Screens and inputs are processed in the program through the use of calls to the toolkit subroutines.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mtClean="0"/>
              <a:t>How are script files compiled?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smtClean="0"/>
              <a:t>Synergy\BuildSynergyWindowsLibrary.bat</a:t>
            </a:r>
          </a:p>
          <a:p>
            <a:pPr lvl="1"/>
            <a:r>
              <a:rPr lang="en-US" altLang="en-US" sz="2400" dirty="0" smtClean="0"/>
              <a:t>Invoke the script compiler to compile all scripts into the windows library.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r>
              <a:rPr lang="en-US" altLang="en-US" sz="2400" b="1" dirty="0" smtClean="0"/>
              <a:t>Synergy\BuildSynergyTextLibrary.bat</a:t>
            </a:r>
          </a:p>
          <a:p>
            <a:pPr lvl="1"/>
            <a:r>
              <a:rPr lang="en-US" altLang="en-US" sz="2400" dirty="0" smtClean="0"/>
              <a:t>Invoke </a:t>
            </a:r>
            <a:r>
              <a:rPr lang="en-US" altLang="en-US" sz="2400" dirty="0"/>
              <a:t>the </a:t>
            </a:r>
            <a:r>
              <a:rPr lang="en-US" altLang="en-US" sz="2400" dirty="0" smtClean="0"/>
              <a:t>text compiler </a:t>
            </a:r>
            <a:r>
              <a:rPr lang="en-US" altLang="en-US" sz="2400" dirty="0"/>
              <a:t>to compile </a:t>
            </a:r>
            <a:r>
              <a:rPr lang="en-US" altLang="en-US" sz="2400" dirty="0" smtClean="0"/>
              <a:t>all text entries into the text library.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are the libraries?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Windows libraries:</a:t>
            </a:r>
          </a:p>
          <a:p>
            <a:pPr lvl="1"/>
            <a:r>
              <a:rPr lang="en-US" altLang="en-US" sz="2800" dirty="0" smtClean="0"/>
              <a:t>bin\txt\</a:t>
            </a:r>
            <a:r>
              <a:rPr lang="en-US" altLang="en-US" sz="2800" dirty="0" err="1" smtClean="0"/>
              <a:t>wndlib.eng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bin\txt\wndlib.en1</a:t>
            </a:r>
          </a:p>
          <a:p>
            <a:pPr lvl="1"/>
            <a:r>
              <a:rPr lang="en-US" altLang="en-US" sz="2800" dirty="0" smtClean="0"/>
              <a:t>bin\txt\wndlib64.eng</a:t>
            </a:r>
          </a:p>
          <a:p>
            <a:pPr lvl="1"/>
            <a:r>
              <a:rPr lang="en-US" altLang="en-US" sz="2800" dirty="0" smtClean="0"/>
              <a:t>bin\txt\wndlib64.en1</a:t>
            </a:r>
          </a:p>
          <a:p>
            <a:r>
              <a:rPr lang="en-US" altLang="en-US" sz="2800" dirty="0" smtClean="0"/>
              <a:t>Text libraries:</a:t>
            </a:r>
          </a:p>
          <a:p>
            <a:pPr lvl="1"/>
            <a:r>
              <a:rPr lang="en-US" altLang="en-US" sz="2800" dirty="0" smtClean="0"/>
              <a:t>bin\txt\</a:t>
            </a:r>
            <a:r>
              <a:rPr lang="en-US" altLang="en-US" sz="2800" dirty="0" err="1" smtClean="0"/>
              <a:t>syntxt.ieng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Bin\txt\syntxt.ien1</a:t>
            </a:r>
          </a:p>
          <a:p>
            <a:pPr lvl="1"/>
            <a:endParaRPr lang="en-US" altLang="en-US" sz="2000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 Interface Objects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Components used to build a user interface:</a:t>
            </a:r>
          </a:p>
          <a:p>
            <a:pPr lvl="1" eaLnBrk="1" hangingPunct="1"/>
            <a:r>
              <a:rPr lang="en-US" altLang="en-US" sz="2400" dirty="0" smtClean="0"/>
              <a:t>Menu columns</a:t>
            </a:r>
          </a:p>
          <a:p>
            <a:pPr lvl="1" eaLnBrk="1" hangingPunct="1"/>
            <a:r>
              <a:rPr lang="en-US" altLang="en-US" sz="2400" dirty="0" smtClean="0"/>
              <a:t>Windows</a:t>
            </a:r>
          </a:p>
          <a:p>
            <a:pPr lvl="1" eaLnBrk="1" hangingPunct="1"/>
            <a:r>
              <a:rPr lang="en-US" altLang="en-US" sz="2400" dirty="0" smtClean="0"/>
              <a:t>Selection windows</a:t>
            </a:r>
          </a:p>
          <a:p>
            <a:pPr lvl="1" eaLnBrk="1" hangingPunct="1"/>
            <a:r>
              <a:rPr lang="en-US" altLang="en-US" sz="2400" dirty="0" smtClean="0"/>
              <a:t>Lists</a:t>
            </a:r>
            <a:endParaRPr lang="en-US" altLang="en-US" sz="2000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UI Toolkit Screen Regions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pic>
        <p:nvPicPr>
          <p:cNvPr id="1027" name="Picture 3" descr="Parts of a display 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96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UI Toolkit Terms	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Script Language</a:t>
            </a:r>
          </a:p>
          <a:p>
            <a:pPr eaLnBrk="1" hangingPunct="1"/>
            <a:r>
              <a:rPr lang="en-US" altLang="en-US" dirty="0" smtClean="0"/>
              <a:t>Script Files</a:t>
            </a:r>
          </a:p>
          <a:p>
            <a:pPr eaLnBrk="1" hangingPunct="1"/>
            <a:r>
              <a:rPr lang="en-US" altLang="en-US" dirty="0" smtClean="0"/>
              <a:t>Window Libraries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Script Language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Simple programming language Used to define User Interface “objects”:</a:t>
            </a:r>
          </a:p>
          <a:p>
            <a:pPr lvl="1" eaLnBrk="1" hangingPunct="1"/>
            <a:r>
              <a:rPr lang="en-US" altLang="en-US" sz="2800" dirty="0" smtClean="0"/>
              <a:t>Input windows</a:t>
            </a:r>
          </a:p>
          <a:p>
            <a:pPr lvl="1" eaLnBrk="1" hangingPunct="1"/>
            <a:r>
              <a:rPr lang="en-US" altLang="en-US" sz="2800" dirty="0" smtClean="0"/>
              <a:t>Menu columns</a:t>
            </a:r>
          </a:p>
          <a:p>
            <a:pPr lvl="1" eaLnBrk="1" hangingPunct="1"/>
            <a:r>
              <a:rPr lang="en-US" altLang="en-US" sz="2800" dirty="0" smtClean="0"/>
              <a:t>Lists</a:t>
            </a:r>
          </a:p>
          <a:p>
            <a:pPr eaLnBrk="1" hangingPunct="1"/>
            <a:r>
              <a:rPr lang="en-US" altLang="en-US" sz="2800" dirty="0" smtClean="0"/>
              <a:t>All script commands start with a “.”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Script Files	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ASCII text file.</a:t>
            </a:r>
          </a:p>
          <a:p>
            <a:pPr eaLnBrk="1" hangingPunct="1"/>
            <a:r>
              <a:rPr lang="en-US" altLang="en-US" sz="2000" dirty="0" smtClean="0"/>
              <a:t>Source file containing Script language commands.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2009-03-20T06:00:00+00:00</Last_x0020_reviewed>
    <Group xmlns="7E1B7CF5-752A-422F-85AE-1DE92AF584A4" xsi:nil="true"/>
    <Comment xmlns="7E1B7CF5-752A-422F-85AE-1DE92AF584A4">RLB - Verified</Commen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2D1476C-291C-443A-AB75-5AABA2C776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88AE31-02ED-40FE-AAF0-4EA34BEF334C}">
  <ds:schemaRefs>
    <ds:schemaRef ds:uri="http://purl.org/dc/elements/1.1/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32964E-A843-4C3A-9C09-2C85B9A68C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55B811-7614-4C1B-B77D-A91DDFA303B5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838</TotalTime>
  <Words>577</Words>
  <Application>Microsoft Office PowerPoint</Application>
  <PresentationFormat>On-screen Show (4:3)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Verdana</vt:lpstr>
      <vt:lpstr>Wingdings</vt:lpstr>
      <vt:lpstr>CUDark</vt:lpstr>
      <vt:lpstr>Dark Design</vt:lpstr>
      <vt:lpstr>UI Toolkit Training</vt:lpstr>
      <vt:lpstr>What is toolkit?</vt:lpstr>
      <vt:lpstr>How are script files compiled?</vt:lpstr>
      <vt:lpstr>Where are the libraries?</vt:lpstr>
      <vt:lpstr>User Interface Objects</vt:lpstr>
      <vt:lpstr>UI Toolkit Screen Regions</vt:lpstr>
      <vt:lpstr>UI Toolkit Terms </vt:lpstr>
      <vt:lpstr>Script Language</vt:lpstr>
      <vt:lpstr>Script Files </vt:lpstr>
      <vt:lpstr>Script File Example: Input Window</vt:lpstr>
      <vt:lpstr>Script File Example: User Data Window</vt:lpstr>
      <vt:lpstr>Windows Library</vt:lpstr>
      <vt:lpstr>Developing UI Components</vt:lpstr>
      <vt:lpstr>Developing UI Toolkit Applications</vt:lpstr>
      <vt:lpstr>Running UI Toolkit Applications</vt:lpstr>
      <vt:lpstr>Getting Started with UI Toolkit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114</cp:revision>
  <cp:lastPrinted>1601-01-01T00:00:00Z</cp:lastPrinted>
  <dcterms:created xsi:type="dcterms:W3CDTF">1601-01-01T00:00:00Z</dcterms:created>
  <dcterms:modified xsi:type="dcterms:W3CDTF">2021-06-28T22:45:01Z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126900.000000000</vt:lpwstr>
  </property>
</Properties>
</file>