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31" r:id="rId6"/>
  </p:sldMasterIdLst>
  <p:notesMasterIdLst>
    <p:notesMasterId r:id="rId44"/>
  </p:notesMasterIdLst>
  <p:handoutMasterIdLst>
    <p:handoutMasterId r:id="rId45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6" r:id="rId14"/>
    <p:sldId id="263" r:id="rId15"/>
    <p:sldId id="264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4" r:id="rId25"/>
    <p:sldId id="285" r:id="rId26"/>
    <p:sldId id="286" r:id="rId27"/>
    <p:sldId id="307" r:id="rId28"/>
    <p:sldId id="309" r:id="rId29"/>
    <p:sldId id="308" r:id="rId30"/>
    <p:sldId id="290" r:id="rId31"/>
    <p:sldId id="291" r:id="rId32"/>
    <p:sldId id="292" r:id="rId33"/>
    <p:sldId id="310" r:id="rId34"/>
    <p:sldId id="293" r:id="rId35"/>
    <p:sldId id="294" r:id="rId36"/>
    <p:sldId id="295" r:id="rId37"/>
    <p:sldId id="296" r:id="rId38"/>
    <p:sldId id="311" r:id="rId39"/>
    <p:sldId id="297" r:id="rId40"/>
    <p:sldId id="301" r:id="rId41"/>
    <p:sldId id="302" r:id="rId42"/>
    <p:sldId id="306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31.xml"/><Relationship Id="rId3" Type="http://schemas.openxmlformats.org/officeDocument/2006/relationships/slide" Target="slides/slide3.xml"/><Relationship Id="rId21" Type="http://schemas.openxmlformats.org/officeDocument/2006/relationships/slide" Target="slides/slide25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30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5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24" Type="http://schemas.openxmlformats.org/officeDocument/2006/relationships/slide" Target="slides/slide29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7.xml"/><Relationship Id="rId28" Type="http://schemas.openxmlformats.org/officeDocument/2006/relationships/slide" Target="slides/slide3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6.xml"/><Relationship Id="rId27" Type="http://schemas.openxmlformats.org/officeDocument/2006/relationships/slide" Target="slides/slide32.xml"/><Relationship Id="rId30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4DCC06-990E-4481-B17B-E6DD3E0B7C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E30748D-7C9F-4A01-A0B9-FC702BE294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169913-5778-4DE6-99D5-0153128807A1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AC0347-F221-4A7B-AFA6-3D7AD41F9628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AE2821-9037-489C-B964-983ABFB596CD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16CEA5-6FA1-4E3A-9A0F-7723CBE10D54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212430-F4E5-4211-9343-71CD19E9FCC5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7694E5-E476-4398-A651-C8DAB1BBE13D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6C1C51-F3D7-4020-91C4-0072365F91E1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B63CC8-2530-4FA4-BC63-E4351FBF60A1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733BD1-56EF-4238-9BD5-6415D3748D3F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B5D1BE-BFCF-4AF8-B559-9BA976C9F0A6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76DD42-AA2A-46B8-984C-B9A7E10CE043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E66F3E-1330-4CA1-AAEE-D403F70450D8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C05A1B-DF1C-4212-A0D6-FDC0120F9EE9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E0A61D-70EA-4AA7-B985-A4CDB30A8363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81CA9B-0B9C-4558-A917-F4D0DC5D26B0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2DC37C-E5A6-48B8-B54C-EA0E8184D123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3D8BEB-3C05-47B6-9BD6-BB258D61D191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5C963D-B726-440B-A818-074DE901B90A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F08AB6-B65D-421A-B6B6-1F9E59D818E1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88BE92-EEAA-4A7B-AE96-A134065C8920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31E84F-E881-4360-A4C1-9EB7E3A552A3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C6B1EE-C236-440D-BD01-7EB0BC009DCE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14D9D9-3403-41B4-B094-D4B021C3F1EE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9E8C5D-A525-4078-A36E-B1F41E6CD698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0EED84-428A-4AEF-883B-514BD15C707A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E44879-47ED-4F00-A5C0-057EADFA856F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3C8F87-A237-4759-97A4-EC7F2AFA03AA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1975B7-1BAC-4037-9E1F-D6B6D211BAF8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4CD055-982B-47DE-B12B-FF9E66C828E6}" type="slidenum">
              <a:rPr lang="en-US" altLang="en-US" sz="1200"/>
              <a:pPr/>
              <a:t>35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5BF011-5067-47BD-8441-0E82F15146DE}" type="slidenum">
              <a:rPr lang="en-US" altLang="en-US" sz="1200"/>
              <a:pPr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A808F6-A281-4B71-8BD3-366D46395E78}" type="slidenum">
              <a:rPr lang="en-US" altLang="en-US" sz="1200"/>
              <a:pPr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F6104D-EFFB-4D8D-96E5-D3466326611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2C5FEE-53D4-42BD-9D0F-32FF27115A74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ACF5E9-F71A-4976-859A-7497042D58D3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EFC2D3-09E6-4F98-9C48-B84486202514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54111C-D952-4061-A909-A1097ED1194B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34C73D-3517-4229-8995-3434F2A5102A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42701F-BEAB-40D9-91D9-FC08B7B990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614650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24A0024-38B0-42D2-96E3-D3DE974A34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56631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8BA734C-B843-40B4-8921-A7342D9492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96606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756B329B-EA1B-443A-A28A-05A73D4221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043279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3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5CEE5-7E90-4588-A33C-6AE05B5E0D4F}" type="datetime1">
              <a:rPr lang="en-US" smtClean="0"/>
              <a:t>6/28/2021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5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19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9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24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413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EFAA42A-BB99-4980-8C4E-65B37B99B7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154156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164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69691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EFAA42A-BB99-4980-8C4E-65B37B99B7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38185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EFAA42A-BB99-4980-8C4E-65B37B99B7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24308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EFAA42A-BB99-4980-8C4E-65B37B99B7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89070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F5790FB-14B1-4823-80CE-0F7561EB03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600666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827CE4C-55F4-4150-9A66-A0B39DFB6E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75066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BA8B707-7E51-46DF-9DA4-91F268867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83260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503D779-AE84-48A3-8AD7-2F244F08446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993212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FEFAA42A-BB99-4980-8C4E-65B37B99B7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40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08C7E5-FE03-44A9-A4B2-C95E8D2C18F0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UI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2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Exercise%201.doc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/>
              <a:t>UI</a:t>
            </a:r>
            <a:r>
              <a:rPr altLang="en-US" sz="4800" dirty="0" smtClean="0"/>
              <a:t> Toolkit Training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Startup &amp; Shutdown Processing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DTK</a:t>
            </a:r>
            <a:r>
              <a:rPr lang="en-US" altLang="en-US" dirty="0" smtClean="0">
                <a:solidFill>
                  <a:srgbClr val="FF0000"/>
                </a:solidFill>
              </a:rPr>
              <a:t>_START</a:t>
            </a:r>
            <a:r>
              <a:rPr lang="en-US" altLang="en-US" dirty="0" smtClean="0"/>
              <a:t> </a:t>
            </a:r>
            <a:r>
              <a:rPr lang="en-US" altLang="en-US" dirty="0" smtClean="0"/>
              <a:t>Arguments </a:t>
            </a:r>
          </a:p>
        </p:txBody>
      </p:sp>
      <p:sp>
        <p:nvSpPr>
          <p:cNvPr id="1536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headers	</a:t>
            </a:r>
            <a:r>
              <a:rPr lang="en-US" altLang="en-US" sz="2000" dirty="0" smtClean="0"/>
              <a:t>,</a:t>
            </a:r>
            <a:r>
              <a:rPr lang="en-US" altLang="en-US" sz="2000" dirty="0" smtClean="0"/>
              <a:t>n	; (opt) Number of header lines.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footers		,n	; (opt) Number of footer lines.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XCALL </a:t>
            </a:r>
            <a:r>
              <a:rPr lang="en-US" altLang="en-US" dirty="0" smtClean="0">
                <a:solidFill>
                  <a:srgbClr val="FF0000"/>
                </a:solidFill>
              </a:rPr>
              <a:t>STOP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stop</a:t>
            </a:r>
            <a:r>
              <a:rPr lang="en-US" altLang="en-US" sz="2000" b="1" dirty="0" smtClean="0"/>
              <a:t>( program</a:t>
            </a:r>
            <a:r>
              <a:rPr lang="en-US" altLang="en-US" sz="2000" b="1" dirty="0" smtClean="0"/>
              <a:t>, </a:t>
            </a:r>
            <a:r>
              <a:rPr lang="en-US" altLang="en-US" sz="2000" b="1" dirty="0" smtClean="0"/>
              <a:t>message 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Terminates the UI Toolkit </a:t>
            </a:r>
            <a:r>
              <a:rPr lang="en-US" altLang="en-US" sz="2000" dirty="0" smtClean="0"/>
              <a:t>system: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Can’t call any other UI Toolkit routines after this </a:t>
            </a:r>
            <a:r>
              <a:rPr lang="en-US" altLang="en-US" sz="2000" dirty="0" smtClean="0"/>
              <a:t>point.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2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STOP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program	,a	; Program to chain to or “MENU” to close.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smtClean="0"/>
              <a:t>message	,a	; Message passed to the chained program.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E_SECT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>
                <a:solidFill>
                  <a:srgbClr val="FF0000"/>
                </a:solidFill>
              </a:rPr>
              <a:t>e_sect</a:t>
            </a:r>
            <a:r>
              <a:rPr lang="en-US" altLang="en-US" sz="2000" b="1" dirty="0" smtClean="0"/>
              <a:t>( text, text_flag</a:t>
            </a:r>
            <a:r>
              <a:rPr lang="en-US" altLang="en-US" sz="2000" b="1" dirty="0" smtClean="0"/>
              <a:t>, </a:t>
            </a:r>
            <a:r>
              <a:rPr lang="en-US" altLang="en-US" sz="2000" b="1" dirty="0" smtClean="0"/>
              <a:t>… )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Addresses the three screen </a:t>
            </a:r>
            <a:r>
              <a:rPr lang="en-US" altLang="en-US" sz="2000" dirty="0" smtClean="0"/>
              <a:t>regions: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Header / footer / information </a:t>
            </a:r>
            <a:r>
              <a:rPr lang="en-US" altLang="en-US" sz="2000" dirty="0" smtClean="0"/>
              <a:t>lines.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Text can be justified within the designated </a:t>
            </a:r>
            <a:r>
              <a:rPr lang="en-US" altLang="en-US" sz="2000" dirty="0" smtClean="0"/>
              <a:t>areas: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Left / right / center, or fixed </a:t>
            </a:r>
            <a:r>
              <a:rPr lang="en-US" altLang="en-US" sz="2000" dirty="0" smtClean="0"/>
              <a:t>co-ordinates.</a:t>
            </a:r>
            <a:endParaRPr lang="en-US" altLang="en-US" sz="2000" dirty="0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E_SECT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text		,a	; The text to place.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text_flag	</a:t>
            </a:r>
            <a:r>
              <a:rPr lang="en-US" altLang="en-US" sz="2000" dirty="0" smtClean="0"/>
              <a:t>,</a:t>
            </a:r>
            <a:r>
              <a:rPr lang="en-US" altLang="en-US" sz="2000" dirty="0" smtClean="0"/>
              <a:t>n	; (opt) Text manipulation flags.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Screen Sections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D_HEADER</a:t>
            </a:r>
            <a:r>
              <a:rPr lang="en-US" altLang="en-US" sz="2000" dirty="0" smtClean="0"/>
              <a:t>	- Reference the header section.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D_CAPTION</a:t>
            </a:r>
            <a:r>
              <a:rPr lang="en-US" altLang="en-US" sz="2000" dirty="0" smtClean="0"/>
              <a:t>	- Reference a Windows caption.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D_FOOTER</a:t>
            </a:r>
            <a:r>
              <a:rPr lang="en-US" altLang="en-US" sz="2000" dirty="0" smtClean="0"/>
              <a:t>	- Reference the footer section.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D_INFO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- </a:t>
            </a:r>
            <a:r>
              <a:rPr lang="en-US" altLang="en-US" sz="2000" dirty="0" smtClean="0"/>
              <a:t>(DEFAULT) Reference the information line.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 Positioning		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C000"/>
                </a:solidFill>
              </a:rPr>
              <a:t>D_POSITION</a:t>
            </a:r>
            <a:r>
              <a:rPr lang="en-US" altLang="en-US" sz="1600" dirty="0" smtClean="0"/>
              <a:t>	- Specify text’s </a:t>
            </a:r>
            <a:r>
              <a:rPr lang="en-US" altLang="en-US" sz="1600" dirty="0" smtClean="0"/>
              <a:t>position.  Next </a:t>
            </a:r>
            <a:r>
              <a:rPr lang="en-US" altLang="en-US" sz="1600" dirty="0" smtClean="0"/>
              <a:t>two parameters are specific </a:t>
            </a:r>
            <a:endParaRPr lang="en-US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	  </a:t>
            </a:r>
            <a:r>
              <a:rPr lang="en-US" altLang="en-US" sz="1600" dirty="0" smtClean="0"/>
              <a:t>	  row </a:t>
            </a:r>
            <a:r>
              <a:rPr lang="en-US" altLang="en-US" sz="1600" dirty="0" smtClean="0"/>
              <a:t>and column.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C000"/>
                </a:solidFill>
              </a:rPr>
              <a:t>D_DISPLAY</a:t>
            </a:r>
            <a:r>
              <a:rPr lang="en-US" altLang="en-US" sz="1600" dirty="0" smtClean="0"/>
              <a:t>	- (DEFAULT) Display after last placed text.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C000"/>
                </a:solidFill>
              </a:rPr>
              <a:t>D_LEFT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- </a:t>
            </a:r>
            <a:r>
              <a:rPr lang="en-US" altLang="en-US" sz="1600" dirty="0" smtClean="0"/>
              <a:t>Left-justify text.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C000"/>
                </a:solidFill>
              </a:rPr>
              <a:t>D_CENTER</a:t>
            </a:r>
            <a:r>
              <a:rPr lang="en-US" altLang="en-US" sz="1600" dirty="0" smtClean="0"/>
              <a:t>	- Center the text.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C000"/>
                </a:solidFill>
              </a:rPr>
              <a:t>D_RIGHT</a:t>
            </a:r>
            <a:r>
              <a:rPr lang="en-US" altLang="en-US" sz="1600" dirty="0" smtClean="0"/>
              <a:t>	- Right-justify text.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Previous Text Clearing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D_NOCLEAR</a:t>
            </a:r>
            <a:r>
              <a:rPr lang="en-US" altLang="en-US" sz="2000" dirty="0" smtClean="0"/>
              <a:t>	- Don’t clear the line of text.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D_CLEAR</a:t>
            </a:r>
            <a:r>
              <a:rPr lang="en-US" altLang="en-US" sz="2000" dirty="0" smtClean="0"/>
              <a:t>	- (DEFAULT) Clear entire line of text.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D_CLREOL</a:t>
            </a:r>
            <a:r>
              <a:rPr lang="en-US" altLang="en-US" sz="2000" dirty="0" smtClean="0"/>
              <a:t>	- Clear to end of line.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D_CLRBOL</a:t>
            </a:r>
            <a:r>
              <a:rPr lang="en-US" altLang="en-US" sz="2000" dirty="0" smtClean="0"/>
              <a:t>	- Clear to beginning of line.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Vertical Lines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D_VLINE</a:t>
            </a:r>
            <a:r>
              <a:rPr lang="en-US" altLang="en-US" sz="2000" dirty="0" smtClean="0"/>
              <a:t>	- (DEFAULT) Convert “|” to vertical lines.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D_NOVLINE</a:t>
            </a:r>
            <a:r>
              <a:rPr lang="en-US" altLang="en-US" sz="2000" dirty="0" smtClean="0"/>
              <a:t>	- Don’t convert “|” to vertical lines.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CU_BLD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cu_bld</a:t>
            </a:r>
            <a:r>
              <a:rPr lang="en-US" altLang="en-US" sz="2000" b="1" dirty="0" smtClean="0"/>
              <a:t>( message, case_ctl, facility</a:t>
            </a:r>
            <a:r>
              <a:rPr lang="en-US" altLang="en-US" sz="2000" b="1" dirty="0" smtClean="0"/>
              <a:t>, </a:t>
            </a:r>
            <a:r>
              <a:rPr lang="en-US" altLang="en-US" sz="2000" b="1" dirty="0" smtClean="0"/>
              <a:t>number )</a:t>
            </a:r>
            <a:endParaRPr lang="en-US" altLang="en-US" sz="2000" b="1" dirty="0" smtClean="0"/>
          </a:p>
          <a:p>
            <a:r>
              <a:rPr lang="en-US" altLang="en-US" sz="2000" dirty="0"/>
              <a:t>Brings text together from a variety of sources and formats </a:t>
            </a:r>
            <a:r>
              <a:rPr lang="en-US" altLang="en-US" sz="2000" dirty="0" smtClean="0"/>
              <a:t>the capitalization</a:t>
            </a:r>
            <a:r>
              <a:rPr lang="en-US" altLang="en-US" sz="2000" dirty="0"/>
              <a:t>.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Startup &amp; Shutdown Processing</a:t>
            </a:r>
          </a:p>
        </p:txBody>
      </p:sp>
      <p:sp>
        <p:nvSpPr>
          <p:cNvPr id="717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Introduces basic UI Toolkit subroutines to:</a:t>
            </a:r>
          </a:p>
          <a:p>
            <a:pPr lvl="1" eaLnBrk="1" hangingPunct="1"/>
            <a:r>
              <a:rPr lang="en-US" altLang="en-US" sz="2000" dirty="0" smtClean="0"/>
              <a:t>Initialize a UI Toolkit environment.</a:t>
            </a:r>
          </a:p>
          <a:p>
            <a:pPr lvl="1" eaLnBrk="1" hangingPunct="1"/>
            <a:r>
              <a:rPr lang="en-US" altLang="en-US" sz="2000" dirty="0" smtClean="0"/>
              <a:t>Place text in different regions of the display area.</a:t>
            </a:r>
          </a:p>
          <a:p>
            <a:pPr lvl="1" eaLnBrk="1" hangingPunct="1"/>
            <a:r>
              <a:rPr lang="en-US" altLang="en-US" sz="2000" dirty="0" smtClean="0"/>
              <a:t>Shutdown UI Toolkit prior to application closing.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CU_BLD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message	,a	; (out) The message text.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case_ctl	,n	; (opt) Control parameter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facility	</a:t>
            </a:r>
            <a:r>
              <a:rPr lang="en-US" altLang="en-US" sz="2000" dirty="0" smtClean="0"/>
              <a:t>	,</a:t>
            </a:r>
            <a:r>
              <a:rPr lang="en-US" altLang="en-US" sz="2000" dirty="0" smtClean="0"/>
              <a:t>a	; Name of the text </a:t>
            </a:r>
            <a:r>
              <a:rPr lang="en-US" altLang="en-US" sz="2000" dirty="0" smtClean="0"/>
              <a:t>message facility</a:t>
            </a:r>
            <a:r>
              <a:rPr lang="en-US" altLang="en-US" sz="2000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number	,n	; Number for the message.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CU_BLD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message	,a	; (out) Text of the message.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case_ctl	,n	; (opt) Case control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wnd_id	,n	; ID of a </a:t>
            </a:r>
            <a:r>
              <a:rPr lang="en-US" altLang="en-US" sz="2000" dirty="0" smtClean="0"/>
              <a:t>message window</a:t>
            </a:r>
            <a:r>
              <a:rPr lang="en-US" altLang="en-US" sz="2000" dirty="0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datarow	,a	; Data row within window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CU_BLD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message		,a	; (out) Text of the message.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case_ctl		,n	; (opt) Case control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BLD_LITERAL</a:t>
            </a:r>
            <a:r>
              <a:rPr lang="en-US" altLang="en-US" sz="2000" dirty="0" smtClean="0"/>
              <a:t>	,</a:t>
            </a:r>
            <a:r>
              <a:rPr lang="en-US" altLang="en-US" sz="2000" dirty="0" smtClean="0"/>
              <a:t>	; </a:t>
            </a:r>
            <a:r>
              <a:rPr lang="en-US" altLang="en-US" sz="2000" dirty="0" smtClean="0"/>
              <a:t>T</a:t>
            </a:r>
            <a:r>
              <a:rPr lang="en-US" altLang="en-US" sz="2000" dirty="0" smtClean="0"/>
              <a:t>reat </a:t>
            </a:r>
            <a:r>
              <a:rPr lang="en-US" altLang="en-US" sz="2000" dirty="0"/>
              <a:t>the parameter as a </a:t>
            </a:r>
            <a:r>
              <a:rPr lang="en-US" altLang="en-US" sz="2000" dirty="0" smtClean="0"/>
              <a:t>literal.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data		</a:t>
            </a:r>
            <a:r>
              <a:rPr lang="en-US" altLang="en-US" sz="2000" dirty="0" smtClean="0"/>
              <a:t>	,</a:t>
            </a:r>
            <a:r>
              <a:rPr lang="en-US" altLang="en-US" sz="2000" dirty="0" smtClean="0"/>
              <a:t>a	; </a:t>
            </a:r>
            <a:r>
              <a:rPr lang="en-US" altLang="en-US" sz="2000" dirty="0" smtClean="0"/>
              <a:t>Literal </a:t>
            </a:r>
            <a:r>
              <a:rPr lang="en-US" altLang="en-US" sz="2000" dirty="0" smtClean="0"/>
              <a:t>data</a:t>
            </a: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CU_BLD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Parameters can be used together to build a more complex string: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cu_bld</a:t>
            </a:r>
            <a:r>
              <a:rPr lang="en-US" altLang="en-US" sz="1800" b="1" dirty="0" smtClean="0"/>
              <a:t>(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&amp;	</a:t>
            </a:r>
            <a:r>
              <a:rPr lang="en-US" altLang="en-US" sz="1800" b="1" dirty="0" smtClean="0"/>
              <a:t>message, </a:t>
            </a:r>
          </a:p>
          <a:p>
            <a:pPr lvl="1">
              <a:buNone/>
            </a:pPr>
            <a:r>
              <a:rPr lang="en-US" altLang="en-US" sz="1800" b="1" dirty="0"/>
              <a:t>&amp;	</a:t>
            </a:r>
            <a:r>
              <a:rPr lang="en-US" altLang="en-US" sz="1800" b="1" dirty="0" smtClean="0">
                <a:solidFill>
                  <a:srgbClr val="FFC000"/>
                </a:solidFill>
              </a:rPr>
              <a:t>CASE_NOCHANGE</a:t>
            </a:r>
            <a:r>
              <a:rPr lang="en-US" altLang="en-US" sz="1800" b="1" dirty="0" smtClean="0"/>
              <a:t>, </a:t>
            </a:r>
          </a:p>
          <a:p>
            <a:pPr lvl="1">
              <a:buNone/>
            </a:pPr>
            <a:r>
              <a:rPr lang="en-US" altLang="en-US" sz="1800" b="1" dirty="0"/>
              <a:t>&amp;	“</a:t>
            </a:r>
            <a:r>
              <a:rPr lang="en-US" altLang="en-US" sz="1800" b="1" dirty="0" smtClean="0"/>
              <a:t>IM</a:t>
            </a:r>
            <a:r>
              <a:rPr lang="en-US" altLang="en-US" sz="1800" b="1" dirty="0" smtClean="0"/>
              <a:t>”, </a:t>
            </a:r>
            <a:r>
              <a:rPr lang="en-US" altLang="en-US" sz="1800" b="1" dirty="0" smtClean="0">
                <a:solidFill>
                  <a:srgbClr val="FFC000"/>
                </a:solidFill>
              </a:rPr>
              <a:t>IM_TEST</a:t>
            </a:r>
            <a:r>
              <a:rPr lang="en-US" altLang="en-US" sz="1800" b="1" dirty="0" smtClean="0"/>
              <a:t>, </a:t>
            </a:r>
            <a:endParaRPr lang="en-US" altLang="en-US" sz="1800" b="1" dirty="0" smtClean="0"/>
          </a:p>
          <a:p>
            <a:pPr lvl="1">
              <a:buNone/>
            </a:pPr>
            <a:r>
              <a:rPr lang="en-US" altLang="en-US" sz="1800" b="1" dirty="0"/>
              <a:t>&amp;	wnd_id</a:t>
            </a:r>
            <a:r>
              <a:rPr lang="en-US" altLang="en-US" sz="1800" b="1" dirty="0" smtClean="0"/>
              <a:t>, 4, </a:t>
            </a:r>
          </a:p>
          <a:p>
            <a:pPr lvl="1">
              <a:buNone/>
            </a:pPr>
            <a:r>
              <a:rPr lang="en-US" altLang="en-US" sz="1800" b="1" dirty="0"/>
              <a:t>&amp;	</a:t>
            </a:r>
            <a:r>
              <a:rPr lang="en-US" altLang="en-US" sz="1800" b="1" dirty="0" smtClean="0">
                <a:solidFill>
                  <a:srgbClr val="FFC000"/>
                </a:solidFill>
              </a:rPr>
              <a:t>BLD_LITERAL</a:t>
            </a:r>
            <a:r>
              <a:rPr lang="en-US" altLang="en-US" sz="1800" b="1" dirty="0" smtClean="0"/>
              <a:t>, count )</a:t>
            </a:r>
            <a:endParaRPr lang="en-US" altLang="en-US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Control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CASE_UPPER</a:t>
            </a:r>
            <a:r>
              <a:rPr lang="en-US" altLang="en-US" sz="2000" dirty="0" smtClean="0"/>
              <a:t>		; Uppercase</a:t>
            </a:r>
          </a:p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CASE_LOWER</a:t>
            </a:r>
            <a:r>
              <a:rPr lang="en-US" altLang="en-US" sz="2000" dirty="0" smtClean="0"/>
              <a:t>		; Lowercase</a:t>
            </a:r>
          </a:p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CASE_FIRST</a:t>
            </a:r>
            <a:r>
              <a:rPr lang="en-US" altLang="en-US" sz="2000" dirty="0" smtClean="0"/>
              <a:t>		; Uppercase first </a:t>
            </a:r>
            <a:r>
              <a:rPr lang="en-US" altLang="en-US" sz="2000" dirty="0" smtClean="0"/>
              <a:t>word.</a:t>
            </a:r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CASE_MIXED</a:t>
            </a:r>
            <a:r>
              <a:rPr lang="en-US" altLang="en-US" sz="2000" dirty="0" smtClean="0"/>
              <a:t> 		; Uppercase each </a:t>
            </a:r>
            <a:r>
              <a:rPr lang="en-US" altLang="en-US" sz="2000" dirty="0" smtClean="0"/>
              <a:t>word.</a:t>
            </a:r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>
                <a:solidFill>
                  <a:srgbClr val="FFC000"/>
                </a:solidFill>
              </a:rPr>
              <a:t>CASE_NOCHANGE</a:t>
            </a:r>
            <a:r>
              <a:rPr lang="en-US" altLang="en-US" sz="2000" dirty="0" smtClean="0"/>
              <a:t>	; </a:t>
            </a:r>
            <a:r>
              <a:rPr lang="en-US" altLang="en-US" sz="2000" dirty="0" smtClean="0"/>
              <a:t>Leave original </a:t>
            </a:r>
            <a:r>
              <a:rPr lang="en-US" altLang="en-US" sz="2000" dirty="0" smtClean="0"/>
              <a:t>text unchanged.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CU_MESSAGE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cu_message</a:t>
            </a:r>
            <a:r>
              <a:rPr lang="en-US" altLang="en-US" sz="2400" b="1" dirty="0" smtClean="0"/>
              <a:t>(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&amp;	</a:t>
            </a:r>
            <a:r>
              <a:rPr lang="en-US" altLang="en-US" sz="2400" b="1" dirty="0" smtClean="0"/>
              <a:t>message</a:t>
            </a:r>
            <a:r>
              <a:rPr lang="en-US" altLang="en-US" sz="2400" b="1" dirty="0" smtClean="0"/>
              <a:t>, </a:t>
            </a:r>
            <a:endParaRPr lang="en-US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&amp;	</a:t>
            </a:r>
            <a:r>
              <a:rPr lang="en-US" altLang="en-US" sz="2400" b="1" dirty="0" smtClean="0"/>
              <a:t>ctrl</a:t>
            </a:r>
            <a:r>
              <a:rPr lang="en-US" altLang="en-US" sz="2400" b="1" dirty="0" smtClean="0"/>
              <a:t>, </a:t>
            </a:r>
            <a:endParaRPr lang="en-US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&amp;	</a:t>
            </a:r>
            <a:r>
              <a:rPr lang="en-US" altLang="en-US" sz="2400" b="1" dirty="0" smtClean="0"/>
              <a:t>wnd_id</a:t>
            </a:r>
            <a:r>
              <a:rPr lang="en-US" altLang="en-US" sz="2400" b="1" dirty="0" smtClean="0"/>
              <a:t>, </a:t>
            </a:r>
            <a:r>
              <a:rPr lang="en-US" altLang="en-US" sz="2400" b="1" dirty="0" smtClean="0"/>
              <a:t>datanum 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cu_message</a:t>
            </a:r>
            <a:r>
              <a:rPr lang="en-US" altLang="en-US" sz="2400" b="1" dirty="0" smtClean="0"/>
              <a:t>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&amp;	</a:t>
            </a:r>
            <a:r>
              <a:rPr lang="en-US" altLang="en-US" sz="2400" b="1" dirty="0" smtClean="0"/>
              <a:t>message</a:t>
            </a:r>
            <a:r>
              <a:rPr lang="en-US" altLang="en-US" sz="2400" b="1" dirty="0" smtClean="0"/>
              <a:t>, </a:t>
            </a:r>
            <a:endParaRPr lang="en-US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&amp;	</a:t>
            </a:r>
            <a:r>
              <a:rPr lang="en-US" altLang="en-US" sz="2400" b="1" dirty="0" smtClean="0"/>
              <a:t>ctrl</a:t>
            </a:r>
            <a:r>
              <a:rPr lang="en-US" altLang="en-US" sz="2400" b="1" dirty="0" smtClean="0"/>
              <a:t>, </a:t>
            </a:r>
            <a:endParaRPr lang="en-US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&amp;	</a:t>
            </a:r>
            <a:r>
              <a:rPr lang="en-US" altLang="en-US" sz="2400" b="1" dirty="0" smtClean="0"/>
              <a:t>facility</a:t>
            </a:r>
            <a:r>
              <a:rPr lang="en-US" altLang="en-US" sz="2400" b="1" dirty="0" smtClean="0"/>
              <a:t>, </a:t>
            </a:r>
            <a:r>
              <a:rPr lang="en-US" altLang="en-US" sz="2400" b="1" dirty="0" smtClean="0"/>
              <a:t>number,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&amp;	</a:t>
            </a:r>
            <a:r>
              <a:rPr lang="en-US" altLang="en-US" sz="2400" b="1" dirty="0" smtClean="0"/>
              <a:t>wnd_id, datanum )</a:t>
            </a:r>
            <a:endParaRPr lang="en-US" altLang="en-US" sz="2400" b="1" dirty="0" smtClean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rgbClr val="FF0000"/>
                </a:solidFill>
              </a:rPr>
              <a:t>CU_MESSAGE</a:t>
            </a:r>
            <a:r>
              <a:rPr lang="en-US" altLang="en-US" dirty="0" smtClean="0"/>
              <a:t> </a:t>
            </a:r>
            <a:r>
              <a:rPr lang="en-US" altLang="en-US" sz="4400" dirty="0" smtClean="0"/>
              <a:t>Arguments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message	,a	; Message to display (up to </a:t>
            </a:r>
            <a:r>
              <a:rPr lang="en-US" altLang="en-US" sz="2000" dirty="0" smtClean="0"/>
              <a:t>four lines).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ctrl	</a:t>
            </a:r>
            <a:r>
              <a:rPr lang="en-US" altLang="en-US" sz="2000" dirty="0" smtClean="0"/>
              <a:t>	,</a:t>
            </a:r>
            <a:r>
              <a:rPr lang="en-US" altLang="en-US" sz="2000" dirty="0" smtClean="0"/>
              <a:t>n	; Option switch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wnd_id	,n	; Window for text.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datanum	,n	; Data number in window.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rgbClr val="FF0000"/>
                </a:solidFill>
              </a:rPr>
              <a:t>CU_MESSAGE</a:t>
            </a:r>
            <a:r>
              <a:rPr lang="en-US" altLang="en-US" sz="4400" dirty="0" smtClean="0"/>
              <a:t> Arguments</a:t>
            </a:r>
          </a:p>
        </p:txBody>
      </p:sp>
      <p:sp>
        <p:nvSpPr>
          <p:cNvPr id="40966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message	,a	; Message to display (up </a:t>
            </a:r>
            <a:r>
              <a:rPr lang="en-US" altLang="en-US" sz="2000" dirty="0" smtClean="0"/>
              <a:t>to four lines).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ctrl	</a:t>
            </a:r>
            <a:r>
              <a:rPr lang="en-US" altLang="en-US" sz="2000" dirty="0" smtClean="0"/>
              <a:t>	,</a:t>
            </a:r>
            <a:r>
              <a:rPr lang="en-US" altLang="en-US" sz="2000" dirty="0" smtClean="0"/>
              <a:t>n	; Option switch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Facility	</a:t>
            </a:r>
            <a:r>
              <a:rPr lang="en-US" altLang="en-US" sz="2000" dirty="0" smtClean="0"/>
              <a:t>	,a	; Name of the text </a:t>
            </a:r>
            <a:r>
              <a:rPr lang="en-US" altLang="en-US" sz="2000" dirty="0" smtClean="0"/>
              <a:t>library facility</a:t>
            </a:r>
            <a:r>
              <a:rPr lang="en-US" altLang="en-US" sz="20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number	,n	; Number for the message.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wnd_id	,n	; Window for text.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datanum	,n	; Data number in window.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 Control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MESS_WARN	</a:t>
            </a:r>
            <a:r>
              <a:rPr lang="en-US" altLang="en-US" sz="1800" dirty="0" smtClean="0"/>
              <a:t>; </a:t>
            </a:r>
            <a:r>
              <a:rPr lang="en-US" altLang="en-US" sz="1800" dirty="0" smtClean="0"/>
              <a:t>Warning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MESS_ALERT	</a:t>
            </a:r>
            <a:r>
              <a:rPr lang="en-US" altLang="en-US" sz="1800" dirty="0" smtClean="0"/>
              <a:t>; Alert</a:t>
            </a:r>
            <a:endParaRPr lang="en-US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MESS_BEEP	</a:t>
            </a:r>
            <a:r>
              <a:rPr lang="en-US" altLang="en-US" sz="1800" dirty="0" smtClean="0"/>
              <a:t>	; </a:t>
            </a:r>
            <a:r>
              <a:rPr lang="en-US" altLang="en-US" sz="1800" dirty="0" smtClean="0"/>
              <a:t>Beep at the </a:t>
            </a:r>
            <a:r>
              <a:rPr lang="en-US" altLang="en-US" sz="1800" dirty="0" smtClean="0"/>
              <a:t>user</a:t>
            </a:r>
            <a:endParaRPr lang="en-US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MESS_NONFATAL	; Don’t abort if program </a:t>
            </a:r>
            <a:r>
              <a:rPr lang="en-US" altLang="en-US" sz="1800" dirty="0" smtClean="0"/>
              <a:t>is non-interactive.</a:t>
            </a:r>
            <a:endParaRPr lang="en-US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smtClean="0"/>
              <a:t>MESS_CLEAR</a:t>
            </a:r>
            <a:r>
              <a:rPr lang="en-US" altLang="en-US" sz="1800" dirty="0" smtClean="0"/>
              <a:t>	; Clear the </a:t>
            </a:r>
            <a:r>
              <a:rPr lang="en-US" altLang="en-US" sz="1800" dirty="0" smtClean="0"/>
              <a:t>incoming message.</a:t>
            </a:r>
            <a:endParaRPr lang="en-US" altLang="en-US" sz="1800" dirty="0" smtClean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%CU_MSGBOX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%cu_msgbox</a:t>
            </a:r>
            <a:r>
              <a:rPr lang="en-US" altLang="en-US" sz="2000" b="1" dirty="0" smtClean="0"/>
              <a:t>( message</a:t>
            </a:r>
            <a:r>
              <a:rPr lang="en-US" altLang="en-US" sz="2000" b="1" dirty="0" smtClean="0"/>
              <a:t>, style, </a:t>
            </a:r>
            <a:r>
              <a:rPr lang="en-US" altLang="en-US" sz="2000" b="1" dirty="0" smtClean="0"/>
              <a:t>title )</a:t>
            </a:r>
            <a:endParaRPr lang="en-US" altLang="en-US" sz="2000" b="1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Standard </a:t>
            </a:r>
            <a:r>
              <a:rPr lang="en-US" altLang="en-US" sz="2000" dirty="0" smtClean="0"/>
              <a:t>dialog </a:t>
            </a:r>
            <a:r>
              <a:rPr lang="en-US" altLang="en-US" sz="2000" dirty="0" smtClean="0"/>
              <a:t>box.</a:t>
            </a:r>
            <a:endParaRPr lang="en-US" altLang="en-US" sz="2000" dirty="0" smtClean="0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 Critical Files	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UI </a:t>
            </a:r>
            <a:r>
              <a:rPr lang="en-US" altLang="en-US" sz="2000" dirty="0" smtClean="0"/>
              <a:t>Toolkit </a:t>
            </a:r>
            <a:r>
              <a:rPr lang="en-US" altLang="en-US" sz="2000" dirty="0" smtClean="0"/>
              <a:t>file: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WND:tools.def</a:t>
            </a:r>
          </a:p>
          <a:p>
            <a:pPr lvl="2"/>
            <a:r>
              <a:rPr lang="en-US" altLang="en-US" sz="2000" dirty="0" smtClean="0"/>
              <a:t>Included as part of </a:t>
            </a:r>
            <a:r>
              <a:rPr lang="en-US" altLang="en-US" sz="2000" b="1" dirty="0" smtClean="0"/>
              <a:t>TIMS.DEF</a:t>
            </a:r>
            <a:r>
              <a:rPr lang="en-US" altLang="en-US" sz="2000" dirty="0" smtClean="0"/>
              <a:t>:</a:t>
            </a:r>
          </a:p>
          <a:p>
            <a:pPr marL="1371600" lvl="3" indent="0"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</a:t>
            </a:r>
            <a:r>
              <a:rPr lang="en-US" altLang="en-US" sz="2000" b="1" dirty="0">
                <a:solidFill>
                  <a:srgbClr val="FFC000"/>
                </a:solidFill>
              </a:rPr>
              <a:t>include</a:t>
            </a:r>
            <a:r>
              <a:rPr lang="en-US" altLang="en-US" sz="2000" b="1" dirty="0"/>
              <a:t> "tims.def" </a:t>
            </a:r>
            <a:r>
              <a:rPr lang="en-US" altLang="en-US" sz="2000" b="1" dirty="0">
                <a:solidFill>
                  <a:srgbClr val="FF0000"/>
                </a:solidFill>
              </a:rPr>
              <a:t>library</a:t>
            </a:r>
            <a:r>
              <a:rPr lang="en-US" altLang="en-US" sz="2000" b="1" dirty="0"/>
              <a:t> "cu_records"</a:t>
            </a:r>
            <a:endParaRPr lang="en-US" altLang="en-US" sz="2000" b="1" dirty="0" smtClean="0"/>
          </a:p>
          <a:p>
            <a:pPr eaLnBrk="1" hangingPunct="1"/>
            <a:r>
              <a:rPr lang="en-US" altLang="en-US" sz="2000" dirty="0" smtClean="0"/>
              <a:t>UI Toolkit shared </a:t>
            </a:r>
            <a:r>
              <a:rPr lang="en-US" altLang="en-US" sz="2000" dirty="0" smtClean="0"/>
              <a:t>library: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WND:tklib.elb</a:t>
            </a:r>
          </a:p>
          <a:p>
            <a:pPr lvl="2"/>
            <a:r>
              <a:rPr lang="en-US" altLang="en-US" sz="2000" dirty="0"/>
              <a:t>Included as part of </a:t>
            </a:r>
            <a:r>
              <a:rPr lang="en-US" altLang="en-US" sz="2000" b="1" dirty="0"/>
              <a:t>TIMS.DEF</a:t>
            </a:r>
            <a:r>
              <a:rPr lang="en-US" altLang="en-US" sz="2000" dirty="0"/>
              <a:t>:</a:t>
            </a:r>
          </a:p>
          <a:p>
            <a:pPr marL="1371600" lvl="3" indent="0"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.</a:t>
            </a:r>
            <a:r>
              <a:rPr lang="en-US" altLang="en-US" sz="2000" b="1" dirty="0">
                <a:solidFill>
                  <a:srgbClr val="FFC000"/>
                </a:solidFill>
              </a:rPr>
              <a:t>include</a:t>
            </a:r>
            <a:r>
              <a:rPr lang="en-US" altLang="en-US" sz="2000" b="1" dirty="0"/>
              <a:t> "tims.def" </a:t>
            </a:r>
            <a:r>
              <a:rPr lang="en-US" altLang="en-US" sz="2000" b="1" dirty="0">
                <a:solidFill>
                  <a:srgbClr val="FF0000"/>
                </a:solidFill>
              </a:rPr>
              <a:t>library</a:t>
            </a:r>
            <a:r>
              <a:rPr lang="en-US" altLang="en-US" sz="2000" b="1" dirty="0"/>
              <a:t> "cu_records</a:t>
            </a:r>
            <a:r>
              <a:rPr lang="en-US" altLang="en-US" sz="2000" b="1" dirty="0" smtClean="0"/>
              <a:t>"</a:t>
            </a:r>
            <a:endParaRPr lang="en-US" altLang="en-US" sz="2000" dirty="0" smtClean="0"/>
          </a:p>
          <a:p>
            <a:pPr eaLnBrk="1" hangingPunct="1"/>
            <a:r>
              <a:rPr lang="en-US" altLang="en-US" sz="2200" dirty="0" smtClean="0"/>
              <a:t>A </a:t>
            </a:r>
            <a:r>
              <a:rPr lang="en-US" altLang="en-US" sz="2200" dirty="0" smtClean="0"/>
              <a:t>window </a:t>
            </a:r>
            <a:r>
              <a:rPr lang="en-US" altLang="en-US" sz="2200" dirty="0" smtClean="0"/>
              <a:t>library: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100" dirty="0" smtClean="0"/>
              <a:t>Provided by </a:t>
            </a:r>
            <a:r>
              <a:rPr lang="en-US" altLang="en-US" sz="2100" dirty="0" smtClean="0"/>
              <a:t>you.</a:t>
            </a:r>
            <a:endParaRPr lang="en-US" altLang="en-US" sz="2100" dirty="0" smtClean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%CU_MSGBOX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message</a:t>
            </a:r>
            <a:r>
              <a:rPr lang="en-US" altLang="en-US" sz="2000" dirty="0" smtClean="0"/>
              <a:t>	,a	; Message to display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style		,n	; (opt) Button style option.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title		,a	; (opt) Title of window.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Button Style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D_MOK</a:t>
            </a:r>
            <a:r>
              <a:rPr lang="en-US" altLang="en-US" sz="2000" dirty="0" smtClean="0"/>
              <a:t>	 		- (DEFAULT) OK button only.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D_MOKCANCEL</a:t>
            </a:r>
            <a:r>
              <a:rPr lang="en-US" altLang="en-US" sz="2000" dirty="0" smtClean="0"/>
              <a:t>		- OK and Cancel buttons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D_MABTRETIGN</a:t>
            </a:r>
            <a:r>
              <a:rPr lang="en-US" altLang="en-US" sz="2000" dirty="0" smtClean="0"/>
              <a:t>		- Abort, Retry,  Ignore buttons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D_MYESNOCANCEL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- </a:t>
            </a:r>
            <a:r>
              <a:rPr lang="en-US" altLang="en-US" sz="2000" dirty="0" smtClean="0"/>
              <a:t>Yes, No, Cancel buttons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Default Button Options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D_MDEFBUTTON1</a:t>
            </a:r>
            <a:r>
              <a:rPr lang="en-US" altLang="en-US" sz="2000" dirty="0" smtClean="0"/>
              <a:t>	- (DEFAULT) Default to first 	button.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D_MDEFBUTTON2</a:t>
            </a:r>
            <a:r>
              <a:rPr lang="en-US" altLang="en-US" sz="2000" dirty="0" smtClean="0"/>
              <a:t>	- Default to second button.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D_MDEFBUTTON3</a:t>
            </a:r>
            <a:r>
              <a:rPr lang="en-US" altLang="en-US" sz="2000" dirty="0" smtClean="0"/>
              <a:t>	- Default to third button.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Button Icon Options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D_MICONQUESTION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- </a:t>
            </a:r>
            <a:r>
              <a:rPr lang="en-US" altLang="en-US" sz="2000" dirty="0" smtClean="0"/>
              <a:t>The question </a:t>
            </a:r>
            <a:r>
              <a:rPr lang="en-US" altLang="en-US" sz="2000" dirty="0" smtClean="0"/>
              <a:t>mark.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D_MICONEXCLAM</a:t>
            </a:r>
            <a:r>
              <a:rPr lang="en-US" altLang="en-US" sz="2000" dirty="0" smtClean="0"/>
              <a:t>	</a:t>
            </a:r>
            <a:r>
              <a:rPr lang="en-US" altLang="en-US" sz="2000" dirty="0" smtClean="0"/>
              <a:t>	- </a:t>
            </a:r>
            <a:r>
              <a:rPr lang="en-US" altLang="en-US" sz="2000" dirty="0" smtClean="0"/>
              <a:t>The exclamation </a:t>
            </a:r>
            <a:r>
              <a:rPr lang="en-US" altLang="en-US" sz="2000" dirty="0" smtClean="0"/>
              <a:t>point.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D_MICONINFO</a:t>
            </a:r>
            <a:r>
              <a:rPr lang="en-US" altLang="en-US" sz="2000" dirty="0" smtClean="0"/>
              <a:t>		- </a:t>
            </a:r>
            <a:r>
              <a:rPr lang="en-US" altLang="en-US" sz="2000" dirty="0" smtClean="0"/>
              <a:t>Informational.</a:t>
            </a:r>
            <a:endParaRPr lang="en-US" altLang="en-US" sz="2000" dirty="0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Return Values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D_MIDOK</a:t>
            </a:r>
            <a:r>
              <a:rPr lang="en-US" altLang="en-US" sz="2000" dirty="0" smtClean="0"/>
              <a:t>		- OK button selected.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D_MIDCANCEL</a:t>
            </a:r>
            <a:r>
              <a:rPr lang="en-US" altLang="en-US" sz="2000" dirty="0" smtClean="0"/>
              <a:t>	- Cancel button selected.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D_MIDABORT</a:t>
            </a:r>
            <a:r>
              <a:rPr lang="en-US" altLang="en-US" sz="2000" dirty="0" smtClean="0"/>
              <a:t>	- Abort button selected.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D_MIDRETRY</a:t>
            </a:r>
            <a:r>
              <a:rPr lang="en-US" altLang="en-US" sz="2000" dirty="0" smtClean="0"/>
              <a:t>	- Retry button selected.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D_MIDIGNORE</a:t>
            </a:r>
            <a:r>
              <a:rPr lang="en-US" altLang="en-US" sz="2000" dirty="0" smtClean="0"/>
              <a:t>	- Ignore button selected.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D_MIDYES</a:t>
            </a:r>
            <a:r>
              <a:rPr lang="en-US" altLang="en-US" sz="2000" dirty="0" smtClean="0"/>
              <a:t>		- Yes button selected.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C000"/>
                </a:solidFill>
              </a:rPr>
              <a:t>D_MIDNO</a:t>
            </a:r>
            <a:r>
              <a:rPr lang="en-US" altLang="en-US" sz="2000" dirty="0" smtClean="0"/>
              <a:t>		- No button selected.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%TIMSOPT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%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timsopt</a:t>
            </a:r>
            <a:r>
              <a:rPr lang="en-US" altLang="en-US" sz="1800" b="1" dirty="0" smtClean="0"/>
              <a:t>( type</a:t>
            </a:r>
            <a:r>
              <a:rPr lang="en-US" altLang="en-US" sz="1800" b="1" dirty="0" smtClean="0"/>
              <a:t>, number, data, system, branch, </a:t>
            </a:r>
            <a:r>
              <a:rPr lang="en-US" altLang="en-US" sz="1800" b="1" dirty="0" smtClean="0"/>
              <a:t>language )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dirty="0" smtClean="0"/>
              <a:t>Returns</a:t>
            </a:r>
            <a:r>
              <a:rPr lang="en-US" altLang="en-US" sz="2000" dirty="0" smtClean="0"/>
              <a:t>:</a:t>
            </a:r>
          </a:p>
          <a:p>
            <a:pPr lvl="1"/>
            <a:r>
              <a:rPr lang="en-US" altLang="en-US" sz="2000" dirty="0" smtClean="0"/>
              <a:t>Non-zero </a:t>
            </a:r>
            <a:r>
              <a:rPr lang="en-US" altLang="en-US" sz="2000" dirty="0" smtClean="0"/>
              <a:t>if option not </a:t>
            </a:r>
            <a:r>
              <a:rPr lang="en-US" altLang="en-US" sz="2000" dirty="0" smtClean="0"/>
              <a:t>found.</a:t>
            </a:r>
            <a:endParaRPr lang="en-US" altLang="en-US" sz="2000" dirty="0" smtClean="0"/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TIMSOPT</a:t>
            </a:r>
            <a:r>
              <a:rPr lang="en-US" altLang="en-US" dirty="0" smtClean="0"/>
              <a:t> Arguments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type		,a	; Option type.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number	</a:t>
            </a:r>
            <a:r>
              <a:rPr lang="en-US" altLang="en-US" sz="2400" dirty="0" smtClean="0"/>
              <a:t>,</a:t>
            </a:r>
            <a:r>
              <a:rPr lang="en-US" altLang="en-US" sz="2400" dirty="0" smtClean="0"/>
              <a:t>n	; Option number.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data		,a	; (out) Retrieved option.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system	</a:t>
            </a:r>
            <a:r>
              <a:rPr lang="en-US" altLang="en-US" sz="2400" dirty="0" smtClean="0"/>
              <a:t>,</a:t>
            </a:r>
            <a:r>
              <a:rPr lang="en-US" altLang="en-US" sz="2400" dirty="0" smtClean="0"/>
              <a:t>n	; (opt) System number </a:t>
            </a:r>
            <a:r>
              <a:rPr lang="en-US" altLang="en-US" sz="2400" dirty="0" smtClean="0"/>
              <a:t>to use</a:t>
            </a:r>
            <a:r>
              <a:rPr lang="en-US" alt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branch	</a:t>
            </a:r>
            <a:r>
              <a:rPr lang="en-US" altLang="en-US" sz="2400" dirty="0" smtClean="0"/>
              <a:t>,</a:t>
            </a:r>
            <a:r>
              <a:rPr lang="en-US" altLang="en-US" sz="2400" dirty="0" smtClean="0"/>
              <a:t>a	; (opt) Brach to retrieve.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language</a:t>
            </a:r>
            <a:r>
              <a:rPr lang="en-US" altLang="en-US" sz="2400" dirty="0" smtClean="0"/>
              <a:t>	,n	; (opt) Alternate language.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1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 action="ppaction://hlinkfile"/>
              </a:rPr>
              <a:t>instructions </a:t>
            </a:r>
            <a:r>
              <a:rPr lang="en-US" altLang="en-US" sz="2800" dirty="0" smtClean="0"/>
              <a:t>for this </a:t>
            </a:r>
            <a:r>
              <a:rPr lang="en-US" altLang="en-US" sz="2800" dirty="0" smtClean="0"/>
              <a:t>exercise.</a:t>
            </a:r>
            <a:endParaRPr lang="en-US" altLang="en-US" sz="2800" dirty="0" smtClean="0"/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WND:tools.def</a:t>
            </a:r>
          </a:p>
        </p:txBody>
      </p:sp>
      <p:sp>
        <p:nvSpPr>
          <p:cNvPr id="922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Contains UI Toolkit definitions and global </a:t>
            </a:r>
            <a:r>
              <a:rPr lang="en-US" altLang="en-US" sz="1800" dirty="0" smtClean="0"/>
              <a:t>variables.</a:t>
            </a: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Static defines all start with </a:t>
            </a:r>
            <a:r>
              <a:rPr lang="en-US" altLang="en-US" sz="1800" b="1" dirty="0" smtClean="0">
                <a:solidFill>
                  <a:srgbClr val="FFC000"/>
                </a:solidFill>
              </a:rPr>
              <a:t>D_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Used to identify options when calling UI Toolkit subroutines and </a:t>
            </a:r>
            <a:r>
              <a:rPr lang="en-US" altLang="en-US" sz="1800" dirty="0" smtClean="0"/>
              <a:t>functions.</a:t>
            </a: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Must be included in every UI Toolkit program or routine you </a:t>
            </a:r>
            <a:r>
              <a:rPr lang="en-US" altLang="en-US" sz="1800" dirty="0" smtClean="0"/>
              <a:t>write: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1800" b="1" dirty="0">
                <a:solidFill>
                  <a:srgbClr val="FFC000"/>
                </a:solidFill>
              </a:rPr>
              <a:t>.include</a:t>
            </a:r>
            <a:r>
              <a:rPr lang="en-US" altLang="en-US" sz="1800" b="1" dirty="0"/>
              <a:t> "tims.def" </a:t>
            </a:r>
            <a:r>
              <a:rPr lang="en-US" altLang="en-US" sz="1800" b="1" dirty="0">
                <a:solidFill>
                  <a:srgbClr val="FF0000"/>
                </a:solidFill>
              </a:rPr>
              <a:t>library</a:t>
            </a:r>
            <a:r>
              <a:rPr lang="en-US" altLang="en-US" sz="1800" b="1" dirty="0"/>
              <a:t> "cu_records"</a:t>
            </a: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Do NOT modify!</a:t>
            </a:r>
            <a:r>
              <a:rPr lang="en-US" altLang="en-US" sz="2000" dirty="0" smtClean="0"/>
              <a:t>                                                  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Global variables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G_TERMINAL	</a:t>
            </a:r>
            <a:r>
              <a:rPr lang="en-US" altLang="en-US" sz="1600" dirty="0" smtClean="0"/>
              <a:t>- </a:t>
            </a:r>
            <a:r>
              <a:rPr lang="en-US" altLang="en-US" sz="1600" dirty="0" smtClean="0"/>
              <a:t>Terminal channel number</a:t>
            </a:r>
          </a:p>
          <a:p>
            <a:pPr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G_UTLIB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- </a:t>
            </a:r>
            <a:r>
              <a:rPr lang="en-US" altLang="en-US" sz="1600" dirty="0" smtClean="0"/>
              <a:t>Primary window library channel</a:t>
            </a:r>
          </a:p>
          <a:p>
            <a:pPr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G_SELECT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- </a:t>
            </a:r>
            <a:r>
              <a:rPr lang="en-US" altLang="en-US" sz="1600" dirty="0" smtClean="0"/>
              <a:t>TRUE if menu entry selected</a:t>
            </a:r>
          </a:p>
          <a:p>
            <a:pPr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G_ENTNAM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- </a:t>
            </a:r>
            <a:r>
              <a:rPr lang="en-US" altLang="en-US" sz="1600" dirty="0" smtClean="0"/>
              <a:t>Name of the menu entry selected</a:t>
            </a:r>
          </a:p>
          <a:p>
            <a:pPr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G_SETSTS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- </a:t>
            </a:r>
            <a:r>
              <a:rPr lang="en-US" altLang="en-US" sz="1600" dirty="0" smtClean="0"/>
              <a:t>Status of the last return from the input processor</a:t>
            </a:r>
          </a:p>
          <a:p>
            <a:pPr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C000"/>
                </a:solidFill>
              </a:rPr>
              <a:t>G_FLDNAM</a:t>
            </a:r>
            <a:r>
              <a:rPr lang="en-US" altLang="en-US" sz="1600" dirty="0" smtClean="0"/>
              <a:t>	</a:t>
            </a:r>
            <a:r>
              <a:rPr lang="en-US" altLang="en-US" sz="1600" dirty="0" smtClean="0"/>
              <a:t>	- </a:t>
            </a:r>
            <a:r>
              <a:rPr lang="en-US" altLang="en-US" sz="1600" dirty="0" smtClean="0"/>
              <a:t>Name of the current field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WND:tklib.elb</a:t>
            </a:r>
          </a:p>
        </p:txBody>
      </p:sp>
      <p:sp>
        <p:nvSpPr>
          <p:cNvPr id="1127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Executable subroutine </a:t>
            </a:r>
            <a:r>
              <a:rPr lang="en-US" altLang="en-US" sz="2000" dirty="0" smtClean="0"/>
              <a:t>library: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Contains all UI Toolkit </a:t>
            </a:r>
            <a:r>
              <a:rPr lang="en-US" altLang="en-US" sz="2000" dirty="0" smtClean="0"/>
              <a:t>routines: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Must include when linking UI Toolkit </a:t>
            </a:r>
            <a:r>
              <a:rPr lang="en-US" altLang="en-US" sz="2000" dirty="0" smtClean="0"/>
              <a:t>programs: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This is done for you if you </a:t>
            </a:r>
            <a:r>
              <a:rPr lang="en-US" altLang="en-US" sz="1800" dirty="0" smtClean="0"/>
              <a:t>compile.</a:t>
            </a:r>
            <a:endParaRPr lang="en-US" altLang="en-US" sz="1800" dirty="0" smtClean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 Library</a:t>
            </a:r>
          </a:p>
        </p:txBody>
      </p:sp>
      <p:sp>
        <p:nvSpPr>
          <p:cNvPr id="1229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Contains “compiled” UI </a:t>
            </a:r>
            <a:r>
              <a:rPr lang="en-US" altLang="en-US" sz="2400" dirty="0" smtClean="0"/>
              <a:t>components: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Menu columns, input windows, etc</a:t>
            </a:r>
            <a:r>
              <a:rPr lang="en-US" altLang="en-US" sz="2400" dirty="0" smtClean="0"/>
              <a:t>.</a:t>
            </a:r>
            <a:endParaRPr lang="en-US" altLang="en-US" sz="2400" dirty="0" smtClean="0"/>
          </a:p>
          <a:p>
            <a:r>
              <a:rPr lang="en-US" altLang="en-US" sz="2800" dirty="0" smtClean="0"/>
              <a:t>Opened for you by </a:t>
            </a:r>
            <a:r>
              <a:rPr lang="en-US" altLang="en-US" sz="2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DTK_START</a:t>
            </a:r>
            <a:r>
              <a:rPr lang="en-US" altLang="en-US" sz="2800" dirty="0" smtClean="0"/>
              <a:t>.</a:t>
            </a:r>
            <a:endParaRPr lang="en-US" altLang="en-US" sz="2800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800" dirty="0" smtClean="0"/>
              <a:t>Channel assigned to </a:t>
            </a:r>
            <a:r>
              <a:rPr lang="en-US" altLang="en-US" sz="2800" b="1" dirty="0" smtClean="0">
                <a:solidFill>
                  <a:srgbClr val="FFC000"/>
                </a:solidFill>
              </a:rPr>
              <a:t>g_utlib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DTK Routines: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XCALL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DTK_START</a:t>
            </a:r>
          </a:p>
        </p:txBody>
      </p:sp>
      <p:sp>
        <p:nvSpPr>
          <p:cNvPr id="1434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dtk_start</a:t>
            </a:r>
            <a:r>
              <a:rPr lang="en-US" altLang="en-US" sz="2000" dirty="0" smtClean="0"/>
              <a:t>( headers</a:t>
            </a:r>
            <a:r>
              <a:rPr lang="en-US" altLang="en-US" sz="2000" dirty="0" smtClean="0"/>
              <a:t>, </a:t>
            </a:r>
            <a:r>
              <a:rPr lang="en-US" altLang="en-US" sz="2000" dirty="0" smtClean="0"/>
              <a:t>footers )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Initializes UI </a:t>
            </a:r>
            <a:r>
              <a:rPr lang="en-US" altLang="en-US" sz="2000" dirty="0" smtClean="0"/>
              <a:t>Toolkit.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Must be the first UI Toolkit routine </a:t>
            </a:r>
            <a:r>
              <a:rPr lang="en-US" altLang="en-US" sz="2000" dirty="0" smtClean="0"/>
              <a:t>called.</a:t>
            </a:r>
            <a:endParaRPr lang="en-US" altLang="en-US" sz="2000" dirty="0" smtClean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UI Toolkit Training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2009-03-20T06:00:00+00:00</Last_x0020_reviewed>
    <Group xmlns="7E1B7CF5-752A-422F-85AE-1DE92AF584A4" xsi:nil="true"/>
    <Comment xmlns="7E1B7CF5-752A-422F-85AE-1DE92AF584A4">RLB - Verified</Comment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BE8EEA9-C5DD-4BDC-ACDD-9F773B3EFAF6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2E6A4524-8B8F-4BAB-8E57-14258A615B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421B-7B15-4C0B-8F43-F48A2DC1A2D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7E1B7CF5-752A-422F-85AE-1DE92AF584A4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E2E1EE1-F8A4-445B-934F-D7B2B245C0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444</TotalTime>
  <Words>1524</Words>
  <Application>Microsoft Office PowerPoint</Application>
  <PresentationFormat>On-screen Show (4:3)</PresentationFormat>
  <Paragraphs>269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Times New Roman</vt:lpstr>
      <vt:lpstr>Verdana</vt:lpstr>
      <vt:lpstr>Wingdings</vt:lpstr>
      <vt:lpstr>CUDark</vt:lpstr>
      <vt:lpstr>Dark Design</vt:lpstr>
      <vt:lpstr>UI Toolkit Training</vt:lpstr>
      <vt:lpstr>Startup &amp; Shutdown Processing</vt:lpstr>
      <vt:lpstr>Three Critical Files </vt:lpstr>
      <vt:lpstr>WND:tools.def</vt:lpstr>
      <vt:lpstr>Some Global variables</vt:lpstr>
      <vt:lpstr>WND:tklib.elb</vt:lpstr>
      <vt:lpstr>Window Library</vt:lpstr>
      <vt:lpstr>DTK Routines:</vt:lpstr>
      <vt:lpstr>XCALL DTK_START</vt:lpstr>
      <vt:lpstr>DTK_START Arguments </vt:lpstr>
      <vt:lpstr>XCALL STOP</vt:lpstr>
      <vt:lpstr>STOP Arguments</vt:lpstr>
      <vt:lpstr>XCALL E_SECT</vt:lpstr>
      <vt:lpstr>E_SECT Arguments</vt:lpstr>
      <vt:lpstr>Screen Sections</vt:lpstr>
      <vt:lpstr>Text Positioning  </vt:lpstr>
      <vt:lpstr>Previous Text Clearing</vt:lpstr>
      <vt:lpstr>Vertical Lines</vt:lpstr>
      <vt:lpstr>XCALL CU_BLD</vt:lpstr>
      <vt:lpstr>CU_BLD Arguments</vt:lpstr>
      <vt:lpstr>CU_BLD Arguments</vt:lpstr>
      <vt:lpstr>CU_BLD Arguments</vt:lpstr>
      <vt:lpstr>CU_BLD Arguments</vt:lpstr>
      <vt:lpstr>Case Control</vt:lpstr>
      <vt:lpstr>XCALL CU_MESSAGE</vt:lpstr>
      <vt:lpstr>CU_MESSAGE Arguments</vt:lpstr>
      <vt:lpstr>CU_MESSAGE Arguments</vt:lpstr>
      <vt:lpstr>Message Control</vt:lpstr>
      <vt:lpstr>%CU_MSGBOX</vt:lpstr>
      <vt:lpstr>%CU_MSGBOX Arguments</vt:lpstr>
      <vt:lpstr>Button Style</vt:lpstr>
      <vt:lpstr>Default Button Options</vt:lpstr>
      <vt:lpstr>Button Icon Options</vt:lpstr>
      <vt:lpstr>Return Values</vt:lpstr>
      <vt:lpstr>%TIMSOPT</vt:lpstr>
      <vt:lpstr>TIMSOPT Arguments</vt:lpstr>
      <vt:lpstr>Exercise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Jason Rolle</dc:creator>
  <cp:lastModifiedBy>Jason Rolle</cp:lastModifiedBy>
  <cp:revision>231</cp:revision>
  <cp:lastPrinted>1601-01-01T00:00:00Z</cp:lastPrinted>
  <dcterms:created xsi:type="dcterms:W3CDTF">2001-05-14T00:24:38Z</dcterms:created>
  <dcterms:modified xsi:type="dcterms:W3CDTF">2021-06-28T23:19:04Z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126500.000000000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Jason Rolle</vt:lpwstr>
  </property>
  <property fmtid="{D5CDD505-2E9C-101B-9397-08002B2CF9AE}" pid="6" name="_Category">
    <vt:lpwstr/>
  </property>
  <property fmtid="{D5CDD505-2E9C-101B-9397-08002B2CF9AE}" pid="7" name="Slides">
    <vt:lpwstr>49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_MarkAsFinal">
    <vt:bool>true</vt:bool>
  </property>
</Properties>
</file>