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</p:sldMasterIdLst>
  <p:notesMasterIdLst>
    <p:notesMasterId r:id="rId35"/>
  </p:notesMasterIdLst>
  <p:handoutMasterIdLst>
    <p:handoutMasterId r:id="rId36"/>
  </p:handoutMasterIdLst>
  <p:sldIdLst>
    <p:sldId id="256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71" r:id="rId18"/>
    <p:sldId id="272" r:id="rId19"/>
    <p:sldId id="291" r:id="rId20"/>
    <p:sldId id="292" r:id="rId21"/>
    <p:sldId id="293" r:id="rId22"/>
    <p:sldId id="294" r:id="rId23"/>
    <p:sldId id="274" r:id="rId24"/>
    <p:sldId id="275" r:id="rId25"/>
    <p:sldId id="276" r:id="rId26"/>
    <p:sldId id="279" r:id="rId27"/>
    <p:sldId id="280" r:id="rId28"/>
    <p:sldId id="281" r:id="rId29"/>
    <p:sldId id="282" r:id="rId30"/>
    <p:sldId id="284" r:id="rId31"/>
    <p:sldId id="285" r:id="rId32"/>
    <p:sldId id="295" r:id="rId33"/>
    <p:sldId id="29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6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5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4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dirty="0"/>
              <a:t>V2.2 Toolkit Training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210D008-2BFA-4393-A42B-0D92BD811E3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37015C3-7B76-4BD9-99F2-C9482286FEC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9593D6-FEFC-442C-AE46-50BF8CA231C1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40F491-9D3C-4729-8FA1-32EF995A2000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B4A6A6-7EE7-4674-B27B-F4EEE70B451B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E5F002-C58F-4D89-B6D7-DF7DE65FC6F9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169218-69EF-4030-A1F0-F2D53CBD7F63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169218-69EF-4030-A1F0-F2D53CBD7F63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266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169218-69EF-4030-A1F0-F2D53CBD7F63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9597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169218-69EF-4030-A1F0-F2D53CBD7F63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2497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169218-69EF-4030-A1F0-F2D53CBD7F63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4022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A4BA01-7A2D-4E87-B852-CD59BDCA7A98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C04B2F-A85E-4514-B263-8A5125085517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C87DA9-435F-4920-98C9-7D63F7E9919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293E73-2281-47F0-B8BA-B8A7DCBB1E6C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5EA4FC-1579-49EB-A929-DF05C266782C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4304F1-C6E7-400D-A0E8-AFD4E63368AC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B3AB49-C87D-4FE9-9400-B0E392699284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8C27E7-621A-4EEB-96B9-9E7A27EED7AA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87E008-B409-457D-A0D9-1BDD2A22EE1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AF17C1-3EF1-4AE2-845D-F497FF39B727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A810DF-9FAA-4B9D-8B1C-75AEEE0BA2CF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8B70AC-BAF1-4385-B62C-721B301D1425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AD5828-9501-44F2-8C1A-AD2350D0E89C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6ACDDE-B0B1-481A-8808-39B93F2CDC8D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0A753A-6E5B-4CED-AE7B-A9AA279E7EE1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3F5108-DD76-48DD-9F3F-CBF2E948E5BF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703430-11CE-4857-9C2B-196FB5DD6CF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D2BC05-3D85-4E4C-A6CF-A505F4E3892F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FC9AA3-E301-4EC0-BF41-822E329B994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8490383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106E43A-DE20-49D9-95CE-30878E8032E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5879374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E3C70B9-638E-4250-8577-2AF2692A40A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2344271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64FD03FB-87A9-40AC-AAC4-3C9798E0302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328929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3D9EC-DEF0-4D91-9883-10951F10E114}" type="datetime1">
              <a:rPr lang="en-US" smtClean="0"/>
              <a:t>6/29/2021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9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55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6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1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95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3003574-96D7-4186-9400-7365D42D088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2709268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0175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055666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3003574-96D7-4186-9400-7365D42D088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355052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3003574-96D7-4186-9400-7365D42D088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91264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3003574-96D7-4186-9400-7365D42D088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892125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8E8BCDE-36F2-4E50-9AD1-5A711F56235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9077651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74D69EA-D626-4221-A8D7-FEB02F24DCD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3245968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3349113-9806-4A54-8B69-8BEE780BE97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3359964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CF79EA0-4858-4B1C-987F-380DC24AD7A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5444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63003574-96D7-4186-9400-7365D42D088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47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BFF756-9C78-4C27-A83F-245DF9E05A9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UI Toolkit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7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z="4800" dirty="0" smtClean="0"/>
              <a:t>Synergy Toolkit Training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Window Processing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.BORDER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.border</a:t>
            </a:r>
            <a:r>
              <a:rPr lang="en-US" altLang="en-US" sz="2000" b="1" dirty="0" smtClean="0"/>
              <a:t> [on | </a:t>
            </a:r>
            <a:r>
              <a:rPr lang="en-US" altLang="en-US" sz="2000" b="1" dirty="0" smtClean="0"/>
              <a:t>off],[</a:t>
            </a:r>
            <a:r>
              <a:rPr lang="en-US" altLang="en-US" sz="2000" b="1" dirty="0" smtClean="0"/>
              <a:t>attribute, …]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dirty="0"/>
              <a:t>Define border </a:t>
            </a:r>
            <a:r>
              <a:rPr lang="en-US" altLang="en-US" sz="2000" dirty="0" smtClean="0"/>
              <a:t>renditions.</a:t>
            </a:r>
            <a:endParaRPr lang="en-US" altLang="en-US" sz="2000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.TITLE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.title</a:t>
            </a:r>
            <a:r>
              <a:rPr lang="en-US" altLang="en-US" sz="2000" b="1" dirty="0" smtClean="0"/>
              <a:t> text, [on | off], [attribute, …] [,border] [,position</a:t>
            </a:r>
            <a:r>
              <a:rPr lang="en-US" altLang="en-US" sz="2000" b="1" dirty="0" smtClean="0"/>
              <a:t>]</a:t>
            </a:r>
          </a:p>
          <a:p>
            <a:endParaRPr lang="en-US" altLang="en-US" sz="2000" b="1" dirty="0" smtClean="0"/>
          </a:p>
          <a:p>
            <a:r>
              <a:rPr lang="en-US" altLang="en-US" sz="2000" dirty="0" smtClean="0"/>
              <a:t>Define a window title.</a:t>
            </a:r>
            <a:endParaRPr lang="en-US" altLang="en-US" sz="2200" dirty="0" smtClean="0"/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</a:t>
            </a:r>
            <a:r>
              <a:rPr lang="en-US" altLang="en-US" dirty="0" smtClean="0">
                <a:solidFill>
                  <a:srgbClr val="FFC000"/>
                </a:solidFill>
              </a:rPr>
              <a:t>DISPLAY</a:t>
            </a:r>
            <a:endParaRPr lang="en-US" altLang="en-US" dirty="0" smtClean="0">
              <a:solidFill>
                <a:srgbClr val="FFC000"/>
              </a:solidFill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display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/>
              <a:t>row, column, height, width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Defines the visible size of the </a:t>
            </a:r>
            <a:r>
              <a:rPr lang="en-US" altLang="en-US" sz="2000" dirty="0" smtClean="0"/>
              <a:t>window: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 sub-set of the </a:t>
            </a:r>
            <a:r>
              <a:rPr lang="en-US" altLang="en-US" sz="2000" dirty="0" smtClean="0"/>
              <a:t>window.</a:t>
            </a:r>
            <a:endParaRPr lang="en-US" altLang="en-US" sz="2000" dirty="0" smtClean="0"/>
          </a:p>
          <a:p>
            <a:pPr eaLnBrk="1" hangingPunct="1"/>
            <a:r>
              <a:rPr lang="en-US" altLang="en-US" sz="2200" dirty="0" smtClean="0"/>
              <a:t>Default is the entire </a:t>
            </a:r>
            <a:r>
              <a:rPr lang="en-US" altLang="en-US" sz="2200" dirty="0" smtClean="0"/>
              <a:t>window.</a:t>
            </a:r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Define display area before placement.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</a:t>
            </a:r>
            <a:r>
              <a:rPr lang="en-US" altLang="en-US" dirty="0" smtClean="0">
                <a:solidFill>
                  <a:srgbClr val="FFC000"/>
                </a:solidFill>
              </a:rPr>
              <a:t>DISPLAY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row</a:t>
            </a:r>
            <a:r>
              <a:rPr lang="en-US" altLang="en-US" sz="1600" dirty="0" smtClean="0"/>
              <a:t>	,n	; Start position within </a:t>
            </a:r>
            <a:r>
              <a:rPr lang="en-US" altLang="en-US" sz="1600" dirty="0" smtClean="0"/>
              <a:t>the containing window</a:t>
            </a:r>
            <a:r>
              <a:rPr lang="en-US" altLang="en-US" sz="16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column</a:t>
            </a:r>
            <a:r>
              <a:rPr lang="en-US" altLang="en-US" sz="1600" dirty="0" smtClean="0"/>
              <a:t>	,n	; Start position within </a:t>
            </a:r>
            <a:r>
              <a:rPr lang="en-US" altLang="en-US" sz="1600" dirty="0" smtClean="0"/>
              <a:t>the containing window</a:t>
            </a:r>
            <a:r>
              <a:rPr lang="en-US" altLang="en-US" sz="16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>
              <a:buNone/>
            </a:pPr>
            <a:r>
              <a:rPr lang="en-US" altLang="en-US" sz="1600" dirty="0" smtClean="0"/>
              <a:t>height</a:t>
            </a:r>
            <a:r>
              <a:rPr lang="en-US" altLang="en-US" sz="1600" dirty="0" smtClean="0"/>
              <a:t>	,n	; </a:t>
            </a:r>
            <a:r>
              <a:rPr lang="en-US" altLang="en-US" sz="1600" dirty="0"/>
              <a:t>The number of rows deep the display area will be.</a:t>
            </a: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>
              <a:buNone/>
            </a:pPr>
            <a:r>
              <a:rPr lang="en-US" altLang="en-US" sz="1600" dirty="0" smtClean="0"/>
              <a:t>width</a:t>
            </a:r>
            <a:r>
              <a:rPr lang="en-US" altLang="en-US" sz="1600" dirty="0" smtClean="0"/>
              <a:t>	,</a:t>
            </a:r>
            <a:r>
              <a:rPr lang="en-US" altLang="en-US" sz="1600" dirty="0"/>
              <a:t>n	; The number of columns wide the display area will be.</a:t>
            </a:r>
            <a:endParaRPr lang="en-US" altLang="en-US" sz="1600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.USER</a:t>
            </a:r>
            <a:endParaRPr lang="en-US" altLang="en-US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b="1" dirty="0" smtClean="0">
                <a:solidFill>
                  <a:srgbClr val="FFC000"/>
                </a:solidFill>
              </a:rPr>
              <a:t>.user</a:t>
            </a:r>
            <a:r>
              <a:rPr lang="en-US" altLang="en-US" sz="1600" b="1" dirty="0" smtClean="0"/>
              <a:t> #fields, field_size</a:t>
            </a:r>
          </a:p>
          <a:p>
            <a:pPr marL="0" indent="0">
              <a:buNone/>
            </a:pPr>
            <a:endParaRPr lang="en-US" altLang="en-US" sz="1600" dirty="0"/>
          </a:p>
          <a:p>
            <a:r>
              <a:rPr lang="en-US" altLang="en-US" sz="1800" dirty="0" smtClean="0"/>
              <a:t>Defines the number of fields and the size of each field in a user data set.</a:t>
            </a:r>
          </a:p>
          <a:p>
            <a:r>
              <a:rPr lang="en-US" sz="1800" dirty="0"/>
              <a:t>A user data set is a one-dimensional alpha array that is associated with a window (rather than your program) and is maintained within the window data area by the window </a:t>
            </a:r>
            <a:r>
              <a:rPr lang="en-US" sz="1800" dirty="0" smtClean="0"/>
              <a:t>system.  </a:t>
            </a:r>
          </a:p>
          <a:p>
            <a:r>
              <a:rPr lang="en-US" sz="1800" dirty="0" smtClean="0"/>
              <a:t>Its </a:t>
            </a:r>
            <a:r>
              <a:rPr lang="en-US" sz="1800" dirty="0"/>
              <a:t>parameters and contents are completely defined by the user.</a:t>
            </a:r>
            <a:endParaRPr lang="en-US" altLang="en-US" sz="2000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14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</a:t>
            </a:r>
            <a:r>
              <a:rPr lang="en-US" altLang="en-US" dirty="0" smtClean="0">
                <a:solidFill>
                  <a:srgbClr val="FFC000"/>
                </a:solidFill>
              </a:rPr>
              <a:t>DATA</a:t>
            </a:r>
            <a:endParaRPr lang="en-US" altLang="en-US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C000"/>
                </a:solidFill>
              </a:rPr>
              <a:t>.data</a:t>
            </a:r>
            <a:r>
              <a:rPr lang="en-US" altLang="en-US" sz="1600" b="1" dirty="0" smtClean="0"/>
              <a:t> field_number, data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r>
              <a:rPr lang="en-US" altLang="en-US" sz="1800" dirty="0" smtClean="0"/>
              <a:t>Loads data into a user data set field.</a:t>
            </a:r>
          </a:p>
          <a:p>
            <a:r>
              <a:rPr lang="en-US" sz="1800" dirty="0" smtClean="0"/>
              <a:t>A </a:t>
            </a:r>
            <a:r>
              <a:rPr lang="en-US" sz="1800" dirty="0"/>
              <a:t>user data set is a one-dimensional alpha array that is associated with a window (rather than your program) and is maintained within the window data area by the window system.  </a:t>
            </a:r>
          </a:p>
          <a:p>
            <a:r>
              <a:rPr lang="en-US" sz="1800" dirty="0"/>
              <a:t>Its parameters and contents are completely defined by the user.</a:t>
            </a:r>
            <a:endParaRPr lang="en-US" altLang="en-US" sz="1800" dirty="0"/>
          </a:p>
          <a:p>
            <a:endParaRPr lang="en-US" altLang="en-US" sz="1600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018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.END</a:t>
            </a:r>
            <a:endParaRPr lang="en-US" altLang="en-US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C000"/>
                </a:solidFill>
              </a:rPr>
              <a:t>.end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r>
              <a:rPr lang="en-US" altLang="en-US" sz="2400" dirty="0" smtClean="0"/>
              <a:t>End a window definition.</a:t>
            </a:r>
            <a:endParaRPr lang="en-US" altLang="en-US" sz="2400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758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User data set window example:</a:t>
            </a:r>
            <a:endParaRPr lang="en-US" altLang="en-US" sz="3200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C000"/>
                </a:solidFill>
              </a:rPr>
              <a:t>.window</a:t>
            </a:r>
            <a:r>
              <a:rPr lang="en-US" altLang="en-US" sz="2400" b="1" dirty="0" smtClean="0"/>
              <a:t> Example1, 1,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C000"/>
                </a:solidFill>
              </a:rPr>
              <a:t>.border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off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C000"/>
                </a:solidFill>
              </a:rPr>
              <a:t>.user</a:t>
            </a:r>
            <a:r>
              <a:rPr lang="en-US" altLang="en-US" sz="2400" b="1" dirty="0" smtClean="0"/>
              <a:t> 100, 80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C000"/>
                </a:solidFill>
              </a:rPr>
              <a:t>.data</a:t>
            </a:r>
            <a:r>
              <a:rPr lang="en-US" altLang="en-US" sz="2400" b="1" dirty="0" smtClean="0"/>
              <a:t> 1	,“Data set field one text”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C000"/>
                </a:solidFill>
              </a:rPr>
              <a:t>.data </a:t>
            </a:r>
            <a:r>
              <a:rPr lang="en-US" altLang="en-US" sz="2400" b="1" dirty="0" smtClean="0"/>
              <a:t>2	,“Data set field two text”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C000"/>
                </a:solidFill>
              </a:rPr>
              <a:t>.data</a:t>
            </a:r>
            <a:r>
              <a:rPr lang="en-US" altLang="en-US" sz="2400" b="1" dirty="0" smtClean="0"/>
              <a:t> 100	,“Data set field 100 text”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C000"/>
                </a:solidFill>
              </a:rPr>
              <a:t>.end</a:t>
            </a:r>
            <a:endParaRPr lang="en-US" altLang="en-US" sz="2400" b="1" dirty="0" smtClean="0">
              <a:solidFill>
                <a:srgbClr val="FFC000"/>
              </a:solidFill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01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Synergy UI </a:t>
            </a:r>
            <a:r>
              <a:rPr lang="en-US" altLang="en-US" dirty="0" smtClean="0"/>
              <a:t>Routines:</a:t>
            </a:r>
            <a:endParaRPr lang="en-US" altLang="en-US" dirty="0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en-US" b="1" dirty="0">
                <a:solidFill>
                  <a:srgbClr val="FF0000"/>
                </a:solidFill>
              </a:rPr>
              <a:t>U_LDWND</a:t>
            </a:r>
          </a:p>
          <a:p>
            <a:r>
              <a:rPr lang="pl-PL" altLang="en-US" b="1" dirty="0">
                <a:solidFill>
                  <a:srgbClr val="FF0000"/>
                </a:solidFill>
              </a:rPr>
              <a:t>U_FLASH</a:t>
            </a:r>
          </a:p>
          <a:p>
            <a:r>
              <a:rPr lang="pl-PL" altLang="en-US" b="1" dirty="0">
                <a:solidFill>
                  <a:srgbClr val="FF0000"/>
                </a:solidFill>
              </a:rPr>
              <a:t>U_WINDOW</a:t>
            </a:r>
          </a:p>
          <a:p>
            <a:r>
              <a:rPr lang="pl-PL" altLang="en-US" b="1" dirty="0">
                <a:solidFill>
                  <a:srgbClr val="FF0000"/>
                </a:solidFill>
              </a:rPr>
              <a:t>U_UPDATE</a:t>
            </a:r>
          </a:p>
          <a:p>
            <a:r>
              <a:rPr lang="pl-PL" altLang="en-US" b="1" dirty="0">
                <a:solidFill>
                  <a:srgbClr val="FF0000"/>
                </a:solidFill>
              </a:rPr>
              <a:t>U_REDRAW</a:t>
            </a:r>
          </a:p>
          <a:p>
            <a:endParaRPr lang="en-US" altLang="en-US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U_LDWND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u_ldwnd</a:t>
            </a:r>
            <a:r>
              <a:rPr lang="en-US" altLang="en-US" sz="1400" b="1" dirty="0" smtClean="0"/>
              <a:t>( wnd_id</a:t>
            </a:r>
            <a:r>
              <a:rPr lang="en-US" altLang="en-US" sz="1400" b="1" dirty="0" smtClean="0"/>
              <a:t>, channel, wndname, placement, search, error, </a:t>
            </a:r>
            <a:r>
              <a:rPr lang="en-US" altLang="en-US" sz="1400" b="1" dirty="0" smtClean="0"/>
              <a:t>savedname )</a:t>
            </a:r>
            <a:endParaRPr lang="en-US" altLang="en-US" sz="1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Load a window from the window </a:t>
            </a:r>
            <a:r>
              <a:rPr lang="en-US" altLang="en-US" sz="2000" dirty="0" smtClean="0"/>
              <a:t>library.</a:t>
            </a:r>
            <a:endParaRPr lang="en-US" altLang="en-US" sz="2000" dirty="0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Window Processing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Window building script </a:t>
            </a:r>
            <a:r>
              <a:rPr lang="en-US" altLang="en-US" sz="2000" dirty="0" smtClean="0"/>
              <a:t>commands.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Window processing </a:t>
            </a:r>
            <a:r>
              <a:rPr lang="en-US" altLang="en-US" sz="2000" dirty="0" smtClean="0"/>
              <a:t>routines.</a:t>
            </a:r>
            <a:endParaRPr lang="en-US" altLang="en-US" sz="2000" dirty="0" smtClean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U_LDWND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5606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200" dirty="0" smtClean="0"/>
              <a:t>wnd_id</a:t>
            </a:r>
            <a:r>
              <a:rPr lang="en-US" altLang="en-US" sz="1200" dirty="0"/>
              <a:t>	,n	; (out) The I.D. of the window.</a:t>
            </a:r>
          </a:p>
          <a:p>
            <a:pPr>
              <a:buNone/>
            </a:pPr>
            <a:endParaRPr lang="en-US" altLang="en-US" sz="1200" dirty="0" smtClean="0"/>
          </a:p>
          <a:p>
            <a:pPr>
              <a:buNone/>
            </a:pPr>
            <a:r>
              <a:rPr lang="en-US" altLang="en-US" sz="1200" dirty="0" smtClean="0"/>
              <a:t>channel</a:t>
            </a:r>
            <a:r>
              <a:rPr lang="en-US" altLang="en-US" sz="1200" dirty="0"/>
              <a:t>	,n	; Channel for window library (usually </a:t>
            </a:r>
            <a:r>
              <a:rPr lang="en-US" altLang="en-US" sz="1200" b="1" dirty="0">
                <a:solidFill>
                  <a:srgbClr val="FFC000"/>
                </a:solidFill>
              </a:rPr>
              <a:t>g_utlib</a:t>
            </a:r>
            <a:r>
              <a:rPr lang="en-US" altLang="en-US" sz="1200" dirty="0"/>
              <a:t>).</a:t>
            </a:r>
          </a:p>
          <a:p>
            <a:pPr>
              <a:buNone/>
            </a:pPr>
            <a:endParaRPr lang="en-US" altLang="en-US" sz="1200" dirty="0" smtClean="0"/>
          </a:p>
          <a:p>
            <a:pPr>
              <a:buNone/>
            </a:pPr>
            <a:r>
              <a:rPr lang="en-US" altLang="en-US" sz="1200" dirty="0" smtClean="0"/>
              <a:t>wndname</a:t>
            </a:r>
            <a:r>
              <a:rPr lang="en-US" altLang="en-US" sz="1200" dirty="0"/>
              <a:t>	,a	; Name of window to load.</a:t>
            </a:r>
          </a:p>
          <a:p>
            <a:pPr>
              <a:buNone/>
            </a:pPr>
            <a:endParaRPr lang="en-US" altLang="en-US" sz="1200" dirty="0" smtClean="0"/>
          </a:p>
          <a:p>
            <a:pPr>
              <a:buNone/>
            </a:pPr>
            <a:r>
              <a:rPr lang="en-US" altLang="en-US" sz="1200" dirty="0" smtClean="0"/>
              <a:t>placement</a:t>
            </a:r>
            <a:r>
              <a:rPr lang="en-US" altLang="en-US" sz="1200" dirty="0"/>
              <a:t>	,n	; (opt) </a:t>
            </a:r>
            <a:r>
              <a:rPr lang="en-US" altLang="en-US" sz="1200" b="1" dirty="0">
                <a:solidFill>
                  <a:srgbClr val="FFC000"/>
                </a:solidFill>
              </a:rPr>
              <a:t>D_NOPLC</a:t>
            </a:r>
            <a:r>
              <a:rPr lang="en-US" altLang="en-US" sz="1200" dirty="0"/>
              <a:t> = do not place on screen.</a:t>
            </a:r>
          </a:p>
          <a:p>
            <a:pPr>
              <a:buNone/>
            </a:pPr>
            <a:endParaRPr lang="en-US" altLang="en-US" sz="1200" dirty="0" smtClean="0"/>
          </a:p>
          <a:p>
            <a:pPr>
              <a:buNone/>
            </a:pPr>
            <a:r>
              <a:rPr lang="en-US" altLang="en-US" sz="1200" dirty="0" smtClean="0"/>
              <a:t>search</a:t>
            </a:r>
            <a:r>
              <a:rPr lang="en-US" altLang="en-US" sz="1200" dirty="0"/>
              <a:t>	</a:t>
            </a:r>
            <a:r>
              <a:rPr lang="en-US" altLang="en-US" sz="1200" dirty="0" smtClean="0"/>
              <a:t>,</a:t>
            </a:r>
            <a:r>
              <a:rPr lang="en-US" altLang="en-US" sz="1200" dirty="0"/>
              <a:t>n	; (opt) If passed, searches for loaded </a:t>
            </a:r>
            <a:r>
              <a:rPr lang="en-US" altLang="en-US" sz="1200" dirty="0" smtClean="0"/>
              <a:t>window before </a:t>
            </a:r>
            <a:r>
              <a:rPr lang="en-US" altLang="en-US" sz="1200" dirty="0"/>
              <a:t>attempting to load.  If </a:t>
            </a:r>
            <a:r>
              <a:rPr lang="en-US" altLang="en-US" sz="1200" dirty="0" smtClean="0"/>
              <a:t>		; found</a:t>
            </a:r>
            <a:r>
              <a:rPr lang="en-US" altLang="en-US" sz="1200" dirty="0"/>
              <a:t>, simulates </a:t>
            </a:r>
            <a:r>
              <a:rPr lang="en-US" altLang="en-US" sz="1200" dirty="0" smtClean="0"/>
              <a:t>a load </a:t>
            </a:r>
            <a:r>
              <a:rPr lang="en-US" altLang="en-US" sz="1200" dirty="0"/>
              <a:t>and sets search to TRUE.  Attempting to load </a:t>
            </a:r>
            <a:r>
              <a:rPr lang="en-US" altLang="en-US" sz="1200" dirty="0" smtClean="0"/>
              <a:t>		; duplicate </a:t>
            </a:r>
            <a:r>
              <a:rPr lang="en-US" altLang="en-US" sz="1200" dirty="0"/>
              <a:t>names without passing this </a:t>
            </a:r>
            <a:r>
              <a:rPr lang="en-US" altLang="en-US" sz="1200" dirty="0" smtClean="0"/>
              <a:t>parameter will </a:t>
            </a:r>
            <a:r>
              <a:rPr lang="en-US" altLang="en-US" sz="1200" dirty="0"/>
              <a:t>generate a fatal error.</a:t>
            </a:r>
          </a:p>
          <a:p>
            <a:pPr>
              <a:buNone/>
            </a:pPr>
            <a:endParaRPr lang="en-US" altLang="en-US" sz="1200" dirty="0" smtClean="0"/>
          </a:p>
          <a:p>
            <a:pPr>
              <a:buNone/>
            </a:pPr>
            <a:r>
              <a:rPr lang="en-US" altLang="en-US" sz="1200" dirty="0" smtClean="0"/>
              <a:t>error</a:t>
            </a:r>
            <a:r>
              <a:rPr lang="en-US" altLang="en-US" sz="1200" dirty="0"/>
              <a:t>	</a:t>
            </a:r>
            <a:r>
              <a:rPr lang="en-US" altLang="en-US" sz="1200" dirty="0" smtClean="0"/>
              <a:t>,</a:t>
            </a:r>
            <a:r>
              <a:rPr lang="en-US" altLang="en-US" sz="1200" dirty="0"/>
              <a:t>n	; (opt) (out) If passed, will not generate a </a:t>
            </a:r>
            <a:r>
              <a:rPr lang="en-US" altLang="en-US" sz="1200" dirty="0" smtClean="0"/>
              <a:t>fatal error </a:t>
            </a:r>
            <a:r>
              <a:rPr lang="en-US" altLang="en-US" sz="1200" dirty="0"/>
              <a:t>if the window is not found.</a:t>
            </a:r>
          </a:p>
          <a:p>
            <a:pPr>
              <a:buNone/>
            </a:pPr>
            <a:endParaRPr lang="en-US" altLang="en-US" sz="1200" dirty="0" smtClean="0"/>
          </a:p>
          <a:p>
            <a:pPr>
              <a:buNone/>
            </a:pPr>
            <a:r>
              <a:rPr lang="en-US" altLang="en-US" sz="1200" dirty="0" smtClean="0"/>
              <a:t>savedname</a:t>
            </a:r>
            <a:r>
              <a:rPr lang="en-US" altLang="en-US" sz="1200" dirty="0"/>
              <a:t>	,a	; (opt) Allows same window to be loaded </a:t>
            </a:r>
            <a:r>
              <a:rPr lang="en-US" altLang="en-US" sz="1200" dirty="0" smtClean="0"/>
              <a:t>under more </a:t>
            </a:r>
            <a:r>
              <a:rPr lang="en-US" altLang="en-US" sz="1200" dirty="0"/>
              <a:t>than one name.  Set </a:t>
            </a:r>
            <a:r>
              <a:rPr lang="en-US" altLang="en-US" sz="1200" dirty="0" smtClean="0"/>
              <a:t>		; wndname </a:t>
            </a:r>
            <a:r>
              <a:rPr lang="en-US" altLang="en-US" sz="1200" dirty="0"/>
              <a:t>to the </a:t>
            </a:r>
            <a:r>
              <a:rPr lang="en-US" altLang="en-US" sz="1200" dirty="0" smtClean="0"/>
              <a:t>“new” name </a:t>
            </a:r>
            <a:r>
              <a:rPr lang="en-US" altLang="en-US" sz="1200" dirty="0"/>
              <a:t>for the window and savedname to the </a:t>
            </a:r>
            <a:r>
              <a:rPr lang="en-US" altLang="en-US" sz="1200" dirty="0" smtClean="0"/>
              <a:t>			; name </a:t>
            </a:r>
            <a:r>
              <a:rPr lang="en-US" altLang="en-US" sz="1200" dirty="0"/>
              <a:t>as it is found in the window library.</a:t>
            </a:r>
          </a:p>
          <a:p>
            <a:pPr>
              <a:buNone/>
            </a:pPr>
            <a:endParaRPr lang="en-US" altLang="en-US" sz="1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dirty="0" smtClean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U_FLASH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u_flash</a:t>
            </a:r>
            <a:r>
              <a:rPr lang="en-US" altLang="en-US" sz="2000" b="1" dirty="0" smtClean="0"/>
              <a:t>( channel</a:t>
            </a:r>
            <a:r>
              <a:rPr lang="en-US" altLang="en-US" sz="2000" b="1" dirty="0" smtClean="0"/>
              <a:t>, wndname, wnd_id, error)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Flash a window to the </a:t>
            </a:r>
            <a:r>
              <a:rPr lang="en-US" altLang="en-US" sz="2000" dirty="0" smtClean="0"/>
              <a:t>screen.</a:t>
            </a:r>
            <a:endParaRPr lang="en-US" altLang="en-US" sz="2000" dirty="0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U_FLASH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channel	</a:t>
            </a:r>
            <a:r>
              <a:rPr lang="en-US" altLang="en-US" sz="1600" dirty="0" smtClean="0"/>
              <a:t>	,n	; </a:t>
            </a:r>
            <a:r>
              <a:rPr lang="en-US" altLang="en-US" sz="1600" dirty="0" smtClean="0"/>
              <a:t>Channel for window library </a:t>
            </a:r>
            <a:r>
              <a:rPr lang="en-US" altLang="en-US" sz="1600" dirty="0" smtClean="0"/>
              <a:t>(</a:t>
            </a:r>
            <a:r>
              <a:rPr lang="en-US" altLang="en-US" sz="1600" dirty="0" smtClean="0"/>
              <a:t>usually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g_utlib</a:t>
            </a:r>
            <a:r>
              <a:rPr lang="en-US" altLang="en-US" sz="1600" dirty="0" smtClean="0"/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wndname	</a:t>
            </a:r>
            <a:r>
              <a:rPr lang="en-US" altLang="en-US" sz="1600" dirty="0" smtClean="0"/>
              <a:t>,</a:t>
            </a:r>
            <a:r>
              <a:rPr lang="en-US" altLang="en-US" sz="1600" dirty="0" smtClean="0"/>
              <a:t>a	; Name of window to flash.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wnd_id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,</a:t>
            </a:r>
            <a:r>
              <a:rPr lang="en-US" altLang="en-US" sz="1600" dirty="0" smtClean="0"/>
              <a:t>n	; (opt) (out) I.D. of loaded </a:t>
            </a:r>
            <a:r>
              <a:rPr lang="en-US" altLang="en-US" sz="1600" dirty="0" smtClean="0"/>
              <a:t>window.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error		,n	; (opt) (out) TRUE if </a:t>
            </a:r>
            <a:r>
              <a:rPr lang="en-US" altLang="en-US" sz="1600" dirty="0" smtClean="0"/>
              <a:t>window not </a:t>
            </a:r>
            <a:r>
              <a:rPr lang="en-US" altLang="en-US" sz="1600" dirty="0" smtClean="0"/>
              <a:t>found.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U_WINDOW</a:t>
            </a:r>
            <a:r>
              <a:rPr lang="en-US" altLang="en-US" dirty="0" smtClean="0"/>
              <a:t>	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u_window</a:t>
            </a:r>
            <a:r>
              <a:rPr lang="en-US" altLang="en-US" sz="2000" b="1" dirty="0" smtClean="0"/>
              <a:t>( operation</a:t>
            </a:r>
            <a:r>
              <a:rPr lang="en-US" altLang="en-US" sz="2000" b="1" dirty="0" smtClean="0"/>
              <a:t>, wnd_id, </a:t>
            </a:r>
            <a:r>
              <a:rPr lang="en-US" altLang="en-US" sz="2000" b="1" dirty="0" smtClean="0"/>
              <a:t>…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Manipulates </a:t>
            </a:r>
            <a:r>
              <a:rPr lang="en-US" altLang="en-US" sz="2000" dirty="0" smtClean="0"/>
              <a:t>windows: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Place, remove, delete and move </a:t>
            </a:r>
            <a:r>
              <a:rPr lang="en-US" altLang="en-US" sz="2000" dirty="0" smtClean="0"/>
              <a:t>windows.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Multiple </a:t>
            </a:r>
            <a:r>
              <a:rPr lang="en-US" altLang="en-US" sz="2000" dirty="0" smtClean="0"/>
              <a:t>uses: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Generic </a:t>
            </a:r>
            <a:r>
              <a:rPr lang="en-US" altLang="en-US" sz="1800" dirty="0" smtClean="0"/>
              <a:t>windows.</a:t>
            </a:r>
            <a:endParaRPr lang="en-US" altLang="en-US" sz="1800" dirty="0" smtClean="0"/>
          </a:p>
          <a:p>
            <a:pPr lvl="2" eaLnBrk="1" hangingPunct="1"/>
            <a:r>
              <a:rPr lang="en-US" altLang="en-US" sz="1800" dirty="0" smtClean="0"/>
              <a:t>Input </a:t>
            </a:r>
            <a:r>
              <a:rPr lang="en-US" altLang="en-US" sz="1800" dirty="0" smtClean="0"/>
              <a:t>windows.</a:t>
            </a:r>
            <a:endParaRPr lang="en-US" altLang="en-US" sz="1800" dirty="0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U_WINDOW</a:t>
            </a:r>
            <a:r>
              <a:rPr lang="en-US" altLang="en-US" dirty="0" smtClean="0"/>
              <a:t> Argument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1400" dirty="0"/>
              <a:t>operation	,n	; (opt) Operation to perform on the window.</a:t>
            </a:r>
          </a:p>
          <a:p>
            <a:pPr>
              <a:buNone/>
            </a:pPr>
            <a:r>
              <a:rPr lang="en-US" altLang="en-US" sz="1400" dirty="0"/>
              <a:t>			</a:t>
            </a:r>
            <a:r>
              <a:rPr lang="en-US" altLang="en-US" sz="1400" dirty="0" smtClean="0"/>
              <a:t>;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D_PLACE</a:t>
            </a:r>
            <a:r>
              <a:rPr lang="en-US" altLang="en-US" sz="1400" dirty="0" smtClean="0"/>
              <a:t> - </a:t>
            </a:r>
            <a:r>
              <a:rPr lang="en-US" altLang="en-US" sz="1400" dirty="0"/>
              <a:t>(DEFAULT) Place window.  Next parameters after </a:t>
            </a:r>
            <a:r>
              <a:rPr lang="en-US" altLang="en-US" sz="1400" dirty="0" smtClean="0"/>
              <a:t>		; wnd_id are absolute </a:t>
            </a:r>
            <a:r>
              <a:rPr lang="en-US" altLang="en-US" sz="1400" dirty="0"/>
              <a:t>row and column to place the window.</a:t>
            </a:r>
          </a:p>
          <a:p>
            <a:pPr>
              <a:buNone/>
            </a:pPr>
            <a:r>
              <a:rPr lang="en-US" altLang="en-US" sz="1400" dirty="0"/>
              <a:t>			</a:t>
            </a:r>
            <a:r>
              <a:rPr lang="en-US" altLang="en-US" sz="1400" dirty="0" smtClean="0"/>
              <a:t>;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D_MOVE</a:t>
            </a:r>
            <a:r>
              <a:rPr lang="en-US" altLang="en-US" sz="1400" dirty="0" smtClean="0"/>
              <a:t> - </a:t>
            </a:r>
            <a:r>
              <a:rPr lang="en-US" altLang="en-US" sz="1400" dirty="0"/>
              <a:t>Move window.  Next parameters after wnd_id are row </a:t>
            </a:r>
            <a:r>
              <a:rPr lang="en-US" altLang="en-US" sz="1400" dirty="0" smtClean="0"/>
              <a:t>		; and column relative </a:t>
            </a:r>
            <a:r>
              <a:rPr lang="en-US" altLang="en-US" sz="1400" dirty="0"/>
              <a:t>to current position to place </a:t>
            </a:r>
            <a:r>
              <a:rPr lang="en-US" altLang="en-US" sz="1400" dirty="0" smtClean="0"/>
              <a:t>the window</a:t>
            </a:r>
            <a:r>
              <a:rPr lang="en-US" altLang="en-US" sz="1400" dirty="0"/>
              <a:t>.</a:t>
            </a:r>
          </a:p>
          <a:p>
            <a:pPr>
              <a:buNone/>
            </a:pPr>
            <a:r>
              <a:rPr lang="en-US" altLang="en-US" sz="1400" dirty="0"/>
              <a:t>			</a:t>
            </a:r>
            <a:r>
              <a:rPr lang="en-US" altLang="en-US" sz="1400" dirty="0" smtClean="0"/>
              <a:t>;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D_REMOVE</a:t>
            </a:r>
            <a:r>
              <a:rPr lang="en-US" altLang="en-US" sz="1400" dirty="0" smtClean="0"/>
              <a:t> - </a:t>
            </a:r>
            <a:r>
              <a:rPr lang="en-US" altLang="en-US" sz="1400" dirty="0"/>
              <a:t>Remove the window.</a:t>
            </a:r>
          </a:p>
          <a:p>
            <a:pPr>
              <a:buNone/>
            </a:pPr>
            <a:r>
              <a:rPr lang="en-US" altLang="en-US" sz="1400" dirty="0"/>
              <a:t>			</a:t>
            </a:r>
            <a:r>
              <a:rPr lang="en-US" altLang="en-US" sz="1400" dirty="0" smtClean="0"/>
              <a:t>;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D_DELETE</a:t>
            </a:r>
            <a:r>
              <a:rPr lang="en-US" altLang="en-US" sz="1400" dirty="0" smtClean="0"/>
              <a:t> - </a:t>
            </a:r>
            <a:r>
              <a:rPr lang="en-US" altLang="en-US" sz="1400" dirty="0"/>
              <a:t>Delete (and remove) window</a:t>
            </a:r>
            <a:r>
              <a:rPr lang="en-US" altLang="en-US" sz="1400" dirty="0" smtClean="0"/>
              <a:t>.</a:t>
            </a:r>
          </a:p>
          <a:p>
            <a:pPr>
              <a:buNone/>
            </a:pPr>
            <a:endParaRPr lang="en-US" altLang="en-US" sz="1400" dirty="0"/>
          </a:p>
          <a:p>
            <a:pPr>
              <a:buNone/>
            </a:pPr>
            <a:r>
              <a:rPr lang="en-US" altLang="en-US" sz="1400" dirty="0"/>
              <a:t>wnd_id	</a:t>
            </a:r>
            <a:r>
              <a:rPr lang="en-US" altLang="en-US" sz="1400" dirty="0" smtClean="0"/>
              <a:t>,</a:t>
            </a:r>
            <a:r>
              <a:rPr lang="en-US" altLang="en-US" sz="1400" dirty="0"/>
              <a:t>n	; Window to </a:t>
            </a:r>
            <a:r>
              <a:rPr lang="en-US" altLang="en-US" sz="1400" dirty="0" smtClean="0"/>
              <a:t>affect.</a:t>
            </a:r>
          </a:p>
          <a:p>
            <a:pPr>
              <a:buNone/>
            </a:pPr>
            <a:endParaRPr lang="en-US" altLang="en-US" sz="1200" dirty="0"/>
          </a:p>
          <a:p>
            <a:r>
              <a:rPr lang="en-US" altLang="en-US" sz="2000" dirty="0"/>
              <a:t>Special values for </a:t>
            </a:r>
            <a:r>
              <a:rPr lang="en-US" altLang="en-US" sz="2000" dirty="0" smtClean="0"/>
              <a:t>wnd_id: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FFC000"/>
                </a:solidFill>
              </a:rPr>
              <a:t>D_ALL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		- </a:t>
            </a:r>
            <a:r>
              <a:rPr lang="en-US" altLang="en-US" sz="2000" dirty="0"/>
              <a:t>All placed </a:t>
            </a:r>
            <a:r>
              <a:rPr lang="en-US" altLang="en-US" sz="2000" dirty="0" smtClean="0"/>
              <a:t>windows.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FFC000"/>
                </a:solidFill>
              </a:rPr>
              <a:t>D_LOCAL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	- </a:t>
            </a:r>
            <a:r>
              <a:rPr lang="en-US" altLang="en-US" sz="2000" dirty="0"/>
              <a:t>All placed local </a:t>
            </a:r>
            <a:r>
              <a:rPr lang="en-US" altLang="en-US" sz="2000" dirty="0" smtClean="0"/>
              <a:t>windows.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FFC000"/>
                </a:solidFill>
              </a:rPr>
              <a:t>D_GLOBAL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	- </a:t>
            </a:r>
            <a:r>
              <a:rPr lang="en-US" altLang="en-US" sz="2000" dirty="0"/>
              <a:t>All placed global </a:t>
            </a:r>
            <a:r>
              <a:rPr lang="en-US" altLang="en-US" sz="2000" dirty="0" smtClean="0"/>
              <a:t>windows.</a:t>
            </a:r>
            <a:endParaRPr lang="en-US" altLang="en-US" sz="1200" dirty="0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U_UPDATE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u_update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Force a screen </a:t>
            </a:r>
            <a:r>
              <a:rPr lang="en-US" altLang="en-US" sz="2000" dirty="0" smtClean="0"/>
              <a:t>update.</a:t>
            </a:r>
            <a:endParaRPr lang="en-US" altLang="en-US" sz="2000" dirty="0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U_REDRAW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u_redraw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Redraw the </a:t>
            </a:r>
            <a:r>
              <a:rPr lang="en-US" altLang="en-US" sz="2000" dirty="0" smtClean="0"/>
              <a:t>screen.</a:t>
            </a:r>
            <a:endParaRPr lang="en-US" altLang="en-US" sz="2000" dirty="0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Synergy UI </a:t>
            </a:r>
            <a:r>
              <a:rPr lang="en-US" altLang="en-US" dirty="0" smtClean="0"/>
              <a:t>Routine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00" b="1" dirty="0" smtClean="0">
                <a:solidFill>
                  <a:srgbClr val="FF0000"/>
                </a:solidFill>
              </a:rPr>
              <a:t>main</a:t>
            </a:r>
            <a:r>
              <a:rPr lang="en-US" sz="900" b="1" dirty="0" smtClean="0"/>
              <a:t> Example1</a:t>
            </a:r>
          </a:p>
          <a:p>
            <a:pPr marL="0" indent="0">
              <a:buNone/>
            </a:pPr>
            <a:endParaRPr lang="en-US" sz="900" b="1" dirty="0" smtClean="0"/>
          </a:p>
          <a:p>
            <a:pPr marL="400050" lvl="1" indent="0">
              <a:buNone/>
            </a:pPr>
            <a:r>
              <a:rPr lang="en-US" sz="900" b="1" dirty="0" smtClean="0">
                <a:solidFill>
                  <a:srgbClr val="FFC000"/>
                </a:solidFill>
              </a:rPr>
              <a:t>.include</a:t>
            </a:r>
            <a:r>
              <a:rPr lang="en-US" sz="900" b="1" dirty="0" smtClean="0">
                <a:solidFill>
                  <a:srgbClr val="FF0000"/>
                </a:solidFill>
              </a:rPr>
              <a:t> </a:t>
            </a:r>
            <a:r>
              <a:rPr lang="en-US" sz="900" b="1" dirty="0" smtClean="0"/>
              <a:t>“tims.def” </a:t>
            </a:r>
            <a:r>
              <a:rPr lang="en-US" sz="900" b="1" dirty="0" smtClean="0">
                <a:solidFill>
                  <a:srgbClr val="FF0000"/>
                </a:solidFill>
              </a:rPr>
              <a:t>library</a:t>
            </a:r>
            <a:r>
              <a:rPr lang="en-US" sz="900" b="1" dirty="0" smtClean="0"/>
              <a:t> “cu_records”</a:t>
            </a:r>
          </a:p>
          <a:p>
            <a:pPr marL="400050" lvl="1" indent="0">
              <a:buNone/>
            </a:pPr>
            <a:endParaRPr lang="en-US" sz="900" b="1" dirty="0" smtClean="0"/>
          </a:p>
          <a:p>
            <a:pPr marL="400050" lvl="1" indent="0">
              <a:buNone/>
            </a:pPr>
            <a:r>
              <a:rPr lang="en-US" sz="900" b="1" dirty="0" smtClean="0"/>
              <a:t>.align</a:t>
            </a:r>
            <a:endParaRPr lang="en-US" sz="900" b="1" dirty="0"/>
          </a:p>
          <a:p>
            <a:pPr marL="400050" lvl="1" indent="0">
              <a:buNone/>
            </a:pPr>
            <a:r>
              <a:rPr lang="en-US" sz="900" b="1" dirty="0" smtClean="0">
                <a:solidFill>
                  <a:srgbClr val="FF0000"/>
                </a:solidFill>
              </a:rPr>
              <a:t>record</a:t>
            </a:r>
            <a:r>
              <a:rPr lang="en-US" sz="900" b="1" dirty="0" smtClean="0"/>
              <a:t> WorkVars</a:t>
            </a:r>
          </a:p>
          <a:p>
            <a:pPr marL="800100" lvl="2" indent="0">
              <a:buNone/>
            </a:pPr>
            <a:r>
              <a:rPr lang="en-US" sz="900" b="1" dirty="0" smtClean="0"/>
              <a:t>mErrorFlag	,int</a:t>
            </a:r>
          </a:p>
          <a:p>
            <a:pPr marL="800100" lvl="2" indent="0">
              <a:buNone/>
            </a:pPr>
            <a:r>
              <a:rPr lang="en-US" sz="900" b="1" dirty="0" smtClean="0"/>
              <a:t>mSearch</a:t>
            </a:r>
            <a:r>
              <a:rPr lang="en-US" sz="900" b="1" dirty="0"/>
              <a:t>	</a:t>
            </a:r>
            <a:r>
              <a:rPr lang="en-US" sz="900" b="1" dirty="0" smtClean="0"/>
              <a:t>,</a:t>
            </a:r>
            <a:r>
              <a:rPr lang="en-US" sz="900" b="1" dirty="0"/>
              <a:t>int</a:t>
            </a:r>
          </a:p>
          <a:p>
            <a:pPr marL="800100" lvl="2" indent="0">
              <a:buNone/>
            </a:pPr>
            <a:r>
              <a:rPr lang="en-US" sz="900" b="1" dirty="0" smtClean="0"/>
              <a:t>mWindowId	,int</a:t>
            </a:r>
          </a:p>
          <a:p>
            <a:pPr marL="800100" lvl="2" indent="0">
              <a:buNone/>
            </a:pPr>
            <a:r>
              <a:rPr lang="en-US" sz="900" b="1" dirty="0" smtClean="0"/>
              <a:t>mText	,a80</a:t>
            </a:r>
          </a:p>
          <a:p>
            <a:pPr marL="400050" lvl="1" indent="0">
              <a:buNone/>
            </a:pPr>
            <a:r>
              <a:rPr lang="en-US" sz="900" b="1" dirty="0" smtClean="0">
                <a:solidFill>
                  <a:srgbClr val="FF0000"/>
                </a:solidFill>
              </a:rPr>
              <a:t>endrecord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>
                <a:solidFill>
                  <a:srgbClr val="FF0000"/>
                </a:solidFill>
              </a:rPr>
              <a:t>proc</a:t>
            </a:r>
          </a:p>
          <a:p>
            <a:pPr marL="400050" lvl="1" indent="0">
              <a:buNone/>
            </a:pPr>
            <a:r>
              <a:rPr lang="en-US" sz="900" b="1" dirty="0" smtClean="0">
                <a:solidFill>
                  <a:srgbClr val="7030A0"/>
                </a:solidFill>
              </a:rPr>
              <a:t>xcall</a:t>
            </a:r>
            <a:r>
              <a:rPr lang="en-US" sz="900" b="1" dirty="0" smtClean="0"/>
              <a:t> </a:t>
            </a:r>
            <a:r>
              <a:rPr lang="en-US" sz="900" b="1" dirty="0" smtClean="0">
                <a:solidFill>
                  <a:srgbClr val="FF0000"/>
                </a:solidFill>
              </a:rPr>
              <a:t>dtk_start</a:t>
            </a:r>
            <a:r>
              <a:rPr lang="en-US" sz="900" b="1" dirty="0" smtClean="0"/>
              <a:t>( 1, 1 )</a:t>
            </a:r>
          </a:p>
          <a:p>
            <a:pPr marL="400050" lvl="1" indent="0">
              <a:buNone/>
            </a:pPr>
            <a:endParaRPr lang="en-US" sz="900" b="1" dirty="0"/>
          </a:p>
          <a:p>
            <a:pPr marL="400050" lvl="1" indent="0">
              <a:buNone/>
            </a:pPr>
            <a:r>
              <a:rPr lang="en-US" sz="900" b="1" dirty="0" smtClean="0">
                <a:solidFill>
                  <a:srgbClr val="FF0000"/>
                </a:solidFill>
              </a:rPr>
              <a:t>u_ldwnd</a:t>
            </a:r>
            <a:r>
              <a:rPr lang="en-US" sz="900" b="1" dirty="0" smtClean="0"/>
              <a:t>( mWindowId, 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g_utlib</a:t>
            </a:r>
            <a:r>
              <a:rPr lang="en-US" altLang="en-US" sz="900" b="1" dirty="0" smtClean="0"/>
              <a:t>, “Example1”, </a:t>
            </a:r>
            <a:r>
              <a:rPr lang="en-US" altLang="en-US" sz="900" b="1" dirty="0" smtClean="0">
                <a:solidFill>
                  <a:srgbClr val="FFC000"/>
                </a:solidFill>
              </a:rPr>
              <a:t>D_NOPLC</a:t>
            </a:r>
            <a:r>
              <a:rPr lang="en-US" altLang="en-US" sz="900" b="1" dirty="0" smtClean="0"/>
              <a:t>, mSearch, mErrorFlag )</a:t>
            </a:r>
          </a:p>
          <a:p>
            <a:pPr marL="400050" lvl="1" indent="0">
              <a:buNone/>
            </a:pPr>
            <a:endParaRPr lang="en-US" sz="900" b="1" dirty="0" smtClean="0"/>
          </a:p>
          <a:p>
            <a:pPr marL="400050" lvl="1" indent="0">
              <a:buNone/>
            </a:pPr>
            <a:r>
              <a:rPr lang="en-US" sz="900" b="1" dirty="0">
                <a:solidFill>
                  <a:srgbClr val="7030A0"/>
                </a:solidFill>
              </a:rPr>
              <a:t>xcall</a:t>
            </a:r>
            <a:r>
              <a:rPr lang="en-US" sz="900" b="1" dirty="0" smtClean="0">
                <a:solidFill>
                  <a:srgbClr val="FF0000"/>
                </a:solidFill>
              </a:rPr>
              <a:t> cu_bld</a:t>
            </a:r>
            <a:r>
              <a:rPr lang="en-US" sz="900" b="1" dirty="0" smtClean="0"/>
              <a:t>( mText, CASE_NOCHANGE, mWindowId, 1 )</a:t>
            </a:r>
          </a:p>
          <a:p>
            <a:pPr marL="400050" lvl="1" indent="0">
              <a:buNone/>
            </a:pPr>
            <a:endParaRPr lang="en-US" sz="900" b="1" dirty="0" smtClean="0"/>
          </a:p>
          <a:p>
            <a:pPr marL="400050" lvl="1" indent="0">
              <a:buNone/>
            </a:pPr>
            <a:r>
              <a:rPr lang="en-US" sz="900" b="1" dirty="0">
                <a:solidFill>
                  <a:srgbClr val="7030A0"/>
                </a:solidFill>
              </a:rPr>
              <a:t>xcall</a:t>
            </a:r>
            <a:r>
              <a:rPr lang="en-US" sz="900" b="1" dirty="0">
                <a:solidFill>
                  <a:srgbClr val="FF0000"/>
                </a:solidFill>
              </a:rPr>
              <a:t> </a:t>
            </a:r>
            <a:r>
              <a:rPr lang="en-US" sz="900" b="1" dirty="0" smtClean="0">
                <a:solidFill>
                  <a:srgbClr val="FF0000"/>
                </a:solidFill>
              </a:rPr>
              <a:t>cu_message</a:t>
            </a:r>
            <a:r>
              <a:rPr lang="en-US" sz="900" b="1" dirty="0" smtClean="0"/>
              <a:t>( mText )</a:t>
            </a:r>
          </a:p>
          <a:p>
            <a:pPr marL="400050" lvl="1" indent="0">
              <a:buNone/>
            </a:pPr>
            <a:endParaRPr lang="en-US" sz="900" b="1" dirty="0"/>
          </a:p>
          <a:p>
            <a:pPr marL="400050" lvl="1" indent="0">
              <a:buNone/>
            </a:pPr>
            <a:r>
              <a:rPr lang="en-US" sz="900" b="1" dirty="0" smtClean="0">
                <a:solidFill>
                  <a:srgbClr val="FF0000"/>
                </a:solidFill>
              </a:rPr>
              <a:t>u_window</a:t>
            </a:r>
            <a:r>
              <a:rPr lang="en-US" sz="900" b="1" dirty="0" smtClean="0"/>
              <a:t>( D_DELETE, mWindowId )</a:t>
            </a:r>
          </a:p>
          <a:p>
            <a:pPr marL="0" indent="0">
              <a:buNone/>
            </a:pPr>
            <a:endParaRPr lang="en-US" sz="900" b="1" dirty="0" smtClean="0"/>
          </a:p>
          <a:p>
            <a:pPr marL="400050" lvl="1" indent="0">
              <a:buNone/>
            </a:pPr>
            <a:r>
              <a:rPr lang="en-US" sz="900" b="1" dirty="0" smtClean="0">
                <a:solidFill>
                  <a:srgbClr val="7030A0"/>
                </a:solidFill>
              </a:rPr>
              <a:t>xcall</a:t>
            </a:r>
            <a:r>
              <a:rPr lang="en-US" sz="900" b="1" dirty="0" smtClean="0"/>
              <a:t> </a:t>
            </a:r>
            <a:r>
              <a:rPr lang="en-US" sz="900" b="1" dirty="0" smtClean="0">
                <a:solidFill>
                  <a:srgbClr val="FF0000"/>
                </a:solidFill>
              </a:rPr>
              <a:t>stop</a:t>
            </a:r>
            <a:r>
              <a:rPr lang="en-US" sz="900" b="1" dirty="0" smtClean="0"/>
              <a:t>( “Menu”, “ ” )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 smtClean="0">
                <a:solidFill>
                  <a:srgbClr val="FF0000"/>
                </a:solidFill>
              </a:rPr>
              <a:t>endmain</a:t>
            </a:r>
          </a:p>
          <a:p>
            <a:pPr marL="0" indent="0">
              <a:buNone/>
            </a:pPr>
            <a:endParaRPr lang="en-US" sz="900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573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2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/>
              <a:t>instructions for </a:t>
            </a:r>
            <a:r>
              <a:rPr lang="en-US" altLang="en-US" sz="2800" dirty="0" smtClean="0"/>
              <a:t>this </a:t>
            </a:r>
            <a:r>
              <a:rPr lang="en-US" altLang="en-US" sz="2800" dirty="0" smtClean="0"/>
              <a:t>exercise.</a:t>
            </a:r>
            <a:endParaRPr lang="en-US" altLang="en-US" sz="2800" dirty="0" smtClean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Generic Windows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Windows presents static </a:t>
            </a:r>
            <a:r>
              <a:rPr lang="en-US" altLang="en-US" sz="2000" dirty="0" smtClean="0"/>
              <a:t>information: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Messages, help, etc.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200" dirty="0" smtClean="0"/>
              <a:t>Windows have </a:t>
            </a:r>
            <a:r>
              <a:rPr lang="en-US" altLang="en-US" sz="2200" dirty="0" smtClean="0"/>
              <a:t>properties: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100" dirty="0" smtClean="0"/>
              <a:t>Size and placement</a:t>
            </a:r>
          </a:p>
          <a:p>
            <a:pPr lvl="1" eaLnBrk="1" hangingPunct="1"/>
            <a:r>
              <a:rPr lang="en-US" altLang="en-US" sz="2100" dirty="0" smtClean="0"/>
              <a:t>Border attributes</a:t>
            </a:r>
          </a:p>
          <a:p>
            <a:pPr lvl="1" eaLnBrk="1" hangingPunct="1"/>
            <a:r>
              <a:rPr lang="en-US" altLang="en-US" sz="2100" dirty="0" smtClean="0"/>
              <a:t>Display (or view) size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1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Script Building Commands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solidFill>
                  <a:srgbClr val="FFC000"/>
                </a:solidFill>
              </a:rPr>
              <a:t>.text</a:t>
            </a:r>
          </a:p>
          <a:p>
            <a:r>
              <a:rPr lang="en-US" altLang="en-US" sz="2000" b="1" dirty="0">
                <a:solidFill>
                  <a:srgbClr val="FFC000"/>
                </a:solidFill>
              </a:rPr>
              <a:t>.window</a:t>
            </a:r>
          </a:p>
          <a:p>
            <a:r>
              <a:rPr lang="en-US" altLang="en-US" sz="2000" b="1" dirty="0">
                <a:solidFill>
                  <a:srgbClr val="FFC000"/>
                </a:solidFill>
              </a:rPr>
              <a:t>.place</a:t>
            </a:r>
          </a:p>
          <a:p>
            <a:r>
              <a:rPr lang="en-US" altLang="en-US" sz="2000" b="1" dirty="0">
                <a:solidFill>
                  <a:srgbClr val="FFC000"/>
                </a:solidFill>
              </a:rPr>
              <a:t>.border</a:t>
            </a:r>
          </a:p>
          <a:p>
            <a:r>
              <a:rPr lang="en-US" altLang="en-US" sz="2000" b="1" dirty="0">
                <a:solidFill>
                  <a:srgbClr val="FFC000"/>
                </a:solidFill>
              </a:rPr>
              <a:t>.title</a:t>
            </a:r>
          </a:p>
          <a:p>
            <a:r>
              <a:rPr lang="en-US" altLang="en-US" sz="2000" b="1" dirty="0">
                <a:solidFill>
                  <a:srgbClr val="FFC000"/>
                </a:solidFill>
              </a:rPr>
              <a:t>.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display</a:t>
            </a:r>
            <a:endParaRPr lang="en-US" altLang="en-US" sz="2000" b="1" dirty="0">
              <a:solidFill>
                <a:srgbClr val="FFC000"/>
              </a:solidFill>
            </a:endParaRPr>
          </a:p>
          <a:p>
            <a:r>
              <a:rPr lang="en-US" altLang="en-US" sz="2000" b="1" dirty="0">
                <a:solidFill>
                  <a:srgbClr val="FFC000"/>
                </a:solidFill>
              </a:rPr>
              <a:t>.user</a:t>
            </a:r>
          </a:p>
          <a:p>
            <a:r>
              <a:rPr lang="en-US" altLang="en-US" sz="2000" b="1" dirty="0">
                <a:solidFill>
                  <a:srgbClr val="FFC000"/>
                </a:solidFill>
              </a:rPr>
              <a:t>.data</a:t>
            </a:r>
          </a:p>
          <a:p>
            <a:r>
              <a:rPr lang="en-US" altLang="en-US" sz="2000" b="1" dirty="0">
                <a:solidFill>
                  <a:srgbClr val="FFC000"/>
                </a:solidFill>
              </a:rPr>
              <a:t>.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end</a:t>
            </a:r>
            <a:endParaRPr lang="en-US" altLang="en-US" sz="2000" b="1" dirty="0" smtClean="0">
              <a:solidFill>
                <a:srgbClr val="FFC000"/>
              </a:solidFill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.TEXT</a:t>
            </a:r>
            <a:endParaRPr lang="en-US" altLang="en-US" dirty="0" smtClean="0">
              <a:solidFill>
                <a:srgbClr val="FFC000"/>
              </a:solidFill>
            </a:endParaRPr>
          </a:p>
        </p:txBody>
      </p:sp>
      <p:sp>
        <p:nvSpPr>
          <p:cNvPr id="11270" name="Rectangle 7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.text</a:t>
            </a:r>
            <a:r>
              <a:rPr lang="en-US" altLang="en-US" sz="2000" b="1" dirty="0" smtClean="0"/>
              <a:t> textname, pos</a:t>
            </a:r>
            <a:r>
              <a:rPr lang="en-US" altLang="en-US" sz="2000" b="1" dirty="0" smtClean="0"/>
              <a:t>( x, y ), margin( 0, 0 )</a:t>
            </a:r>
          </a:p>
          <a:p>
            <a:pPr marL="0" indent="0" eaLnBrk="1" hangingPunct="1">
              <a:buNone/>
            </a:pPr>
            <a:endParaRPr lang="en-US" altLang="en-US" sz="2000" b="1" dirty="0" smtClean="0"/>
          </a:p>
          <a:p>
            <a:r>
              <a:rPr lang="en-US" sz="1600" dirty="0"/>
              <a:t>Add text to a window or menu </a:t>
            </a:r>
            <a:r>
              <a:rPr lang="en-US" sz="1600" dirty="0" smtClean="0"/>
              <a:t>column.</a:t>
            </a:r>
            <a:endParaRPr lang="en-US" altLang="en-US" sz="1600" dirty="0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.WINDOW</a:t>
            </a:r>
            <a:endParaRPr lang="en-US" altLang="en-US" dirty="0" smtClean="0">
              <a:solidFill>
                <a:srgbClr val="FFC000"/>
              </a:solidFill>
            </a:endParaRPr>
          </a:p>
        </p:txBody>
      </p:sp>
      <p:sp>
        <p:nvSpPr>
          <p:cNvPr id="122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.window</a:t>
            </a:r>
            <a:r>
              <a:rPr lang="en-US" altLang="en-US" sz="2000" b="1" dirty="0" smtClean="0"/>
              <a:t> name, height, width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Starts the definition of a named </a:t>
            </a:r>
            <a:r>
              <a:rPr lang="en-US" altLang="en-US" sz="2000" dirty="0" smtClean="0"/>
              <a:t>window: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Name MUST be unique within the window </a:t>
            </a:r>
            <a:r>
              <a:rPr lang="en-US" altLang="en-US" sz="2000" dirty="0" smtClean="0"/>
              <a:t>library.</a:t>
            </a:r>
          </a:p>
          <a:p>
            <a:pPr lvl="1" eaLnBrk="1" hangingPunct="1"/>
            <a:r>
              <a:rPr lang="en-US" altLang="en-US" sz="2000" dirty="0" smtClean="0"/>
              <a:t>Name has a </a:t>
            </a:r>
            <a:r>
              <a:rPr lang="en-US" altLang="en-US" sz="2000" u="sng" dirty="0" smtClean="0"/>
              <a:t>maximum of 15 characters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pPr eaLnBrk="1" hangingPunct="1"/>
            <a:r>
              <a:rPr lang="en-US" altLang="en-US" sz="2200" dirty="0" smtClean="0"/>
              <a:t>Define the size of the </a:t>
            </a:r>
            <a:r>
              <a:rPr lang="en-US" altLang="en-US" sz="2200" dirty="0" smtClean="0"/>
              <a:t>window.</a:t>
            </a:r>
            <a:endParaRPr lang="en-US" altLang="en-US" sz="2200" dirty="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.WINDOW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331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name		,a	; Unique name, used </a:t>
            </a:r>
            <a:r>
              <a:rPr lang="en-US" altLang="en-US" sz="2000" dirty="0" smtClean="0"/>
              <a:t>to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locate the 				; window </a:t>
            </a:r>
            <a:r>
              <a:rPr lang="en-US" altLang="en-US" sz="2000" dirty="0" smtClean="0"/>
              <a:t>in </a:t>
            </a:r>
            <a:r>
              <a:rPr lang="en-US" altLang="en-US" sz="2000" dirty="0" smtClean="0"/>
              <a:t>the window </a:t>
            </a:r>
            <a:r>
              <a:rPr lang="en-US" altLang="en-US" sz="2000" dirty="0" smtClean="0"/>
              <a:t>library</a:t>
            </a:r>
            <a:r>
              <a:rPr lang="en-US" altLang="en-US" sz="2000" dirty="0" smtClean="0"/>
              <a:t>.  				; </a:t>
            </a:r>
            <a:r>
              <a:rPr lang="en-US" altLang="en-US" sz="2000" b="1" dirty="0" smtClean="0"/>
              <a:t>Maximum of 15 characters.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height		,n	; Height of the window, </a:t>
            </a:r>
            <a:r>
              <a:rPr lang="en-US" altLang="en-US" sz="2000" dirty="0" smtClean="0"/>
              <a:t>in rows</a:t>
            </a:r>
            <a:r>
              <a:rPr lang="en-US" altLang="en-US" sz="20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width</a:t>
            </a:r>
            <a:r>
              <a:rPr lang="en-US" altLang="en-US" sz="2000" dirty="0" smtClean="0"/>
              <a:t>		,n	; Width of the window, in </a:t>
            </a:r>
            <a:r>
              <a:rPr lang="en-US" altLang="en-US" sz="2000" dirty="0" smtClean="0"/>
              <a:t>columns</a:t>
            </a:r>
            <a:r>
              <a:rPr lang="en-US" altLang="en-US" sz="2000" dirty="0" smtClean="0"/>
              <a:t>.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.PLACE</a:t>
            </a:r>
          </a:p>
        </p:txBody>
      </p:sp>
      <p:sp>
        <p:nvSpPr>
          <p:cNvPr id="1434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.place</a:t>
            </a:r>
            <a:r>
              <a:rPr lang="en-US" altLang="en-US" sz="2000" b="1" dirty="0" smtClean="0"/>
              <a:t> row, column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Places the window relative to the screen </a:t>
            </a:r>
            <a:r>
              <a:rPr lang="en-US" altLang="en-US" sz="2000" dirty="0" smtClean="0"/>
              <a:t>body.</a:t>
            </a:r>
            <a:endParaRPr lang="en-US" altLang="en-US" sz="2000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C000"/>
                </a:solidFill>
              </a:rPr>
              <a:t>.PLACE </a:t>
            </a:r>
            <a:r>
              <a:rPr lang="en-US" altLang="en-US" dirty="0" smtClean="0"/>
              <a:t>Arguments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row		,n	; Row position of top </a:t>
            </a:r>
            <a:r>
              <a:rPr lang="en-US" altLang="en-US" sz="2000" dirty="0" smtClean="0"/>
              <a:t>corner of </a:t>
            </a:r>
            <a:r>
              <a:rPr lang="en-US" altLang="en-US" sz="2000" dirty="0" smtClean="0"/>
              <a:t>window </a:t>
            </a:r>
            <a:r>
              <a:rPr lang="en-US" altLang="en-US" sz="2000" dirty="0" smtClean="0"/>
              <a:t>			; relative </a:t>
            </a:r>
            <a:r>
              <a:rPr lang="en-US" altLang="en-US" sz="2000" dirty="0" smtClean="0"/>
              <a:t>to </a:t>
            </a:r>
            <a:r>
              <a:rPr lang="en-US" altLang="en-US" sz="2000" dirty="0" smtClean="0"/>
              <a:t>the screen </a:t>
            </a:r>
            <a:r>
              <a:rPr lang="en-US" altLang="en-US" sz="2000" dirty="0" smtClean="0"/>
              <a:t>body</a:t>
            </a:r>
            <a:r>
              <a:rPr lang="en-US" altLang="en-US" sz="20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column	</a:t>
            </a:r>
            <a:r>
              <a:rPr lang="en-US" altLang="en-US" sz="2000" dirty="0" smtClean="0"/>
              <a:t>,</a:t>
            </a:r>
            <a:r>
              <a:rPr lang="en-US" altLang="en-US" sz="2000" dirty="0" smtClean="0"/>
              <a:t>n	; Column position of </a:t>
            </a:r>
            <a:r>
              <a:rPr lang="en-US" altLang="en-US" sz="2000" dirty="0" smtClean="0"/>
              <a:t>top corner </a:t>
            </a:r>
            <a:r>
              <a:rPr lang="en-US" altLang="en-US" sz="2000" dirty="0" smtClean="0"/>
              <a:t>of </a:t>
            </a:r>
            <a:r>
              <a:rPr lang="en-US" altLang="en-US" sz="2000" dirty="0" smtClean="0"/>
              <a:t>				; window relative to </a:t>
            </a:r>
            <a:r>
              <a:rPr lang="en-US" altLang="en-US" sz="2000" dirty="0" smtClean="0"/>
              <a:t>the screen body.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UI Toolkit Training</a:t>
            </a:r>
            <a:endParaRPr lang="en-US" altLang="en-US" sz="1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2009-03-20T06:00:00+00:00</Last_x0020_reviewed>
    <Group xmlns="7E1B7CF5-752A-422F-85AE-1DE92AF584A4" xsi:nil="true"/>
    <Comment xmlns="7E1B7CF5-752A-422F-85AE-1DE92AF584A4">RLB - Verified</Comment>
  </documentManagement>
</p:properties>
</file>

<file path=customXml/itemProps1.xml><?xml version="1.0" encoding="utf-8"?>
<ds:datastoreItem xmlns:ds="http://schemas.openxmlformats.org/officeDocument/2006/customXml" ds:itemID="{243F0C23-CC2D-4EDF-B2E2-AD5C681C4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CBF675B-86A1-472B-8E75-423C470920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EA35BC-8A63-47CA-8148-4458BD59D4F4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297F4AD8-6032-41B5-BBB2-782D3F218E1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223</TotalTime>
  <Words>1317</Words>
  <Application>Microsoft Office PowerPoint</Application>
  <PresentationFormat>On-screen Show (4:3)</PresentationFormat>
  <Paragraphs>245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Times New Roman</vt:lpstr>
      <vt:lpstr>Arial</vt:lpstr>
      <vt:lpstr>Franklin Gothic Book</vt:lpstr>
      <vt:lpstr>Perpetua</vt:lpstr>
      <vt:lpstr>Wingdings 2</vt:lpstr>
      <vt:lpstr>Wingdings</vt:lpstr>
      <vt:lpstr>CUDark</vt:lpstr>
      <vt:lpstr>Dark Design</vt:lpstr>
      <vt:lpstr>Synergy Toolkit Training</vt:lpstr>
      <vt:lpstr>Window Processing</vt:lpstr>
      <vt:lpstr>Generic Windows</vt:lpstr>
      <vt:lpstr>Script Building Commands</vt:lpstr>
      <vt:lpstr>.TEXT</vt:lpstr>
      <vt:lpstr>.WINDOW</vt:lpstr>
      <vt:lpstr>.WINDOW Arguments</vt:lpstr>
      <vt:lpstr>.PLACE</vt:lpstr>
      <vt:lpstr>.PLACE Arguments</vt:lpstr>
      <vt:lpstr>.BORDER</vt:lpstr>
      <vt:lpstr>.TITLE</vt:lpstr>
      <vt:lpstr>.DISPLAY</vt:lpstr>
      <vt:lpstr>.DISPLAY Arguments</vt:lpstr>
      <vt:lpstr>.USER</vt:lpstr>
      <vt:lpstr>.DATA</vt:lpstr>
      <vt:lpstr>.END</vt:lpstr>
      <vt:lpstr>User data set window example:</vt:lpstr>
      <vt:lpstr>Synergy UI Routines:</vt:lpstr>
      <vt:lpstr>U_LDWND</vt:lpstr>
      <vt:lpstr>U_LDWND Arguments</vt:lpstr>
      <vt:lpstr>U_FLASH</vt:lpstr>
      <vt:lpstr>U_FLASH Arguments</vt:lpstr>
      <vt:lpstr>U_WINDOW </vt:lpstr>
      <vt:lpstr>U_WINDOW Argument</vt:lpstr>
      <vt:lpstr>U_UPDATE</vt:lpstr>
      <vt:lpstr>U_REDRAW</vt:lpstr>
      <vt:lpstr>Synergy UI Routine Example: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144</cp:revision>
  <cp:lastPrinted>1601-01-01T00:00:00Z</cp:lastPrinted>
  <dcterms:created xsi:type="dcterms:W3CDTF">1601-01-01T00:00:00Z</dcterms:created>
  <dcterms:modified xsi:type="dcterms:W3CDTF">2021-06-29T22:46:06Z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125900.000000000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31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</Properties>
</file>