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5"/>
    <p:sldMasterId id="2147483746" r:id="rId6"/>
  </p:sldMasterIdLst>
  <p:notesMasterIdLst>
    <p:notesMasterId r:id="rId39"/>
  </p:notesMasterIdLst>
  <p:handoutMasterIdLst>
    <p:handoutMasterId r:id="rId40"/>
  </p:handoutMasterIdLst>
  <p:sldIdLst>
    <p:sldId id="256" r:id="rId7"/>
    <p:sldId id="257" r:id="rId8"/>
    <p:sldId id="258" r:id="rId9"/>
    <p:sldId id="259" r:id="rId10"/>
    <p:sldId id="260" r:id="rId11"/>
    <p:sldId id="263" r:id="rId12"/>
    <p:sldId id="264" r:id="rId13"/>
    <p:sldId id="265" r:id="rId14"/>
    <p:sldId id="266" r:id="rId15"/>
    <p:sldId id="268" r:id="rId16"/>
    <p:sldId id="269" r:id="rId17"/>
    <p:sldId id="271" r:id="rId18"/>
    <p:sldId id="296" r:id="rId19"/>
    <p:sldId id="272" r:id="rId20"/>
    <p:sldId id="273" r:id="rId21"/>
    <p:sldId id="274" r:id="rId22"/>
    <p:sldId id="275" r:id="rId23"/>
    <p:sldId id="276" r:id="rId24"/>
    <p:sldId id="297" r:id="rId25"/>
    <p:sldId id="298" r:id="rId26"/>
    <p:sldId id="287" r:id="rId27"/>
    <p:sldId id="300" r:id="rId28"/>
    <p:sldId id="299" r:id="rId29"/>
    <p:sldId id="302" r:id="rId30"/>
    <p:sldId id="303" r:id="rId31"/>
    <p:sldId id="304" r:id="rId32"/>
    <p:sldId id="305" r:id="rId33"/>
    <p:sldId id="306" r:id="rId34"/>
    <p:sldId id="301" r:id="rId35"/>
    <p:sldId id="288" r:id="rId36"/>
    <p:sldId id="289" r:id="rId37"/>
    <p:sldId id="295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23.xml"/><Relationship Id="rId26" Type="http://schemas.openxmlformats.org/officeDocument/2006/relationships/slide" Target="slides/slide32.xml"/><Relationship Id="rId3" Type="http://schemas.openxmlformats.org/officeDocument/2006/relationships/slide" Target="slides/slide3.xml"/><Relationship Id="rId21" Type="http://schemas.openxmlformats.org/officeDocument/2006/relationships/slide" Target="slides/slide27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21.xml"/><Relationship Id="rId25" Type="http://schemas.openxmlformats.org/officeDocument/2006/relationships/slide" Target="slides/slide31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30.xml"/><Relationship Id="rId5" Type="http://schemas.openxmlformats.org/officeDocument/2006/relationships/slide" Target="slides/slide5.xml"/><Relationship Id="rId15" Type="http://schemas.openxmlformats.org/officeDocument/2006/relationships/slide" Target="slides/slide17.xml"/><Relationship Id="rId23" Type="http://schemas.openxmlformats.org/officeDocument/2006/relationships/slide" Target="slides/slide29.xml"/><Relationship Id="rId10" Type="http://schemas.openxmlformats.org/officeDocument/2006/relationships/slide" Target="slides/slide10.xml"/><Relationship Id="rId19" Type="http://schemas.openxmlformats.org/officeDocument/2006/relationships/slide" Target="slides/slide25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V2.2 Toolkit Training - 4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F66B2F2-90FB-458A-B326-B75E718C24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D236452-679C-40BA-9512-F4FDF11B40F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5A828B-26D5-4EFB-A362-B4C471275B4E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AA6027-2C74-41A0-A858-9EDEABBFCB7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058140-458F-4C09-8F5B-42BD0EB66DB2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013A3B-C452-4571-9B1D-B97F80C2B94D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5AF949-8F78-4908-B860-442F63E3001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30711D-3E13-48EA-BDD5-548346EAEA5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FFBF5-AD5D-45A8-9496-96B9457E0E89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FA5D66-5BF2-49A5-BBAE-0C84DA4B09BF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235A7B-97D0-4605-996A-22BF04712990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7FBC38-B793-4AD4-B2C0-DDD407E14939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7FBC38-B793-4AD4-B2C0-DDD407E14939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078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D2EEE4-917F-4385-A72B-D1E07893D66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140012-7D9D-41A4-82A8-3853550E9C8E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352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E1D403-0554-4C1B-ACB7-96143DD9EE24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2878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140012-7D9D-41A4-82A8-3853550E9C8E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2049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E1D403-0554-4C1B-ACB7-96143DD9EE24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4819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7FBC38-B793-4AD4-B2C0-DDD407E14939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336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D8A679-E6AF-4F0D-A047-DBB4BDE21907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1149EE-9C66-484C-87D5-3A4C5B6BAC27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74E33A-7889-42B3-AB17-5650B2280E3B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630E15-76CE-4C90-9972-F42C3E8F0554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204E38-6704-4CE1-9636-F4A1D5AA0F56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C5D2A6-DFA9-47DE-87F5-B7DCF909B37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B3ACDD-28AD-4943-9893-B11A871A4B90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0D5915-217A-4ACB-AD6D-2DAE143AB805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EB4611-6986-4961-B632-90D703EAAAB2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C36C35-2F99-49F0-BD77-F63E6BB59F73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ADBF37-4162-4CB5-BECA-75DC57E17E6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452634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1BCCE5C-4DC8-4897-ABDB-0A961F94361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8961536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85233E4-1855-4AD0-B8EC-D31FC33F219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5429481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2FB7B0DB-D7C0-4A08-9B60-0F78C2E47F4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2731252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27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7B14F-8ACE-4C88-9395-2B79C4354E48}" type="datetime1">
              <a:rPr lang="en-US" smtClean="0"/>
              <a:t>7/1/2021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8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0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0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63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855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EE1C3A0-604A-4065-A5E2-B441A5EAE12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994496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90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988460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EE1C3A0-604A-4065-A5E2-B441A5EAE12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151766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EE1C3A0-604A-4065-A5E2-B441A5EAE12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182041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EE1C3A0-604A-4065-A5E2-B441A5EAE12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0616302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9C6A4E9-9B2B-45A9-9FFD-0905D7C6627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3529386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F2FF6CC-2381-4109-8114-76186570171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9710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70EE1EB-85A2-4963-A6B8-064A8FC381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910716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5363EFF-89D8-44A9-8FBD-C24C89906E3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954845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AEE1C3A0-604A-4065-A5E2-B441A5EAE12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19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0C38AC-75E1-4BBA-9F08-119EC39058D3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6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ercise%203.do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Exercise%204.do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z="4800" dirty="0" smtClean="0"/>
              <a:t>Synergy Toolkit Training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Menu Processing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.LINE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.line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Divides a column up with a </a:t>
            </a:r>
            <a:r>
              <a:rPr lang="en-US" altLang="en-US" sz="2000" dirty="0" smtClean="0"/>
              <a:t>line.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Logically groups related </a:t>
            </a:r>
            <a:r>
              <a:rPr lang="en-US" altLang="en-US" sz="2000" dirty="0" smtClean="0"/>
              <a:t>entries..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Works well on all platforms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.LIST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.list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/>
              <a:t>list_name=entry_name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sz="1800" b="1" i="1" dirty="0" smtClean="0"/>
              <a:t>LIST_NAME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name of the list set (a maximum of 10 characters</a:t>
            </a:r>
            <a:r>
              <a:rPr lang="en-US" sz="1800" dirty="0" smtClean="0"/>
              <a:t>).</a:t>
            </a:r>
          </a:p>
          <a:p>
            <a:pPr lvl="1"/>
            <a:endParaRPr lang="en-US" sz="1800" dirty="0"/>
          </a:p>
          <a:p>
            <a:r>
              <a:rPr lang="en-US" sz="1800" b="1" i="1" dirty="0" smtClean="0"/>
              <a:t>ENTRY_NAME</a:t>
            </a:r>
            <a:endParaRPr lang="en-US" sz="1800" b="1" i="1" dirty="0"/>
          </a:p>
          <a:p>
            <a:pPr lvl="1"/>
            <a:r>
              <a:rPr lang="en-US" sz="1800" dirty="0"/>
              <a:t>The identifier for a previously defined entry in the menu column.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Lists of entries can be enabled and disabled at </a:t>
            </a:r>
            <a:r>
              <a:rPr lang="en-US" altLang="en-US" sz="1800" dirty="0" smtClean="0"/>
              <a:t>runtime.</a:t>
            </a:r>
            <a:endParaRPr lang="en-US" altLang="en-US" sz="1800" dirty="0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.END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.end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Ends the definition of the current </a:t>
            </a:r>
            <a:r>
              <a:rPr lang="en-US" altLang="en-US" sz="2000" dirty="0" smtClean="0"/>
              <a:t>column.</a:t>
            </a:r>
            <a:endParaRPr lang="en-US" altLang="en-US" sz="2000" dirty="0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.column</a:t>
            </a:r>
            <a:r>
              <a:rPr lang="en-US" sz="1800" b="1" dirty="0"/>
              <a:t> </a:t>
            </a:r>
            <a:r>
              <a:rPr lang="en-US" sz="1800" b="1" dirty="0" smtClean="0"/>
              <a:t>primary	,”Primary”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C000"/>
                </a:solidFill>
              </a:rPr>
              <a:t>.entry</a:t>
            </a:r>
            <a:r>
              <a:rPr lang="en-US" sz="1800" b="1" dirty="0" smtClean="0"/>
              <a:t> submenu	,”Submenu”	, </a:t>
            </a:r>
            <a:r>
              <a:rPr lang="en-US" sz="1800" b="1" dirty="0"/>
              <a:t>sub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.line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.entry</a:t>
            </a:r>
            <a:r>
              <a:rPr lang="en-US" sz="1800" b="1" dirty="0"/>
              <a:t> </a:t>
            </a:r>
            <a:r>
              <a:rPr lang="en-US" sz="1800" b="1" dirty="0" smtClean="0"/>
              <a:t>CU_CLOSE	,”Close”	,</a:t>
            </a:r>
            <a:r>
              <a:rPr lang="en-US" sz="1800" b="1" dirty="0">
                <a:solidFill>
                  <a:srgbClr val="FFC000"/>
                </a:solidFill>
              </a:rPr>
              <a:t>key</a:t>
            </a:r>
            <a:r>
              <a:rPr lang="en-US" sz="1800" b="1" dirty="0" smtClean="0"/>
              <a:t>( CUCLS )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.entry</a:t>
            </a:r>
            <a:r>
              <a:rPr lang="en-US" sz="1800" b="1" dirty="0"/>
              <a:t> </a:t>
            </a:r>
            <a:r>
              <a:rPr lang="en-US" sz="1800" b="1" dirty="0" smtClean="0"/>
              <a:t>CU_PANIC	,”Cancel”	,</a:t>
            </a:r>
            <a:r>
              <a:rPr lang="en-US" sz="1800" b="1" dirty="0">
                <a:solidFill>
                  <a:srgbClr val="FFC000"/>
                </a:solidFill>
              </a:rPr>
              <a:t>key</a:t>
            </a:r>
            <a:r>
              <a:rPr lang="en-US" sz="1800" b="1" dirty="0" smtClean="0"/>
              <a:t>( ^w )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.entry</a:t>
            </a:r>
            <a:r>
              <a:rPr lang="en-US" sz="1800" b="1" dirty="0"/>
              <a:t> </a:t>
            </a:r>
            <a:r>
              <a:rPr lang="en-US" sz="1800" b="1" dirty="0" smtClean="0"/>
              <a:t>CU_EXIT	,”Exit”		,</a:t>
            </a:r>
            <a:r>
              <a:rPr lang="en-US" sz="1800" b="1" dirty="0" smtClean="0">
                <a:solidFill>
                  <a:srgbClr val="FFC000"/>
                </a:solidFill>
              </a:rPr>
              <a:t>select</a:t>
            </a:r>
            <a:r>
              <a:rPr lang="en-US" sz="1800" b="1" dirty="0" smtClean="0"/>
              <a:t>( x 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C000"/>
                </a:solidFill>
              </a:rPr>
              <a:t>.list</a:t>
            </a:r>
            <a:r>
              <a:rPr lang="en-US" sz="1800" b="1" dirty="0" smtClean="0"/>
              <a:t> cu_entries=cu_close, cu_panic, cu_exit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C000"/>
                </a:solidFill>
              </a:rPr>
              <a:t>.end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.column</a:t>
            </a:r>
            <a:r>
              <a:rPr lang="en-US" sz="1800" b="1" dirty="0"/>
              <a:t> </a:t>
            </a:r>
            <a:r>
              <a:rPr lang="en-US" sz="1800" b="1" dirty="0" smtClean="0"/>
              <a:t>submenu	,”Submenu”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.entry</a:t>
            </a:r>
            <a:r>
              <a:rPr lang="en-US" sz="1800" b="1" dirty="0"/>
              <a:t> </a:t>
            </a:r>
            <a:r>
              <a:rPr lang="en-US" sz="1800" b="1" dirty="0" smtClean="0"/>
              <a:t>subent1	,”Sub </a:t>
            </a:r>
            <a:r>
              <a:rPr lang="en-US" sz="1800" b="1" dirty="0"/>
              <a:t>entry 1</a:t>
            </a:r>
            <a:r>
              <a:rPr lang="en-US" sz="1800" b="1" dirty="0" smtClean="0"/>
              <a:t>”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.entry</a:t>
            </a:r>
            <a:r>
              <a:rPr lang="en-US" sz="1800" b="1" dirty="0"/>
              <a:t> </a:t>
            </a:r>
            <a:r>
              <a:rPr lang="en-US" sz="1800" b="1" dirty="0" smtClean="0"/>
              <a:t>subent2	,”Sub </a:t>
            </a:r>
            <a:r>
              <a:rPr lang="en-US" sz="1800" b="1" dirty="0"/>
              <a:t>entry </a:t>
            </a:r>
            <a:r>
              <a:rPr lang="en-US" sz="1800" b="1" dirty="0" smtClean="0"/>
              <a:t>2”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.end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57649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3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 action="ppaction://hlinkfile"/>
              </a:rPr>
              <a:t>instructions</a:t>
            </a:r>
            <a:r>
              <a:rPr lang="en-US" altLang="en-US" sz="2800" dirty="0" smtClean="0"/>
              <a:t> for </a:t>
            </a:r>
            <a:r>
              <a:rPr lang="en-US" altLang="en-US" sz="2800" dirty="0" smtClean="0"/>
              <a:t>this </a:t>
            </a:r>
            <a:r>
              <a:rPr lang="en-US" altLang="en-US" sz="2800" dirty="0" smtClean="0"/>
              <a:t>exercise.</a:t>
            </a:r>
            <a:endParaRPr lang="en-US" altLang="en-US" sz="2800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Menu Processing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menu bar drives a UI Toolkit </a:t>
            </a:r>
            <a:r>
              <a:rPr lang="en-US" altLang="en-US" sz="2000" dirty="0" smtClean="0"/>
              <a:t>application: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If a key is not available on a placed menu column, it cannot be </a:t>
            </a:r>
            <a:r>
              <a:rPr lang="en-US" altLang="en-US" sz="2000" dirty="0" smtClean="0"/>
              <a:t>processed.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Available any time input is being </a:t>
            </a:r>
            <a:r>
              <a:rPr lang="en-US" altLang="en-US" sz="2000" dirty="0" smtClean="0"/>
              <a:t>processed.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Column </a:t>
            </a:r>
            <a:r>
              <a:rPr lang="en-US" altLang="en-US" sz="2000" dirty="0" smtClean="0"/>
              <a:t>name: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Used to load column from a window </a:t>
            </a:r>
            <a:r>
              <a:rPr lang="en-US" altLang="en-US" sz="2000" dirty="0" smtClean="0"/>
              <a:t>library.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Entry </a:t>
            </a:r>
            <a:r>
              <a:rPr lang="en-US" altLang="en-US" sz="2000" dirty="0" smtClean="0"/>
              <a:t>name: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Passed to your program when an entry id </a:t>
            </a:r>
            <a:r>
              <a:rPr lang="en-US" altLang="en-US" sz="2000" dirty="0" smtClean="0"/>
              <a:t>selected.</a:t>
            </a:r>
            <a:endParaRPr lang="en-US" altLang="en-US" sz="2000" dirty="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 and Synergy UI </a:t>
            </a:r>
            <a:r>
              <a:rPr lang="en-US" altLang="en-US" dirty="0" smtClean="0"/>
              <a:t>Routines</a:t>
            </a:r>
            <a:endParaRPr lang="en-US" altLang="en-US" dirty="0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400" dirty="0" smtClean="0"/>
              <a:t>CU Routines:</a:t>
            </a:r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CUM_LDCOL</a:t>
            </a:r>
            <a:r>
              <a:rPr lang="en-US" altLang="en-US" sz="1400" dirty="0" smtClean="0"/>
              <a:t>: 	</a:t>
            </a:r>
          </a:p>
          <a:p>
            <a:pPr lvl="2"/>
            <a:r>
              <a:rPr lang="en-US" altLang="en-US" sz="1400" dirty="0"/>
              <a:t>Load a menu </a:t>
            </a:r>
            <a:r>
              <a:rPr lang="en-US" altLang="en-US" sz="1400" dirty="0" smtClean="0"/>
              <a:t>column.</a:t>
            </a:r>
            <a:endParaRPr lang="en-US" altLang="en-US" sz="1400" dirty="0"/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CUM_COLUMN</a:t>
            </a:r>
            <a:r>
              <a:rPr lang="en-US" altLang="en-US" sz="1400" dirty="0" smtClean="0"/>
              <a:t>:</a:t>
            </a:r>
          </a:p>
          <a:p>
            <a:pPr lvl="2"/>
            <a:r>
              <a:rPr lang="en-US" altLang="en-US" sz="1400" dirty="0"/>
              <a:t>Place, remove, and delete menu </a:t>
            </a:r>
            <a:r>
              <a:rPr lang="en-US" altLang="en-US" sz="1400" dirty="0" smtClean="0"/>
              <a:t>columns.</a:t>
            </a:r>
            <a:endParaRPr lang="en-US" altLang="en-US" sz="1400" dirty="0"/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CUM_DISABLE</a:t>
            </a:r>
            <a:r>
              <a:rPr lang="en-US" altLang="en-US" sz="1400" dirty="0" smtClean="0"/>
              <a:t>:</a:t>
            </a:r>
          </a:p>
          <a:p>
            <a:pPr lvl="2"/>
            <a:r>
              <a:rPr lang="en-US" altLang="en-US" sz="1400" dirty="0"/>
              <a:t>Disable an </a:t>
            </a:r>
            <a:r>
              <a:rPr lang="en-US" altLang="en-US" sz="1400" dirty="0" smtClean="0"/>
              <a:t>item.</a:t>
            </a:r>
            <a:endParaRPr lang="en-US" altLang="en-US" sz="1400" dirty="0"/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CUM_ENABLE</a:t>
            </a:r>
            <a:r>
              <a:rPr lang="en-US" altLang="en-US" sz="1400" dirty="0" smtClean="0"/>
              <a:t>:</a:t>
            </a:r>
          </a:p>
          <a:p>
            <a:pPr lvl="2"/>
            <a:r>
              <a:rPr lang="en-US" altLang="en-US" sz="1400" dirty="0"/>
              <a:t>Enable an </a:t>
            </a:r>
            <a:r>
              <a:rPr lang="en-US" altLang="en-US" sz="1400" dirty="0" smtClean="0"/>
              <a:t>item.</a:t>
            </a:r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DTK_MENU</a:t>
            </a:r>
            <a:r>
              <a:rPr lang="en-US" altLang="en-US" sz="1400" dirty="0" smtClean="0"/>
              <a:t>:</a:t>
            </a:r>
          </a:p>
          <a:p>
            <a:pPr lvl="2"/>
            <a:r>
              <a:rPr lang="en-US" altLang="en-US" sz="1400" dirty="0"/>
              <a:t>Displays maintenance or processing menus and </a:t>
            </a:r>
            <a:r>
              <a:rPr lang="en-US" altLang="en-US" sz="1400" dirty="0" smtClean="0"/>
              <a:t>passes back </a:t>
            </a:r>
            <a:r>
              <a:rPr lang="en-US" altLang="en-US" sz="1400" dirty="0"/>
              <a:t>name of selected entry.</a:t>
            </a:r>
            <a:endParaRPr lang="en-US" altLang="en-US" sz="1400" dirty="0" smtClean="0"/>
          </a:p>
          <a:p>
            <a:r>
              <a:rPr lang="en-US" altLang="en-US" sz="1400" dirty="0"/>
              <a:t>Synergy Routines:</a:t>
            </a:r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M_DEFCOL</a:t>
            </a:r>
            <a:r>
              <a:rPr lang="en-US" altLang="en-US" sz="1400" dirty="0" smtClean="0"/>
              <a:t>:</a:t>
            </a:r>
          </a:p>
          <a:p>
            <a:pPr lvl="2"/>
            <a:r>
              <a:rPr lang="en-US" altLang="en-US" sz="1400" dirty="0"/>
              <a:t>Set default drop-down menu column or </a:t>
            </a:r>
            <a:r>
              <a:rPr lang="en-US" altLang="en-US" sz="1400" dirty="0" smtClean="0"/>
              <a:t>entry.</a:t>
            </a:r>
            <a:endParaRPr lang="en-US" altLang="en-US" sz="1400" dirty="0"/>
          </a:p>
          <a:p>
            <a:pPr lvl="1"/>
            <a:r>
              <a:rPr lang="en-US" altLang="en-US" sz="1400" b="1" dirty="0" smtClean="0">
                <a:solidFill>
                  <a:srgbClr val="FF0000"/>
                </a:solidFill>
              </a:rPr>
              <a:t>M_PROCESS</a:t>
            </a:r>
            <a:r>
              <a:rPr lang="en-US" altLang="en-US" sz="1400" dirty="0" smtClean="0"/>
              <a:t>:</a:t>
            </a:r>
          </a:p>
          <a:p>
            <a:pPr lvl="2"/>
            <a:r>
              <a:rPr lang="en-US" altLang="en-US" sz="1400" dirty="0"/>
              <a:t>Process a </a:t>
            </a:r>
            <a:r>
              <a:rPr lang="en-US" altLang="en-US" sz="1400" dirty="0" smtClean="0"/>
              <a:t>menu.</a:t>
            </a:r>
            <a:endParaRPr lang="en-US" altLang="en-US" sz="1400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CUM_LDCOL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cum_ldcol</a:t>
            </a:r>
            <a:r>
              <a:rPr lang="en-US" altLang="en-US" sz="1200" b="1" dirty="0" smtClean="0"/>
              <a:t>( </a:t>
            </a:r>
            <a:r>
              <a:rPr lang="en-US" altLang="en-US" sz="1200" b="1" i="1" dirty="0" smtClean="0"/>
              <a:t>col_id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channel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colname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placement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search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error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global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savedname</a:t>
            </a:r>
            <a:r>
              <a:rPr lang="en-US" altLang="en-US" sz="1200" b="1" dirty="0" smtClean="0"/>
              <a:t> )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Loads a menu column from a window library and places it on the menu </a:t>
            </a:r>
            <a:r>
              <a:rPr lang="en-US" altLang="en-US" sz="2000" dirty="0" smtClean="0"/>
              <a:t>bar: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Automatic placement can be </a:t>
            </a:r>
            <a:r>
              <a:rPr lang="en-US" altLang="en-US" sz="2000" dirty="0" smtClean="0"/>
              <a:t>disabled.</a:t>
            </a:r>
            <a:endParaRPr lang="en-US" altLang="en-US" sz="2000" dirty="0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CUM_LDCOL</a:t>
            </a:r>
            <a:r>
              <a:rPr lang="en-US" altLang="en-US" dirty="0" smtClean="0"/>
              <a:t>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050" b="1" i="1" dirty="0" smtClean="0"/>
              <a:t>COL_ID	(n)</a:t>
            </a:r>
            <a:endParaRPr lang="en-US" sz="1050" b="1" i="1" dirty="0"/>
          </a:p>
          <a:p>
            <a:pPr lvl="1"/>
            <a:r>
              <a:rPr lang="en-US" sz="1050" dirty="0"/>
              <a:t>Returned with the created column </a:t>
            </a:r>
            <a:r>
              <a:rPr lang="en-US" sz="1050" dirty="0" smtClean="0"/>
              <a:t>ID.</a:t>
            </a:r>
            <a:endParaRPr lang="en-US" sz="1050" dirty="0"/>
          </a:p>
          <a:p>
            <a:r>
              <a:rPr lang="en-US" sz="1050" b="1" i="1" dirty="0" smtClean="0"/>
              <a:t>CHANNEL	(n)</a:t>
            </a:r>
            <a:endParaRPr lang="en-US" sz="1050" b="1" i="1" dirty="0"/>
          </a:p>
          <a:p>
            <a:pPr lvl="1"/>
            <a:r>
              <a:rPr lang="en-US" sz="1050" b="1" dirty="0" smtClean="0">
                <a:solidFill>
                  <a:srgbClr val="FFC000"/>
                </a:solidFill>
              </a:rPr>
              <a:t>G_UTLIB</a:t>
            </a:r>
          </a:p>
          <a:p>
            <a:pPr lvl="1"/>
            <a:r>
              <a:rPr lang="en-US" sz="1050" dirty="0" smtClean="0"/>
              <a:t>The </a:t>
            </a:r>
            <a:r>
              <a:rPr lang="en-US" sz="1050" dirty="0"/>
              <a:t>channel of the window </a:t>
            </a:r>
            <a:r>
              <a:rPr lang="en-US" sz="1050" dirty="0" smtClean="0"/>
              <a:t>library.</a:t>
            </a:r>
            <a:endParaRPr lang="en-US" sz="1050" dirty="0"/>
          </a:p>
          <a:p>
            <a:r>
              <a:rPr lang="en-US" sz="1050" b="1" i="1" dirty="0" smtClean="0"/>
              <a:t>COLUMN_NAME	(a)</a:t>
            </a:r>
            <a:endParaRPr lang="en-US" sz="1050" b="1" i="1" dirty="0"/>
          </a:p>
          <a:p>
            <a:pPr lvl="1"/>
            <a:r>
              <a:rPr lang="en-US" sz="1050" dirty="0"/>
              <a:t>The name of the column to </a:t>
            </a:r>
            <a:r>
              <a:rPr lang="en-US" sz="1050" dirty="0" smtClean="0"/>
              <a:t>load.</a:t>
            </a:r>
            <a:endParaRPr lang="en-US" sz="1050" dirty="0"/>
          </a:p>
          <a:p>
            <a:r>
              <a:rPr lang="en-US" sz="1050" b="1" dirty="0" smtClean="0">
                <a:solidFill>
                  <a:srgbClr val="FFC000"/>
                </a:solidFill>
              </a:rPr>
              <a:t>D_NOPLC</a:t>
            </a:r>
            <a:endParaRPr lang="en-US" sz="1050" b="1" dirty="0">
              <a:solidFill>
                <a:srgbClr val="FFC000"/>
              </a:solidFill>
            </a:endParaRPr>
          </a:p>
          <a:p>
            <a:pPr lvl="1"/>
            <a:r>
              <a:rPr lang="en-US" sz="1050" dirty="0" smtClean="0"/>
              <a:t>Optional</a:t>
            </a:r>
          </a:p>
          <a:p>
            <a:pPr lvl="1"/>
            <a:r>
              <a:rPr lang="en-US" sz="1050" dirty="0" smtClean="0"/>
              <a:t>The </a:t>
            </a:r>
            <a:r>
              <a:rPr lang="en-US" sz="1050" dirty="0"/>
              <a:t>no-placement flag; the column will not be placed on the menu</a:t>
            </a:r>
            <a:r>
              <a:rPr lang="en-US" sz="1050" dirty="0" smtClean="0"/>
              <a:t>.</a:t>
            </a:r>
            <a:endParaRPr lang="en-US" sz="1050" dirty="0"/>
          </a:p>
          <a:p>
            <a:r>
              <a:rPr lang="en-US" sz="1050" b="1" i="1" dirty="0" smtClean="0"/>
              <a:t>SEARCH	(n)</a:t>
            </a:r>
            <a:endParaRPr lang="en-US" sz="1050" b="1" i="1" dirty="0"/>
          </a:p>
          <a:p>
            <a:pPr lvl="1"/>
            <a:r>
              <a:rPr lang="en-US" sz="1050" dirty="0" smtClean="0"/>
              <a:t>Optional</a:t>
            </a:r>
          </a:p>
          <a:p>
            <a:pPr lvl="1"/>
            <a:r>
              <a:rPr lang="en-US" sz="1050" dirty="0" smtClean="0"/>
              <a:t>The </a:t>
            </a:r>
            <a:r>
              <a:rPr lang="en-US" sz="1050" dirty="0"/>
              <a:t>true/false flag that indicates whether a search for a loaded column with the name </a:t>
            </a:r>
            <a:r>
              <a:rPr lang="en-US" sz="1050" i="1" dirty="0"/>
              <a:t>column_name</a:t>
            </a:r>
            <a:r>
              <a:rPr lang="en-US" sz="1050" dirty="0"/>
              <a:t> should be </a:t>
            </a:r>
            <a:r>
              <a:rPr lang="en-US" sz="1050" dirty="0" smtClean="0"/>
              <a:t>performed.</a:t>
            </a:r>
            <a:endParaRPr lang="en-US" sz="1050" dirty="0"/>
          </a:p>
          <a:p>
            <a:r>
              <a:rPr lang="en-US" sz="1050" b="1" i="1" dirty="0" smtClean="0"/>
              <a:t>ERROR		(n)</a:t>
            </a:r>
            <a:endParaRPr lang="en-US" sz="1050" b="1" i="1" dirty="0"/>
          </a:p>
          <a:p>
            <a:pPr lvl="1"/>
            <a:r>
              <a:rPr lang="en-US" sz="1050" dirty="0" smtClean="0"/>
              <a:t>Optional</a:t>
            </a:r>
          </a:p>
          <a:p>
            <a:pPr lvl="1"/>
            <a:r>
              <a:rPr lang="en-US" sz="1050" dirty="0" smtClean="0"/>
              <a:t>Returned </a:t>
            </a:r>
            <a:r>
              <a:rPr lang="en-US" sz="1050" dirty="0"/>
              <a:t>with the status of the </a:t>
            </a:r>
            <a:r>
              <a:rPr lang="en-US" sz="1050" dirty="0" smtClean="0"/>
              <a:t>operation.</a:t>
            </a:r>
          </a:p>
          <a:p>
            <a:r>
              <a:rPr lang="en-US" sz="1050" b="1" dirty="0" smtClean="0">
                <a:solidFill>
                  <a:srgbClr val="FFC000"/>
                </a:solidFill>
              </a:rPr>
              <a:t>D_GLOBAL</a:t>
            </a:r>
          </a:p>
          <a:p>
            <a:pPr lvl="1"/>
            <a:r>
              <a:rPr lang="en-US" sz="1050" dirty="0" smtClean="0"/>
              <a:t>Optional</a:t>
            </a:r>
          </a:p>
          <a:p>
            <a:pPr lvl="1"/>
            <a:r>
              <a:rPr lang="en-US" sz="1050" dirty="0" smtClean="0"/>
              <a:t>The </a:t>
            </a:r>
            <a:r>
              <a:rPr lang="en-US" sz="1050" dirty="0"/>
              <a:t>global column flag</a:t>
            </a:r>
            <a:r>
              <a:rPr lang="en-US" sz="1050" dirty="0" smtClean="0"/>
              <a:t>.</a:t>
            </a:r>
            <a:endParaRPr lang="en-US" sz="1050" dirty="0"/>
          </a:p>
          <a:p>
            <a:r>
              <a:rPr lang="en-US" sz="1050" b="1" i="1" dirty="0" smtClean="0"/>
              <a:t>SAVED_NAME	(a)</a:t>
            </a:r>
            <a:endParaRPr lang="en-US" sz="1050" b="1" i="1" dirty="0"/>
          </a:p>
          <a:p>
            <a:pPr lvl="1"/>
            <a:r>
              <a:rPr lang="en-US" sz="1050" dirty="0" smtClean="0"/>
              <a:t>Optional</a:t>
            </a:r>
          </a:p>
          <a:p>
            <a:pPr lvl="1"/>
            <a:r>
              <a:rPr lang="en-US" sz="1050" dirty="0" smtClean="0"/>
              <a:t>The </a:t>
            </a:r>
            <a:r>
              <a:rPr lang="en-US" sz="1050" dirty="0"/>
              <a:t>name of the column when it was originally saved</a:t>
            </a:r>
            <a:r>
              <a:rPr lang="en-US" sz="1050" dirty="0" smtClean="0"/>
              <a:t>.</a:t>
            </a:r>
            <a:endParaRPr lang="en-US" sz="105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XCALL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CUM_COLUMN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xcall</a:t>
            </a:r>
            <a:r>
              <a:rPr lang="en-US" sz="2000" b="1" dirty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cum_column</a:t>
            </a:r>
            <a:r>
              <a:rPr lang="en-US" sz="2000" b="1" dirty="0" smtClean="0"/>
              <a:t>( [</a:t>
            </a:r>
            <a:r>
              <a:rPr lang="en-US" sz="2000" b="1" i="1" dirty="0"/>
              <a:t>col_operation</a:t>
            </a:r>
            <a:r>
              <a:rPr lang="en-US" sz="2000" b="1" dirty="0"/>
              <a:t>,] </a:t>
            </a:r>
            <a:r>
              <a:rPr lang="en-US" sz="2000" b="1" i="1" dirty="0"/>
              <a:t>col_id</a:t>
            </a:r>
            <a:r>
              <a:rPr lang="en-US" sz="2000" b="1" dirty="0"/>
              <a:t>[, </a:t>
            </a:r>
            <a:r>
              <a:rPr lang="en-US" sz="2000" b="1" i="1" dirty="0" smtClean="0"/>
              <a:t>...</a:t>
            </a:r>
            <a:r>
              <a:rPr lang="en-US" sz="2000" b="1" dirty="0" smtClean="0"/>
              <a:t>] 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800" dirty="0"/>
              <a:t>Place, remove, and delete menu </a:t>
            </a:r>
            <a:r>
              <a:rPr lang="en-US" sz="2800" dirty="0" smtClean="0"/>
              <a:t>columns.</a:t>
            </a:r>
            <a:endParaRPr lang="en-US" sz="1600" b="1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269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Menu Processing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Drives UI Toolkit </a:t>
            </a:r>
            <a:r>
              <a:rPr lang="en-US" altLang="en-US" sz="1800" dirty="0" smtClean="0"/>
              <a:t>applications: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Main application functionality accessed via menu.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Special UI Toolkit functionality driven by special menu </a:t>
            </a:r>
            <a:r>
              <a:rPr lang="en-US" altLang="en-US" sz="1800" dirty="0" smtClean="0"/>
              <a:t>entries.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Two types of </a:t>
            </a:r>
            <a:r>
              <a:rPr lang="en-US" altLang="en-US" sz="2000" dirty="0" smtClean="0"/>
              <a:t>columns: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Primary </a:t>
            </a:r>
            <a:r>
              <a:rPr lang="en-US" altLang="en-US" sz="2000" dirty="0" smtClean="0"/>
              <a:t>columns: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Placed on the menu </a:t>
            </a:r>
            <a:r>
              <a:rPr lang="en-US" altLang="en-US" sz="1800" dirty="0" smtClean="0"/>
              <a:t>bar.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Submenu </a:t>
            </a:r>
            <a:r>
              <a:rPr lang="en-US" altLang="en-US" sz="2000" dirty="0" smtClean="0"/>
              <a:t>columns: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Associated with an entry in a primary </a:t>
            </a:r>
            <a:r>
              <a:rPr lang="en-US" altLang="en-US" sz="1800" dirty="0" smtClean="0"/>
              <a:t>column.</a:t>
            </a:r>
            <a:endParaRPr lang="en-US" altLang="en-US" sz="1800" dirty="0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CUM_COLUMN</a:t>
            </a:r>
            <a:r>
              <a:rPr lang="en-US" dirty="0" smtClean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i="1" dirty="0" smtClean="0"/>
              <a:t>COL_OPERATION</a:t>
            </a:r>
            <a:endParaRPr lang="en-US" sz="1400" b="1" i="1" dirty="0"/>
          </a:p>
          <a:p>
            <a:pPr lvl="1"/>
            <a:r>
              <a:rPr lang="en-US" sz="1400" dirty="0" smtClean="0"/>
              <a:t>Optional</a:t>
            </a:r>
          </a:p>
          <a:p>
            <a:pPr lvl="1"/>
            <a:r>
              <a:rPr lang="en-US" sz="1400" dirty="0" smtClean="0"/>
              <a:t>One </a:t>
            </a:r>
            <a:r>
              <a:rPr lang="en-US" sz="1400" dirty="0"/>
              <a:t>of the following column operations to perform</a:t>
            </a:r>
            <a:r>
              <a:rPr lang="en-US" sz="1400" dirty="0" smtClean="0"/>
              <a:t>:</a:t>
            </a:r>
            <a:endParaRPr lang="en-US" sz="1400" dirty="0"/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D_PLACE</a:t>
            </a:r>
            <a:endParaRPr 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sz="1400" dirty="0"/>
              <a:t>Place menu column. (default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D_REMOVE</a:t>
            </a:r>
            <a:endParaRPr 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sz="1400" dirty="0"/>
              <a:t>Remove menu column</a:t>
            </a:r>
            <a:r>
              <a:rPr lang="en-US" sz="1400" dirty="0" smtClean="0"/>
              <a:t>.</a:t>
            </a:r>
            <a:endParaRPr lang="en-US" sz="1400" dirty="0"/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D_DELETE</a:t>
            </a:r>
            <a:endParaRPr 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sz="1400" dirty="0"/>
              <a:t>Delete menu column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="1" i="1" dirty="0" smtClean="0"/>
              <a:t>COL_ID	(n)</a:t>
            </a:r>
            <a:endParaRPr lang="en-US" sz="1400" b="1" i="1" dirty="0"/>
          </a:p>
          <a:p>
            <a:pPr lvl="1"/>
            <a:r>
              <a:rPr lang="en-US" sz="1400" dirty="0"/>
              <a:t>One or more column IDs on which to operate, or one of the following</a:t>
            </a:r>
            <a:r>
              <a:rPr lang="en-US" sz="1400" dirty="0" smtClean="0"/>
              <a:t>:</a:t>
            </a:r>
            <a:endParaRPr lang="en-US" sz="1400" dirty="0"/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D_ALL</a:t>
            </a:r>
            <a:endParaRPr 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sz="1400" dirty="0"/>
              <a:t>All placed columns</a:t>
            </a:r>
            <a:r>
              <a:rPr lang="en-US" sz="1400" dirty="0" smtClean="0"/>
              <a:t>.</a:t>
            </a:r>
            <a:endParaRPr lang="en-US" sz="1400" dirty="0"/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D_GLOBAL</a:t>
            </a:r>
            <a:endParaRPr 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sz="1400" dirty="0"/>
              <a:t>All placed global columns</a:t>
            </a:r>
            <a:r>
              <a:rPr lang="en-US" sz="1400" dirty="0" smtClean="0"/>
              <a:t>.</a:t>
            </a:r>
            <a:endParaRPr lang="en-US" sz="1400" dirty="0"/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D_LOCAL</a:t>
            </a:r>
            <a:endParaRPr lang="en-US" sz="1400" b="1" dirty="0">
              <a:solidFill>
                <a:srgbClr val="FFC000"/>
              </a:solidFill>
            </a:endParaRPr>
          </a:p>
          <a:p>
            <a:pPr lvl="3"/>
            <a:r>
              <a:rPr lang="en-US" sz="1400" dirty="0"/>
              <a:t>All placed local </a:t>
            </a:r>
            <a:r>
              <a:rPr lang="en-US" sz="1400" dirty="0" smtClean="0"/>
              <a:t>columns</a:t>
            </a:r>
            <a:r>
              <a:rPr lang="en-US" sz="1400" dirty="0"/>
              <a:t>.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96304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XCALL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CUM_DISABLE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cum_disable</a:t>
            </a:r>
            <a:r>
              <a:rPr lang="en-US" altLang="en-US" sz="2000" b="1" dirty="0" smtClean="0"/>
              <a:t>( [</a:t>
            </a:r>
            <a:r>
              <a:rPr lang="en-US" altLang="en-US" sz="2000" b="1" dirty="0">
                <a:solidFill>
                  <a:srgbClr val="FFC000"/>
                </a:solidFill>
              </a:rPr>
              <a:t>D_ENTRY</a:t>
            </a:r>
            <a:r>
              <a:rPr lang="en-US" altLang="en-US" sz="2000" b="1" dirty="0"/>
              <a:t>,] </a:t>
            </a:r>
            <a:r>
              <a:rPr lang="en-US" altLang="en-US" sz="2000" b="1" i="1" dirty="0"/>
              <a:t>col_id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ent_name</a:t>
            </a:r>
            <a:r>
              <a:rPr lang="en-US" altLang="en-US" sz="2000" b="1" dirty="0"/>
              <a:t>[,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] )</a:t>
            </a:r>
            <a:endParaRPr lang="en-US" altLang="en-US" sz="2000" b="1" dirty="0"/>
          </a:p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cum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_disable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D_LIST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/>
              <a:t>col_id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list_name</a:t>
            </a:r>
            <a:r>
              <a:rPr lang="en-US" altLang="en-US" sz="2000" b="1" dirty="0"/>
              <a:t>[,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] )</a:t>
            </a:r>
            <a:endParaRPr lang="en-US" altLang="en-US" sz="2000" b="1" dirty="0"/>
          </a:p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cum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_disable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D_COLUMN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col_id</a:t>
            </a:r>
            <a:r>
              <a:rPr lang="en-US" altLang="en-US" sz="2000" b="1" dirty="0"/>
              <a:t>[,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] )</a:t>
            </a:r>
            <a:endParaRPr lang="en-US" altLang="en-US" sz="2000" b="1" dirty="0"/>
          </a:p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cum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_disable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D_SUB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sub_name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ent_name</a:t>
            </a:r>
            <a:r>
              <a:rPr lang="en-US" altLang="en-US" sz="2000" b="1" dirty="0"/>
              <a:t>[,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]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sz="2000" dirty="0" smtClean="0"/>
              <a:t>Disables </a:t>
            </a:r>
            <a:r>
              <a:rPr lang="en-US" sz="2000" dirty="0"/>
              <a:t>menu entries, lists of menu entries, menu columns or </a:t>
            </a:r>
            <a:r>
              <a:rPr lang="en-US" sz="2000" dirty="0" smtClean="0"/>
              <a:t>sub-columns</a:t>
            </a:r>
            <a:r>
              <a:rPr lang="en-US" sz="2000" dirty="0"/>
              <a:t>, entries in pop-up menu columns, or entries in submenus to pop-up menu </a:t>
            </a:r>
            <a:r>
              <a:rPr lang="en-US" sz="2000" dirty="0" smtClean="0"/>
              <a:t>columns.  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has the four forms listed above.</a:t>
            </a:r>
            <a:endParaRPr lang="en-US" altLang="en-US" sz="2000" dirty="0" smtClean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CUM_DISABLE</a:t>
            </a:r>
            <a:r>
              <a:rPr lang="en-US" dirty="0" smtClean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b="1" dirty="0">
                <a:solidFill>
                  <a:srgbClr val="FFC000"/>
                </a:solidFill>
              </a:rPr>
              <a:t>D_ENTRY</a:t>
            </a:r>
          </a:p>
          <a:p>
            <a:pPr lvl="1"/>
            <a:r>
              <a:rPr lang="en-US" sz="1100" dirty="0" smtClean="0"/>
              <a:t>Optional</a:t>
            </a:r>
          </a:p>
          <a:p>
            <a:pPr lvl="1"/>
            <a:r>
              <a:rPr lang="en-US" sz="1100" dirty="0" smtClean="0"/>
              <a:t>Disables </a:t>
            </a:r>
            <a:r>
              <a:rPr lang="en-US" sz="1100" dirty="0"/>
              <a:t>a menu entry on a placed menu column. (default</a:t>
            </a:r>
            <a:r>
              <a:rPr lang="en-US" sz="1100" dirty="0" smtClean="0"/>
              <a:t>)</a:t>
            </a:r>
            <a:endParaRPr lang="en-US" sz="1100" dirty="0"/>
          </a:p>
          <a:p>
            <a:r>
              <a:rPr lang="en-US" sz="1100" b="1" dirty="0" smtClean="0">
                <a:solidFill>
                  <a:srgbClr val="FFC000"/>
                </a:solidFill>
              </a:rPr>
              <a:t>D_LIST</a:t>
            </a:r>
            <a:endParaRPr lang="en-US" sz="1100" b="1" dirty="0">
              <a:solidFill>
                <a:srgbClr val="FFC000"/>
              </a:solidFill>
            </a:endParaRPr>
          </a:p>
          <a:p>
            <a:pPr lvl="1"/>
            <a:r>
              <a:rPr lang="en-US" sz="1100" dirty="0"/>
              <a:t>Disables a list of menu entries on a placed menu column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dirty="0" smtClean="0">
                <a:solidFill>
                  <a:srgbClr val="FFC000"/>
                </a:solidFill>
              </a:rPr>
              <a:t>D_COLUMN</a:t>
            </a:r>
            <a:endParaRPr lang="en-US" sz="1100" b="1" dirty="0">
              <a:solidFill>
                <a:srgbClr val="FFC000"/>
              </a:solidFill>
            </a:endParaRPr>
          </a:p>
          <a:p>
            <a:pPr lvl="1"/>
            <a:r>
              <a:rPr lang="en-US" sz="1100" dirty="0"/>
              <a:t>Disables a placed primary column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dirty="0" smtClean="0">
                <a:solidFill>
                  <a:srgbClr val="FFC000"/>
                </a:solidFill>
              </a:rPr>
              <a:t>D_SUB</a:t>
            </a:r>
            <a:endParaRPr lang="en-US" sz="1100" b="1" dirty="0">
              <a:solidFill>
                <a:srgbClr val="FFC000"/>
              </a:solidFill>
            </a:endParaRPr>
          </a:p>
          <a:p>
            <a:pPr lvl="1"/>
            <a:r>
              <a:rPr lang="en-US" sz="1100" dirty="0"/>
              <a:t>Disables a submenu entry, pop-up menu entry, or entry in a submenu to a pop-up menu on a loaded menu column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i="1" dirty="0" smtClean="0"/>
              <a:t>col_id</a:t>
            </a:r>
            <a:r>
              <a:rPr lang="en-US" sz="1100" b="1" dirty="0" smtClean="0"/>
              <a:t>		(n)</a:t>
            </a:r>
            <a:endParaRPr lang="en-US" sz="1100" b="1" dirty="0"/>
          </a:p>
          <a:p>
            <a:pPr lvl="1"/>
            <a:r>
              <a:rPr lang="en-US" sz="1100" dirty="0"/>
              <a:t>The ID of the column to be disabled or the column in which the entry or list is </a:t>
            </a:r>
            <a:r>
              <a:rPr lang="en-US" sz="1100" dirty="0" smtClean="0"/>
              <a:t>located.  Col_id </a:t>
            </a:r>
            <a:r>
              <a:rPr lang="en-US" sz="1100" dirty="0"/>
              <a:t>is returned by the </a:t>
            </a:r>
            <a:r>
              <a:rPr lang="en-US" sz="1100" b="1" dirty="0">
                <a:solidFill>
                  <a:srgbClr val="FF0000"/>
                </a:solidFill>
              </a:rPr>
              <a:t>M_LDCOL</a:t>
            </a:r>
            <a:r>
              <a:rPr lang="en-US" sz="1100" dirty="0"/>
              <a:t> and </a:t>
            </a:r>
            <a:r>
              <a:rPr lang="en-US" sz="1100" b="1" dirty="0">
                <a:solidFill>
                  <a:srgbClr val="FF0000"/>
                </a:solidFill>
              </a:rPr>
              <a:t>MB_END</a:t>
            </a:r>
            <a:r>
              <a:rPr lang="en-US" sz="1100" dirty="0"/>
              <a:t> subroutines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i="1" dirty="0" smtClean="0"/>
              <a:t>ent_name</a:t>
            </a:r>
            <a:r>
              <a:rPr lang="en-US" sz="1100" b="1" dirty="0" smtClean="0"/>
              <a:t>	(a)</a:t>
            </a:r>
            <a:endParaRPr lang="en-US" sz="1100" b="1" dirty="0"/>
          </a:p>
          <a:p>
            <a:pPr lvl="1"/>
            <a:r>
              <a:rPr lang="en-US" sz="1100" dirty="0"/>
              <a:t>The name of the entry to </a:t>
            </a:r>
            <a:r>
              <a:rPr lang="en-US" sz="1100" dirty="0" smtClean="0"/>
              <a:t>disable.  Ent_name </a:t>
            </a:r>
            <a:r>
              <a:rPr lang="en-US" sz="1100" dirty="0"/>
              <a:t>is an entry name from the </a:t>
            </a:r>
            <a:r>
              <a:rPr lang="en-US" sz="1100" b="1" dirty="0">
                <a:solidFill>
                  <a:srgbClr val="FFC000"/>
                </a:solidFill>
              </a:rPr>
              <a:t>.ENTRY</a:t>
            </a:r>
            <a:r>
              <a:rPr lang="en-US" sz="1100" dirty="0"/>
              <a:t> script command or </a:t>
            </a:r>
            <a:r>
              <a:rPr lang="en-US" sz="1100" b="1" dirty="0">
                <a:solidFill>
                  <a:srgbClr val="FF0000"/>
                </a:solidFill>
              </a:rPr>
              <a:t>MB_ENTRY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i="1" dirty="0" smtClean="0"/>
              <a:t>list_name</a:t>
            </a:r>
            <a:r>
              <a:rPr lang="en-US" sz="1100" b="1" dirty="0" smtClean="0"/>
              <a:t>	(a)</a:t>
            </a:r>
            <a:endParaRPr lang="en-US" sz="1100" b="1" dirty="0"/>
          </a:p>
          <a:p>
            <a:pPr lvl="1"/>
            <a:r>
              <a:rPr lang="en-US" sz="1100" dirty="0"/>
              <a:t>The name of the list of entries to </a:t>
            </a:r>
            <a:r>
              <a:rPr lang="en-US" sz="1100" dirty="0" smtClean="0"/>
              <a:t>disable.  List_name </a:t>
            </a:r>
            <a:r>
              <a:rPr lang="en-US" sz="1100" dirty="0"/>
              <a:t>is a list name from the </a:t>
            </a:r>
            <a:r>
              <a:rPr lang="en-US" sz="1100" b="1" dirty="0">
                <a:solidFill>
                  <a:srgbClr val="FFC000"/>
                </a:solidFill>
              </a:rPr>
              <a:t>.LIST</a:t>
            </a:r>
            <a:r>
              <a:rPr lang="en-US" sz="1100" dirty="0"/>
              <a:t> script command or </a:t>
            </a:r>
            <a:r>
              <a:rPr lang="en-US" sz="1100" b="1" dirty="0">
                <a:solidFill>
                  <a:srgbClr val="FF0000"/>
                </a:solidFill>
              </a:rPr>
              <a:t>MB_LIST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i="1" dirty="0" smtClean="0"/>
              <a:t>sub_name</a:t>
            </a:r>
            <a:r>
              <a:rPr lang="en-US" sz="1100" b="1" dirty="0" smtClean="0"/>
              <a:t>	(a)</a:t>
            </a:r>
            <a:endParaRPr lang="en-US" sz="1100" b="1" dirty="0"/>
          </a:p>
          <a:p>
            <a:pPr lvl="1"/>
            <a:r>
              <a:rPr lang="en-US" sz="1100" dirty="0"/>
              <a:t>The name of the submenu, pop-up menu column, or submenu to a pop-up menu that contains the menu entries or submenu columns to disable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35433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CUM_ENABLE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cum_enable</a:t>
            </a:r>
            <a:r>
              <a:rPr lang="en-US" altLang="en-US" sz="2000" b="1" dirty="0" smtClean="0"/>
              <a:t>( [</a:t>
            </a:r>
            <a:r>
              <a:rPr lang="en-US" altLang="en-US" sz="2000" b="1" dirty="0">
                <a:solidFill>
                  <a:srgbClr val="FFC000"/>
                </a:solidFill>
              </a:rPr>
              <a:t>D_ENTRY</a:t>
            </a:r>
            <a:r>
              <a:rPr lang="en-US" altLang="en-US" sz="2000" b="1" dirty="0"/>
              <a:t>,] </a:t>
            </a:r>
            <a:r>
              <a:rPr lang="en-US" altLang="en-US" sz="2000" b="1" i="1" dirty="0"/>
              <a:t>col_id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ent_name</a:t>
            </a:r>
            <a:r>
              <a:rPr lang="en-US" altLang="en-US" sz="2000" b="1" dirty="0"/>
              <a:t>[,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] ) </a:t>
            </a:r>
            <a:endParaRPr lang="en-US" altLang="en-US" sz="2000" b="1" dirty="0"/>
          </a:p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cum_enable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D_LIST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col_id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list_name</a:t>
            </a:r>
            <a:r>
              <a:rPr lang="en-US" altLang="en-US" sz="2000" b="1" dirty="0"/>
              <a:t>[,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] ) </a:t>
            </a:r>
            <a:endParaRPr lang="en-US" altLang="en-US" sz="2000" b="1" dirty="0"/>
          </a:p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cum_enable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D_COLUMN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col_id</a:t>
            </a:r>
            <a:r>
              <a:rPr lang="en-US" altLang="en-US" sz="2000" b="1" dirty="0"/>
              <a:t>[,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] ) </a:t>
            </a:r>
            <a:endParaRPr lang="en-US" altLang="en-US" sz="2000" b="1" dirty="0"/>
          </a:p>
          <a:p>
            <a:pPr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cum_enable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D_SUB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sub_name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ent_name</a:t>
            </a:r>
            <a:r>
              <a:rPr lang="en-US" altLang="en-US" sz="2000" b="1" dirty="0"/>
              <a:t>[, </a:t>
            </a:r>
            <a:r>
              <a:rPr lang="en-US" altLang="en-US" sz="2000" b="1" i="1" dirty="0" smtClean="0"/>
              <a:t>...</a:t>
            </a:r>
            <a:r>
              <a:rPr lang="en-US" altLang="en-US" sz="2000" b="1" dirty="0" smtClean="0"/>
              <a:t>]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Enables </a:t>
            </a:r>
            <a:r>
              <a:rPr lang="en-US" altLang="en-US" sz="2000" dirty="0"/>
              <a:t>menu entries, lists of menu entries, menu columns or </a:t>
            </a:r>
            <a:r>
              <a:rPr lang="en-US" altLang="en-US" sz="2000" dirty="0" smtClean="0"/>
              <a:t>sub-columns</a:t>
            </a:r>
            <a:r>
              <a:rPr lang="en-US" altLang="en-US" sz="2000" dirty="0"/>
              <a:t>, entries in pop-up menu columns, or entries in submenus to pop-up menu columns. </a:t>
            </a:r>
            <a:endParaRPr lang="en-US" altLang="en-US" sz="2000" dirty="0" smtClean="0"/>
          </a:p>
          <a:p>
            <a:r>
              <a:rPr lang="en-US" altLang="en-US" sz="2000" dirty="0" smtClean="0"/>
              <a:t>It </a:t>
            </a:r>
            <a:r>
              <a:rPr lang="en-US" altLang="en-US" sz="2000" dirty="0"/>
              <a:t>has the four forms listed above.</a:t>
            </a:r>
            <a:endParaRPr lang="en-US" altLang="en-US" sz="2000" dirty="0" smtClean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12714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CUM_ENABLE</a:t>
            </a:r>
            <a:r>
              <a:rPr lang="en-US" dirty="0" smtClean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b="1" dirty="0">
                <a:solidFill>
                  <a:srgbClr val="FFC000"/>
                </a:solidFill>
              </a:rPr>
              <a:t>D_ENTRY</a:t>
            </a:r>
          </a:p>
          <a:p>
            <a:pPr lvl="1"/>
            <a:r>
              <a:rPr lang="en-US" sz="1100" dirty="0" smtClean="0"/>
              <a:t>Optional</a:t>
            </a:r>
          </a:p>
          <a:p>
            <a:pPr lvl="1"/>
            <a:r>
              <a:rPr lang="en-US" sz="1100" dirty="0"/>
              <a:t>Enables a menu entry on a placed menu column. (default)</a:t>
            </a:r>
          </a:p>
          <a:p>
            <a:r>
              <a:rPr lang="en-US" sz="1100" b="1" dirty="0" smtClean="0">
                <a:solidFill>
                  <a:srgbClr val="FFC000"/>
                </a:solidFill>
              </a:rPr>
              <a:t>D_LIST</a:t>
            </a:r>
            <a:endParaRPr lang="en-US" sz="1100" b="1" dirty="0">
              <a:solidFill>
                <a:srgbClr val="FFC000"/>
              </a:solidFill>
            </a:endParaRPr>
          </a:p>
          <a:p>
            <a:pPr lvl="1"/>
            <a:r>
              <a:rPr lang="en-US" sz="1100" dirty="0" smtClean="0"/>
              <a:t>Enables </a:t>
            </a:r>
            <a:r>
              <a:rPr lang="en-US" sz="1100" dirty="0"/>
              <a:t>a list of menu entries on a placed menu column.</a:t>
            </a:r>
          </a:p>
          <a:p>
            <a:r>
              <a:rPr lang="en-US" sz="1100" b="1" dirty="0" smtClean="0">
                <a:solidFill>
                  <a:srgbClr val="FFC000"/>
                </a:solidFill>
              </a:rPr>
              <a:t>D_COLUMN</a:t>
            </a:r>
            <a:endParaRPr lang="en-US" sz="1100" b="1" dirty="0">
              <a:solidFill>
                <a:srgbClr val="FFC000"/>
              </a:solidFill>
            </a:endParaRPr>
          </a:p>
          <a:p>
            <a:pPr lvl="1"/>
            <a:r>
              <a:rPr lang="en-US" sz="1100" dirty="0" smtClean="0"/>
              <a:t>Enables </a:t>
            </a:r>
            <a:r>
              <a:rPr lang="en-US" sz="1100" dirty="0"/>
              <a:t>a placed primary column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dirty="0" smtClean="0">
                <a:solidFill>
                  <a:srgbClr val="FFC000"/>
                </a:solidFill>
              </a:rPr>
              <a:t>D_SUB</a:t>
            </a:r>
            <a:endParaRPr lang="en-US" sz="1100" b="1" dirty="0">
              <a:solidFill>
                <a:srgbClr val="FFC000"/>
              </a:solidFill>
            </a:endParaRPr>
          </a:p>
          <a:p>
            <a:pPr lvl="1"/>
            <a:r>
              <a:rPr lang="en-US" sz="1100" dirty="0" smtClean="0"/>
              <a:t>Enables </a:t>
            </a:r>
            <a:r>
              <a:rPr lang="en-US" sz="1100" dirty="0"/>
              <a:t>a submenu entry, pop-up menu entry, or entry in a submenu to a pop-up menu on a loaded menu column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i="1" dirty="0" smtClean="0"/>
              <a:t>col_id</a:t>
            </a:r>
            <a:r>
              <a:rPr lang="en-US" sz="1100" b="1" dirty="0" smtClean="0"/>
              <a:t>		(n)</a:t>
            </a:r>
            <a:endParaRPr lang="en-US" sz="1100" b="1" dirty="0"/>
          </a:p>
          <a:p>
            <a:pPr lvl="1"/>
            <a:r>
              <a:rPr lang="en-US" sz="1100" dirty="0"/>
              <a:t>The ID of the column to be </a:t>
            </a:r>
            <a:r>
              <a:rPr lang="en-US" sz="1100" dirty="0" smtClean="0"/>
              <a:t>enabled </a:t>
            </a:r>
            <a:r>
              <a:rPr lang="en-US" sz="1100" dirty="0"/>
              <a:t>or the column in which the entry or list is </a:t>
            </a:r>
            <a:r>
              <a:rPr lang="en-US" sz="1100" dirty="0" smtClean="0"/>
              <a:t>located.  Col_id </a:t>
            </a:r>
            <a:r>
              <a:rPr lang="en-US" sz="1100" dirty="0"/>
              <a:t>is returned by the </a:t>
            </a:r>
            <a:r>
              <a:rPr lang="en-US" sz="1100" b="1" dirty="0">
                <a:solidFill>
                  <a:srgbClr val="FF0000"/>
                </a:solidFill>
              </a:rPr>
              <a:t>M_LDCOL</a:t>
            </a:r>
            <a:r>
              <a:rPr lang="en-US" sz="1100" dirty="0"/>
              <a:t> and </a:t>
            </a:r>
            <a:r>
              <a:rPr lang="en-US" sz="1100" b="1" dirty="0">
                <a:solidFill>
                  <a:srgbClr val="FF0000"/>
                </a:solidFill>
              </a:rPr>
              <a:t>MB_END</a:t>
            </a:r>
            <a:r>
              <a:rPr lang="en-US" sz="1100" dirty="0"/>
              <a:t> subroutines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i="1" dirty="0" smtClean="0"/>
              <a:t>ent_name</a:t>
            </a:r>
            <a:r>
              <a:rPr lang="en-US" sz="1100" b="1" dirty="0" smtClean="0"/>
              <a:t>	(a)</a:t>
            </a:r>
            <a:endParaRPr lang="en-US" sz="1100" b="1" dirty="0"/>
          </a:p>
          <a:p>
            <a:pPr lvl="1"/>
            <a:r>
              <a:rPr lang="en-US" sz="1100" dirty="0"/>
              <a:t>The name of the entry to </a:t>
            </a:r>
            <a:r>
              <a:rPr lang="en-US" sz="1100" dirty="0" smtClean="0"/>
              <a:t>enable.  Ent_name </a:t>
            </a:r>
            <a:r>
              <a:rPr lang="en-US" sz="1100" dirty="0"/>
              <a:t>is an entry name from the </a:t>
            </a:r>
            <a:r>
              <a:rPr lang="en-US" sz="1100" b="1" dirty="0">
                <a:solidFill>
                  <a:srgbClr val="FFC000"/>
                </a:solidFill>
              </a:rPr>
              <a:t>.ENTRY</a:t>
            </a:r>
            <a:r>
              <a:rPr lang="en-US" sz="1100" dirty="0"/>
              <a:t> script command or </a:t>
            </a:r>
            <a:r>
              <a:rPr lang="en-US" sz="1100" b="1" dirty="0">
                <a:solidFill>
                  <a:srgbClr val="FF0000"/>
                </a:solidFill>
              </a:rPr>
              <a:t>MB_ENTRY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i="1" dirty="0" smtClean="0"/>
              <a:t>list_name</a:t>
            </a:r>
            <a:r>
              <a:rPr lang="en-US" sz="1100" b="1" dirty="0" smtClean="0"/>
              <a:t>	(a)</a:t>
            </a:r>
            <a:endParaRPr lang="en-US" sz="1100" b="1" dirty="0"/>
          </a:p>
          <a:p>
            <a:pPr lvl="1"/>
            <a:r>
              <a:rPr lang="en-US" sz="1100" dirty="0"/>
              <a:t>The name of the list of entries to </a:t>
            </a:r>
            <a:r>
              <a:rPr lang="en-US" sz="1100" dirty="0" smtClean="0"/>
              <a:t>enable.  List_name </a:t>
            </a:r>
            <a:r>
              <a:rPr lang="en-US" sz="1100" dirty="0"/>
              <a:t>is a list name from the </a:t>
            </a:r>
            <a:r>
              <a:rPr lang="en-US" sz="1100" b="1" dirty="0">
                <a:solidFill>
                  <a:srgbClr val="FFC000"/>
                </a:solidFill>
              </a:rPr>
              <a:t>.LIST</a:t>
            </a:r>
            <a:r>
              <a:rPr lang="en-US" sz="1100" dirty="0"/>
              <a:t> script command or </a:t>
            </a:r>
            <a:r>
              <a:rPr lang="en-US" sz="1100" b="1" dirty="0">
                <a:solidFill>
                  <a:srgbClr val="FF0000"/>
                </a:solidFill>
              </a:rPr>
              <a:t>MB_LIST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b="1" i="1" dirty="0" smtClean="0"/>
              <a:t>sub_name</a:t>
            </a:r>
            <a:r>
              <a:rPr lang="en-US" sz="1100" b="1" dirty="0" smtClean="0"/>
              <a:t>	(a)</a:t>
            </a:r>
            <a:endParaRPr lang="en-US" sz="1100" b="1" dirty="0"/>
          </a:p>
          <a:p>
            <a:pPr lvl="1"/>
            <a:r>
              <a:rPr lang="en-US" sz="1100" dirty="0"/>
              <a:t>The name of the submenu, pop-up menu column, or submenu to a pop-up menu that contains the menu entries or submenu columns to </a:t>
            </a:r>
            <a:r>
              <a:rPr lang="en-US" sz="1100" dirty="0" smtClean="0"/>
              <a:t>enable.</a:t>
            </a:r>
            <a:endParaRPr lang="en-US" sz="1100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91061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DTK_MENU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dtk_menu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menu_type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menu_string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menu_select</a:t>
            </a:r>
            <a:r>
              <a:rPr lang="en-US" altLang="en-US" sz="1800" b="1" dirty="0" smtClean="0"/>
              <a:t> )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Displays maintenance or processing menus and passes back name of selected entry.</a:t>
            </a:r>
            <a:endParaRPr lang="en-US" altLang="en-US" sz="2000" dirty="0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04424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DTK_MENU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 b="1" i="1" dirty="0" smtClean="0"/>
              <a:t>menu_type</a:t>
            </a:r>
            <a:r>
              <a:rPr lang="en-US" altLang="en-US" sz="1200" dirty="0" smtClean="0"/>
              <a:t>	</a:t>
            </a:r>
            <a:r>
              <a:rPr lang="en-US" altLang="en-US" sz="1200" dirty="0" smtClean="0"/>
              <a:t>(n)</a:t>
            </a:r>
          </a:p>
          <a:p>
            <a:pPr lvl="1"/>
            <a:r>
              <a:rPr lang="en-US" altLang="en-US" sz="1200" dirty="0" smtClean="0"/>
              <a:t>1 </a:t>
            </a:r>
            <a:r>
              <a:rPr lang="en-US" altLang="en-US" sz="1200" dirty="0" smtClean="0"/>
              <a:t>= </a:t>
            </a:r>
            <a:r>
              <a:rPr lang="en-US" altLang="en-US" sz="1200" dirty="0"/>
              <a:t>M</a:t>
            </a:r>
            <a:r>
              <a:rPr lang="en-US" altLang="en-US" sz="1200" dirty="0" smtClean="0"/>
              <a:t>aintenance</a:t>
            </a:r>
          </a:p>
          <a:p>
            <a:pPr lvl="1"/>
            <a:r>
              <a:rPr lang="en-US" altLang="en-US" sz="1200" dirty="0" smtClean="0"/>
              <a:t>2 </a:t>
            </a:r>
            <a:r>
              <a:rPr lang="en-US" altLang="en-US" sz="1200" dirty="0" smtClean="0"/>
              <a:t>= </a:t>
            </a:r>
            <a:r>
              <a:rPr lang="en-US" altLang="en-US" sz="1200" dirty="0" smtClean="0"/>
              <a:t>Processing</a:t>
            </a:r>
            <a:endParaRPr lang="en-US" altLang="en-US" sz="1200" dirty="0"/>
          </a:p>
          <a:p>
            <a:r>
              <a:rPr lang="en-US" altLang="en-US" sz="1200" b="1" i="1" dirty="0" smtClean="0"/>
              <a:t>menu_string</a:t>
            </a:r>
            <a:r>
              <a:rPr lang="en-US" altLang="en-US" sz="1200" dirty="0" smtClean="0"/>
              <a:t>	</a:t>
            </a:r>
            <a:r>
              <a:rPr lang="en-US" altLang="en-US" sz="1200" dirty="0" smtClean="0"/>
              <a:t>(a)</a:t>
            </a:r>
          </a:p>
          <a:p>
            <a:pPr lvl="1"/>
            <a:r>
              <a:rPr lang="en-US" altLang="en-US" sz="1200" dirty="0"/>
              <a:t>For maintenance menu </a:t>
            </a:r>
            <a:r>
              <a:rPr lang="en-US" altLang="en-US" sz="1200" dirty="0" smtClean="0"/>
              <a:t>(“</a:t>
            </a:r>
            <a:r>
              <a:rPr lang="en-US" altLang="en-US" sz="1200" b="1" i="1" dirty="0" smtClean="0"/>
              <a:t>ACIDCL</a:t>
            </a:r>
            <a:r>
              <a:rPr lang="en-US" altLang="en-US" sz="1200" dirty="0" smtClean="0"/>
              <a:t>”):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a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Add                                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c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Change                             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i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Inquire                            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d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Delete                             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c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Copy                               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l </a:t>
            </a:r>
            <a:r>
              <a:rPr lang="en-US" altLang="en-US" sz="1200" dirty="0" smtClean="0"/>
              <a:t>– List</a:t>
            </a:r>
          </a:p>
          <a:p>
            <a:pPr lvl="1"/>
            <a:r>
              <a:rPr lang="en-US" altLang="en-US" sz="1200" dirty="0" smtClean="0"/>
              <a:t>For </a:t>
            </a:r>
            <a:r>
              <a:rPr lang="en-US" altLang="en-US" sz="1200" dirty="0"/>
              <a:t>processing menu </a:t>
            </a:r>
            <a:r>
              <a:rPr lang="en-US" altLang="en-US" sz="1200" dirty="0" smtClean="0"/>
              <a:t>(“</a:t>
            </a:r>
            <a:r>
              <a:rPr lang="en-US" altLang="en-US" sz="1200" b="1" dirty="0" smtClean="0"/>
              <a:t>ACIDEP</a:t>
            </a:r>
            <a:r>
              <a:rPr lang="en-US" altLang="en-US" sz="1200" dirty="0" smtClean="0"/>
              <a:t>”):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a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Add                                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c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Change                             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i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Inquire                            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d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Delete                             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e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Edit                               </a:t>
            </a:r>
            <a:endParaRPr lang="en-US" altLang="en-US" sz="1200" dirty="0"/>
          </a:p>
          <a:p>
            <a:pPr lvl="2"/>
            <a:r>
              <a:rPr lang="en-US" altLang="en-US" sz="1200" b="1" i="1" dirty="0" smtClean="0"/>
              <a:t>p</a:t>
            </a:r>
            <a:r>
              <a:rPr lang="en-US" altLang="en-US" sz="1200" b="1" i="1" dirty="0"/>
              <a:t>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Post                               </a:t>
            </a:r>
          </a:p>
          <a:p>
            <a:r>
              <a:rPr lang="en-US" altLang="en-US" sz="1200" b="1" i="1" dirty="0" smtClean="0"/>
              <a:t>menu_select</a:t>
            </a:r>
            <a:r>
              <a:rPr lang="en-US" altLang="en-US" sz="1200" dirty="0" smtClean="0"/>
              <a:t>	(n)</a:t>
            </a:r>
            <a:endParaRPr lang="en-US" altLang="en-US" sz="1200" dirty="0"/>
          </a:p>
          <a:p>
            <a:pPr lvl="1"/>
            <a:r>
              <a:rPr lang="en-US" altLang="en-US" sz="1200" dirty="0" smtClean="0"/>
              <a:t>Ordinal </a:t>
            </a:r>
            <a:r>
              <a:rPr lang="en-US" altLang="en-US" sz="1200" dirty="0"/>
              <a:t>value of selection </a:t>
            </a:r>
            <a:r>
              <a:rPr lang="en-US" altLang="en-US" sz="1200" dirty="0" smtClean="0"/>
              <a:t>(output).</a:t>
            </a:r>
            <a:endParaRPr lang="en-US" altLang="en-US" sz="1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dirty="0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39194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M_DEFCOL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m_defcol</a:t>
            </a:r>
            <a:r>
              <a:rPr lang="en-US" altLang="en-US" sz="1800" b="1" dirty="0" smtClean="0"/>
              <a:t>( [</a:t>
            </a:r>
            <a:r>
              <a:rPr lang="en-US" altLang="en-US" sz="1800" b="1" i="1" dirty="0"/>
              <a:t>default</a:t>
            </a:r>
            <a:r>
              <a:rPr lang="en-US" altLang="en-US" sz="1800" b="1" dirty="0"/>
              <a:t>][, </a:t>
            </a:r>
            <a:r>
              <a:rPr lang="en-US" altLang="en-US" sz="1800" b="1" i="1" dirty="0"/>
              <a:t>current</a:t>
            </a:r>
            <a:r>
              <a:rPr lang="en-US" altLang="en-US" sz="1800" b="1" dirty="0" smtClean="0"/>
              <a:t>] ) 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1600" dirty="0" smtClean="0"/>
              <a:t>Specifies </a:t>
            </a:r>
            <a:r>
              <a:rPr lang="en-US" altLang="en-US" sz="1600" dirty="0"/>
              <a:t>which menu column will be dropped down automatically or which menu entry will be enabled when the menu is </a:t>
            </a:r>
            <a:r>
              <a:rPr lang="en-US" altLang="en-US" sz="1600" dirty="0" smtClean="0"/>
              <a:t>processed.</a:t>
            </a:r>
          </a:p>
          <a:p>
            <a:r>
              <a:rPr lang="en-US" altLang="en-US" sz="1600" dirty="0" smtClean="0"/>
              <a:t>You </a:t>
            </a:r>
            <a:r>
              <a:rPr lang="en-US" altLang="en-US" sz="1600" dirty="0"/>
              <a:t>should call </a:t>
            </a:r>
            <a:r>
              <a:rPr lang="en-US" altLang="en-US" sz="1600" b="1" dirty="0">
                <a:solidFill>
                  <a:srgbClr val="FF0000"/>
                </a:solidFill>
              </a:rPr>
              <a:t>M_DEFCOL</a:t>
            </a:r>
            <a:r>
              <a:rPr lang="en-US" altLang="en-US" sz="1600" dirty="0"/>
              <a:t> immediately after loading the columns. </a:t>
            </a:r>
            <a:endParaRPr lang="en-US" altLang="en-US" sz="1600" dirty="0" smtClean="0"/>
          </a:p>
          <a:p>
            <a:r>
              <a:rPr lang="en-US" altLang="en-US" sz="1600" dirty="0" smtClean="0"/>
              <a:t>If </a:t>
            </a:r>
            <a:r>
              <a:rPr lang="en-US" altLang="en-US" sz="1600" dirty="0"/>
              <a:t>not called, the first menu column is dropped down by default.</a:t>
            </a:r>
            <a:endParaRPr lang="en-US" altLang="en-US" sz="1800" dirty="0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26421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M_DEFCOL</a:t>
            </a:r>
            <a:r>
              <a:rPr lang="en-US" altLang="en-US" dirty="0" smtClean="0"/>
              <a:t>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1" i="1" dirty="0" smtClean="0"/>
              <a:t>DEFAULT	</a:t>
            </a:r>
            <a:r>
              <a:rPr lang="en-US" altLang="en-US" sz="1600" dirty="0"/>
              <a:t> </a:t>
            </a:r>
            <a:r>
              <a:rPr lang="en-US" altLang="en-US" sz="1600" b="1" dirty="0"/>
              <a:t>(a or n)</a:t>
            </a:r>
            <a:endParaRPr lang="en-US" altLang="en-US" sz="1600" b="1" i="1" dirty="0"/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default new column number or menu entry. </a:t>
            </a:r>
          </a:p>
          <a:p>
            <a:endParaRPr lang="en-US" altLang="en-US" sz="1600" dirty="0"/>
          </a:p>
          <a:p>
            <a:r>
              <a:rPr lang="en-US" altLang="en-US" sz="1600" b="1" i="1" dirty="0" smtClean="0"/>
              <a:t>CURRENT	</a:t>
            </a:r>
            <a:r>
              <a:rPr lang="en-US" altLang="en-US" sz="1600" dirty="0"/>
              <a:t> </a:t>
            </a:r>
            <a:r>
              <a:rPr lang="en-US" altLang="en-US" sz="1600" b="1" dirty="0"/>
              <a:t>(a or n)</a:t>
            </a:r>
          </a:p>
          <a:p>
            <a:pPr lvl="1"/>
            <a:r>
              <a:rPr lang="en-US" altLang="en-US" sz="1600" dirty="0" smtClean="0"/>
              <a:t>Optional</a:t>
            </a:r>
          </a:p>
          <a:p>
            <a:pPr lvl="1"/>
            <a:r>
              <a:rPr lang="en-US" altLang="en-US" sz="1600" dirty="0" smtClean="0"/>
              <a:t>Returned </a:t>
            </a:r>
            <a:r>
              <a:rPr lang="en-US" altLang="en-US" sz="1600" dirty="0"/>
              <a:t>with the current default column number or menu entry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87478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M_PROCESS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800" b="1" dirty="0">
                <a:solidFill>
                  <a:srgbClr val="7030A0"/>
                </a:solidFill>
              </a:rPr>
              <a:t>xcall</a:t>
            </a:r>
            <a:r>
              <a:rPr lang="en-US" altLang="en-US" sz="1800" b="1" dirty="0"/>
              <a:t>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m_process</a:t>
            </a:r>
            <a:r>
              <a:rPr lang="en-US" altLang="en-US" sz="1800" b="1" dirty="0" smtClean="0"/>
              <a:t>( [</a:t>
            </a:r>
            <a:r>
              <a:rPr lang="en-US" altLang="en-US" sz="1800" b="1" i="1" dirty="0"/>
              <a:t>input_string</a:t>
            </a:r>
            <a:r>
              <a:rPr lang="en-US" altLang="en-US" sz="1800" b="1" dirty="0"/>
              <a:t>], [</a:t>
            </a:r>
            <a:r>
              <a:rPr lang="en-US" altLang="en-US" sz="1800" b="1" i="1" dirty="0"/>
              <a:t>help_id</a:t>
            </a:r>
            <a:r>
              <a:rPr lang="en-US" altLang="en-US" sz="1800" b="1" dirty="0"/>
              <a:t>][, </a:t>
            </a:r>
            <a:r>
              <a:rPr lang="en-US" altLang="en-US" sz="1800" b="1" i="1" dirty="0"/>
              <a:t>wait_time</a:t>
            </a:r>
            <a:r>
              <a:rPr lang="en-US" altLang="en-US" sz="1800" b="1" dirty="0" smtClean="0"/>
              <a:t>] )</a:t>
            </a:r>
            <a:endParaRPr lang="en-US" altLang="en-US" sz="2000" b="1" dirty="0" smtClean="0"/>
          </a:p>
          <a:p>
            <a:pPr>
              <a:buNone/>
            </a:pPr>
            <a:endParaRPr lang="en-US" altLang="en-US" sz="2000" dirty="0" smtClean="0"/>
          </a:p>
          <a:p>
            <a:r>
              <a:rPr lang="en-US" sz="2400" dirty="0" smtClean="0"/>
              <a:t>Explicitly </a:t>
            </a:r>
            <a:r>
              <a:rPr lang="en-US" sz="2400" dirty="0"/>
              <a:t>processes a menu</a:t>
            </a:r>
            <a:r>
              <a:rPr lang="en-US" sz="2400" dirty="0" smtClean="0"/>
              <a:t>.</a:t>
            </a:r>
            <a:endParaRPr lang="en-US" altLang="en-US" sz="1600" dirty="0" smtClean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9544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Quick Select Characters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Access characters to select a menu </a:t>
            </a:r>
            <a:r>
              <a:rPr lang="en-US" altLang="en-US" sz="2000" dirty="0" smtClean="0"/>
              <a:t>entry: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Not case </a:t>
            </a:r>
            <a:r>
              <a:rPr lang="en-US" altLang="en-US" sz="2000" dirty="0" smtClean="0"/>
              <a:t>sensitive.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Menu column must be active (pulled down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Defined in the script </a:t>
            </a:r>
            <a:r>
              <a:rPr lang="en-US" altLang="en-US" sz="2000" dirty="0" smtClean="0"/>
              <a:t>file.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Underlined by </a:t>
            </a:r>
            <a:r>
              <a:rPr lang="en-US" altLang="en-US" sz="2000" dirty="0" smtClean="0"/>
              <a:t>default.</a:t>
            </a:r>
            <a:endParaRPr lang="en-US" altLang="en-US" sz="2000" dirty="0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M_PROCESS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 b="1" i="1" dirty="0" smtClean="0"/>
              <a:t>input_string	</a:t>
            </a:r>
            <a:r>
              <a:rPr lang="en-US" altLang="en-US" sz="1200" b="1" dirty="0" smtClean="0"/>
              <a:t>(a)</a:t>
            </a:r>
            <a:endParaRPr lang="en-US" altLang="en-US" sz="1200" dirty="0"/>
          </a:p>
          <a:p>
            <a:pPr lvl="1"/>
            <a:r>
              <a:rPr lang="en-US" altLang="en-US" sz="1200" dirty="0" smtClean="0"/>
              <a:t>Optional</a:t>
            </a:r>
          </a:p>
          <a:p>
            <a:pPr lvl="1"/>
            <a:r>
              <a:rPr lang="en-US" altLang="en-US" sz="1200" dirty="0" smtClean="0"/>
              <a:t>The </a:t>
            </a:r>
            <a:r>
              <a:rPr lang="en-US" altLang="en-US" sz="1200" dirty="0"/>
              <a:t>“path” to follow to get to a specific menu column entry</a:t>
            </a:r>
            <a:r>
              <a:rPr lang="en-US" altLang="en-US" sz="1200" dirty="0" smtClean="0"/>
              <a:t>.</a:t>
            </a:r>
            <a:endParaRPr lang="en-US" altLang="en-US" sz="1200" dirty="0"/>
          </a:p>
          <a:p>
            <a:r>
              <a:rPr lang="en-US" altLang="en-US" sz="1200" b="1" i="1" dirty="0" smtClean="0"/>
              <a:t>help_id	</a:t>
            </a:r>
            <a:r>
              <a:rPr lang="en-US" altLang="en-US" sz="1200" b="1" dirty="0" smtClean="0"/>
              <a:t>(a)</a:t>
            </a:r>
            <a:endParaRPr lang="en-US" altLang="en-US" sz="1200" dirty="0"/>
          </a:p>
          <a:p>
            <a:pPr lvl="1"/>
            <a:r>
              <a:rPr lang="en-US" altLang="en-US" sz="1200" dirty="0" smtClean="0"/>
              <a:t>Optional</a:t>
            </a:r>
          </a:p>
          <a:p>
            <a:pPr lvl="1"/>
            <a:r>
              <a:rPr lang="en-US" altLang="en-US" sz="1200" dirty="0" smtClean="0"/>
              <a:t>The </a:t>
            </a:r>
            <a:r>
              <a:rPr lang="en-US" altLang="en-US" sz="1200" dirty="0"/>
              <a:t>help identifier</a:t>
            </a:r>
            <a:r>
              <a:rPr lang="en-US" altLang="en-US" sz="1200" dirty="0" smtClean="0"/>
              <a:t>.</a:t>
            </a:r>
            <a:endParaRPr lang="en-US" altLang="en-US" sz="1200" dirty="0"/>
          </a:p>
          <a:p>
            <a:r>
              <a:rPr lang="en-US" altLang="en-US" sz="1200" b="1" i="1" dirty="0" smtClean="0"/>
              <a:t>wait_time	</a:t>
            </a:r>
            <a:r>
              <a:rPr lang="en-US" altLang="en-US" sz="1200" b="1" dirty="0" smtClean="0"/>
              <a:t>(n)</a:t>
            </a:r>
            <a:endParaRPr lang="en-US" altLang="en-US" sz="1200" dirty="0"/>
          </a:p>
          <a:p>
            <a:pPr lvl="1"/>
            <a:r>
              <a:rPr lang="en-US" altLang="en-US" sz="1200" dirty="0" smtClean="0"/>
              <a:t>Optional</a:t>
            </a:r>
          </a:p>
          <a:p>
            <a:pPr lvl="1"/>
            <a:r>
              <a:rPr lang="en-US" altLang="en-US" sz="1200" dirty="0" smtClean="0"/>
              <a:t>The </a:t>
            </a:r>
            <a:r>
              <a:rPr lang="en-US" altLang="en-US" sz="1200" dirty="0"/>
              <a:t>time-out limit for I/O processing to be completed before returning to the calling </a:t>
            </a:r>
            <a:r>
              <a:rPr lang="en-US" altLang="en-US" sz="1200" dirty="0" smtClean="0"/>
              <a:t>routine</a:t>
            </a:r>
            <a:r>
              <a:rPr lang="en-US" altLang="en-US" sz="1200" dirty="0"/>
              <a:t>:</a:t>
            </a:r>
          </a:p>
          <a:p>
            <a:pPr lvl="2"/>
            <a:r>
              <a:rPr lang="en-US" altLang="en-US" sz="1200" b="1" dirty="0">
                <a:solidFill>
                  <a:srgbClr val="FFC000"/>
                </a:solidFill>
              </a:rPr>
              <a:t>D_FOREVER</a:t>
            </a:r>
            <a:r>
              <a:rPr lang="en-US" altLang="en-US" sz="1200" dirty="0"/>
              <a:t> or </a:t>
            </a:r>
            <a:r>
              <a:rPr lang="en-US" altLang="en-US" sz="1200" b="1" i="1" dirty="0"/>
              <a:t>-</a:t>
            </a:r>
            <a:r>
              <a:rPr lang="en-US" altLang="en-US" sz="1200" b="1" i="1" dirty="0" smtClean="0"/>
              <a:t>1</a:t>
            </a:r>
            <a:r>
              <a:rPr lang="en-US" altLang="en-US" sz="1200" dirty="0" smtClean="0"/>
              <a:t>:</a:t>
            </a:r>
            <a:endParaRPr lang="en-US" altLang="en-US" sz="1200" dirty="0"/>
          </a:p>
          <a:p>
            <a:pPr lvl="3"/>
            <a:r>
              <a:rPr lang="en-US" altLang="en-US" sz="1200" dirty="0"/>
              <a:t>Never time out</a:t>
            </a:r>
            <a:r>
              <a:rPr lang="en-US" altLang="en-US" sz="1200" dirty="0" smtClean="0"/>
              <a:t>.</a:t>
            </a:r>
            <a:endParaRPr lang="en-US" altLang="en-US" sz="1200" dirty="0"/>
          </a:p>
          <a:p>
            <a:pPr lvl="2"/>
            <a:r>
              <a:rPr lang="en-US" altLang="en-US" sz="1200" b="1" dirty="0">
                <a:solidFill>
                  <a:srgbClr val="FFC000"/>
                </a:solidFill>
              </a:rPr>
              <a:t>D_GLOBAL</a:t>
            </a:r>
            <a:r>
              <a:rPr lang="en-US" altLang="en-US" sz="1200" dirty="0"/>
              <a:t> or </a:t>
            </a:r>
            <a:r>
              <a:rPr lang="en-US" altLang="en-US" sz="1200" b="1" i="1" dirty="0"/>
              <a:t>-</a:t>
            </a:r>
            <a:r>
              <a:rPr lang="en-US" altLang="en-US" sz="1200" b="1" i="1" dirty="0" smtClean="0"/>
              <a:t>2</a:t>
            </a:r>
            <a:r>
              <a:rPr lang="en-US" altLang="en-US" sz="1200" dirty="0" smtClean="0"/>
              <a:t>:</a:t>
            </a:r>
            <a:endParaRPr lang="en-US" altLang="en-US" sz="1200" dirty="0"/>
          </a:p>
          <a:p>
            <a:pPr lvl="3"/>
            <a:r>
              <a:rPr lang="en-US" altLang="en-US" sz="1200" dirty="0"/>
              <a:t>Use the global value (see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G_WAIT_TIME</a:t>
            </a:r>
            <a:r>
              <a:rPr lang="en-US" altLang="en-US" sz="1200" dirty="0" smtClean="0"/>
              <a:t>). </a:t>
            </a:r>
            <a:r>
              <a:rPr lang="en-US" altLang="en-US" sz="1200" dirty="0"/>
              <a:t>(default</a:t>
            </a:r>
            <a:r>
              <a:rPr lang="en-US" altLang="en-US" sz="1200" dirty="0" smtClean="0"/>
              <a:t>)</a:t>
            </a:r>
            <a:endParaRPr lang="en-US" altLang="en-US" sz="1200" dirty="0"/>
          </a:p>
          <a:p>
            <a:pPr lvl="2"/>
            <a:r>
              <a:rPr lang="en-US" altLang="en-US" sz="1200" b="1" dirty="0">
                <a:solidFill>
                  <a:srgbClr val="FFC000"/>
                </a:solidFill>
              </a:rPr>
              <a:t>D_IMMEDIATE</a:t>
            </a:r>
            <a:r>
              <a:rPr lang="en-US" altLang="en-US" sz="1200" dirty="0"/>
              <a:t> or </a:t>
            </a:r>
            <a:r>
              <a:rPr lang="en-US" altLang="en-US" sz="1200" b="1" i="1" dirty="0" smtClean="0"/>
              <a:t>0</a:t>
            </a:r>
            <a:r>
              <a:rPr lang="en-US" altLang="en-US" sz="1200" dirty="0" smtClean="0"/>
              <a:t>:</a:t>
            </a:r>
            <a:endParaRPr lang="en-US" altLang="en-US" sz="1200" dirty="0"/>
          </a:p>
          <a:p>
            <a:pPr lvl="3"/>
            <a:r>
              <a:rPr lang="en-US" altLang="en-US" sz="1200" dirty="0"/>
              <a:t>Time out immediately</a:t>
            </a:r>
            <a:r>
              <a:rPr lang="en-US" altLang="en-US" sz="1200" dirty="0" smtClean="0"/>
              <a:t>.</a:t>
            </a:r>
            <a:endParaRPr lang="en-US" altLang="en-US" sz="1200" dirty="0"/>
          </a:p>
          <a:p>
            <a:pPr lvl="2"/>
            <a:r>
              <a:rPr lang="en-US" altLang="en-US" sz="1200" b="1" i="1" dirty="0"/>
              <a:t>n</a:t>
            </a:r>
            <a:r>
              <a:rPr lang="en-US" altLang="en-US" sz="1200" dirty="0" smtClean="0"/>
              <a:t>:</a:t>
            </a:r>
            <a:endParaRPr lang="en-US" altLang="en-US" sz="1200" dirty="0"/>
          </a:p>
          <a:p>
            <a:pPr lvl="3"/>
            <a:r>
              <a:rPr lang="en-US" altLang="en-US" sz="1200" dirty="0"/>
              <a:t>Wait up to n seconds (where n is a positive value) for I/O processing to be complete.</a:t>
            </a:r>
            <a:endParaRPr lang="en-US" altLang="en-US" sz="1200" dirty="0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On Return from </a:t>
            </a:r>
            <a:r>
              <a:rPr lang="en-US" altLang="en-US" dirty="0" smtClean="0">
                <a:solidFill>
                  <a:srgbClr val="FF0000"/>
                </a:solidFill>
              </a:rPr>
              <a:t>M_PROCESS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M_PROCESS</a:t>
            </a:r>
            <a:r>
              <a:rPr lang="en-US" altLang="en-US" sz="2000" dirty="0" smtClean="0"/>
              <a:t> returns </a:t>
            </a:r>
            <a:r>
              <a:rPr lang="en-US" altLang="en-US" sz="2000" dirty="0" smtClean="0"/>
              <a:t>when: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 menu entry was </a:t>
            </a:r>
            <a:r>
              <a:rPr lang="en-US" altLang="en-US" sz="2000" dirty="0" smtClean="0"/>
              <a:t>selected.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Time out period </a:t>
            </a:r>
            <a:r>
              <a:rPr lang="en-US" altLang="en-US" sz="2000" dirty="0" smtClean="0"/>
              <a:t>exceeded.</a:t>
            </a:r>
            <a:endParaRPr lang="en-US" altLang="en-US" sz="2000" dirty="0" smtClean="0"/>
          </a:p>
          <a:p>
            <a:r>
              <a:rPr lang="en-US" altLang="en-US" sz="2000" dirty="0" smtClean="0"/>
              <a:t>On return from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M_PROCESS</a:t>
            </a:r>
            <a:r>
              <a:rPr lang="en-US" altLang="en-US" sz="2000" dirty="0" smtClean="0"/>
              <a:t>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If a menu entry was </a:t>
            </a:r>
            <a:r>
              <a:rPr lang="en-US" altLang="en-US" sz="2000" dirty="0" smtClean="0"/>
              <a:t>selected: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is TRUE.</a:t>
            </a:r>
            <a:endParaRPr lang="en-US" altLang="en-US" sz="2000" dirty="0" smtClean="0"/>
          </a:p>
          <a:p>
            <a:pPr lvl="2"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G_ENTNAM</a:t>
            </a:r>
            <a:r>
              <a:rPr lang="en-US" altLang="en-US" sz="2000" dirty="0" smtClean="0"/>
              <a:t> contains the selected entry </a:t>
            </a:r>
            <a:r>
              <a:rPr lang="en-US" altLang="en-US" sz="2000" dirty="0" smtClean="0"/>
              <a:t>name:</a:t>
            </a:r>
            <a:endParaRPr lang="en-US" altLang="en-US" sz="2000" dirty="0" smtClean="0"/>
          </a:p>
          <a:p>
            <a:pPr lvl="3"/>
            <a:r>
              <a:rPr lang="en-US" altLang="en-US" sz="2000" b="1" dirty="0" smtClean="0">
                <a:solidFill>
                  <a:srgbClr val="FFC000"/>
                </a:solidFill>
              </a:rPr>
              <a:t>G_ENTNAM</a:t>
            </a:r>
            <a:r>
              <a:rPr lang="en-US" altLang="en-US" sz="2000" dirty="0" smtClean="0"/>
              <a:t> is UPPERCASE.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4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 action="ppaction://hlinkfile"/>
              </a:rPr>
              <a:t>instructions</a:t>
            </a:r>
            <a:r>
              <a:rPr lang="en-US" altLang="en-US" sz="2800" dirty="0" smtClean="0"/>
              <a:t> for </a:t>
            </a:r>
            <a:r>
              <a:rPr lang="en-US" altLang="en-US" sz="2800" dirty="0" smtClean="0"/>
              <a:t>this </a:t>
            </a:r>
            <a:r>
              <a:rPr lang="en-US" altLang="en-US" sz="2800" dirty="0" smtClean="0"/>
              <a:t>exercise.</a:t>
            </a:r>
            <a:endParaRPr lang="en-US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Shortcut Keys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A key, or key sequence, which selects and activates a menu </a:t>
            </a:r>
            <a:r>
              <a:rPr lang="en-US" altLang="en-US" sz="1800" dirty="0" smtClean="0"/>
              <a:t>entry: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Available in and UI Toolkit xcall which performs </a:t>
            </a:r>
            <a:r>
              <a:rPr lang="en-US" altLang="en-US" sz="1800" dirty="0" smtClean="0"/>
              <a:t>input.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Column need not be active (pulled down</a:t>
            </a:r>
            <a:r>
              <a:rPr lang="en-US" altLang="en-US" sz="1800" dirty="0" smtClean="0"/>
              <a:t>).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Defined in script </a:t>
            </a:r>
            <a:r>
              <a:rPr lang="en-US" altLang="en-US" sz="1800" dirty="0" smtClean="0"/>
              <a:t>file.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Displayed to the right of the menu </a:t>
            </a:r>
            <a:r>
              <a:rPr lang="en-US" altLang="en-US" sz="1800" dirty="0" smtClean="0"/>
              <a:t>column.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Processed right to left, bottom to </a:t>
            </a:r>
            <a:r>
              <a:rPr lang="en-US" altLang="en-US" sz="1800" dirty="0" smtClean="0"/>
              <a:t>top: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600" dirty="0" smtClean="0"/>
              <a:t>Duplicates are </a:t>
            </a:r>
            <a:r>
              <a:rPr lang="en-US" altLang="en-US" sz="1600" dirty="0" smtClean="0"/>
              <a:t>allowed.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800" dirty="0" smtClean="0"/>
              <a:t>Avoid ‘system-trapped’ key </a:t>
            </a:r>
            <a:r>
              <a:rPr lang="en-US" altLang="en-US" sz="1800" dirty="0" smtClean="0"/>
              <a:t>sequences.</a:t>
            </a:r>
            <a:endParaRPr lang="en-US" altLang="en-US" sz="18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Script Building Commands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 smtClean="0">
                <a:solidFill>
                  <a:srgbClr val="FFC000"/>
                </a:solidFill>
              </a:rPr>
              <a:t>.column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.entry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.line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.list</a:t>
            </a: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sub</a:t>
            </a:r>
            <a:endParaRPr lang="en-US" altLang="en-US" sz="2000" b="1" dirty="0" smtClean="0">
              <a:solidFill>
                <a:srgbClr val="FFC000"/>
              </a:solidFill>
            </a:endParaRPr>
          </a:p>
          <a:p>
            <a:r>
              <a:rPr lang="en-US" altLang="en-US" sz="2000" b="1" dirty="0" smtClean="0">
                <a:solidFill>
                  <a:srgbClr val="FFC000"/>
                </a:solidFill>
              </a:rPr>
              <a:t>.end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.COLUMN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C000"/>
                </a:solidFill>
              </a:rPr>
              <a:t>.column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name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text</a:t>
            </a:r>
            <a:r>
              <a:rPr lang="en-US" altLang="en-US" sz="1800" b="1" dirty="0" smtClean="0"/>
              <a:t>[, </a:t>
            </a:r>
            <a:r>
              <a:rPr lang="en-US" altLang="en-US" sz="1800" b="1" i="1" dirty="0" smtClean="0"/>
              <a:t>justification</a:t>
            </a:r>
            <a:r>
              <a:rPr lang="en-US" altLang="en-US" sz="1800" b="1" dirty="0" smtClean="0"/>
              <a:t>][, 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disable</a:t>
            </a:r>
            <a:r>
              <a:rPr lang="en-US" altLang="en-US" sz="1800" b="1" dirty="0" smtClean="0"/>
              <a:t>][, 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select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char</a:t>
            </a:r>
            <a:r>
              <a:rPr lang="en-US" altLang="en-US" sz="1800" b="1" dirty="0" smtClean="0"/>
              <a:t> )]</a:t>
            </a: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Marks the start of a </a:t>
            </a:r>
            <a:r>
              <a:rPr lang="en-US" altLang="en-US" sz="2000" dirty="0" smtClean="0"/>
              <a:t>column.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Maximum of 15 characters in </a:t>
            </a:r>
            <a:r>
              <a:rPr lang="en-US" altLang="en-US" sz="2000" dirty="0" smtClean="0"/>
              <a:t>name.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Name is </a:t>
            </a:r>
            <a:r>
              <a:rPr lang="en-US" altLang="en-US" sz="2000" dirty="0" smtClean="0"/>
              <a:t>important: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Access reference when loading the </a:t>
            </a:r>
            <a:r>
              <a:rPr lang="en-US" altLang="en-US" sz="2000" dirty="0" smtClean="0"/>
              <a:t>column.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Options - </a:t>
            </a:r>
            <a:r>
              <a:rPr lang="en-US" altLang="en-US" sz="2200" dirty="0" smtClean="0"/>
              <a:t>left/right/center/disable: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/>
              <a:t>Only use disabled if </a:t>
            </a:r>
            <a:r>
              <a:rPr lang="en-US" altLang="en-US" sz="2100" dirty="0" smtClean="0"/>
              <a:t>necessary.</a:t>
            </a:r>
            <a:endParaRPr lang="en-US" altLang="en-US" sz="2100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.COLUMN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i="1" dirty="0" smtClean="0"/>
              <a:t>NAME</a:t>
            </a:r>
            <a:endParaRPr lang="en-US" sz="1400" b="1" i="1" dirty="0"/>
          </a:p>
          <a:p>
            <a:pPr lvl="1"/>
            <a:r>
              <a:rPr lang="en-US" sz="1400" dirty="0"/>
              <a:t>The name of the column (a maximum of 15 characters).</a:t>
            </a:r>
          </a:p>
          <a:p>
            <a:r>
              <a:rPr lang="en-US" sz="1400" b="1" i="1" dirty="0" smtClean="0"/>
              <a:t>TEXT</a:t>
            </a:r>
            <a:endParaRPr lang="en-US" sz="1400" b="1" i="1" dirty="0"/>
          </a:p>
          <a:p>
            <a:pPr lvl="1"/>
            <a:r>
              <a:rPr lang="en-US" sz="1400" dirty="0"/>
              <a:t>A quoted or alphanumeric string that contains the text of the column’s heading.</a:t>
            </a:r>
          </a:p>
          <a:p>
            <a:r>
              <a:rPr lang="en-US" sz="1400" b="1" i="1" dirty="0" smtClean="0"/>
              <a:t>JUSTIFICATION</a:t>
            </a:r>
            <a:r>
              <a:rPr lang="en-US" sz="1400" i="1" dirty="0" smtClean="0"/>
              <a:t> </a:t>
            </a:r>
          </a:p>
          <a:p>
            <a:pPr lvl="1"/>
            <a:r>
              <a:rPr lang="en-US" sz="1400" dirty="0" smtClean="0"/>
              <a:t>Optional</a:t>
            </a:r>
            <a:endParaRPr lang="en-US" sz="1400" i="1" dirty="0"/>
          </a:p>
          <a:p>
            <a:pPr lvl="1"/>
            <a:r>
              <a:rPr lang="en-US" sz="1400" dirty="0" smtClean="0"/>
              <a:t>Designates </a:t>
            </a:r>
            <a:r>
              <a:rPr lang="en-US" sz="1400" dirty="0"/>
              <a:t>how the column is aligned beneath the heading: </a:t>
            </a:r>
            <a:endParaRPr lang="en-US" sz="1400" dirty="0" smtClean="0"/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LEFT</a:t>
            </a:r>
            <a:r>
              <a:rPr lang="en-US" sz="1400" dirty="0" smtClean="0"/>
              <a:t> (default)</a:t>
            </a:r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RIGHT</a:t>
            </a:r>
          </a:p>
          <a:p>
            <a:pPr lvl="2"/>
            <a:r>
              <a:rPr lang="en-US" sz="1400" b="1" dirty="0" smtClean="0">
                <a:solidFill>
                  <a:srgbClr val="FFC000"/>
                </a:solidFill>
              </a:rPr>
              <a:t>CENTERED</a:t>
            </a:r>
            <a:endParaRPr lang="en-US" sz="1400" b="1" dirty="0">
              <a:solidFill>
                <a:srgbClr val="FFC000"/>
              </a:solidFill>
            </a:endParaRPr>
          </a:p>
          <a:p>
            <a:r>
              <a:rPr lang="en-US" sz="1400" b="1" dirty="0">
                <a:solidFill>
                  <a:srgbClr val="FFC000"/>
                </a:solidFill>
              </a:rPr>
              <a:t>DISABLE</a:t>
            </a:r>
          </a:p>
          <a:p>
            <a:pPr lvl="1"/>
            <a:r>
              <a:rPr lang="en-US" sz="1400" dirty="0" smtClean="0"/>
              <a:t>Optional</a:t>
            </a:r>
          </a:p>
          <a:p>
            <a:pPr lvl="1"/>
            <a:r>
              <a:rPr lang="en-US" sz="1400" dirty="0" smtClean="0"/>
              <a:t>Specifies </a:t>
            </a:r>
            <a:r>
              <a:rPr lang="en-US" sz="1400" dirty="0"/>
              <a:t>that when the column is placed on the menu bar, it will be disabled.</a:t>
            </a:r>
          </a:p>
          <a:p>
            <a:r>
              <a:rPr lang="en-US" sz="1400" b="1" dirty="0" smtClean="0">
                <a:solidFill>
                  <a:srgbClr val="FFC000"/>
                </a:solidFill>
              </a:rPr>
              <a:t>SELECT</a:t>
            </a:r>
            <a:r>
              <a:rPr lang="en-US" sz="1400" i="1" dirty="0" smtClean="0"/>
              <a:t>( character )</a:t>
            </a:r>
            <a:endParaRPr lang="en-US" sz="1400" b="1" dirty="0"/>
          </a:p>
          <a:p>
            <a:pPr lvl="1"/>
            <a:r>
              <a:rPr lang="en-US" sz="1400" dirty="0" smtClean="0"/>
              <a:t>Optional</a:t>
            </a:r>
          </a:p>
          <a:p>
            <a:pPr lvl="1"/>
            <a:r>
              <a:rPr lang="en-US" sz="1400" dirty="0" smtClean="0"/>
              <a:t>Specify </a:t>
            </a:r>
            <a:r>
              <a:rPr lang="en-US" sz="1400" dirty="0"/>
              <a:t>a single, printable quick-select character.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900" dirty="0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.ENTRY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C000"/>
                </a:solidFill>
              </a:rPr>
              <a:t>.entry</a:t>
            </a:r>
            <a:r>
              <a:rPr lang="en-US" altLang="en-US" sz="1200" b="1" dirty="0" smtClean="0"/>
              <a:t> </a:t>
            </a:r>
            <a:r>
              <a:rPr lang="en-US" altLang="en-US" sz="1200" b="1" i="1" dirty="0" smtClean="0"/>
              <a:t>name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text</a:t>
            </a:r>
            <a:r>
              <a:rPr lang="en-US" altLang="en-US" sz="1200" b="1" dirty="0" smtClean="0"/>
              <a:t>[, </a:t>
            </a:r>
            <a:r>
              <a:rPr lang="en-US" altLang="en-US" sz="1200" b="1" i="1" dirty="0" smtClean="0"/>
              <a:t>justification</a:t>
            </a:r>
            <a:r>
              <a:rPr lang="en-US" altLang="en-US" sz="1200" b="1" dirty="0" smtClean="0"/>
              <a:t>][,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disable</a:t>
            </a:r>
            <a:r>
              <a:rPr lang="en-US" altLang="en-US" sz="1200" b="1" dirty="0" smtClean="0"/>
              <a:t>][,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key</a:t>
            </a:r>
            <a:r>
              <a:rPr lang="en-US" altLang="en-US" sz="1200" b="1" dirty="0" smtClean="0"/>
              <a:t>( </a:t>
            </a:r>
            <a:r>
              <a:rPr lang="en-US" altLang="en-US" sz="1200" b="1" i="1" dirty="0" smtClean="0"/>
              <a:t>shortcut</a:t>
            </a:r>
            <a:r>
              <a:rPr lang="en-US" altLang="en-US" sz="1200" b="1" dirty="0" smtClean="0"/>
              <a:t> )][,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select</a:t>
            </a:r>
            <a:r>
              <a:rPr lang="en-US" altLang="en-US" sz="1200" b="1" dirty="0" smtClean="0"/>
              <a:t>( </a:t>
            </a:r>
            <a:r>
              <a:rPr lang="en-US" altLang="en-US" sz="1200" b="1" i="1" dirty="0" smtClean="0"/>
              <a:t>char</a:t>
            </a:r>
            <a:r>
              <a:rPr lang="en-US" altLang="en-US" sz="1200" b="1" dirty="0" smtClean="0"/>
              <a:t> )][,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sub </a:t>
            </a:r>
            <a:r>
              <a:rPr lang="en-US" altLang="en-US" sz="1200" b="1" dirty="0" smtClean="0"/>
              <a:t>]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1800" dirty="0" smtClean="0"/>
              <a:t>Creates a new entry on the </a:t>
            </a:r>
            <a:r>
              <a:rPr lang="en-US" altLang="en-US" sz="1800" dirty="0" smtClean="0"/>
              <a:t>column.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Entries appear in the order specified when creating a </a:t>
            </a:r>
            <a:r>
              <a:rPr lang="en-US" altLang="en-US" sz="1800" dirty="0" smtClean="0"/>
              <a:t>column.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The name is returned to your program during menu </a:t>
            </a:r>
            <a:r>
              <a:rPr lang="en-US" altLang="en-US" sz="1800" dirty="0" smtClean="0"/>
              <a:t>processing.</a:t>
            </a:r>
            <a:endParaRPr lang="en-US" altLang="en-US" sz="1800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.ENTRY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100" b="1" i="1" dirty="0" smtClean="0"/>
              <a:t>NAME</a:t>
            </a:r>
            <a:endParaRPr lang="en-US" sz="1100" b="1" i="1" dirty="0"/>
          </a:p>
          <a:p>
            <a:pPr lvl="1"/>
            <a:r>
              <a:rPr lang="en-US" sz="1100" dirty="0"/>
              <a:t>The entry name (a maximum of 10 characters).</a:t>
            </a:r>
          </a:p>
          <a:p>
            <a:r>
              <a:rPr lang="en-US" sz="1100" b="1" i="1" dirty="0" smtClean="0"/>
              <a:t>TEXT</a:t>
            </a:r>
          </a:p>
          <a:p>
            <a:pPr lvl="1"/>
            <a:r>
              <a:rPr lang="en-US" sz="1100" dirty="0" smtClean="0"/>
              <a:t>An </a:t>
            </a:r>
            <a:r>
              <a:rPr lang="en-US" sz="1100" dirty="0"/>
              <a:t>alphanumeric or quoted string that contains the text of the column entry.</a:t>
            </a:r>
          </a:p>
          <a:p>
            <a:r>
              <a:rPr lang="en-US" sz="1100" b="1" i="1" dirty="0" smtClean="0"/>
              <a:t>JUSTIFICATION</a:t>
            </a:r>
          </a:p>
          <a:p>
            <a:pPr lvl="1"/>
            <a:r>
              <a:rPr lang="en-US" sz="1100" dirty="0" smtClean="0"/>
              <a:t>Optional</a:t>
            </a:r>
          </a:p>
          <a:p>
            <a:pPr lvl="1"/>
            <a:r>
              <a:rPr lang="en-US" sz="1100" dirty="0" smtClean="0"/>
              <a:t>Designates </a:t>
            </a:r>
            <a:r>
              <a:rPr lang="en-US" sz="1100" dirty="0"/>
              <a:t>how the entry text is aligned within the </a:t>
            </a:r>
            <a:r>
              <a:rPr lang="en-US" sz="1100" dirty="0" smtClean="0"/>
              <a:t>column:</a:t>
            </a:r>
          </a:p>
          <a:p>
            <a:pPr lvl="2"/>
            <a:r>
              <a:rPr lang="en-US" sz="1100" b="1" dirty="0" smtClean="0">
                <a:solidFill>
                  <a:srgbClr val="FFC000"/>
                </a:solidFill>
              </a:rPr>
              <a:t>LEFT</a:t>
            </a:r>
            <a:r>
              <a:rPr lang="en-US" sz="1100" dirty="0" smtClean="0"/>
              <a:t> </a:t>
            </a:r>
            <a:r>
              <a:rPr lang="en-US" sz="1100" dirty="0"/>
              <a:t>(</a:t>
            </a:r>
            <a:r>
              <a:rPr lang="en-US" sz="1100" dirty="0" smtClean="0"/>
              <a:t>default)</a:t>
            </a:r>
          </a:p>
          <a:p>
            <a:pPr lvl="2"/>
            <a:r>
              <a:rPr lang="en-US" sz="1100" b="1" dirty="0" smtClean="0">
                <a:solidFill>
                  <a:srgbClr val="FFC000"/>
                </a:solidFill>
              </a:rPr>
              <a:t>RIGHT</a:t>
            </a:r>
          </a:p>
          <a:p>
            <a:pPr lvl="2"/>
            <a:r>
              <a:rPr lang="en-US" sz="1100" b="1" dirty="0" smtClean="0">
                <a:solidFill>
                  <a:srgbClr val="FFC000"/>
                </a:solidFill>
              </a:rPr>
              <a:t>CENTERED</a:t>
            </a:r>
            <a:endParaRPr lang="en-US" sz="1100" b="1" dirty="0">
              <a:solidFill>
                <a:srgbClr val="FFC000"/>
              </a:solidFill>
            </a:endParaRPr>
          </a:p>
          <a:p>
            <a:r>
              <a:rPr lang="en-US" sz="1100" b="1" dirty="0">
                <a:solidFill>
                  <a:srgbClr val="FFC000"/>
                </a:solidFill>
              </a:rPr>
              <a:t>DISABLE</a:t>
            </a:r>
          </a:p>
          <a:p>
            <a:pPr lvl="1"/>
            <a:r>
              <a:rPr lang="en-US" sz="1100" dirty="0" smtClean="0"/>
              <a:t>Optional</a:t>
            </a:r>
          </a:p>
          <a:p>
            <a:pPr lvl="1"/>
            <a:r>
              <a:rPr lang="en-US" sz="1100" dirty="0" smtClean="0"/>
              <a:t>Specifies </a:t>
            </a:r>
            <a:r>
              <a:rPr lang="en-US" sz="1100" dirty="0"/>
              <a:t>that when the column is placed on the menu bar, the entry will be disabled.</a:t>
            </a:r>
          </a:p>
          <a:p>
            <a:r>
              <a:rPr lang="en-US" sz="1100" b="1" dirty="0" smtClean="0">
                <a:solidFill>
                  <a:srgbClr val="FFC000"/>
                </a:solidFill>
              </a:rPr>
              <a:t>KEY</a:t>
            </a:r>
            <a:r>
              <a:rPr lang="en-US" sz="1100" b="1" i="1" dirty="0" smtClean="0"/>
              <a:t>( shortcut )</a:t>
            </a:r>
            <a:endParaRPr lang="en-US" sz="1100" b="1" dirty="0"/>
          </a:p>
          <a:p>
            <a:pPr lvl="1"/>
            <a:r>
              <a:rPr lang="en-US" sz="1100" dirty="0" smtClean="0"/>
              <a:t>Optional</a:t>
            </a:r>
          </a:p>
          <a:p>
            <a:pPr lvl="1"/>
            <a:r>
              <a:rPr lang="en-US" sz="1100" dirty="0" smtClean="0"/>
              <a:t>Specifies </a:t>
            </a:r>
            <a:r>
              <a:rPr lang="en-US" sz="1100" dirty="0"/>
              <a:t>a shortcut key or sequence.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SUB</a:t>
            </a:r>
          </a:p>
          <a:p>
            <a:pPr lvl="1"/>
            <a:r>
              <a:rPr lang="en-US" sz="1100" dirty="0" smtClean="0"/>
              <a:t>Optional</a:t>
            </a:r>
          </a:p>
          <a:p>
            <a:pPr lvl="1"/>
            <a:r>
              <a:rPr lang="en-US" sz="1100" dirty="0" smtClean="0"/>
              <a:t>Specifies </a:t>
            </a:r>
            <a:r>
              <a:rPr lang="en-US" sz="1100" dirty="0"/>
              <a:t>that a submenu column is associated with the entry.</a:t>
            </a:r>
          </a:p>
          <a:p>
            <a:r>
              <a:rPr lang="en-US" sz="1100" b="1" dirty="0" smtClean="0">
                <a:solidFill>
                  <a:srgbClr val="FFC000"/>
                </a:solidFill>
              </a:rPr>
              <a:t>SELECT</a:t>
            </a:r>
            <a:r>
              <a:rPr lang="en-US" sz="1100" b="1" i="1" dirty="0" smtClean="0"/>
              <a:t>( character )</a:t>
            </a:r>
            <a:endParaRPr lang="en-US" sz="1100" b="1" dirty="0"/>
          </a:p>
          <a:p>
            <a:pPr lvl="1"/>
            <a:r>
              <a:rPr lang="en-US" sz="1100" dirty="0" smtClean="0"/>
              <a:t>Optional</a:t>
            </a:r>
          </a:p>
          <a:p>
            <a:pPr lvl="1"/>
            <a:r>
              <a:rPr lang="en-US" sz="1100" dirty="0" smtClean="0"/>
              <a:t>Specifies </a:t>
            </a:r>
            <a:r>
              <a:rPr lang="en-US" sz="1100" dirty="0"/>
              <a:t>a single, printable quick-select character</a:t>
            </a:r>
            <a:r>
              <a:rPr lang="en-US" sz="1100" dirty="0" smtClean="0"/>
              <a:t>.</a:t>
            </a:r>
            <a:endParaRPr lang="en-US" altLang="en-US" sz="900" dirty="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2009-03-20T06:00:00+00:00</Last_x0020_reviewed>
    <Group xmlns="7E1B7CF5-752A-422F-85AE-1DE92AF584A4" xsi:nil="true"/>
    <Comment xmlns="7E1B7CF5-752A-422F-85AE-1DE92AF584A4">RLB - Verified</Comment>
  </documentManagement>
</p:properties>
</file>

<file path=customXml/itemProps1.xml><?xml version="1.0" encoding="utf-8"?>
<ds:datastoreItem xmlns:ds="http://schemas.openxmlformats.org/officeDocument/2006/customXml" ds:itemID="{BCA09159-D60D-40A1-A4BE-CD39627FD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E78B283-7AA3-46CB-946A-E06B8FD2805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F6B29C2-5EA1-47FC-8328-C833DC98EB7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D454A31-A0FA-48FC-9B79-3A6380A6B50B}">
  <ds:schemaRefs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287</TotalTime>
  <Words>2080</Words>
  <Application>Microsoft Office PowerPoint</Application>
  <PresentationFormat>On-screen Show (4:3)</PresentationFormat>
  <Paragraphs>383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Times New Roman</vt:lpstr>
      <vt:lpstr>Arial</vt:lpstr>
      <vt:lpstr>Franklin Gothic Book</vt:lpstr>
      <vt:lpstr>Perpetua</vt:lpstr>
      <vt:lpstr>Wingdings 2</vt:lpstr>
      <vt:lpstr>Wingdings</vt:lpstr>
      <vt:lpstr>CUDark</vt:lpstr>
      <vt:lpstr>Dark Design</vt:lpstr>
      <vt:lpstr>Synergy Toolkit Training</vt:lpstr>
      <vt:lpstr>Menu Processing</vt:lpstr>
      <vt:lpstr>Quick Select Characters</vt:lpstr>
      <vt:lpstr>Shortcut Keys</vt:lpstr>
      <vt:lpstr>Script Building Commands</vt:lpstr>
      <vt:lpstr>.COLUMN</vt:lpstr>
      <vt:lpstr>.COLUMN Arguments</vt:lpstr>
      <vt:lpstr>.ENTRY</vt:lpstr>
      <vt:lpstr>.ENTRY Arguments</vt:lpstr>
      <vt:lpstr>.LINE</vt:lpstr>
      <vt:lpstr>.LIST</vt:lpstr>
      <vt:lpstr>.END</vt:lpstr>
      <vt:lpstr>Menu Example</vt:lpstr>
      <vt:lpstr>Exercise 3</vt:lpstr>
      <vt:lpstr>Menu Processing</vt:lpstr>
      <vt:lpstr>CU and Synergy UI Routines</vt:lpstr>
      <vt:lpstr>XCALL CUM_LDCOL</vt:lpstr>
      <vt:lpstr>CUM_LDCOL Arguments</vt:lpstr>
      <vt:lpstr>XCALL CUM_COLUMN</vt:lpstr>
      <vt:lpstr>CUM_COLUMN Arguments</vt:lpstr>
      <vt:lpstr>XCALL CUM_DISABLE</vt:lpstr>
      <vt:lpstr>CUM_DISABLE Arguments</vt:lpstr>
      <vt:lpstr>XCALL CUM_ENABLE</vt:lpstr>
      <vt:lpstr>CUM_ENABLE Arguments</vt:lpstr>
      <vt:lpstr>XCALL DTK_MENU</vt:lpstr>
      <vt:lpstr>DTK_MENU Arguments</vt:lpstr>
      <vt:lpstr>XCALL M_DEFCOL</vt:lpstr>
      <vt:lpstr>M_DEFCOL Arguments</vt:lpstr>
      <vt:lpstr>XCALL M_PROCESS</vt:lpstr>
      <vt:lpstr>M_PROCESS Arguments</vt:lpstr>
      <vt:lpstr>On Return from M_PROCESS</vt:lpstr>
      <vt:lpstr>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207</cp:revision>
  <cp:lastPrinted>1601-01-01T00:00:00Z</cp:lastPrinted>
  <dcterms:created xsi:type="dcterms:W3CDTF">1601-01-01T00:00:00Z</dcterms:created>
  <dcterms:modified xsi:type="dcterms:W3CDTF">2021-07-01T22:50:36Z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126000.000000000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39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