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9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  <p:sldMasterId id="2147483740" r:id="rId7"/>
    <p:sldMasterId id="2147483754" r:id="rId8"/>
  </p:sldMasterIdLst>
  <p:notesMasterIdLst>
    <p:notesMasterId r:id="rId38"/>
  </p:notesMasterIdLst>
  <p:handoutMasterIdLst>
    <p:handoutMasterId r:id="rId39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2" r:id="rId33"/>
    <p:sldId id="283" r:id="rId34"/>
    <p:sldId id="284" r:id="rId35"/>
    <p:sldId id="285" r:id="rId36"/>
    <p:sldId id="28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5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r>
              <a:rPr lang="en-US"/>
              <a:t>V2.2 Toolkit Training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7ABA6E1-599F-47AB-BA60-1E65936FF1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AE782EF3-57B1-4501-8264-23909C70BE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8BD4BB-F3F1-46C5-ACBF-D4F0C6079DBE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7CE985-565B-48D4-9755-805DB2693ED6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4E9512-8317-4203-9DFC-A3BAC1934433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BB7184-0A57-4A36-8F85-F6F037962207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69C174-21AD-42CE-B8A9-1E1B19B80704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8AEDF6-F282-4AAF-A8EB-63E521BF3673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B54934-A37B-4E85-8662-F0256E2EDA84}" type="slidenum">
              <a:rPr lang="en-US" altLang="en-US" sz="1200" b="0"/>
              <a:pPr/>
              <a:t>15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A0FC50-D8A8-4C0F-BA16-101F136EFE74}" type="slidenum">
              <a:rPr lang="en-US" altLang="en-US" sz="1200" b="0"/>
              <a:pPr/>
              <a:t>16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395D51-E882-470C-8789-9FF3492C41B8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8AD43B-DDA0-4472-8244-018698DBFDEB}" type="slidenum">
              <a:rPr lang="en-US" altLang="en-US" sz="1200" b="0"/>
              <a:pPr/>
              <a:t>18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13A449-5BDA-45F9-B9E3-FD795D147F7E}" type="slidenum">
              <a:rPr lang="en-US" altLang="en-US" sz="1200" b="0"/>
              <a:pPr/>
              <a:t>19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8237DD-A0AF-494A-B860-D8861FDCEBCA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70F184-5667-4314-A4B3-67BAA7B488FF}" type="slidenum">
              <a:rPr lang="en-US" altLang="en-US" sz="1200" b="0"/>
              <a:pPr/>
              <a:t>20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2A6E61-ACB9-4E4F-92B5-48AE338CED6C}" type="slidenum">
              <a:rPr lang="en-US" altLang="en-US" sz="1200" b="0"/>
              <a:pPr/>
              <a:t>21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EF4E5D-7267-4C99-85BB-D4512A79E53A}" type="slidenum">
              <a:rPr lang="en-US" altLang="en-US" sz="1200" b="0"/>
              <a:pPr/>
              <a:t>22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E2925B-DF79-4147-A177-2F9C750DD383}" type="slidenum">
              <a:rPr lang="en-US" altLang="en-US" sz="1200" b="0"/>
              <a:pPr/>
              <a:t>23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10972F-F6E4-4B84-9AED-3C37A287DD96}" type="slidenum">
              <a:rPr lang="en-US" altLang="en-US" sz="1200" b="0"/>
              <a:pPr/>
              <a:t>24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D945F0-6DA9-4160-AAE3-EF4C364327A5}" type="slidenum">
              <a:rPr lang="en-US" altLang="en-US" sz="1200" b="0"/>
              <a:pPr/>
              <a:t>25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8325F2-CA65-4A21-8726-048A90A24CD0}" type="slidenum">
              <a:rPr lang="en-US" altLang="en-US" sz="1200" b="0"/>
              <a:pPr/>
              <a:t>26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733AA3-9D3C-4324-9D4D-AA307B37D0D7}" type="slidenum">
              <a:rPr lang="en-US" altLang="en-US" sz="1200" b="0"/>
              <a:pPr/>
              <a:t>27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76239E-47BF-4A2B-AAA4-92CE47816487}" type="slidenum">
              <a:rPr lang="en-US" altLang="en-US" sz="1200" b="0"/>
              <a:pPr/>
              <a:t>28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804116-4694-4CB3-B2D0-602D7E3C9DE4}" type="slidenum">
              <a:rPr lang="en-US" altLang="en-US" sz="1200" b="0"/>
              <a:pPr/>
              <a:t>29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D20BAD-A172-468E-9053-9AA10EB83834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9491C3-1D64-4FCB-8AA2-1E409C0E835B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30A40E-73C3-44D6-86CA-E3C1A2F25AC1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09DF04-4041-4D98-8442-442B3F626E40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65872F-E900-4D68-B928-3DBB2F62F70E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0FAF1A-F5A4-491C-97AF-02D30B050023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BE7AFF-CA22-4021-8EAE-C24EB0A41A0E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58EBF3-ECF7-4FA8-ADAC-EFB16EAADB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122769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454E46B-00D2-4425-ACF6-C92F7ABF9C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19879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9137542-036C-4B29-8ECF-B6714F07F7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266586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11D1AE97-A2C6-459E-8529-76795AC4DA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930338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5C694-95C7-489C-971F-DDAE937CFF27}" type="datetime1">
              <a:rPr lang="en-US" smtClean="0"/>
              <a:t>7/2/2021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0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1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8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0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05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43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B671D80-3EC8-4428-8503-C3DBF59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848588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999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672261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58EBF3-ECF7-4FA8-ADAC-EFB16EAADB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18301"/>
      </p:ext>
    </p:extLst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B671D80-3EC8-4428-8503-C3DBF59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63952"/>
      </p:ext>
    </p:extLst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B671D80-3EC8-4428-8503-C3DBF59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977642"/>
      </p:ext>
    </p:extLst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B671D80-3EC8-4428-8503-C3DBF59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470001"/>
      </p:ext>
    </p:extLst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B671D80-3EC8-4428-8503-C3DBF59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089996"/>
      </p:ext>
    </p:extLst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653C402-093C-4BA2-89F1-5234BD881C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434020"/>
      </p:ext>
    </p:extLst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76656EC-3AC3-456B-BE2E-6D03205271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765175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E2AC48E-5264-442D-A032-B6109F867A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7112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B671D80-3EC8-4428-8503-C3DBF59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80918"/>
      </p:ext>
    </p:extLst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9179B7A-A43A-463D-91CA-DD8A0ECF19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168890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454E46B-00D2-4425-ACF6-C92F7ABF9C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43173"/>
      </p:ext>
    </p:extLst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9137542-036C-4B29-8ECF-B6714F07F7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104524"/>
      </p:ext>
    </p:extLst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11D1AE97-A2C6-459E-8529-76795AC4DA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804902"/>
      </p:ext>
    </p:extLst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5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41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5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B671D80-3EC8-4428-8503-C3DBF59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798837"/>
      </p:ext>
    </p:extLst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79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97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B671D80-3EC8-4428-8503-C3DBF59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793502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653C402-093C-4BA2-89F1-5234BD881C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300011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76656EC-3AC3-456B-BE2E-6D03205271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9629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E2AC48E-5264-442D-A032-B6109F867A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88535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9179B7A-A43A-463D-91CA-DD8A0ECF19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22418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4B671D80-3EC8-4428-8503-C3DBF59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46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9169710-2AE9-4980-BC27-CAA9A95CEB6E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4B671D80-3EC8-4428-8503-C3DBF59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6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z="4800" dirty="0" smtClean="0"/>
              <a:t>Synergy Toolkit Training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Selection Processing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.TEXT</a:t>
            </a:r>
            <a:r>
              <a:rPr lang="en-US" altLang="en-US" dirty="0" smtClean="0"/>
              <a:t>	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400" b="1" dirty="0" smtClean="0">
                <a:solidFill>
                  <a:srgbClr val="FFC000"/>
                </a:solidFill>
                <a:latin typeface="+mn-lt"/>
              </a:rPr>
              <a:t>.text</a:t>
            </a:r>
            <a:r>
              <a:rPr lang="en-US" altLang="en-US" sz="1400" b="1" dirty="0" smtClean="0">
                <a:latin typeface="+mn-lt"/>
              </a:rPr>
              <a:t> </a:t>
            </a:r>
            <a:r>
              <a:rPr lang="en-US" altLang="en-US" sz="1400" b="1" i="1" dirty="0">
                <a:latin typeface="+mn-lt"/>
              </a:rPr>
              <a:t>name</a:t>
            </a:r>
            <a:r>
              <a:rPr lang="en-US" altLang="en-US" sz="1400" b="1" dirty="0">
                <a:latin typeface="+mn-lt"/>
              </a:rPr>
              <a:t>[, POSITION</a:t>
            </a:r>
            <a:r>
              <a:rPr lang="en-US" altLang="en-US" sz="1400" b="1" dirty="0" smtClean="0">
                <a:latin typeface="+mn-lt"/>
              </a:rPr>
              <a:t>( </a:t>
            </a:r>
            <a:r>
              <a:rPr lang="en-US" altLang="en-US" sz="1400" b="1" i="1" dirty="0" smtClean="0">
                <a:latin typeface="+mn-lt"/>
              </a:rPr>
              <a:t>row</a:t>
            </a:r>
            <a:r>
              <a:rPr lang="en-US" altLang="en-US" sz="1400" b="1" dirty="0">
                <a:latin typeface="+mn-lt"/>
              </a:rPr>
              <a:t>, </a:t>
            </a:r>
            <a:r>
              <a:rPr lang="en-US" altLang="en-US" sz="1400" b="1" i="1" dirty="0" smtClean="0">
                <a:latin typeface="+mn-lt"/>
              </a:rPr>
              <a:t>column</a:t>
            </a:r>
            <a:r>
              <a:rPr lang="en-US" altLang="en-US" sz="1400" b="1" dirty="0" smtClean="0">
                <a:latin typeface="+mn-lt"/>
              </a:rPr>
              <a:t> )][, </a:t>
            </a:r>
            <a:r>
              <a:rPr lang="en-US" altLang="en-US" sz="1400" b="1" dirty="0">
                <a:latin typeface="+mn-lt"/>
              </a:rPr>
              <a:t>MARGIN</a:t>
            </a:r>
            <a:r>
              <a:rPr lang="en-US" altLang="en-US" sz="1400" b="1" dirty="0" smtClean="0">
                <a:latin typeface="+mn-lt"/>
              </a:rPr>
              <a:t>( </a:t>
            </a:r>
            <a:r>
              <a:rPr lang="en-US" altLang="en-US" sz="1400" b="1" i="1" dirty="0" smtClean="0">
                <a:latin typeface="+mn-lt"/>
              </a:rPr>
              <a:t>left</a:t>
            </a:r>
            <a:r>
              <a:rPr lang="en-US" altLang="en-US" sz="1400" b="1" dirty="0">
                <a:latin typeface="+mn-lt"/>
              </a:rPr>
              <a:t>, </a:t>
            </a:r>
            <a:r>
              <a:rPr lang="en-US" altLang="en-US" sz="1400" b="1" i="1" dirty="0" smtClean="0">
                <a:latin typeface="+mn-lt"/>
              </a:rPr>
              <a:t>right</a:t>
            </a:r>
            <a:r>
              <a:rPr lang="en-US" altLang="en-US" sz="1400" b="1" dirty="0" smtClean="0">
                <a:latin typeface="+mn-lt"/>
              </a:rPr>
              <a:t> )] </a:t>
            </a:r>
            <a:r>
              <a:rPr lang="en-US" altLang="en-US" sz="1400" b="1" i="1" dirty="0">
                <a:latin typeface="+mn-lt"/>
              </a:rPr>
              <a:t>lines_of_text...</a:t>
            </a:r>
          </a:p>
          <a:p>
            <a:pPr>
              <a:buNone/>
            </a:pPr>
            <a:r>
              <a:rPr lang="en-US" altLang="en-US" sz="1400" b="1" dirty="0" smtClean="0">
                <a:solidFill>
                  <a:srgbClr val="FFC000"/>
                </a:solidFill>
                <a:latin typeface="+mn-lt"/>
              </a:rPr>
              <a:t>.text</a:t>
            </a:r>
            <a:r>
              <a:rPr lang="en-US" altLang="en-US" sz="1400" b="1" dirty="0" smtClean="0">
                <a:latin typeface="+mn-lt"/>
              </a:rPr>
              <a:t> </a:t>
            </a:r>
            <a:r>
              <a:rPr lang="en-US" altLang="en-US" sz="1400" b="1" i="1" dirty="0">
                <a:latin typeface="+mn-lt"/>
              </a:rPr>
              <a:t>text</a:t>
            </a:r>
            <a:r>
              <a:rPr lang="en-US" altLang="en-US" sz="1400" b="1" dirty="0">
                <a:latin typeface="+mn-lt"/>
              </a:rPr>
              <a:t>[, </a:t>
            </a:r>
            <a:r>
              <a:rPr lang="en-US" altLang="en-US" sz="1400" b="1" i="1" dirty="0">
                <a:latin typeface="+mn-lt"/>
              </a:rPr>
              <a:t>justification</a:t>
            </a:r>
            <a:r>
              <a:rPr lang="en-US" altLang="en-US" sz="1400" b="1" dirty="0" smtClean="0">
                <a:latin typeface="+mn-lt"/>
              </a:rPr>
              <a:t>]</a:t>
            </a:r>
          </a:p>
          <a:p>
            <a:pPr>
              <a:buNone/>
            </a:pPr>
            <a:endParaRPr lang="en-US" altLang="en-US" sz="1400" b="1" dirty="0">
              <a:latin typeface="+mn-lt"/>
            </a:endParaRPr>
          </a:p>
          <a:p>
            <a:r>
              <a:rPr lang="en-US" altLang="en-US" sz="2000" dirty="0" smtClean="0">
                <a:latin typeface="+mn-lt"/>
              </a:rPr>
              <a:t>Add </a:t>
            </a:r>
            <a:r>
              <a:rPr lang="en-US" altLang="en-US" sz="2000" dirty="0">
                <a:latin typeface="+mn-lt"/>
              </a:rPr>
              <a:t>text to a window or menu </a:t>
            </a:r>
            <a:r>
              <a:rPr lang="en-US" altLang="en-US" sz="2000" dirty="0" smtClean="0">
                <a:latin typeface="+mn-lt"/>
              </a:rPr>
              <a:t>column.</a:t>
            </a:r>
            <a:endParaRPr lang="en-US" altLang="en-US" sz="2000" dirty="0" smtClean="0">
              <a:latin typeface="+mn-lt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.TEXT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050" b="1" i="1" dirty="0" smtClean="0">
                <a:latin typeface="Times-Roman" charset="0"/>
              </a:rPr>
              <a:t>NAME</a:t>
            </a:r>
            <a:endParaRPr lang="en-US" altLang="en-US" sz="1050" b="1" i="1" dirty="0">
              <a:latin typeface="Times-Roman" charset="0"/>
            </a:endParaRPr>
          </a:p>
          <a:p>
            <a:pPr lvl="1"/>
            <a:r>
              <a:rPr lang="en-US" altLang="en-US" sz="1050" dirty="0">
                <a:latin typeface="Times-Roman" charset="0"/>
              </a:rPr>
              <a:t>The name of the text (a maximum of 30 characters</a:t>
            </a:r>
            <a:r>
              <a:rPr lang="en-US" altLang="en-US" sz="1050" dirty="0" smtClean="0">
                <a:latin typeface="Times-Roman" charset="0"/>
              </a:rPr>
              <a:t>).</a:t>
            </a:r>
            <a:endParaRPr lang="en-US" altLang="en-US" sz="1050" dirty="0">
              <a:latin typeface="Times-Roman" charset="0"/>
            </a:endParaRPr>
          </a:p>
          <a:p>
            <a:r>
              <a:rPr lang="en-US" altLang="en-US" sz="1050" b="1" dirty="0" smtClean="0">
                <a:solidFill>
                  <a:srgbClr val="FFC000"/>
                </a:solidFill>
                <a:latin typeface="Times-Roman" charset="0"/>
              </a:rPr>
              <a:t>POSITION</a:t>
            </a:r>
            <a:r>
              <a:rPr lang="en-US" altLang="en-US" sz="1050" b="1" dirty="0" smtClean="0">
                <a:latin typeface="Times-Roman" charset="0"/>
              </a:rPr>
              <a:t>( </a:t>
            </a:r>
            <a:r>
              <a:rPr lang="en-US" altLang="en-US" sz="1050" b="1" i="1" dirty="0" smtClean="0">
                <a:latin typeface="Times-Roman" charset="0"/>
              </a:rPr>
              <a:t>row</a:t>
            </a:r>
            <a:r>
              <a:rPr lang="en-US" altLang="en-US" sz="1050" b="1" dirty="0">
                <a:latin typeface="Times-Roman" charset="0"/>
              </a:rPr>
              <a:t>, </a:t>
            </a:r>
            <a:r>
              <a:rPr lang="en-US" altLang="en-US" sz="1050" b="1" i="1" dirty="0" smtClean="0">
                <a:latin typeface="Times-Roman" charset="0"/>
              </a:rPr>
              <a:t>column</a:t>
            </a:r>
            <a:r>
              <a:rPr lang="en-US" altLang="en-US" sz="1050" b="1" dirty="0" smtClean="0">
                <a:latin typeface="Times-Roman" charset="0"/>
              </a:rPr>
              <a:t> )</a:t>
            </a:r>
            <a:endParaRPr lang="en-US" altLang="en-US" sz="1050" b="1" dirty="0">
              <a:latin typeface="Times-Roman" charset="0"/>
            </a:endParaRPr>
          </a:p>
          <a:p>
            <a:pPr lvl="1"/>
            <a:r>
              <a:rPr lang="en-US" altLang="en-US" sz="1050" dirty="0" smtClean="0">
                <a:latin typeface="Times-Roman" charset="0"/>
              </a:rPr>
              <a:t>Optional</a:t>
            </a:r>
          </a:p>
          <a:p>
            <a:pPr lvl="1"/>
            <a:r>
              <a:rPr lang="en-US" altLang="en-US" sz="1050" dirty="0" smtClean="0">
                <a:latin typeface="Times-Roman" charset="0"/>
              </a:rPr>
              <a:t>The </a:t>
            </a:r>
            <a:r>
              <a:rPr lang="en-US" altLang="en-US" sz="1050" dirty="0">
                <a:latin typeface="Times-Roman" charset="0"/>
              </a:rPr>
              <a:t>position specification for the text, indicating the row and column at which the upper-left corner of the text is positioned. </a:t>
            </a:r>
            <a:endParaRPr lang="en-US" altLang="en-US" sz="1050" dirty="0" smtClean="0">
              <a:latin typeface="Times-Roman" charset="0"/>
            </a:endParaRPr>
          </a:p>
          <a:p>
            <a:pPr lvl="1"/>
            <a:r>
              <a:rPr lang="en-US" altLang="en-US" sz="1050" dirty="0" smtClean="0">
                <a:latin typeface="Times-Roman" charset="0"/>
              </a:rPr>
              <a:t>The </a:t>
            </a:r>
            <a:r>
              <a:rPr lang="en-US" altLang="en-US" sz="1050" dirty="0">
                <a:latin typeface="Times-Roman" charset="0"/>
              </a:rPr>
              <a:t>position doesn’t have to be in the display area, but it must be within the window.</a:t>
            </a:r>
          </a:p>
          <a:p>
            <a:r>
              <a:rPr lang="en-US" altLang="en-US" sz="1050" b="1" dirty="0" smtClean="0">
                <a:solidFill>
                  <a:srgbClr val="FFC000"/>
                </a:solidFill>
                <a:latin typeface="Times-Roman" charset="0"/>
              </a:rPr>
              <a:t>MARGIN</a:t>
            </a:r>
            <a:r>
              <a:rPr lang="en-US" altLang="en-US" sz="1050" b="1" dirty="0" smtClean="0">
                <a:latin typeface="Times-Roman" charset="0"/>
              </a:rPr>
              <a:t>( </a:t>
            </a:r>
            <a:r>
              <a:rPr lang="en-US" altLang="en-US" sz="1050" b="1" i="1" dirty="0" smtClean="0">
                <a:latin typeface="Times-Roman" charset="0"/>
              </a:rPr>
              <a:t>left</a:t>
            </a:r>
            <a:r>
              <a:rPr lang="en-US" altLang="en-US" sz="1050" b="1" dirty="0">
                <a:latin typeface="Times-Roman" charset="0"/>
              </a:rPr>
              <a:t>, </a:t>
            </a:r>
            <a:r>
              <a:rPr lang="en-US" altLang="en-US" sz="1050" b="1" i="1" dirty="0" smtClean="0">
                <a:latin typeface="Times-Roman" charset="0"/>
              </a:rPr>
              <a:t>right</a:t>
            </a:r>
            <a:r>
              <a:rPr lang="en-US" altLang="en-US" sz="1050" b="1" dirty="0" smtClean="0">
                <a:latin typeface="Times-Roman" charset="0"/>
              </a:rPr>
              <a:t> )</a:t>
            </a:r>
            <a:endParaRPr lang="en-US" altLang="en-US" sz="1050" b="1" dirty="0">
              <a:latin typeface="Times-Roman" charset="0"/>
            </a:endParaRPr>
          </a:p>
          <a:p>
            <a:pPr lvl="1"/>
            <a:r>
              <a:rPr lang="en-US" altLang="en-US" sz="1050" dirty="0" smtClean="0">
                <a:latin typeface="Times-Roman" charset="0"/>
              </a:rPr>
              <a:t>Optional</a:t>
            </a:r>
          </a:p>
          <a:p>
            <a:pPr lvl="1"/>
            <a:r>
              <a:rPr lang="en-US" altLang="en-US" sz="1050" dirty="0" smtClean="0">
                <a:latin typeface="Times-Roman" charset="0"/>
              </a:rPr>
              <a:t>The </a:t>
            </a:r>
            <a:r>
              <a:rPr lang="en-US" altLang="en-US" sz="1050" dirty="0">
                <a:latin typeface="Times-Roman" charset="0"/>
              </a:rPr>
              <a:t>margin specification for the text, indicating the number of columns from the left margin and the right margin. Margins are </a:t>
            </a:r>
            <a:r>
              <a:rPr lang="en-US" altLang="en-US" sz="1050" dirty="0" smtClean="0">
                <a:latin typeface="Times-Roman" charset="0"/>
              </a:rPr>
              <a:t>the number </a:t>
            </a:r>
            <a:r>
              <a:rPr lang="en-US" altLang="en-US" sz="1050" dirty="0">
                <a:latin typeface="Times-Roman" charset="0"/>
              </a:rPr>
              <a:t>of spaces from the left and right edge of the </a:t>
            </a:r>
            <a:r>
              <a:rPr lang="en-US" altLang="en-US" sz="1050" dirty="0" smtClean="0">
                <a:latin typeface="Times-Roman" charset="0"/>
              </a:rPr>
              <a:t>window.  </a:t>
            </a:r>
          </a:p>
          <a:p>
            <a:pPr lvl="1"/>
            <a:r>
              <a:rPr lang="en-US" altLang="en-US" sz="1050" dirty="0" smtClean="0">
                <a:latin typeface="Times-Roman" charset="0"/>
              </a:rPr>
              <a:t>If </a:t>
            </a:r>
            <a:r>
              <a:rPr lang="en-US" altLang="en-US" sz="1050" dirty="0">
                <a:latin typeface="Times-Roman" charset="0"/>
              </a:rPr>
              <a:t>left is less than or equal to column, this setting applies to all but </a:t>
            </a:r>
            <a:r>
              <a:rPr lang="en-US" altLang="en-US" sz="1050" dirty="0" smtClean="0">
                <a:latin typeface="Times-Roman" charset="0"/>
              </a:rPr>
              <a:t>the first </a:t>
            </a:r>
            <a:r>
              <a:rPr lang="en-US" altLang="en-US" sz="1050" dirty="0">
                <a:latin typeface="Times-Roman" charset="0"/>
              </a:rPr>
              <a:t>line, whose indent in this case is controlled by the column argument for </a:t>
            </a:r>
            <a:r>
              <a:rPr lang="en-US" altLang="en-US" sz="1050" b="1" dirty="0">
                <a:solidFill>
                  <a:srgbClr val="FFC000"/>
                </a:solidFill>
                <a:latin typeface="Times-Roman" charset="0"/>
              </a:rPr>
              <a:t>POSITION</a:t>
            </a:r>
            <a:r>
              <a:rPr lang="en-US" altLang="en-US" sz="1050" dirty="0">
                <a:latin typeface="Times-Roman" charset="0"/>
              </a:rPr>
              <a:t>.</a:t>
            </a:r>
          </a:p>
          <a:p>
            <a:r>
              <a:rPr lang="en-US" altLang="en-US" sz="1050" b="1" i="1" dirty="0" smtClean="0">
                <a:latin typeface="Times-Roman" charset="0"/>
              </a:rPr>
              <a:t>LINES_OF_TEXT</a:t>
            </a:r>
            <a:endParaRPr lang="en-US" altLang="en-US" sz="1050" b="1" i="1" dirty="0">
              <a:latin typeface="Times-Roman" charset="0"/>
            </a:endParaRPr>
          </a:p>
          <a:p>
            <a:pPr lvl="1"/>
            <a:r>
              <a:rPr lang="en-US" altLang="en-US" sz="1050" dirty="0" smtClean="0">
                <a:latin typeface="Times-Roman" charset="0"/>
              </a:rPr>
              <a:t>One </a:t>
            </a:r>
            <a:r>
              <a:rPr lang="en-US" altLang="en-US" sz="1050" dirty="0">
                <a:latin typeface="Times-Roman" charset="0"/>
              </a:rPr>
              <a:t>or more lines of text in general or input windows.</a:t>
            </a:r>
          </a:p>
          <a:p>
            <a:r>
              <a:rPr lang="en-US" altLang="en-US" sz="1050" b="1" i="1" dirty="0" smtClean="0">
                <a:latin typeface="Times-Roman" charset="0"/>
              </a:rPr>
              <a:t>TEXT</a:t>
            </a:r>
            <a:endParaRPr lang="en-US" altLang="en-US" sz="1050" b="1" i="1" dirty="0">
              <a:latin typeface="Times-Roman" charset="0"/>
            </a:endParaRPr>
          </a:p>
          <a:p>
            <a:pPr lvl="1"/>
            <a:r>
              <a:rPr lang="en-US" altLang="en-US" sz="1050" dirty="0" smtClean="0">
                <a:latin typeface="Times-Roman" charset="0"/>
              </a:rPr>
              <a:t>A </a:t>
            </a:r>
            <a:r>
              <a:rPr lang="en-US" altLang="en-US" sz="1050" dirty="0">
                <a:latin typeface="Times-Roman" charset="0"/>
              </a:rPr>
              <a:t>text string in menu columns or selection windows.</a:t>
            </a:r>
          </a:p>
          <a:p>
            <a:r>
              <a:rPr lang="en-US" altLang="en-US" sz="1050" b="1" i="1" dirty="0" smtClean="0">
                <a:latin typeface="Times-Roman" charset="0"/>
              </a:rPr>
              <a:t>JUSTIFICATION</a:t>
            </a:r>
            <a:endParaRPr lang="en-US" altLang="en-US" sz="1050" b="1" i="1" dirty="0">
              <a:latin typeface="Times-Roman" charset="0"/>
            </a:endParaRPr>
          </a:p>
          <a:p>
            <a:pPr lvl="1"/>
            <a:r>
              <a:rPr lang="en-US" altLang="en-US" sz="1050" dirty="0" smtClean="0">
                <a:latin typeface="Times-Roman" charset="0"/>
              </a:rPr>
              <a:t>Designates </a:t>
            </a:r>
            <a:r>
              <a:rPr lang="en-US" altLang="en-US" sz="1050" dirty="0">
                <a:latin typeface="Times-Roman" charset="0"/>
              </a:rPr>
              <a:t>how the column text is aligned within the entry-text area, as opposed to the entire width of the menu or </a:t>
            </a:r>
            <a:r>
              <a:rPr lang="en-US" altLang="en-US" sz="1050" dirty="0" smtClean="0">
                <a:latin typeface="Times-Roman" charset="0"/>
              </a:rPr>
              <a:t>selection column</a:t>
            </a:r>
            <a:r>
              <a:rPr lang="en-US" altLang="en-US" sz="1050" dirty="0">
                <a:latin typeface="Times-Roman" charset="0"/>
              </a:rPr>
              <a:t>. </a:t>
            </a:r>
            <a:endParaRPr lang="en-US" altLang="en-US" sz="1050" dirty="0" smtClean="0">
              <a:latin typeface="Times-Roman" charset="0"/>
            </a:endParaRPr>
          </a:p>
          <a:p>
            <a:pPr lvl="1"/>
            <a:r>
              <a:rPr lang="en-US" altLang="en-US" sz="1050" dirty="0" smtClean="0">
                <a:latin typeface="Times-Roman" charset="0"/>
              </a:rPr>
              <a:t>Valid </a:t>
            </a:r>
            <a:r>
              <a:rPr lang="en-US" altLang="en-US" sz="1050" dirty="0">
                <a:latin typeface="Times-Roman" charset="0"/>
              </a:rPr>
              <a:t>values </a:t>
            </a:r>
            <a:r>
              <a:rPr lang="en-US" altLang="en-US" sz="1050" dirty="0" smtClean="0">
                <a:latin typeface="Times-Roman" charset="0"/>
              </a:rPr>
              <a:t>are:</a:t>
            </a:r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  <a:latin typeface="Times-Roman" charset="0"/>
              </a:rPr>
              <a:t>LEFT</a:t>
            </a:r>
            <a:r>
              <a:rPr lang="en-US" altLang="en-US" sz="1050" dirty="0" smtClean="0">
                <a:latin typeface="Times-Roman" charset="0"/>
              </a:rPr>
              <a:t> </a:t>
            </a:r>
            <a:r>
              <a:rPr lang="en-US" altLang="en-US" sz="1050" dirty="0">
                <a:latin typeface="Times-Roman" charset="0"/>
              </a:rPr>
              <a:t>(</a:t>
            </a:r>
            <a:r>
              <a:rPr lang="en-US" altLang="en-US" sz="1050" dirty="0" smtClean="0">
                <a:latin typeface="Times-Roman" charset="0"/>
              </a:rPr>
              <a:t>default)</a:t>
            </a:r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  <a:latin typeface="Times-Roman" charset="0"/>
              </a:rPr>
              <a:t>RIGHT</a:t>
            </a:r>
          </a:p>
          <a:p>
            <a:pPr lvl="2"/>
            <a:r>
              <a:rPr lang="en-US" altLang="en-US" sz="1050" b="1" dirty="0" smtClean="0">
                <a:solidFill>
                  <a:srgbClr val="FFC000"/>
                </a:solidFill>
                <a:latin typeface="Times-Roman" charset="0"/>
              </a:rPr>
              <a:t>CENTERED</a:t>
            </a:r>
            <a:endParaRPr lang="en-US" altLang="en-US" sz="1050" b="1" dirty="0" smtClean="0">
              <a:solidFill>
                <a:srgbClr val="FFC000"/>
              </a:solidFill>
              <a:latin typeface="Times-Roman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Synergy and CU Routines:</a:t>
            </a:r>
            <a:endParaRPr lang="en-US" altLang="en-US" dirty="0" smtClean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 dirty="0" smtClean="0"/>
              <a:t>Synergy routines:</a:t>
            </a:r>
          </a:p>
          <a:p>
            <a:pPr lvl="1"/>
            <a:r>
              <a:rPr lang="en-US" altLang="en-US" sz="1200" b="1" dirty="0" smtClean="0">
                <a:solidFill>
                  <a:srgbClr val="FF0000"/>
                </a:solidFill>
              </a:rPr>
              <a:t>S_SELECT</a:t>
            </a:r>
          </a:p>
          <a:p>
            <a:pPr lvl="2"/>
            <a:r>
              <a:rPr lang="en-US" altLang="en-US" sz="1200" dirty="0"/>
              <a:t>Process a selection </a:t>
            </a:r>
            <a:r>
              <a:rPr lang="en-US" altLang="en-US" sz="1200" dirty="0" smtClean="0"/>
              <a:t>window.</a:t>
            </a:r>
          </a:p>
          <a:p>
            <a:pPr lvl="1"/>
            <a:r>
              <a:rPr lang="en-US" altLang="en-US" sz="1200" b="1" dirty="0" smtClean="0">
                <a:solidFill>
                  <a:srgbClr val="FF0000"/>
                </a:solidFill>
              </a:rPr>
              <a:t>S_SELDFLT</a:t>
            </a:r>
          </a:p>
          <a:p>
            <a:pPr lvl="2"/>
            <a:r>
              <a:rPr lang="en-US" altLang="en-US" sz="1200" dirty="0"/>
              <a:t>Set or return default entry for a selection </a:t>
            </a:r>
            <a:r>
              <a:rPr lang="en-US" altLang="en-US" sz="1200" dirty="0" smtClean="0"/>
              <a:t>window.</a:t>
            </a:r>
          </a:p>
          <a:p>
            <a:pPr lvl="1"/>
            <a:r>
              <a:rPr lang="en-US" altLang="en-US" sz="1200" b="1" dirty="0" smtClean="0">
                <a:solidFill>
                  <a:srgbClr val="FF0000"/>
                </a:solidFill>
              </a:rPr>
              <a:t>S_SELINF</a:t>
            </a:r>
          </a:p>
          <a:p>
            <a:pPr lvl="2"/>
            <a:r>
              <a:rPr lang="en-US" altLang="en-US" sz="1200" dirty="0"/>
              <a:t>Retrieve selection window </a:t>
            </a:r>
            <a:r>
              <a:rPr lang="en-US" altLang="en-US" sz="1200" dirty="0" smtClean="0"/>
              <a:t>information.</a:t>
            </a:r>
          </a:p>
          <a:p>
            <a:pPr lvl="1"/>
            <a:r>
              <a:rPr lang="en-US" altLang="en-US" sz="1200" b="1" dirty="0" smtClean="0">
                <a:solidFill>
                  <a:srgbClr val="FF0000"/>
                </a:solidFill>
              </a:rPr>
              <a:t>S_SELECTCB</a:t>
            </a:r>
          </a:p>
          <a:p>
            <a:pPr lvl="2"/>
            <a:r>
              <a:rPr lang="en-US" altLang="en-US" sz="1200" dirty="0"/>
              <a:t>Process a check box selection </a:t>
            </a:r>
            <a:r>
              <a:rPr lang="en-US" altLang="en-US" sz="1200" dirty="0" smtClean="0"/>
              <a:t>window.</a:t>
            </a:r>
          </a:p>
          <a:p>
            <a:pPr lvl="1"/>
            <a:r>
              <a:rPr lang="en-US" altLang="en-US" sz="1200" b="1" dirty="0" smtClean="0">
                <a:solidFill>
                  <a:srgbClr val="FF0000"/>
                </a:solidFill>
              </a:rPr>
              <a:t>S_UPDATECB</a:t>
            </a:r>
          </a:p>
          <a:p>
            <a:pPr lvl="2"/>
            <a:r>
              <a:rPr lang="en-US" altLang="en-US" sz="1200" dirty="0"/>
              <a:t>Update a check box selection </a:t>
            </a:r>
            <a:r>
              <a:rPr lang="en-US" altLang="en-US" sz="1200" dirty="0" smtClean="0"/>
              <a:t>window.</a:t>
            </a:r>
          </a:p>
          <a:p>
            <a:pPr lvl="1"/>
            <a:r>
              <a:rPr lang="en-US" altLang="en-US" sz="1200" b="1" dirty="0" smtClean="0">
                <a:solidFill>
                  <a:srgbClr val="FF0000"/>
                </a:solidFill>
              </a:rPr>
              <a:t>S_SELBLD</a:t>
            </a:r>
          </a:p>
          <a:p>
            <a:pPr lvl="2"/>
            <a:r>
              <a:rPr lang="en-US" altLang="en-US" sz="1200" dirty="0"/>
              <a:t>Create a selection </a:t>
            </a:r>
            <a:r>
              <a:rPr lang="en-US" altLang="en-US" sz="1200" dirty="0" smtClean="0"/>
              <a:t>window.</a:t>
            </a:r>
          </a:p>
          <a:p>
            <a:pPr lvl="1"/>
            <a:r>
              <a:rPr lang="en-US" altLang="en-US" sz="1200" b="1" dirty="0" smtClean="0">
                <a:solidFill>
                  <a:srgbClr val="FF0000"/>
                </a:solidFill>
              </a:rPr>
              <a:t>U_LOGWND</a:t>
            </a:r>
          </a:p>
          <a:p>
            <a:pPr lvl="2"/>
            <a:r>
              <a:rPr lang="en-US" altLang="en-US" sz="1200" dirty="0"/>
              <a:t>Log a window as global or </a:t>
            </a:r>
            <a:r>
              <a:rPr lang="en-US" altLang="en-US" sz="1200" dirty="0" smtClean="0"/>
              <a:t>local.</a:t>
            </a:r>
          </a:p>
          <a:p>
            <a:pPr lvl="1"/>
            <a:r>
              <a:rPr lang="en-US" altLang="en-US" sz="1200" b="1" dirty="0" smtClean="0">
                <a:solidFill>
                  <a:srgbClr val="FF0000"/>
                </a:solidFill>
              </a:rPr>
              <a:t>S_SELLD</a:t>
            </a:r>
          </a:p>
          <a:p>
            <a:pPr lvl="2"/>
            <a:r>
              <a:rPr lang="en-US" altLang="en-US" sz="1200" dirty="0"/>
              <a:t>Load new selections into a selection </a:t>
            </a:r>
            <a:r>
              <a:rPr lang="en-US" altLang="en-US" sz="1200" dirty="0" smtClean="0"/>
              <a:t>window.</a:t>
            </a:r>
          </a:p>
          <a:p>
            <a:r>
              <a:rPr lang="en-US" altLang="en-US" sz="1200" dirty="0" smtClean="0"/>
              <a:t>CU Routines:</a:t>
            </a:r>
          </a:p>
          <a:p>
            <a:pPr lvl="1"/>
            <a:r>
              <a:rPr lang="en-US" altLang="en-US" sz="1200" b="1" dirty="0" smtClean="0">
                <a:solidFill>
                  <a:srgbClr val="FF0000"/>
                </a:solidFill>
              </a:rPr>
              <a:t>%VERIFY_DEL</a:t>
            </a:r>
          </a:p>
          <a:p>
            <a:pPr lvl="2"/>
            <a:r>
              <a:rPr lang="en-US" altLang="en-US" sz="1200" dirty="0"/>
              <a:t>Places a standard dialog box asking user if ok to </a:t>
            </a:r>
            <a:r>
              <a:rPr lang="en-US" altLang="en-US" sz="1200" dirty="0" smtClean="0"/>
              <a:t>delete.</a:t>
            </a:r>
            <a:endParaRPr lang="en-US" altLang="en-US" sz="1200" dirty="0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S_SELECT</a:t>
            </a:r>
            <a:r>
              <a:rPr lang="en-US" altLang="en-US" dirty="0" smtClean="0"/>
              <a:t>	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s_select</a:t>
            </a:r>
            <a:r>
              <a:rPr lang="en-US" altLang="en-US" sz="1800" b="1" dirty="0" smtClean="0"/>
              <a:t>(</a:t>
            </a:r>
          </a:p>
          <a:p>
            <a:pPr>
              <a:buNone/>
            </a:pPr>
            <a:r>
              <a:rPr lang="en-US" altLang="en-US" sz="1800" b="1" dirty="0" smtClean="0"/>
              <a:t>&amp;	</a:t>
            </a:r>
            <a:r>
              <a:rPr lang="en-US" altLang="en-US" sz="1800" b="1" i="1" dirty="0" smtClean="0"/>
              <a:t>window_id</a:t>
            </a:r>
            <a:r>
              <a:rPr lang="en-US" altLang="en-US" sz="1800" b="1" dirty="0" smtClean="0"/>
              <a:t>,</a:t>
            </a:r>
          </a:p>
          <a:p>
            <a:pPr>
              <a:buNone/>
            </a:pPr>
            <a:r>
              <a:rPr lang="en-US" altLang="en-US" sz="1800" b="1" dirty="0" smtClean="0"/>
              <a:t>&amp;	[</a:t>
            </a:r>
            <a:r>
              <a:rPr lang="en-US" altLang="en-US" sz="1800" b="1" i="1" dirty="0"/>
              <a:t>initial_field</a:t>
            </a:r>
            <a:r>
              <a:rPr lang="en-US" altLang="en-US" sz="1800" b="1" dirty="0" smtClean="0"/>
              <a:t>],</a:t>
            </a:r>
          </a:p>
          <a:p>
            <a:pPr>
              <a:buNone/>
            </a:pPr>
            <a:r>
              <a:rPr lang="en-US" altLang="en-US" sz="1800" b="1" dirty="0" smtClean="0"/>
              <a:t>&amp;	[</a:t>
            </a:r>
            <a:r>
              <a:rPr lang="en-US" altLang="en-US" sz="1800" b="1" i="1" dirty="0"/>
              <a:t>field_data</a:t>
            </a:r>
            <a:r>
              <a:rPr lang="en-US" altLang="en-US" sz="1800" b="1" dirty="0" smtClean="0"/>
              <a:t>],</a:t>
            </a:r>
          </a:p>
          <a:p>
            <a:pPr>
              <a:buNone/>
            </a:pPr>
            <a:r>
              <a:rPr lang="en-US" altLang="en-US" sz="1800" b="1" dirty="0" smtClean="0"/>
              <a:t>&amp;	[</a:t>
            </a:r>
            <a:r>
              <a:rPr lang="en-US" altLang="en-US" sz="1800" b="1" i="1" dirty="0"/>
              <a:t>select_column</a:t>
            </a:r>
            <a:r>
              <a:rPr lang="en-US" altLang="en-US" sz="1800" b="1" dirty="0" smtClean="0"/>
              <a:t>],</a:t>
            </a:r>
          </a:p>
          <a:p>
            <a:pPr>
              <a:buNone/>
            </a:pPr>
            <a:r>
              <a:rPr lang="en-US" altLang="en-US" sz="1800" b="1" dirty="0" smtClean="0"/>
              <a:t>&amp;	[</a:t>
            </a:r>
            <a:r>
              <a:rPr lang="en-US" altLang="en-US" sz="1800" b="1" i="1" dirty="0"/>
              <a:t>selected_field</a:t>
            </a:r>
            <a:r>
              <a:rPr lang="en-US" altLang="en-US" sz="1800" b="1" dirty="0"/>
              <a:t>], </a:t>
            </a:r>
          </a:p>
          <a:p>
            <a:pPr>
              <a:buNone/>
            </a:pPr>
            <a:r>
              <a:rPr lang="en-US" altLang="en-US" sz="1800" b="1" dirty="0"/>
              <a:t>&amp;   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/>
              <a:t>help_id</a:t>
            </a:r>
            <a:r>
              <a:rPr lang="en-US" altLang="en-US" sz="1800" b="1" dirty="0" smtClean="0"/>
              <a:t>]</a:t>
            </a:r>
          </a:p>
          <a:p>
            <a:pPr>
              <a:buNone/>
            </a:pPr>
            <a:r>
              <a:rPr lang="en-US" altLang="en-US" sz="1800" b="1" dirty="0" smtClean="0"/>
              <a:t>&amp;	[, </a:t>
            </a:r>
            <a:r>
              <a:rPr lang="en-US" altLang="en-US" sz="1800" b="1" i="1" dirty="0"/>
              <a:t>wait_time</a:t>
            </a:r>
            <a:r>
              <a:rPr lang="en-US" altLang="en-US" sz="1800" b="1" dirty="0" smtClean="0"/>
              <a:t>] )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Process a selection </a:t>
            </a:r>
            <a:r>
              <a:rPr lang="en-US" altLang="en-US" sz="2400" dirty="0" smtClean="0"/>
              <a:t>window.</a:t>
            </a:r>
            <a:endParaRPr lang="en-US" altLang="en-US" sz="2400" dirty="0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S_SELECT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800" b="1" i="1" dirty="0" smtClean="0"/>
              <a:t>WINDOW_ID</a:t>
            </a:r>
            <a:r>
              <a:rPr lang="en-US" altLang="en-US" sz="800" b="1" dirty="0" smtClean="0"/>
              <a:t>	(n)</a:t>
            </a:r>
            <a:endParaRPr lang="en-US" altLang="en-US" sz="800" b="1" dirty="0"/>
          </a:p>
          <a:p>
            <a:pPr lvl="1"/>
            <a:r>
              <a:rPr lang="en-US" altLang="en-US" sz="800" dirty="0"/>
              <a:t>The ID of the selection window to process</a:t>
            </a:r>
            <a:r>
              <a:rPr lang="en-US" altLang="en-US" sz="800" dirty="0" smtClean="0"/>
              <a:t>.</a:t>
            </a:r>
            <a:endParaRPr lang="en-US" altLang="en-US" sz="800" dirty="0"/>
          </a:p>
          <a:p>
            <a:r>
              <a:rPr lang="en-US" altLang="en-US" sz="800" b="1" i="1" dirty="0" smtClean="0"/>
              <a:t>INITIAL_FIELD</a:t>
            </a:r>
            <a:r>
              <a:rPr lang="en-US" altLang="en-US" sz="800" b="1" dirty="0" smtClean="0"/>
              <a:t>	(n)</a:t>
            </a:r>
            <a:endParaRPr lang="en-US" altLang="en-US" sz="800" b="1" dirty="0"/>
          </a:p>
          <a:p>
            <a:pPr lvl="1"/>
            <a:r>
              <a:rPr lang="en-US" altLang="en-US" sz="800" dirty="0" smtClean="0"/>
              <a:t>Optional</a:t>
            </a:r>
          </a:p>
          <a:p>
            <a:pPr lvl="1"/>
            <a:r>
              <a:rPr lang="en-US" altLang="en-US" sz="800" dirty="0" smtClean="0"/>
              <a:t>The </a:t>
            </a:r>
            <a:r>
              <a:rPr lang="en-US" altLang="en-US" sz="800" dirty="0"/>
              <a:t>number of the initial field</a:t>
            </a:r>
            <a:r>
              <a:rPr lang="en-US" altLang="en-US" sz="800" dirty="0" smtClean="0"/>
              <a:t>.</a:t>
            </a:r>
            <a:endParaRPr lang="en-US" altLang="en-US" sz="800" dirty="0"/>
          </a:p>
          <a:p>
            <a:r>
              <a:rPr lang="en-US" altLang="en-US" sz="800" b="1" i="1" dirty="0" smtClean="0"/>
              <a:t>FIELD_DATA</a:t>
            </a:r>
            <a:r>
              <a:rPr lang="en-US" altLang="en-US" sz="800" b="1" dirty="0" smtClean="0"/>
              <a:t>	(a)</a:t>
            </a:r>
            <a:endParaRPr lang="en-US" altLang="en-US" sz="800" b="1" dirty="0"/>
          </a:p>
          <a:p>
            <a:pPr lvl="1"/>
            <a:r>
              <a:rPr lang="en-US" altLang="en-US" sz="800" dirty="0" smtClean="0"/>
              <a:t>Optional</a:t>
            </a:r>
          </a:p>
          <a:p>
            <a:pPr lvl="1"/>
            <a:r>
              <a:rPr lang="en-US" altLang="en-US" sz="800" dirty="0" smtClean="0"/>
              <a:t>Returned </a:t>
            </a:r>
            <a:r>
              <a:rPr lang="en-US" altLang="en-US" sz="800" dirty="0"/>
              <a:t>with the data of the selected field</a:t>
            </a:r>
            <a:r>
              <a:rPr lang="en-US" altLang="en-US" sz="800" dirty="0" smtClean="0"/>
              <a:t>.</a:t>
            </a:r>
            <a:endParaRPr lang="en-US" altLang="en-US" sz="800" dirty="0"/>
          </a:p>
          <a:p>
            <a:r>
              <a:rPr lang="en-US" altLang="en-US" sz="800" b="1" i="1" dirty="0" smtClean="0"/>
              <a:t>SELECT_COLUMN</a:t>
            </a:r>
            <a:r>
              <a:rPr lang="en-US" altLang="en-US" sz="800" b="1" dirty="0" smtClean="0"/>
              <a:t>	(n)</a:t>
            </a:r>
            <a:endParaRPr lang="en-US" altLang="en-US" sz="800" b="1" dirty="0"/>
          </a:p>
          <a:p>
            <a:pPr lvl="1"/>
            <a:r>
              <a:rPr lang="en-US" altLang="en-US" sz="800" dirty="0" smtClean="0"/>
              <a:t>Optional</a:t>
            </a:r>
          </a:p>
          <a:p>
            <a:pPr lvl="1"/>
            <a:r>
              <a:rPr lang="en-US" altLang="en-US" sz="800" dirty="0" smtClean="0"/>
              <a:t>The </a:t>
            </a:r>
            <a:r>
              <a:rPr lang="en-US" altLang="en-US" sz="800" dirty="0"/>
              <a:t>selection column ID</a:t>
            </a:r>
            <a:r>
              <a:rPr lang="en-US" altLang="en-US" sz="800" dirty="0" smtClean="0"/>
              <a:t>.</a:t>
            </a:r>
            <a:endParaRPr lang="en-US" altLang="en-US" sz="800" dirty="0"/>
          </a:p>
          <a:p>
            <a:r>
              <a:rPr lang="en-US" altLang="en-US" sz="800" b="1" i="1" dirty="0" smtClean="0"/>
              <a:t>SELECTED_FIELD	</a:t>
            </a:r>
            <a:r>
              <a:rPr lang="en-US" altLang="en-US" sz="800" b="1" dirty="0" smtClean="0"/>
              <a:t>(n)</a:t>
            </a:r>
            <a:endParaRPr lang="en-US" altLang="en-US" sz="800" b="1" i="1" dirty="0"/>
          </a:p>
          <a:p>
            <a:pPr lvl="1"/>
            <a:r>
              <a:rPr lang="en-US" altLang="en-US" sz="800" dirty="0" smtClean="0"/>
              <a:t>Optional</a:t>
            </a:r>
          </a:p>
          <a:p>
            <a:pPr lvl="1"/>
            <a:r>
              <a:rPr lang="en-US" altLang="en-US" sz="800" dirty="0" smtClean="0"/>
              <a:t>Returned </a:t>
            </a:r>
            <a:r>
              <a:rPr lang="en-US" altLang="en-US" sz="800" dirty="0"/>
              <a:t>with the ordinal number of the selected field</a:t>
            </a:r>
            <a:r>
              <a:rPr lang="en-US" altLang="en-US" sz="800" dirty="0" smtClean="0"/>
              <a:t>.</a:t>
            </a:r>
            <a:endParaRPr lang="en-US" altLang="en-US" sz="800" dirty="0"/>
          </a:p>
          <a:p>
            <a:r>
              <a:rPr lang="en-US" altLang="en-US" sz="800" b="1" i="1" dirty="0" smtClean="0"/>
              <a:t>HELP_ID</a:t>
            </a:r>
            <a:r>
              <a:rPr lang="en-US" altLang="en-US" sz="800" b="1" dirty="0" smtClean="0"/>
              <a:t>		(a)</a:t>
            </a:r>
            <a:endParaRPr lang="en-US" altLang="en-US" sz="800" b="1" dirty="0"/>
          </a:p>
          <a:p>
            <a:pPr lvl="1"/>
            <a:r>
              <a:rPr lang="en-US" altLang="en-US" sz="800" dirty="0"/>
              <a:t>O</a:t>
            </a:r>
            <a:r>
              <a:rPr lang="en-US" altLang="en-US" sz="800" dirty="0" smtClean="0"/>
              <a:t>ptional</a:t>
            </a:r>
          </a:p>
          <a:p>
            <a:pPr lvl="1"/>
            <a:r>
              <a:rPr lang="en-US" altLang="en-US" sz="800" dirty="0" smtClean="0"/>
              <a:t>The </a:t>
            </a:r>
            <a:r>
              <a:rPr lang="en-US" altLang="en-US" sz="800" dirty="0"/>
              <a:t>help </a:t>
            </a:r>
            <a:r>
              <a:rPr lang="en-US" altLang="en-US" sz="800" dirty="0" smtClean="0"/>
              <a:t>identifier.</a:t>
            </a:r>
            <a:endParaRPr lang="en-US" altLang="en-US" sz="800" dirty="0"/>
          </a:p>
          <a:p>
            <a:r>
              <a:rPr lang="en-US" altLang="en-US" sz="800" b="1" i="1" dirty="0" smtClean="0"/>
              <a:t>WAIT_TIME</a:t>
            </a:r>
            <a:r>
              <a:rPr lang="en-US" altLang="en-US" sz="800" b="1" dirty="0" smtClean="0"/>
              <a:t>	(n)</a:t>
            </a:r>
            <a:endParaRPr lang="en-US" altLang="en-US" sz="800" b="1" dirty="0"/>
          </a:p>
          <a:p>
            <a:pPr lvl="1"/>
            <a:r>
              <a:rPr lang="en-US" altLang="en-US" sz="800" dirty="0"/>
              <a:t>(</a:t>
            </a:r>
            <a:r>
              <a:rPr lang="en-US" altLang="en-US" sz="800" dirty="0" smtClean="0"/>
              <a:t>optional)</a:t>
            </a:r>
          </a:p>
          <a:p>
            <a:pPr lvl="1"/>
            <a:r>
              <a:rPr lang="en-US" altLang="en-US" sz="800" dirty="0" smtClean="0"/>
              <a:t>The </a:t>
            </a:r>
            <a:r>
              <a:rPr lang="en-US" altLang="en-US" sz="800" dirty="0"/>
              <a:t>time-out limit for I/O processing to be completed before returning to the calling </a:t>
            </a:r>
            <a:r>
              <a:rPr lang="en-US" altLang="en-US" sz="800" dirty="0" smtClean="0"/>
              <a:t>routine:</a:t>
            </a:r>
            <a:endParaRPr lang="en-US" altLang="en-US" sz="800" dirty="0"/>
          </a:p>
          <a:p>
            <a:pPr lvl="2"/>
            <a:r>
              <a:rPr lang="en-US" altLang="en-US" sz="800" b="1" dirty="0">
                <a:solidFill>
                  <a:srgbClr val="FFC000"/>
                </a:solidFill>
              </a:rPr>
              <a:t>D_FOREVER</a:t>
            </a:r>
            <a:r>
              <a:rPr lang="en-US" altLang="en-US" sz="800" dirty="0"/>
              <a:t> or </a:t>
            </a:r>
            <a:r>
              <a:rPr lang="en-US" altLang="en-US" sz="800" b="1" dirty="0"/>
              <a:t>-</a:t>
            </a:r>
            <a:r>
              <a:rPr lang="en-US" altLang="en-US" sz="800" b="1" dirty="0" smtClean="0"/>
              <a:t>1</a:t>
            </a:r>
            <a:endParaRPr lang="en-US" altLang="en-US" sz="800" b="1" dirty="0"/>
          </a:p>
          <a:p>
            <a:pPr lvl="3"/>
            <a:r>
              <a:rPr lang="en-US" altLang="en-US" sz="800" dirty="0"/>
              <a:t>Never time out</a:t>
            </a:r>
            <a:r>
              <a:rPr lang="en-US" altLang="en-US" sz="800" dirty="0" smtClean="0"/>
              <a:t>.</a:t>
            </a:r>
            <a:endParaRPr lang="en-US" altLang="en-US" sz="800" dirty="0"/>
          </a:p>
          <a:p>
            <a:pPr lvl="2"/>
            <a:r>
              <a:rPr lang="en-US" altLang="en-US" sz="800" b="1" dirty="0">
                <a:solidFill>
                  <a:srgbClr val="FFC000"/>
                </a:solidFill>
              </a:rPr>
              <a:t>D_GLOBAL</a:t>
            </a:r>
            <a:r>
              <a:rPr lang="en-US" altLang="en-US" sz="800" dirty="0"/>
              <a:t> or </a:t>
            </a:r>
            <a:r>
              <a:rPr lang="en-US" altLang="en-US" sz="800" b="1" dirty="0"/>
              <a:t>-</a:t>
            </a:r>
            <a:r>
              <a:rPr lang="en-US" altLang="en-US" sz="800" b="1" dirty="0" smtClean="0"/>
              <a:t>2</a:t>
            </a:r>
            <a:endParaRPr lang="en-US" altLang="en-US" sz="800" b="1" dirty="0"/>
          </a:p>
          <a:p>
            <a:pPr lvl="3"/>
            <a:r>
              <a:rPr lang="en-US" altLang="en-US" sz="800" dirty="0"/>
              <a:t>Use the global value (</a:t>
            </a:r>
            <a:r>
              <a:rPr lang="en-US" altLang="en-US" sz="800" dirty="0" smtClean="0"/>
              <a:t>see</a:t>
            </a:r>
            <a:r>
              <a:rPr lang="en-US" altLang="en-US" sz="800" b="1" dirty="0" smtClean="0">
                <a:solidFill>
                  <a:srgbClr val="FFC000"/>
                </a:solidFill>
              </a:rPr>
              <a:t> G_WAIT_TIME</a:t>
            </a:r>
            <a:r>
              <a:rPr lang="en-US" altLang="en-US" sz="800" dirty="0" smtClean="0"/>
              <a:t>). </a:t>
            </a:r>
            <a:r>
              <a:rPr lang="en-US" altLang="en-US" sz="800" dirty="0"/>
              <a:t>(default</a:t>
            </a:r>
            <a:r>
              <a:rPr lang="en-US" altLang="en-US" sz="800" dirty="0" smtClean="0"/>
              <a:t>)</a:t>
            </a:r>
            <a:endParaRPr lang="en-US" altLang="en-US" sz="800" dirty="0"/>
          </a:p>
          <a:p>
            <a:pPr lvl="2"/>
            <a:r>
              <a:rPr lang="en-US" altLang="en-US" sz="800" b="1" dirty="0">
                <a:solidFill>
                  <a:srgbClr val="FFC000"/>
                </a:solidFill>
              </a:rPr>
              <a:t>D_IMMEDIATE</a:t>
            </a:r>
            <a:r>
              <a:rPr lang="en-US" altLang="en-US" sz="800" dirty="0"/>
              <a:t> or </a:t>
            </a:r>
            <a:r>
              <a:rPr lang="en-US" altLang="en-US" sz="800" b="1" dirty="0" smtClean="0"/>
              <a:t>0</a:t>
            </a:r>
            <a:endParaRPr lang="en-US" altLang="en-US" sz="800" b="1" dirty="0"/>
          </a:p>
          <a:p>
            <a:pPr lvl="3"/>
            <a:r>
              <a:rPr lang="en-US" altLang="en-US" sz="800" dirty="0"/>
              <a:t>Time out immediately</a:t>
            </a:r>
            <a:r>
              <a:rPr lang="en-US" altLang="en-US" sz="800" dirty="0" smtClean="0"/>
              <a:t>.</a:t>
            </a:r>
            <a:endParaRPr lang="en-US" altLang="en-US" sz="800" dirty="0"/>
          </a:p>
          <a:p>
            <a:pPr lvl="2"/>
            <a:r>
              <a:rPr lang="en-US" altLang="en-US" sz="800" b="1" i="1" dirty="0" smtClean="0"/>
              <a:t>n</a:t>
            </a:r>
            <a:endParaRPr lang="en-US" altLang="en-US" sz="800" b="1" i="1" dirty="0"/>
          </a:p>
          <a:p>
            <a:pPr lvl="3"/>
            <a:r>
              <a:rPr lang="en-US" altLang="en-US" sz="800" dirty="0"/>
              <a:t>Wait up to n seconds (where n is a positive value) for I/O processing to be complete.</a:t>
            </a:r>
            <a:endParaRPr lang="en-US" altLang="en-US" sz="800" dirty="0" smtClean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S_SELDFLT</a:t>
            </a:r>
            <a:r>
              <a:rPr lang="en-US" altLang="en-US" dirty="0" smtClean="0"/>
              <a:t>	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s_seldflt</a:t>
            </a:r>
            <a:r>
              <a:rPr lang="en-US" altLang="en-US" sz="1600" b="1" dirty="0" smtClean="0"/>
              <a:t>( </a:t>
            </a:r>
            <a:r>
              <a:rPr lang="en-US" altLang="en-US" sz="1600" b="1" i="1" dirty="0" smtClean="0"/>
              <a:t>window_id</a:t>
            </a:r>
            <a:r>
              <a:rPr lang="en-US" altLang="en-US" sz="1600" b="1" dirty="0"/>
              <a:t>, [</a:t>
            </a:r>
            <a:r>
              <a:rPr lang="en-US" altLang="en-US" sz="1600" b="1" i="1" dirty="0"/>
              <a:t>new_default</a:t>
            </a:r>
            <a:r>
              <a:rPr lang="en-US" altLang="en-US" sz="1600" b="1" dirty="0"/>
              <a:t>] [, </a:t>
            </a:r>
            <a:r>
              <a:rPr lang="en-US" altLang="en-US" sz="1600" b="1" i="1" dirty="0"/>
              <a:t>current_default</a:t>
            </a:r>
            <a:r>
              <a:rPr lang="en-US" altLang="en-US" sz="1600" b="1" dirty="0" smtClean="0"/>
              <a:t>] )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Set </a:t>
            </a:r>
            <a:r>
              <a:rPr lang="en-US" altLang="en-US" sz="2000" dirty="0"/>
              <a:t>or return default entry for a selection </a:t>
            </a:r>
            <a:r>
              <a:rPr lang="en-US" altLang="en-US" sz="2000" dirty="0" smtClean="0"/>
              <a:t>window.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S_SELDFLT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i="1" dirty="0" smtClean="0"/>
              <a:t>WINDOW_ID</a:t>
            </a:r>
            <a:r>
              <a:rPr lang="en-US" altLang="en-US" sz="1800" b="1" dirty="0" smtClean="0"/>
              <a:t>		(n)</a:t>
            </a:r>
            <a:endParaRPr lang="en-US" altLang="en-US" sz="1800" b="1" dirty="0"/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dirty="0"/>
              <a:t>ID of a loaded selection window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r>
              <a:rPr lang="en-US" altLang="en-US" sz="1800" b="1" i="1" dirty="0" smtClean="0"/>
              <a:t>NEW_DEFAULT</a:t>
            </a:r>
            <a:r>
              <a:rPr lang="en-US" altLang="en-US" sz="1800" b="1" dirty="0" smtClean="0"/>
              <a:t>		(n)</a:t>
            </a:r>
            <a:endParaRPr lang="en-US" altLang="en-US" sz="1800" b="1" dirty="0"/>
          </a:p>
          <a:p>
            <a:pPr lvl="1"/>
            <a:r>
              <a:rPr lang="en-US" altLang="en-US" sz="1800" dirty="0" smtClean="0"/>
              <a:t>Optional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dirty="0"/>
              <a:t>item number of a new default entry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r>
              <a:rPr lang="en-US" altLang="en-US" sz="1800" b="1" i="1" dirty="0" smtClean="0"/>
              <a:t>CURRENT_DEFAULT</a:t>
            </a:r>
            <a:r>
              <a:rPr lang="en-US" altLang="en-US" sz="1800" b="1" dirty="0" smtClean="0"/>
              <a:t>	(n)</a:t>
            </a:r>
            <a:endParaRPr lang="en-US" altLang="en-US" sz="1800" b="1" dirty="0"/>
          </a:p>
          <a:p>
            <a:pPr lvl="1"/>
            <a:r>
              <a:rPr lang="en-US" altLang="en-US" sz="1800" dirty="0" smtClean="0"/>
              <a:t>Optional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dirty="0"/>
              <a:t>returned item number of the current default entry (that is, </a:t>
            </a:r>
            <a:r>
              <a:rPr lang="en-US" altLang="en-US" sz="1800" dirty="0" smtClean="0"/>
              <a:t>the entry </a:t>
            </a:r>
            <a:r>
              <a:rPr lang="en-US" altLang="en-US" sz="1800" dirty="0"/>
              <a:t>that was the default when </a:t>
            </a:r>
            <a:r>
              <a:rPr lang="en-US" altLang="en-US" sz="1800" b="1" dirty="0">
                <a:solidFill>
                  <a:srgbClr val="FF0000"/>
                </a:solidFill>
              </a:rPr>
              <a:t>S_SELDFLT</a:t>
            </a:r>
            <a:r>
              <a:rPr lang="en-US" altLang="en-US" sz="1800" dirty="0"/>
              <a:t> was called</a:t>
            </a:r>
            <a:r>
              <a:rPr lang="en-US" altLang="en-US" sz="1800" dirty="0" smtClean="0"/>
              <a:t>).</a:t>
            </a:r>
            <a:endParaRPr lang="en-US" altLang="en-US" sz="1800" dirty="0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S_SELINF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s_selinf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window_id</a:t>
            </a:r>
            <a:r>
              <a:rPr lang="en-US" altLang="en-US" sz="1400" b="1" dirty="0"/>
              <a:t>, </a:t>
            </a:r>
            <a:r>
              <a:rPr lang="en-US" altLang="en-US" sz="1400" b="1" i="1" dirty="0"/>
              <a:t>entry_number</a:t>
            </a:r>
            <a:r>
              <a:rPr lang="en-US" altLang="en-US" sz="1400" b="1" dirty="0"/>
              <a:t>, </a:t>
            </a:r>
            <a:r>
              <a:rPr lang="en-US" altLang="en-US" sz="1400" b="1" i="1" dirty="0"/>
              <a:t>entry_text</a:t>
            </a:r>
            <a:r>
              <a:rPr lang="en-US" altLang="en-US" sz="1400" b="1" dirty="0"/>
              <a:t>, [</a:t>
            </a:r>
            <a:r>
              <a:rPr lang="en-US" altLang="en-US" sz="1400" b="1" i="1" dirty="0"/>
              <a:t>fields</a:t>
            </a:r>
            <a:r>
              <a:rPr lang="en-US" altLang="en-US" sz="1400" b="1" dirty="0"/>
              <a:t>][, </a:t>
            </a:r>
            <a:r>
              <a:rPr lang="en-US" altLang="en-US" sz="1400" b="1" i="1" dirty="0"/>
              <a:t>numeric</a:t>
            </a:r>
            <a:r>
              <a:rPr lang="en-US" altLang="en-US" sz="1400" b="1" dirty="0" smtClean="0"/>
              <a:t>] )</a:t>
            </a:r>
          </a:p>
          <a:p>
            <a:pPr>
              <a:buNone/>
            </a:pPr>
            <a:endParaRPr lang="en-US" altLang="en-US" sz="2000" b="1" dirty="0" smtClean="0"/>
          </a:p>
          <a:p>
            <a:r>
              <a:rPr lang="en-US" altLang="en-US" sz="2000" dirty="0"/>
              <a:t>Retrieve selection window </a:t>
            </a:r>
            <a:r>
              <a:rPr lang="en-US" altLang="en-US" sz="2000" dirty="0" smtClean="0"/>
              <a:t>information.</a:t>
            </a:r>
            <a:endParaRPr lang="en-US" altLang="en-US" sz="2000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S_SELINF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400" b="1" i="1" dirty="0" smtClean="0"/>
              <a:t>WINDOW_ID</a:t>
            </a:r>
            <a:r>
              <a:rPr lang="en-US" altLang="en-US" sz="1400" b="1" dirty="0" smtClean="0"/>
              <a:t>		(n)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ID of the selection window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ENTRY_NUMBER</a:t>
            </a:r>
            <a:r>
              <a:rPr lang="en-US" altLang="en-US" sz="1400" b="1" dirty="0" smtClean="0"/>
              <a:t>	(n)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number of the selectable entry (supplied or returned</a:t>
            </a:r>
            <a:r>
              <a:rPr lang="en-US" altLang="en-US" sz="1400" dirty="0" smtClean="0"/>
              <a:t>).</a:t>
            </a:r>
            <a:endParaRPr lang="en-US" altLang="en-US" sz="1400" dirty="0"/>
          </a:p>
          <a:p>
            <a:r>
              <a:rPr lang="en-US" altLang="en-US" sz="1400" b="1" i="1" dirty="0" smtClean="0"/>
              <a:t>ENTRY_TEXT</a:t>
            </a:r>
            <a:r>
              <a:rPr lang="en-US" altLang="en-US" sz="1400" b="1" dirty="0" smtClean="0"/>
              <a:t>		(a)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text of the selectable entry (supplied or returned</a:t>
            </a:r>
            <a:r>
              <a:rPr lang="en-US" altLang="en-US" sz="1400" dirty="0" smtClean="0"/>
              <a:t>).</a:t>
            </a:r>
            <a:endParaRPr lang="en-US" altLang="en-US" sz="1400" dirty="0"/>
          </a:p>
          <a:p>
            <a:r>
              <a:rPr lang="en-US" altLang="en-US" sz="1400" b="1" i="1" dirty="0" smtClean="0"/>
              <a:t>FIELDS</a:t>
            </a:r>
            <a:r>
              <a:rPr lang="en-US" altLang="en-US" sz="1400" b="1" dirty="0" smtClean="0"/>
              <a:t>		(n)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Optional</a:t>
            </a:r>
          </a:p>
          <a:p>
            <a:pPr lvl="1"/>
            <a:r>
              <a:rPr lang="en-US" altLang="en-US" sz="1400" dirty="0" smtClean="0"/>
              <a:t>Returned </a:t>
            </a:r>
            <a:r>
              <a:rPr lang="en-US" altLang="en-US" sz="1400" dirty="0"/>
              <a:t>with the total number of selectable fields in the specified selection window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NUMERIC</a:t>
            </a:r>
            <a:r>
              <a:rPr lang="en-US" altLang="en-US" sz="1400" b="1" dirty="0" smtClean="0"/>
              <a:t>		(n)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Optional</a:t>
            </a:r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true/false flag that specifies that entry_text is a numeric value</a:t>
            </a:r>
            <a:r>
              <a:rPr lang="en-US" altLang="en-US" sz="1400" dirty="0" smtClean="0"/>
              <a:t>.</a:t>
            </a:r>
            <a:endParaRPr lang="en-US" altLang="en-US" sz="1400" dirty="0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S_SELECTCB</a:t>
            </a:r>
            <a:r>
              <a:rPr lang="en-US" altLang="en-US" dirty="0" smtClean="0"/>
              <a:t>	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s_selectcb</a:t>
            </a:r>
            <a:r>
              <a:rPr lang="en-US" altLang="en-US" sz="1200" b="1" dirty="0" smtClean="0"/>
              <a:t>( </a:t>
            </a:r>
            <a:r>
              <a:rPr lang="en-US" altLang="en-US" sz="1200" b="1" i="1" dirty="0" smtClean="0"/>
              <a:t>window_id</a:t>
            </a:r>
            <a:r>
              <a:rPr lang="en-US" altLang="en-US" sz="1200" b="1" dirty="0"/>
              <a:t>, </a:t>
            </a:r>
            <a:r>
              <a:rPr lang="en-US" altLang="en-US" sz="1200" b="1" i="1" dirty="0"/>
              <a:t>flag_array</a:t>
            </a:r>
            <a:r>
              <a:rPr lang="en-US" altLang="en-US" sz="1200" b="1" dirty="0"/>
              <a:t>, [</a:t>
            </a:r>
            <a:r>
              <a:rPr lang="en-US" altLang="en-US" sz="1200" b="1" i="1" dirty="0"/>
              <a:t>current_item</a:t>
            </a:r>
            <a:r>
              <a:rPr lang="en-US" altLang="en-US" sz="1200" b="1" dirty="0"/>
              <a:t>], [</a:t>
            </a:r>
            <a:r>
              <a:rPr lang="en-US" altLang="en-US" sz="1200" b="1" i="1" dirty="0"/>
              <a:t>select_col</a:t>
            </a:r>
            <a:r>
              <a:rPr lang="en-US" altLang="en-US" sz="1200" b="1" dirty="0"/>
              <a:t>][, </a:t>
            </a:r>
            <a:r>
              <a:rPr lang="en-US" altLang="en-US" sz="1200" b="1" i="1" dirty="0"/>
              <a:t>help_id</a:t>
            </a:r>
            <a:r>
              <a:rPr lang="en-US" altLang="en-US" sz="1200" b="1" dirty="0" smtClean="0"/>
              <a:t>] )</a:t>
            </a: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sz="2800" dirty="0"/>
              <a:t>Process a check box selection </a:t>
            </a:r>
            <a:r>
              <a:rPr lang="en-US" sz="2800" dirty="0" smtClean="0"/>
              <a:t>window.</a:t>
            </a:r>
            <a:endParaRPr lang="en-US" altLang="en-US" sz="1800" dirty="0" smtClean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Processing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Selection window building </a:t>
            </a:r>
            <a:r>
              <a:rPr lang="en-US" altLang="en-US" sz="2000" dirty="0" smtClean="0"/>
              <a:t>commands.</a:t>
            </a: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Selection window processing </a:t>
            </a:r>
            <a:r>
              <a:rPr lang="en-US" altLang="en-US" sz="2000" dirty="0" smtClean="0"/>
              <a:t>routines.</a:t>
            </a:r>
            <a:endParaRPr lang="en-US" altLang="en-US" sz="2000" dirty="0" smtClean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S_SELECTCB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b="1" i="1" dirty="0" smtClean="0"/>
              <a:t>WINDOW_ID</a:t>
            </a:r>
            <a:r>
              <a:rPr lang="en-US" altLang="en-US" sz="1600" b="1" dirty="0" smtClean="0"/>
              <a:t>	(n)</a:t>
            </a:r>
            <a:endParaRPr lang="en-US" altLang="en-US" sz="1600" b="1" dirty="0"/>
          </a:p>
          <a:p>
            <a:pPr lvl="1"/>
            <a:r>
              <a:rPr lang="en-US" altLang="en-US" sz="1600" dirty="0"/>
              <a:t>The ID of an existing selection window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FLAG_ARRAY</a:t>
            </a:r>
            <a:r>
              <a:rPr lang="en-US" altLang="en-US" sz="1600" b="1" dirty="0" smtClean="0"/>
              <a:t>	(n)</a:t>
            </a:r>
            <a:endParaRPr lang="en-US" altLang="en-US" sz="1600" b="1" dirty="0"/>
          </a:p>
          <a:p>
            <a:pPr lvl="1"/>
            <a:r>
              <a:rPr lang="en-US" altLang="en-US" sz="1600" dirty="0"/>
              <a:t>An array of true/false flags, which must have at least as many elements as the selection window has fields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CURRENT_ITEM</a:t>
            </a:r>
            <a:r>
              <a:rPr lang="en-US" altLang="en-US" sz="1600" b="1" dirty="0" smtClean="0"/>
              <a:t>	(n)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item number you want initially </a:t>
            </a:r>
            <a:r>
              <a:rPr lang="en-US" altLang="en-US" sz="1600" dirty="0" smtClean="0"/>
              <a:t>selected.</a:t>
            </a:r>
          </a:p>
          <a:p>
            <a:pPr lvl="1"/>
            <a:r>
              <a:rPr lang="en-US" altLang="en-US" sz="1600" dirty="0" smtClean="0"/>
              <a:t>It </a:t>
            </a:r>
            <a:r>
              <a:rPr lang="en-US" altLang="en-US" sz="1600" dirty="0"/>
              <a:t>is returned with the final selected item number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SELECT_COL</a:t>
            </a:r>
            <a:r>
              <a:rPr lang="en-US" altLang="en-US" sz="1600" b="1" dirty="0" smtClean="0"/>
              <a:t>		(n)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selection column ID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HELP_ID</a:t>
            </a:r>
            <a:r>
              <a:rPr lang="en-US" altLang="en-US" sz="1600" b="1" dirty="0" smtClean="0"/>
              <a:t>		(a)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help identifier</a:t>
            </a:r>
            <a:r>
              <a:rPr lang="en-US" altLang="en-US" sz="1600" dirty="0" smtClean="0"/>
              <a:t>.</a:t>
            </a:r>
            <a:endParaRPr lang="en-US" altLang="en-US" sz="1600" dirty="0" smtClean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S_UPDATECB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s_updatecb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window_id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num_flags</a:t>
            </a:r>
            <a:r>
              <a:rPr lang="en-US" altLang="en-US" sz="2000" b="1" dirty="0"/>
              <a:t>, </a:t>
            </a:r>
            <a:r>
              <a:rPr lang="en-US" altLang="en-US" sz="2000" b="1" i="1" dirty="0" smtClean="0"/>
              <a:t>flag_array</a:t>
            </a:r>
            <a:r>
              <a:rPr lang="en-US" altLang="en-US" sz="2000" b="1" dirty="0" smtClean="0"/>
              <a:t> )</a:t>
            </a:r>
          </a:p>
          <a:p>
            <a:pPr>
              <a:buNone/>
            </a:pPr>
            <a:endParaRPr lang="en-US" altLang="en-US" sz="2000" dirty="0" smtClean="0"/>
          </a:p>
          <a:p>
            <a:r>
              <a:rPr lang="en-US" altLang="en-US" sz="2400" dirty="0"/>
              <a:t>Update a check box selection </a:t>
            </a:r>
            <a:r>
              <a:rPr lang="en-US" altLang="en-US" sz="2400" dirty="0" smtClean="0"/>
              <a:t>window.</a:t>
            </a:r>
            <a:endParaRPr lang="en-US" altLang="en-US" sz="2400" dirty="0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S_UPDATECB</a:t>
            </a:r>
            <a:r>
              <a:rPr lang="en-US" altLang="en-US" dirty="0" smtClean="0"/>
              <a:t>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i="1" dirty="0" smtClean="0"/>
              <a:t>WINDOW_ID</a:t>
            </a:r>
            <a:r>
              <a:rPr lang="en-US" altLang="en-US" sz="2000" b="1" dirty="0" smtClean="0"/>
              <a:t>	(n)</a:t>
            </a:r>
            <a:endParaRPr lang="en-US" altLang="en-US" sz="2000" b="1" dirty="0"/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window ID of the loaded selection window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r>
              <a:rPr lang="en-US" altLang="en-US" sz="2000" b="1" i="1" dirty="0" smtClean="0"/>
              <a:t>NUM_FLAGS</a:t>
            </a:r>
            <a:r>
              <a:rPr lang="en-US" altLang="en-US" sz="2000" b="1" dirty="0" smtClean="0"/>
              <a:t>	(n)</a:t>
            </a:r>
            <a:endParaRPr lang="en-US" altLang="en-US" sz="2000" b="1" dirty="0"/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number of flags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r>
              <a:rPr lang="en-US" altLang="en-US" sz="2000" b="1" i="1" dirty="0" smtClean="0"/>
              <a:t>FLAG_ARRAY</a:t>
            </a:r>
            <a:r>
              <a:rPr lang="en-US" altLang="en-US" sz="2000" b="1" dirty="0" smtClean="0"/>
              <a:t>	(n)</a:t>
            </a:r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array of </a:t>
            </a:r>
            <a:r>
              <a:rPr lang="en-US" altLang="en-US" sz="2000" dirty="0" smtClean="0"/>
              <a:t>true/false flags </a:t>
            </a:r>
            <a:r>
              <a:rPr lang="en-US" altLang="en-US" sz="2000" dirty="0"/>
              <a:t>(which must have at least </a:t>
            </a:r>
            <a:r>
              <a:rPr lang="en-US" altLang="en-US" sz="2000" dirty="0" smtClean="0"/>
              <a:t>as many </a:t>
            </a:r>
            <a:r>
              <a:rPr lang="en-US" altLang="en-US" sz="2000" dirty="0"/>
              <a:t>elements as the selection window has fields</a:t>
            </a:r>
            <a:r>
              <a:rPr lang="en-US" altLang="en-US" sz="2000" dirty="0" smtClean="0"/>
              <a:t>).</a:t>
            </a:r>
            <a:endParaRPr lang="en-US" altLang="en-US" sz="2000" dirty="0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S_SELBLD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s_selbld</a:t>
            </a:r>
            <a:r>
              <a:rPr lang="en-US" altLang="en-US" sz="1600" b="1" dirty="0" smtClean="0"/>
              <a:t>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&amp;	</a:t>
            </a:r>
            <a:r>
              <a:rPr lang="en-US" altLang="en-US" sz="1600" b="1" i="1" dirty="0" smtClean="0"/>
              <a:t>sel_id</a:t>
            </a:r>
            <a:r>
              <a:rPr lang="en-US" altLang="en-US" sz="1600" b="1" dirty="0" smtClean="0"/>
              <a:t>, 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&amp;	</a:t>
            </a:r>
            <a:r>
              <a:rPr lang="en-US" altLang="en-US" sz="1600" b="1" i="1" dirty="0" smtClean="0"/>
              <a:t>selname</a:t>
            </a:r>
            <a:r>
              <a:rPr lang="en-US" altLang="en-US" sz="1600" b="1" dirty="0" smtClean="0"/>
              <a:t>, 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&amp;	</a:t>
            </a:r>
            <a:r>
              <a:rPr lang="en-US" altLang="en-US" sz="1600" b="1" i="1" dirty="0" smtClean="0"/>
              <a:t>fields</a:t>
            </a:r>
            <a:r>
              <a:rPr lang="en-US" altLang="en-US" sz="1600" b="1" dirty="0" smtClean="0"/>
              <a:t>, 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&amp;	</a:t>
            </a:r>
            <a:r>
              <a:rPr lang="en-US" altLang="en-US" sz="1600" b="1" i="1" dirty="0" smtClean="0"/>
              <a:t>row</a:t>
            </a:r>
            <a:r>
              <a:rPr lang="en-US" altLang="en-US" sz="1600" b="1" dirty="0" smtClean="0"/>
              <a:t>, 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&amp;	</a:t>
            </a:r>
            <a:r>
              <a:rPr lang="en-US" altLang="en-US" sz="1600" b="1" i="1" dirty="0" smtClean="0"/>
              <a:t>data</a:t>
            </a:r>
            <a:r>
              <a:rPr lang="en-US" altLang="en-US" sz="1600" b="1" dirty="0" smtClean="0"/>
              <a:t>, 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&amp;	</a:t>
            </a:r>
            <a:r>
              <a:rPr lang="en-US" altLang="en-US" sz="1600" b="1" i="1" dirty="0" smtClean="0"/>
              <a:t>type</a:t>
            </a:r>
            <a:r>
              <a:rPr lang="en-US" altLang="en-US" sz="1600" b="1" dirty="0" smtClean="0"/>
              <a:t>, 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&amp;	</a:t>
            </a:r>
            <a:r>
              <a:rPr lang="en-US" altLang="en-US" sz="1600" b="1" i="1" dirty="0" smtClean="0"/>
              <a:t>qselect</a:t>
            </a:r>
            <a:r>
              <a:rPr lang="en-US" altLang="en-US" sz="1600" b="1" dirty="0" smtClean="0"/>
              <a:t>, 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&amp;	</a:t>
            </a:r>
            <a:r>
              <a:rPr lang="en-US" altLang="en-US" sz="1600" b="1" i="1" dirty="0" smtClean="0"/>
              <a:t>width</a:t>
            </a:r>
            <a:r>
              <a:rPr lang="en-US" altLang="en-US" sz="1600" b="1" dirty="0" smtClean="0"/>
              <a:t>, 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&amp;	</a:t>
            </a:r>
            <a:r>
              <a:rPr lang="en-US" altLang="en-US" sz="1600" b="1" i="1" dirty="0" smtClean="0"/>
              <a:t>default</a:t>
            </a:r>
            <a:r>
              <a:rPr lang="en-US" altLang="en-US" sz="1600" b="1" dirty="0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&amp;	</a:t>
            </a:r>
            <a:r>
              <a:rPr lang="en-US" altLang="en-US" sz="1600" b="1" i="1" dirty="0" smtClean="0"/>
              <a:t>nopad</a:t>
            </a:r>
            <a:r>
              <a:rPr lang="en-US" altLang="en-US" sz="1600" b="1" dirty="0" smtClean="0"/>
              <a:t> )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Build selection window (at run-time</a:t>
            </a:r>
            <a:r>
              <a:rPr lang="en-US" altLang="en-US" sz="2000" dirty="0" smtClean="0"/>
              <a:t>).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S_SELBLD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900" b="1" dirty="0" smtClean="0"/>
              <a:t>WINDOW_ID	(n)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Returned with the window ID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WINDOW_NAME	(a)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The name of the window to be created (a maximum of 15 characters</a:t>
            </a:r>
            <a:r>
              <a:rPr lang="en-US" altLang="en-US" sz="900" dirty="0" smtClean="0"/>
              <a:t>).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FIELDS		(n)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The total number of items in the window, including text and lines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ROWS		(n)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The number of rows per column, including text and lines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ARRAY_DATA	(a)</a:t>
            </a:r>
            <a:endParaRPr lang="en-US" altLang="en-US" sz="900" b="1" dirty="0"/>
          </a:p>
          <a:p>
            <a:pPr>
              <a:lnSpc>
                <a:spcPct val="90000"/>
              </a:lnSpc>
            </a:pPr>
            <a:r>
              <a:rPr lang="en-US" altLang="en-US" sz="900" dirty="0"/>
              <a:t>The first element of the array containing the data to load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TYPE		(n)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900" dirty="0" smtClean="0"/>
              <a:t>The </a:t>
            </a:r>
            <a:r>
              <a:rPr lang="en-US" altLang="en-US" sz="900" dirty="0"/>
              <a:t>array of flags indicating one of the following types of entries</a:t>
            </a:r>
            <a:r>
              <a:rPr lang="en-US" altLang="en-US" sz="900" dirty="0" smtClean="0"/>
              <a:t>:</a:t>
            </a:r>
            <a:endParaRPr lang="en-US" altLang="en-US" sz="900" dirty="0"/>
          </a:p>
          <a:p>
            <a:pPr lvl="2">
              <a:lnSpc>
                <a:spcPct val="90000"/>
              </a:lnSpc>
            </a:pPr>
            <a:r>
              <a:rPr lang="en-US" altLang="en-US" sz="900" b="1" dirty="0" smtClean="0">
                <a:solidFill>
                  <a:srgbClr val="FFC000"/>
                </a:solidFill>
              </a:rPr>
              <a:t>D_SEL_ENTRY</a:t>
            </a:r>
            <a:r>
              <a:rPr lang="en-US" altLang="en-US" sz="900" b="1" dirty="0" smtClean="0"/>
              <a:t>	</a:t>
            </a:r>
            <a:r>
              <a:rPr lang="en-US" altLang="en-US" sz="900" dirty="0" smtClean="0"/>
              <a:t>A </a:t>
            </a:r>
            <a:r>
              <a:rPr lang="en-US" altLang="en-US" sz="900" dirty="0"/>
              <a:t>field entry. (default</a:t>
            </a:r>
            <a:r>
              <a:rPr lang="en-US" altLang="en-US" sz="900" dirty="0" smtClean="0"/>
              <a:t>)</a:t>
            </a:r>
            <a:endParaRPr lang="en-US" altLang="en-US" sz="900" dirty="0"/>
          </a:p>
          <a:p>
            <a:pPr lvl="2">
              <a:lnSpc>
                <a:spcPct val="90000"/>
              </a:lnSpc>
            </a:pPr>
            <a:r>
              <a:rPr lang="en-US" altLang="en-US" sz="900" b="1" dirty="0">
                <a:solidFill>
                  <a:srgbClr val="FFC000"/>
                </a:solidFill>
              </a:rPr>
              <a:t>D_SEL_TEXT</a:t>
            </a:r>
            <a:r>
              <a:rPr lang="en-US" altLang="en-US" sz="900" dirty="0"/>
              <a:t> </a:t>
            </a:r>
            <a:r>
              <a:rPr lang="en-US" altLang="en-US" sz="900" dirty="0" smtClean="0"/>
              <a:t>	Non-entry </a:t>
            </a:r>
            <a:r>
              <a:rPr lang="en-US" altLang="en-US" sz="900" dirty="0"/>
              <a:t>text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 lvl="2">
              <a:lnSpc>
                <a:spcPct val="90000"/>
              </a:lnSpc>
            </a:pPr>
            <a:r>
              <a:rPr lang="en-US" altLang="en-US" sz="900" b="1" dirty="0">
                <a:solidFill>
                  <a:srgbClr val="FFC000"/>
                </a:solidFill>
              </a:rPr>
              <a:t>D_SEL_LINE</a:t>
            </a:r>
            <a:r>
              <a:rPr lang="en-US" altLang="en-US" sz="900" dirty="0"/>
              <a:t> </a:t>
            </a:r>
            <a:r>
              <a:rPr lang="en-US" altLang="en-US" sz="900" dirty="0" smtClean="0"/>
              <a:t>	A </a:t>
            </a:r>
            <a:r>
              <a:rPr lang="en-US" altLang="en-US" sz="900" dirty="0"/>
              <a:t>horizontal </a:t>
            </a:r>
            <a:r>
              <a:rPr lang="en-US" altLang="en-US" sz="900" dirty="0" smtClean="0"/>
              <a:t>line.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i="1" dirty="0" smtClean="0"/>
              <a:t>QUICK_SELECT</a:t>
            </a:r>
            <a:r>
              <a:rPr lang="en-US" altLang="en-US" sz="900" b="1" dirty="0" smtClean="0"/>
              <a:t>	(a)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900" dirty="0" smtClean="0"/>
              <a:t>The </a:t>
            </a:r>
            <a:r>
              <a:rPr lang="en-US" altLang="en-US" sz="900" dirty="0"/>
              <a:t>array of</a:t>
            </a:r>
            <a:r>
              <a:rPr lang="en-US" altLang="en-US" sz="900" b="1" i="1" dirty="0"/>
              <a:t> quick_select </a:t>
            </a:r>
            <a:r>
              <a:rPr lang="en-US" altLang="en-US" sz="900" dirty="0"/>
              <a:t>characters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i="1" dirty="0" smtClean="0"/>
              <a:t>WIDTH</a:t>
            </a:r>
            <a:r>
              <a:rPr lang="en-US" altLang="en-US" sz="900" b="1" dirty="0" smtClean="0"/>
              <a:t>		(n)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900" dirty="0" smtClean="0"/>
              <a:t>The </a:t>
            </a:r>
            <a:r>
              <a:rPr lang="en-US" altLang="en-US" sz="900" dirty="0"/>
              <a:t>column width. The default width is </a:t>
            </a:r>
            <a:r>
              <a:rPr lang="en-US" altLang="en-US" sz="900" b="1" dirty="0">
                <a:solidFill>
                  <a:srgbClr val="7030A0"/>
                </a:solidFill>
              </a:rPr>
              <a:t>%len</a:t>
            </a:r>
            <a:r>
              <a:rPr lang="en-US" altLang="en-US" sz="900" b="1" dirty="0" smtClean="0"/>
              <a:t>( </a:t>
            </a:r>
            <a:r>
              <a:rPr lang="en-US" altLang="en-US" sz="900" b="1" i="1" dirty="0" smtClean="0"/>
              <a:t>array_data</a:t>
            </a:r>
            <a:r>
              <a:rPr lang="en-US" altLang="en-US" sz="900" b="1" dirty="0" smtClean="0"/>
              <a:t> )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i="1" dirty="0" smtClean="0"/>
              <a:t>DEFAULT_ENTRY</a:t>
            </a:r>
            <a:r>
              <a:rPr lang="en-US" altLang="en-US" sz="900" b="1" dirty="0" smtClean="0"/>
              <a:t>	(n)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900" dirty="0" smtClean="0"/>
              <a:t>The </a:t>
            </a:r>
            <a:r>
              <a:rPr lang="en-US" altLang="en-US" sz="900" dirty="0"/>
              <a:t>default entry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i="1" dirty="0" smtClean="0"/>
              <a:t>NOPAD</a:t>
            </a:r>
            <a:r>
              <a:rPr lang="en-US" altLang="en-US" sz="900" b="1" dirty="0" smtClean="0"/>
              <a:t>		(n)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900" dirty="0" smtClean="0"/>
              <a:t>The </a:t>
            </a:r>
            <a:r>
              <a:rPr lang="en-US" altLang="en-US" sz="900" dirty="0"/>
              <a:t>true/false flag that specifies whether to suppress the blank columns that occur to the left and right </a:t>
            </a:r>
            <a:r>
              <a:rPr lang="en-US" altLang="en-US" sz="900" dirty="0" smtClean="0"/>
              <a:t>of each </a:t>
            </a:r>
            <a:r>
              <a:rPr lang="en-US" altLang="en-US" sz="900" dirty="0"/>
              <a:t>entry in the selection window</a:t>
            </a:r>
            <a:r>
              <a:rPr lang="en-US" altLang="en-US" sz="900" dirty="0" smtClean="0"/>
              <a:t>.</a:t>
            </a:r>
            <a:endParaRPr lang="en-US" altLang="en-US" sz="900" dirty="0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U_LOGWND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u_logwnd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window_id</a:t>
            </a:r>
            <a:r>
              <a:rPr lang="en-US" altLang="en-US" sz="2000" b="1" dirty="0"/>
              <a:t>[, </a:t>
            </a:r>
            <a:r>
              <a:rPr lang="en-US" altLang="en-US" sz="2000" b="1" dirty="0">
                <a:solidFill>
                  <a:srgbClr val="FFC000"/>
                </a:solidFill>
              </a:rPr>
              <a:t>D_GLOBAL</a:t>
            </a:r>
            <a:r>
              <a:rPr lang="en-US" altLang="en-US" sz="2000" b="1" dirty="0" smtClean="0"/>
              <a:t>] )</a:t>
            </a:r>
          </a:p>
          <a:p>
            <a:pPr marL="533400" indent="-533400">
              <a:buNone/>
            </a:pPr>
            <a:endParaRPr lang="en-US" altLang="en-US" sz="2000" dirty="0" smtClean="0"/>
          </a:p>
          <a:p>
            <a:r>
              <a:rPr lang="en-US" altLang="en-US" sz="2400" dirty="0" smtClean="0"/>
              <a:t>Logs </a:t>
            </a:r>
            <a:r>
              <a:rPr lang="en-US" altLang="en-US" sz="2400" dirty="0"/>
              <a:t>a window ID as either global or local.</a:t>
            </a:r>
            <a:endParaRPr lang="en-US" altLang="en-US" sz="2400" dirty="0" smtClean="0"/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U_LOGWND</a:t>
            </a:r>
            <a:r>
              <a:rPr lang="en-US" altLang="en-US" dirty="0" smtClean="0"/>
              <a:t>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i="1" dirty="0" smtClean="0"/>
              <a:t>WINDOW_ID</a:t>
            </a:r>
            <a:r>
              <a:rPr lang="en-US" altLang="en-US" sz="2400" b="1" dirty="0" smtClean="0"/>
              <a:t>	(n)</a:t>
            </a:r>
            <a:endParaRPr lang="en-US" altLang="en-US" sz="2400" b="1" dirty="0"/>
          </a:p>
          <a:p>
            <a:pPr lvl="1"/>
            <a:r>
              <a:rPr lang="en-US" altLang="en-US" sz="2400" dirty="0"/>
              <a:t>The ID of the window to be logged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r>
              <a:rPr lang="en-US" altLang="en-US" sz="2400" b="1" dirty="0" smtClean="0">
                <a:solidFill>
                  <a:srgbClr val="FFC000"/>
                </a:solidFill>
              </a:rPr>
              <a:t>D_GLOBAL</a:t>
            </a:r>
            <a:endParaRPr lang="en-US" altLang="en-US" sz="2400" b="1" dirty="0">
              <a:solidFill>
                <a:srgbClr val="FFC000"/>
              </a:solidFill>
            </a:endParaRPr>
          </a:p>
          <a:p>
            <a:pPr lvl="1"/>
            <a:r>
              <a:rPr lang="en-US" altLang="en-US" sz="2400" dirty="0" smtClean="0"/>
              <a:t>Optional</a:t>
            </a:r>
          </a:p>
          <a:p>
            <a:pPr lvl="1"/>
            <a:r>
              <a:rPr lang="en-US" altLang="en-US" sz="2400" dirty="0" smtClean="0"/>
              <a:t>Log </a:t>
            </a:r>
            <a:r>
              <a:rPr lang="en-US" altLang="en-US" sz="2400" dirty="0"/>
              <a:t>the window as global</a:t>
            </a:r>
            <a:r>
              <a:rPr lang="en-US" altLang="en-US" sz="2400" dirty="0" smtClean="0"/>
              <a:t>.</a:t>
            </a:r>
            <a:endParaRPr lang="en-US" altLang="en-US" sz="2000" dirty="0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S_SELLD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s_selld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window_id</a:t>
            </a:r>
            <a:r>
              <a:rPr lang="en-US" altLang="en-US" sz="1400" b="1" dirty="0"/>
              <a:t>, </a:t>
            </a:r>
            <a:r>
              <a:rPr lang="en-US" altLang="en-US" sz="1400" b="1" i="1" dirty="0"/>
              <a:t>array_data</a:t>
            </a:r>
            <a:r>
              <a:rPr lang="en-US" altLang="en-US" sz="1400" b="1" dirty="0"/>
              <a:t>, [</a:t>
            </a:r>
            <a:r>
              <a:rPr lang="en-US" altLang="en-US" sz="1400" b="1" i="1" dirty="0"/>
              <a:t>fields</a:t>
            </a:r>
            <a:r>
              <a:rPr lang="en-US" altLang="en-US" sz="1400" b="1" dirty="0"/>
              <a:t>], [</a:t>
            </a:r>
            <a:r>
              <a:rPr lang="en-US" altLang="en-US" sz="1400" b="1" i="1" dirty="0"/>
              <a:t>first_field</a:t>
            </a:r>
            <a:r>
              <a:rPr lang="en-US" altLang="en-US" sz="1400" b="1" dirty="0"/>
              <a:t>][, </a:t>
            </a:r>
            <a:r>
              <a:rPr lang="en-US" altLang="en-US" sz="1400" b="1" i="1" dirty="0"/>
              <a:t>quick_select</a:t>
            </a:r>
            <a:r>
              <a:rPr lang="en-US" altLang="en-US" sz="1400" b="1" dirty="0" smtClean="0"/>
              <a:t>] )</a:t>
            </a:r>
            <a:endParaRPr lang="en-US" altLang="en-US" sz="1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400" dirty="0"/>
              <a:t>Load new selections into a selection </a:t>
            </a:r>
            <a:r>
              <a:rPr lang="en-US" altLang="en-US" sz="2400" dirty="0" smtClean="0"/>
              <a:t>window.</a:t>
            </a:r>
            <a:endParaRPr lang="en-US" altLang="en-US" sz="2400" dirty="0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S_SELLD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400" b="1" i="1" dirty="0" smtClean="0"/>
              <a:t>WINDOW_ID</a:t>
            </a:r>
            <a:r>
              <a:rPr lang="en-US" altLang="en-US" sz="1400" b="1" dirty="0" smtClean="0"/>
              <a:t>		(n)</a:t>
            </a:r>
            <a:endParaRPr lang="en-US" altLang="en-US" sz="1400" b="1" dirty="0"/>
          </a:p>
          <a:p>
            <a:pPr lvl="1"/>
            <a:r>
              <a:rPr lang="en-US" altLang="en-US" sz="1400" dirty="0"/>
              <a:t>The ID of the selection window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ARRAY_DATA</a:t>
            </a:r>
            <a:r>
              <a:rPr lang="en-US" altLang="en-US" sz="1400" b="1" dirty="0" smtClean="0"/>
              <a:t>		(a)</a:t>
            </a:r>
            <a:endParaRPr lang="en-US" altLang="en-US" sz="1400" b="1" dirty="0"/>
          </a:p>
          <a:p>
            <a:pPr lvl="1"/>
            <a:r>
              <a:rPr lang="en-US" altLang="en-US" sz="1400" dirty="0"/>
              <a:t>The first element of the array containing the data to load, which does not include any replacement text </a:t>
            </a:r>
            <a:r>
              <a:rPr lang="en-US" altLang="en-US" sz="1400" dirty="0" smtClean="0"/>
              <a:t>and </a:t>
            </a:r>
            <a:r>
              <a:rPr lang="en-US" altLang="en-US" sz="1400" dirty="0"/>
              <a:t>horizontal lines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FIELDS</a:t>
            </a:r>
            <a:r>
              <a:rPr lang="en-US" altLang="en-US" sz="1400" b="1" dirty="0" smtClean="0"/>
              <a:t>		(n)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Optional</a:t>
            </a:r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number of fields to be </a:t>
            </a:r>
            <a:r>
              <a:rPr lang="en-US" altLang="en-US" sz="1400" dirty="0" smtClean="0"/>
              <a:t>loaded.</a:t>
            </a:r>
          </a:p>
          <a:p>
            <a:pPr lvl="1"/>
            <a:r>
              <a:rPr lang="en-US" altLang="en-US" sz="1400" dirty="0" smtClean="0"/>
              <a:t>Maximum </a:t>
            </a:r>
            <a:r>
              <a:rPr lang="en-US" altLang="en-US" sz="1400" dirty="0"/>
              <a:t>in </a:t>
            </a:r>
            <a:r>
              <a:rPr lang="en-US" altLang="en-US" sz="1400" dirty="0" smtClean="0"/>
              <a:t>100.</a:t>
            </a:r>
          </a:p>
          <a:p>
            <a:pPr lvl="1"/>
            <a:r>
              <a:rPr lang="en-US" altLang="en-US" sz="1400" dirty="0" smtClean="0"/>
              <a:t>If </a:t>
            </a:r>
            <a:r>
              <a:rPr lang="en-US" altLang="en-US" sz="1400" dirty="0"/>
              <a:t>not specified, one field is loaded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FIRST_FIELD</a:t>
            </a:r>
            <a:r>
              <a:rPr lang="en-US" altLang="en-US" sz="1400" b="1" dirty="0" smtClean="0"/>
              <a:t>		(n)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Optional</a:t>
            </a:r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number of the field to load first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QUICK_SELECT</a:t>
            </a:r>
            <a:r>
              <a:rPr lang="en-US" altLang="en-US" sz="1400" b="1" dirty="0" smtClean="0"/>
              <a:t>	(a)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Optional</a:t>
            </a:r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array of quick-select characters</a:t>
            </a:r>
            <a:r>
              <a:rPr lang="en-US" altLang="en-US" sz="1400" dirty="0" smtClean="0"/>
              <a:t>.</a:t>
            </a:r>
            <a:endParaRPr lang="en-US" altLang="en-US" sz="1400" dirty="0" smtClean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%VERIFY_DEL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%verify_del( [</a:t>
            </a:r>
            <a:r>
              <a:rPr lang="en-US" altLang="en-US" sz="1800" b="1" i="1" dirty="0" smtClean="0"/>
              <a:t>message</a:t>
            </a:r>
            <a:r>
              <a:rPr lang="en-US" altLang="en-US" sz="1800" b="1" dirty="0" smtClean="0"/>
              <a:t>] )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r>
              <a:rPr lang="en-US" altLang="en-US" sz="1800" dirty="0"/>
              <a:t>Places a standard dialog box asking user if ok to </a:t>
            </a:r>
            <a:r>
              <a:rPr lang="en-US" altLang="en-US" sz="1800" dirty="0" smtClean="0"/>
              <a:t>delete.</a:t>
            </a:r>
          </a:p>
          <a:p>
            <a:r>
              <a:rPr lang="en-US" altLang="en-US" sz="1800" dirty="0" smtClean="0"/>
              <a:t>Will </a:t>
            </a:r>
            <a:r>
              <a:rPr lang="en-US" altLang="en-US" sz="1800" dirty="0"/>
              <a:t>not respond to &lt;PF4</a:t>
            </a:r>
            <a:r>
              <a:rPr lang="en-US" altLang="en-US" sz="1800" dirty="0" smtClean="0"/>
              <a:t>&gt;.</a:t>
            </a:r>
          </a:p>
          <a:p>
            <a:r>
              <a:rPr lang="en-US" altLang="en-US" sz="1800" dirty="0" smtClean="0"/>
              <a:t>User </a:t>
            </a:r>
            <a:r>
              <a:rPr lang="en-US" altLang="en-US" sz="1800" dirty="0"/>
              <a:t>must select yes or no.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Returns:</a:t>
            </a:r>
          </a:p>
          <a:p>
            <a:pPr lvl="1"/>
            <a:r>
              <a:rPr lang="en-US" altLang="en-US" sz="1800" dirty="0" smtClean="0"/>
              <a:t>1 = Yes</a:t>
            </a:r>
          </a:p>
          <a:p>
            <a:pPr lvl="1"/>
            <a:r>
              <a:rPr lang="en-US" altLang="en-US" sz="1800" dirty="0" smtClean="0"/>
              <a:t>2 = No</a:t>
            </a:r>
          </a:p>
          <a:p>
            <a:r>
              <a:rPr lang="en-US" altLang="en-US" sz="1800" dirty="0" smtClean="0"/>
              <a:t>Arguments:</a:t>
            </a:r>
          </a:p>
          <a:p>
            <a:pPr lvl="1"/>
            <a:r>
              <a:rPr lang="en-US" altLang="en-US" sz="1800" b="1" i="1" dirty="0" smtClean="0"/>
              <a:t>MESSAGE</a:t>
            </a:r>
            <a:r>
              <a:rPr lang="en-US" altLang="en-US" sz="1800" b="1" dirty="0" smtClean="0"/>
              <a:t>	(a)</a:t>
            </a:r>
          </a:p>
          <a:p>
            <a:pPr lvl="2"/>
            <a:r>
              <a:rPr lang="en-US" altLang="en-US" sz="1800" dirty="0" smtClean="0"/>
              <a:t>Optional</a:t>
            </a:r>
          </a:p>
          <a:p>
            <a:pPr lvl="2"/>
            <a:r>
              <a:rPr lang="en-US" altLang="en-US" sz="1800" dirty="0" smtClean="0"/>
              <a:t>Message </a:t>
            </a:r>
            <a:r>
              <a:rPr lang="en-US" altLang="en-US" sz="1800" dirty="0"/>
              <a:t>text to display</a:t>
            </a:r>
            <a:r>
              <a:rPr lang="en-US" altLang="en-US" sz="1800" dirty="0" smtClean="0"/>
              <a:t>.</a:t>
            </a:r>
          </a:p>
          <a:p>
            <a:pPr lvl="2"/>
            <a:r>
              <a:rPr lang="en-US" altLang="en-US" sz="1800" dirty="0" smtClean="0"/>
              <a:t>"</a:t>
            </a:r>
            <a:r>
              <a:rPr lang="en-US" altLang="en-US" sz="1800" dirty="0"/>
              <a:t>Delete this record" if not passed.</a:t>
            </a:r>
            <a:endParaRPr lang="en-US" altLang="en-US" sz="1800" dirty="0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Selection Window Building Commands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 smtClean="0">
                <a:solidFill>
                  <a:srgbClr val="FFC000"/>
                </a:solidFill>
              </a:rPr>
              <a:t>.select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.item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.line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.text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.end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.SELECT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.select</a:t>
            </a:r>
            <a:r>
              <a:rPr lang="en-US" altLang="en-US" sz="2000" b="1" dirty="0" smtClean="0"/>
              <a:t> </a:t>
            </a:r>
            <a:r>
              <a:rPr lang="en-US" altLang="en-US" sz="2000" b="1" i="1" dirty="0"/>
              <a:t>name</a:t>
            </a:r>
            <a:r>
              <a:rPr lang="en-US" altLang="en-US" sz="2000" b="1" dirty="0"/>
              <a:t>, [</a:t>
            </a:r>
            <a:r>
              <a:rPr lang="en-US" altLang="en-US" sz="2000" b="1" i="1" dirty="0"/>
              <a:t>rows</a:t>
            </a:r>
            <a:r>
              <a:rPr lang="en-US" altLang="en-US" sz="2000" b="1" dirty="0"/>
              <a:t>], [</a:t>
            </a:r>
            <a:r>
              <a:rPr lang="en-US" altLang="en-US" sz="2000" b="1" i="1" dirty="0"/>
              <a:t>column_width</a:t>
            </a:r>
            <a:r>
              <a:rPr lang="en-US" altLang="en-US" sz="2000" b="1" dirty="0"/>
              <a:t>][, </a:t>
            </a:r>
            <a:r>
              <a:rPr lang="en-US" altLang="en-US" sz="2000" b="1" dirty="0">
                <a:solidFill>
                  <a:srgbClr val="FFC000"/>
                </a:solidFill>
              </a:rPr>
              <a:t>NOPAD</a:t>
            </a:r>
            <a:r>
              <a:rPr lang="en-US" altLang="en-US" sz="2000" b="1" dirty="0"/>
              <a:t>]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1800" dirty="0"/>
              <a:t>Begin a selection window </a:t>
            </a:r>
            <a:r>
              <a:rPr lang="en-US" altLang="en-US" sz="1800" dirty="0" smtClean="0"/>
              <a:t>definition.</a:t>
            </a:r>
          </a:p>
          <a:p>
            <a:pPr eaLnBrk="1" hangingPunct="1"/>
            <a:r>
              <a:rPr lang="en-US" altLang="en-US" sz="1800" dirty="0" smtClean="0"/>
              <a:t>Defines </a:t>
            </a:r>
            <a:r>
              <a:rPr lang="en-US" altLang="en-US" sz="1800" dirty="0" smtClean="0"/>
              <a:t>the name and size of  a selection </a:t>
            </a:r>
            <a:r>
              <a:rPr lang="en-US" altLang="en-US" sz="1800" dirty="0" smtClean="0"/>
              <a:t>window.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Name must be unique within the script, and the windows </a:t>
            </a:r>
            <a:r>
              <a:rPr lang="en-US" altLang="en-US" sz="1800" dirty="0" smtClean="0"/>
              <a:t>library.</a:t>
            </a:r>
            <a:endParaRPr lang="en-US" altLang="en-US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.SELECT</a:t>
            </a:r>
            <a:r>
              <a:rPr lang="en-US" altLang="en-US" dirty="0" smtClean="0"/>
              <a:t> ARGUMENTS	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i="1" dirty="0" smtClean="0">
                <a:latin typeface="Times-Roman" charset="0"/>
              </a:rPr>
              <a:t>NAME</a:t>
            </a:r>
            <a:endParaRPr lang="en-US" altLang="en-US" sz="1800" b="1" i="1" dirty="0">
              <a:latin typeface="Times-Roman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Times-Roman" charset="0"/>
              </a:rPr>
              <a:t>The name of the selection window (a maximum of 15 characters).</a:t>
            </a:r>
          </a:p>
          <a:p>
            <a:pPr>
              <a:lnSpc>
                <a:spcPct val="90000"/>
              </a:lnSpc>
            </a:pPr>
            <a:r>
              <a:rPr lang="en-US" altLang="en-US" sz="1800" b="1" i="1" dirty="0" smtClean="0">
                <a:latin typeface="Times-Roman" charset="0"/>
              </a:rPr>
              <a:t>ROWS</a:t>
            </a:r>
            <a:endParaRPr lang="en-US" altLang="en-US" sz="1800" b="1" i="1" dirty="0">
              <a:latin typeface="Times-Roman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latin typeface="Times-Roman" charset="0"/>
              </a:rPr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latin typeface="Times-Roman" charset="0"/>
              </a:rPr>
              <a:t>The </a:t>
            </a:r>
            <a:r>
              <a:rPr lang="en-US" altLang="en-US" sz="1800" dirty="0">
                <a:latin typeface="Times-Roman" charset="0"/>
              </a:rPr>
              <a:t>number of rows for the selection window</a:t>
            </a:r>
            <a:r>
              <a:rPr lang="en-US" altLang="en-US" sz="1800" dirty="0" smtClean="0">
                <a:latin typeface="Times-Roman" charset="0"/>
              </a:rPr>
              <a:t>.</a:t>
            </a:r>
            <a:endParaRPr lang="en-US" altLang="en-US" sz="1800" dirty="0">
              <a:latin typeface="Times-Roman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b="1" i="1" dirty="0" smtClean="0">
                <a:latin typeface="Times-Roman" charset="0"/>
              </a:rPr>
              <a:t>COLUMN_WIDTH</a:t>
            </a:r>
            <a:endParaRPr lang="en-US" altLang="en-US" sz="1800" b="1" i="1" dirty="0">
              <a:latin typeface="Times-Roman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latin typeface="Times-Roman" charset="0"/>
              </a:rPr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latin typeface="Times-Roman" charset="0"/>
              </a:rPr>
              <a:t>The </a:t>
            </a:r>
            <a:r>
              <a:rPr lang="en-US" altLang="en-US" sz="1800" dirty="0">
                <a:latin typeface="Times-Roman" charset="0"/>
              </a:rPr>
              <a:t>width of each column of the selection window</a:t>
            </a:r>
            <a:r>
              <a:rPr lang="en-US" altLang="en-US" sz="1800" dirty="0" smtClean="0">
                <a:latin typeface="Times-Roman" charset="0"/>
              </a:rPr>
              <a:t>.</a:t>
            </a:r>
            <a:endParaRPr lang="en-US" altLang="en-US" sz="1800" dirty="0">
              <a:latin typeface="Times-Roman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FFC000"/>
                </a:solidFill>
                <a:latin typeface="Times-Roman" charset="0"/>
              </a:rPr>
              <a:t>NOPAD</a:t>
            </a:r>
            <a:endParaRPr lang="en-US" altLang="en-US" sz="1800" b="1" dirty="0">
              <a:solidFill>
                <a:srgbClr val="FFC000"/>
              </a:solidFill>
              <a:latin typeface="Times-Roman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latin typeface="Times-Roman" charset="0"/>
              </a:rPr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latin typeface="Times-Roman" charset="0"/>
              </a:rPr>
              <a:t>Suppress </a:t>
            </a:r>
            <a:r>
              <a:rPr lang="en-US" altLang="en-US" sz="1800" dirty="0">
                <a:latin typeface="Times-Roman" charset="0"/>
              </a:rPr>
              <a:t>the blank columns that occur to the left and right of each entry in the selection window.</a:t>
            </a:r>
            <a:endParaRPr lang="en-US" altLang="en-US" sz="1800" dirty="0" smtClean="0">
              <a:latin typeface="Times-Roman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.ITEM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800" b="1" dirty="0" smtClean="0">
                <a:solidFill>
                  <a:srgbClr val="FFC000"/>
                </a:solidFill>
              </a:rPr>
              <a:t>.item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/>
              <a:t>text </a:t>
            </a:r>
            <a:r>
              <a:rPr lang="en-US" altLang="en-US" sz="1800" b="1" dirty="0"/>
              <a:t>[, </a:t>
            </a:r>
            <a:r>
              <a:rPr lang="en-US" altLang="en-US" sz="1800" b="1" i="1" dirty="0"/>
              <a:t>justification</a:t>
            </a:r>
            <a:r>
              <a:rPr lang="en-US" altLang="en-US" sz="1800" b="1" dirty="0"/>
              <a:t>][, </a:t>
            </a:r>
            <a:r>
              <a:rPr lang="en-US" altLang="en-US" sz="1800" b="1" dirty="0">
                <a:solidFill>
                  <a:srgbClr val="FFC000"/>
                </a:solidFill>
              </a:rPr>
              <a:t>DEFAULT</a:t>
            </a:r>
            <a:r>
              <a:rPr lang="en-US" altLang="en-US" sz="1800" b="1" dirty="0"/>
              <a:t>][, </a:t>
            </a:r>
            <a:r>
              <a:rPr lang="en-US" altLang="en-US" sz="1800" b="1" dirty="0">
                <a:solidFill>
                  <a:srgbClr val="FFC000"/>
                </a:solidFill>
              </a:rPr>
              <a:t>SELECT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character</a:t>
            </a:r>
            <a:r>
              <a:rPr lang="en-US" altLang="en-US" sz="1800" b="1" dirty="0" smtClean="0"/>
              <a:t> )]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dirty="0">
                <a:latin typeface="Times-Roman" charset="0"/>
              </a:rPr>
              <a:t>Define a selection window </a:t>
            </a:r>
            <a:r>
              <a:rPr lang="en-US" altLang="en-US" sz="2000" dirty="0" smtClean="0">
                <a:latin typeface="Times-Roman" charset="0"/>
              </a:rPr>
              <a:t>entry.</a:t>
            </a:r>
            <a:endParaRPr lang="en-US" altLang="en-US" sz="2000" dirty="0" smtClean="0">
              <a:latin typeface="Times-Roman" charset="0"/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.ITEM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i="1" dirty="0" smtClean="0"/>
              <a:t>TEXT</a:t>
            </a:r>
            <a:endParaRPr lang="en-US" sz="1400" b="1" i="1" dirty="0"/>
          </a:p>
          <a:p>
            <a:pPr lvl="1"/>
            <a:r>
              <a:rPr lang="en-US" sz="1400" dirty="0"/>
              <a:t>An alphanumeric or quoted string that contains the text of the selectable entry.</a:t>
            </a:r>
          </a:p>
          <a:p>
            <a:r>
              <a:rPr lang="en-US" sz="1400" b="1" i="1" dirty="0" smtClean="0"/>
              <a:t>JUSTIFICATION</a:t>
            </a:r>
            <a:endParaRPr lang="en-US" sz="1400" b="1" i="1" dirty="0"/>
          </a:p>
          <a:p>
            <a:pPr lvl="1"/>
            <a:r>
              <a:rPr lang="en-US" sz="1400" dirty="0" smtClean="0"/>
              <a:t>Optional</a:t>
            </a:r>
          </a:p>
          <a:p>
            <a:pPr lvl="1"/>
            <a:r>
              <a:rPr lang="en-US" sz="1400" dirty="0" smtClean="0"/>
              <a:t>Designates </a:t>
            </a:r>
            <a:r>
              <a:rPr lang="en-US" sz="1400" dirty="0"/>
              <a:t>how the entry text is aligned within the selection window column: </a:t>
            </a:r>
            <a:endParaRPr lang="en-US" sz="1400" dirty="0" smtClean="0"/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LEFT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smtClean="0"/>
              <a:t>default)</a:t>
            </a:r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RIGHT</a:t>
            </a:r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CENTERED</a:t>
            </a:r>
            <a:endParaRPr lang="en-US" sz="1400" b="1" dirty="0">
              <a:solidFill>
                <a:srgbClr val="FFC000"/>
              </a:solidFill>
            </a:endParaRPr>
          </a:p>
          <a:p>
            <a:r>
              <a:rPr lang="en-US" sz="1400" b="1" dirty="0">
                <a:solidFill>
                  <a:srgbClr val="FFC000"/>
                </a:solidFill>
              </a:rPr>
              <a:t>DEFAULT</a:t>
            </a:r>
          </a:p>
          <a:p>
            <a:pPr lvl="1"/>
            <a:r>
              <a:rPr lang="en-US" sz="1400" dirty="0" smtClean="0"/>
              <a:t>Optional</a:t>
            </a:r>
          </a:p>
          <a:p>
            <a:pPr lvl="1"/>
            <a:r>
              <a:rPr lang="en-US" sz="1400" dirty="0" smtClean="0"/>
              <a:t>Specifies </a:t>
            </a:r>
            <a:r>
              <a:rPr lang="en-US" sz="1400" dirty="0"/>
              <a:t>that this entry will be the default entry for the selection window.</a:t>
            </a:r>
          </a:p>
          <a:p>
            <a:r>
              <a:rPr lang="en-US" sz="1400" b="1" dirty="0" smtClean="0">
                <a:solidFill>
                  <a:srgbClr val="FFC000"/>
                </a:solidFill>
              </a:rPr>
              <a:t>SELECT</a:t>
            </a:r>
            <a:r>
              <a:rPr lang="en-US" sz="1400" b="1" i="1" dirty="0" smtClean="0"/>
              <a:t>( CHARACTER )</a:t>
            </a:r>
            <a:endParaRPr lang="en-US" sz="1400" b="1" dirty="0"/>
          </a:p>
          <a:p>
            <a:pPr lvl="1"/>
            <a:r>
              <a:rPr lang="en-US" sz="1400" dirty="0" smtClean="0"/>
              <a:t>Optional</a:t>
            </a:r>
          </a:p>
          <a:p>
            <a:pPr lvl="1"/>
            <a:r>
              <a:rPr lang="en-US" sz="1400" dirty="0" smtClean="0"/>
              <a:t>A </a:t>
            </a:r>
            <a:r>
              <a:rPr lang="en-US" sz="1400" dirty="0"/>
              <a:t>single, printable quick-select character</a:t>
            </a:r>
            <a:r>
              <a:rPr lang="en-US" sz="1400" dirty="0" smtClean="0"/>
              <a:t>.</a:t>
            </a:r>
            <a:endParaRPr lang="en-US" altLang="en-US" sz="1600" dirty="0" smtClean="0">
              <a:latin typeface="Times-Roman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.LINE</a:t>
            </a:r>
            <a:r>
              <a:rPr lang="en-US" altLang="en-US" dirty="0" smtClean="0"/>
              <a:t>	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.line</a:t>
            </a:r>
            <a:r>
              <a:rPr lang="en-US" altLang="en-US" sz="2000" b="1" dirty="0" smtClean="0"/>
              <a:t> </a:t>
            </a:r>
            <a:r>
              <a:rPr lang="en-US" altLang="en-US" sz="2000" b="1" i="1" dirty="0" smtClean="0"/>
              <a:t>name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length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Draw a </a:t>
            </a:r>
            <a:r>
              <a:rPr lang="en-US" altLang="en-US" sz="2000" dirty="0" smtClean="0"/>
              <a:t>line.</a:t>
            </a: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.LINE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i="1" dirty="0" smtClean="0"/>
              <a:t>NAME</a:t>
            </a:r>
            <a:endParaRPr lang="en-US" altLang="en-US" sz="2000" b="1" i="1" dirty="0"/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name of the line (a maximum of 30 characters).</a:t>
            </a:r>
          </a:p>
          <a:p>
            <a:r>
              <a:rPr lang="en-US" altLang="en-US" sz="2000" b="1" i="1" dirty="0" smtClean="0"/>
              <a:t>LENGTH</a:t>
            </a:r>
            <a:endParaRPr lang="en-US" altLang="en-US" sz="2000" b="1" i="1" dirty="0"/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length of the </a:t>
            </a:r>
            <a:r>
              <a:rPr lang="en-US" altLang="en-US" sz="2000" dirty="0" smtClean="0"/>
              <a:t>line.</a:t>
            </a:r>
            <a:endParaRPr lang="en-US" altLang="en-US" sz="2000" dirty="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Light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Light" id="{7F92C81A-AD01-4476-9547-A3482F63BA76}" vid="{D112A410-AC4D-45F1-AC49-44B69ADEE4A6}"/>
    </a:ext>
  </a:extLst>
</a:theme>
</file>

<file path=ppt/theme/theme4.xml><?xml version="1.0" encoding="utf-8"?>
<a:theme xmlns:a="http://schemas.openxmlformats.org/drawingml/2006/main" name="1_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0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9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2009-03-20T06:00:00+00:00</Last_x0020_reviewed>
    <Group xmlns="7E1B7CF5-752A-422F-85AE-1DE92AF584A4" xsi:nil="true"/>
    <Comment xmlns="7E1B7CF5-752A-422F-85AE-1DE92AF584A4">RLB - Verified</Comment>
  </documentManagement>
</p:properties>
</file>

<file path=customXml/itemProps1.xml><?xml version="1.0" encoding="utf-8"?>
<ds:datastoreItem xmlns:ds="http://schemas.openxmlformats.org/officeDocument/2006/customXml" ds:itemID="{7F1DC4AE-8142-49DA-9F54-4783D32AF7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775ED8-0253-45EF-ADC3-3221F15C8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366CAEC-C2E8-4B13-BF54-3CBFD98B628E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73A89CFB-B1C0-4E71-BCED-D77AD1C01774}">
  <ds:schemaRefs>
    <ds:schemaRef ds:uri="7E1B7CF5-752A-422F-85AE-1DE92AF584A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372</TotalTime>
  <Words>1774</Words>
  <Application>Microsoft Office PowerPoint</Application>
  <PresentationFormat>On-screen Show (4:3)</PresentationFormat>
  <Paragraphs>350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Times New Roman</vt:lpstr>
      <vt:lpstr>Arial</vt:lpstr>
      <vt:lpstr>Franklin Gothic Book</vt:lpstr>
      <vt:lpstr>Perpetua</vt:lpstr>
      <vt:lpstr>Wingdings 2</vt:lpstr>
      <vt:lpstr>Wingdings</vt:lpstr>
      <vt:lpstr>Times-Roman</vt:lpstr>
      <vt:lpstr>Times-Italic</vt:lpstr>
      <vt:lpstr>Helvetica-Bold</vt:lpstr>
      <vt:lpstr>CUDark</vt:lpstr>
      <vt:lpstr>Dark Design</vt:lpstr>
      <vt:lpstr>CULight</vt:lpstr>
      <vt:lpstr>1_Dark Design</vt:lpstr>
      <vt:lpstr>Synergy Toolkit Training</vt:lpstr>
      <vt:lpstr>Selection Processing</vt:lpstr>
      <vt:lpstr>Selection Window Building Commands</vt:lpstr>
      <vt:lpstr>.SELECT</vt:lpstr>
      <vt:lpstr>.SELECT ARGUMENTS </vt:lpstr>
      <vt:lpstr>.ITEM</vt:lpstr>
      <vt:lpstr>.ITEM Arguments</vt:lpstr>
      <vt:lpstr>.LINE </vt:lpstr>
      <vt:lpstr>.LINE Arguments</vt:lpstr>
      <vt:lpstr>.TEXT </vt:lpstr>
      <vt:lpstr>.TEXT Arguments</vt:lpstr>
      <vt:lpstr>Synergy and CU Routines:</vt:lpstr>
      <vt:lpstr>XCALL S_SELECT </vt:lpstr>
      <vt:lpstr>S_SELECT Arguments</vt:lpstr>
      <vt:lpstr>XCALL S_SELDFLT </vt:lpstr>
      <vt:lpstr>S_SELDFLT Arguments</vt:lpstr>
      <vt:lpstr>XCALL S_SELINF</vt:lpstr>
      <vt:lpstr>S_SELINF Arguments</vt:lpstr>
      <vt:lpstr>XCALL S_SELECTCB </vt:lpstr>
      <vt:lpstr>S_SELECTCB Arguments</vt:lpstr>
      <vt:lpstr>XCALL S_UPDATECB</vt:lpstr>
      <vt:lpstr>S_UPDATECB Arguments</vt:lpstr>
      <vt:lpstr>XCALL S_SELBLD</vt:lpstr>
      <vt:lpstr>S_SELBLD Arguments</vt:lpstr>
      <vt:lpstr>XCALL U_LOGWND</vt:lpstr>
      <vt:lpstr>U_LOGWND Arguments</vt:lpstr>
      <vt:lpstr>XCALL S_SELLD</vt:lpstr>
      <vt:lpstr>S_SELLD Arguments</vt:lpstr>
      <vt:lpstr>%VERIFY_DEL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190</cp:revision>
  <cp:lastPrinted>1601-01-01T00:00:00Z</cp:lastPrinted>
  <dcterms:created xsi:type="dcterms:W3CDTF">1601-01-01T00:00:00Z</dcterms:created>
  <dcterms:modified xsi:type="dcterms:W3CDTF">2021-07-02T19:52:26Z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127100.000000000</vt:lpwstr>
  </property>
  <property fmtid="{D5CDD505-2E9C-101B-9397-08002B2CF9AE}" pid="3" name="_MarkAsFinal">
    <vt:bool>true</vt:bool>
  </property>
</Properties>
</file>