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98"/>
  </p:notesMasterIdLst>
  <p:handoutMasterIdLst>
    <p:handoutMasterId r:id="rId99"/>
  </p:handoutMasterIdLst>
  <p:sldIdLst>
    <p:sldId id="256" r:id="rId7"/>
    <p:sldId id="365" r:id="rId8"/>
    <p:sldId id="257" r:id="rId9"/>
    <p:sldId id="258" r:id="rId10"/>
    <p:sldId id="259" r:id="rId11"/>
    <p:sldId id="261" r:id="rId12"/>
    <p:sldId id="262" r:id="rId13"/>
    <p:sldId id="263" r:id="rId14"/>
    <p:sldId id="264" r:id="rId15"/>
    <p:sldId id="367" r:id="rId16"/>
    <p:sldId id="266" r:id="rId17"/>
    <p:sldId id="368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69" r:id="rId37"/>
    <p:sldId id="304" r:id="rId38"/>
    <p:sldId id="305" r:id="rId39"/>
    <p:sldId id="306" r:id="rId40"/>
    <p:sldId id="307" r:id="rId41"/>
    <p:sldId id="308" r:id="rId42"/>
    <p:sldId id="310" r:id="rId43"/>
    <p:sldId id="366" r:id="rId44"/>
    <p:sldId id="286" r:id="rId45"/>
    <p:sldId id="287" r:id="rId46"/>
    <p:sldId id="288" r:id="rId47"/>
    <p:sldId id="289" r:id="rId48"/>
    <p:sldId id="290" r:id="rId49"/>
    <p:sldId id="291" r:id="rId50"/>
    <p:sldId id="293" r:id="rId51"/>
    <p:sldId id="294" r:id="rId52"/>
    <p:sldId id="295" r:id="rId53"/>
    <p:sldId id="296" r:id="rId54"/>
    <p:sldId id="301" r:id="rId55"/>
    <p:sldId id="302" r:id="rId56"/>
    <p:sldId id="303" r:id="rId57"/>
    <p:sldId id="316" r:id="rId58"/>
    <p:sldId id="317" r:id="rId59"/>
    <p:sldId id="318" r:id="rId60"/>
    <p:sldId id="298" r:id="rId61"/>
    <p:sldId id="299" r:id="rId62"/>
    <p:sldId id="300" r:id="rId63"/>
    <p:sldId id="312" r:id="rId64"/>
    <p:sldId id="313" r:id="rId65"/>
    <p:sldId id="314" r:id="rId66"/>
    <p:sldId id="315" r:id="rId67"/>
    <p:sldId id="319" r:id="rId68"/>
    <p:sldId id="320" r:id="rId69"/>
    <p:sldId id="321" r:id="rId70"/>
    <p:sldId id="322" r:id="rId71"/>
    <p:sldId id="324" r:id="rId72"/>
    <p:sldId id="325" r:id="rId73"/>
    <p:sldId id="326" r:id="rId74"/>
    <p:sldId id="327" r:id="rId75"/>
    <p:sldId id="328" r:id="rId76"/>
    <p:sldId id="329" r:id="rId77"/>
    <p:sldId id="336" r:id="rId78"/>
    <p:sldId id="337" r:id="rId79"/>
    <p:sldId id="338" r:id="rId80"/>
    <p:sldId id="339" r:id="rId81"/>
    <p:sldId id="343" r:id="rId82"/>
    <p:sldId id="358" r:id="rId83"/>
    <p:sldId id="345" r:id="rId84"/>
    <p:sldId id="361" r:id="rId85"/>
    <p:sldId id="346" r:id="rId86"/>
    <p:sldId id="362" r:id="rId87"/>
    <p:sldId id="348" r:id="rId88"/>
    <p:sldId id="364" r:id="rId89"/>
    <p:sldId id="350" r:id="rId90"/>
    <p:sldId id="352" r:id="rId91"/>
    <p:sldId id="353" r:id="rId92"/>
    <p:sldId id="354" r:id="rId93"/>
    <p:sldId id="355" r:id="rId94"/>
    <p:sldId id="370" r:id="rId95"/>
    <p:sldId id="356" r:id="rId96"/>
    <p:sldId id="357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>
        <p:scale>
          <a:sx n="100" d="100"/>
          <a:sy n="100" d="100"/>
        </p:scale>
        <p:origin x="153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3.xml"/><Relationship Id="rId21" Type="http://schemas.openxmlformats.org/officeDocument/2006/relationships/slide" Target="slides/slide22.xml"/><Relationship Id="rId34" Type="http://schemas.openxmlformats.org/officeDocument/2006/relationships/slide" Target="slides/slide36.xml"/><Relationship Id="rId42" Type="http://schemas.openxmlformats.org/officeDocument/2006/relationships/slide" Target="slides/slide46.xml"/><Relationship Id="rId47" Type="http://schemas.openxmlformats.org/officeDocument/2006/relationships/slide" Target="slides/slide51.xml"/><Relationship Id="rId50" Type="http://schemas.openxmlformats.org/officeDocument/2006/relationships/slide" Target="slides/slide54.xml"/><Relationship Id="rId55" Type="http://schemas.openxmlformats.org/officeDocument/2006/relationships/slide" Target="slides/slide59.xml"/><Relationship Id="rId63" Type="http://schemas.openxmlformats.org/officeDocument/2006/relationships/slide" Target="slides/slide67.xml"/><Relationship Id="rId68" Type="http://schemas.openxmlformats.org/officeDocument/2006/relationships/slide" Target="slides/slide72.xml"/><Relationship Id="rId76" Type="http://schemas.openxmlformats.org/officeDocument/2006/relationships/slide" Target="slides/slide80.xml"/><Relationship Id="rId84" Type="http://schemas.openxmlformats.org/officeDocument/2006/relationships/slide" Target="slides/slide88.xml"/><Relationship Id="rId7" Type="http://schemas.openxmlformats.org/officeDocument/2006/relationships/slide" Target="slides/slide8.xml"/><Relationship Id="rId71" Type="http://schemas.openxmlformats.org/officeDocument/2006/relationships/slide" Target="slides/slide75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40.xml"/><Relationship Id="rId40" Type="http://schemas.openxmlformats.org/officeDocument/2006/relationships/slide" Target="slides/slide44.xml"/><Relationship Id="rId45" Type="http://schemas.openxmlformats.org/officeDocument/2006/relationships/slide" Target="slides/slide49.xml"/><Relationship Id="rId53" Type="http://schemas.openxmlformats.org/officeDocument/2006/relationships/slide" Target="slides/slide57.xml"/><Relationship Id="rId58" Type="http://schemas.openxmlformats.org/officeDocument/2006/relationships/slide" Target="slides/slide62.xml"/><Relationship Id="rId66" Type="http://schemas.openxmlformats.org/officeDocument/2006/relationships/slide" Target="slides/slide70.xml"/><Relationship Id="rId74" Type="http://schemas.openxmlformats.org/officeDocument/2006/relationships/slide" Target="slides/slide78.xml"/><Relationship Id="rId79" Type="http://schemas.openxmlformats.org/officeDocument/2006/relationships/slide" Target="slides/slide83.xml"/><Relationship Id="rId87" Type="http://schemas.openxmlformats.org/officeDocument/2006/relationships/slide" Target="slides/slide91.xml"/><Relationship Id="rId5" Type="http://schemas.openxmlformats.org/officeDocument/2006/relationships/slide" Target="slides/slide6.xml"/><Relationship Id="rId61" Type="http://schemas.openxmlformats.org/officeDocument/2006/relationships/slide" Target="slides/slide65.xml"/><Relationship Id="rId82" Type="http://schemas.openxmlformats.org/officeDocument/2006/relationships/slide" Target="slides/slide86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7.xml"/><Relationship Id="rId43" Type="http://schemas.openxmlformats.org/officeDocument/2006/relationships/slide" Target="slides/slide47.xml"/><Relationship Id="rId48" Type="http://schemas.openxmlformats.org/officeDocument/2006/relationships/slide" Target="slides/slide52.xml"/><Relationship Id="rId56" Type="http://schemas.openxmlformats.org/officeDocument/2006/relationships/slide" Target="slides/slide60.xml"/><Relationship Id="rId64" Type="http://schemas.openxmlformats.org/officeDocument/2006/relationships/slide" Target="slides/slide68.xml"/><Relationship Id="rId69" Type="http://schemas.openxmlformats.org/officeDocument/2006/relationships/slide" Target="slides/slide73.xml"/><Relationship Id="rId77" Type="http://schemas.openxmlformats.org/officeDocument/2006/relationships/slide" Target="slides/slide81.xml"/><Relationship Id="rId8" Type="http://schemas.openxmlformats.org/officeDocument/2006/relationships/slide" Target="slides/slide9.xml"/><Relationship Id="rId51" Type="http://schemas.openxmlformats.org/officeDocument/2006/relationships/slide" Target="slides/slide55.xml"/><Relationship Id="rId72" Type="http://schemas.openxmlformats.org/officeDocument/2006/relationships/slide" Target="slides/slide76.xml"/><Relationship Id="rId80" Type="http://schemas.openxmlformats.org/officeDocument/2006/relationships/slide" Target="slides/slide84.xml"/><Relationship Id="rId85" Type="http://schemas.openxmlformats.org/officeDocument/2006/relationships/slide" Target="slides/slide8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5.xml"/><Relationship Id="rId38" Type="http://schemas.openxmlformats.org/officeDocument/2006/relationships/slide" Target="slides/slide41.xml"/><Relationship Id="rId46" Type="http://schemas.openxmlformats.org/officeDocument/2006/relationships/slide" Target="slides/slide50.xml"/><Relationship Id="rId59" Type="http://schemas.openxmlformats.org/officeDocument/2006/relationships/slide" Target="slides/slide63.xml"/><Relationship Id="rId67" Type="http://schemas.openxmlformats.org/officeDocument/2006/relationships/slide" Target="slides/slide71.xml"/><Relationship Id="rId20" Type="http://schemas.openxmlformats.org/officeDocument/2006/relationships/slide" Target="slides/slide21.xml"/><Relationship Id="rId41" Type="http://schemas.openxmlformats.org/officeDocument/2006/relationships/slide" Target="slides/slide45.xml"/><Relationship Id="rId54" Type="http://schemas.openxmlformats.org/officeDocument/2006/relationships/slide" Target="slides/slide58.xml"/><Relationship Id="rId62" Type="http://schemas.openxmlformats.org/officeDocument/2006/relationships/slide" Target="slides/slide66.xml"/><Relationship Id="rId70" Type="http://schemas.openxmlformats.org/officeDocument/2006/relationships/slide" Target="slides/slide74.xml"/><Relationship Id="rId75" Type="http://schemas.openxmlformats.org/officeDocument/2006/relationships/slide" Target="slides/slide79.xml"/><Relationship Id="rId83" Type="http://schemas.openxmlformats.org/officeDocument/2006/relationships/slide" Target="slides/slide8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9.xml"/><Relationship Id="rId49" Type="http://schemas.openxmlformats.org/officeDocument/2006/relationships/slide" Target="slides/slide53.xml"/><Relationship Id="rId57" Type="http://schemas.openxmlformats.org/officeDocument/2006/relationships/slide" Target="slides/slide61.xml"/><Relationship Id="rId10" Type="http://schemas.openxmlformats.org/officeDocument/2006/relationships/slide" Target="slides/slide11.xml"/><Relationship Id="rId31" Type="http://schemas.openxmlformats.org/officeDocument/2006/relationships/slide" Target="slides/slide33.xml"/><Relationship Id="rId44" Type="http://schemas.openxmlformats.org/officeDocument/2006/relationships/slide" Target="slides/slide48.xml"/><Relationship Id="rId52" Type="http://schemas.openxmlformats.org/officeDocument/2006/relationships/slide" Target="slides/slide56.xml"/><Relationship Id="rId60" Type="http://schemas.openxmlformats.org/officeDocument/2006/relationships/slide" Target="slides/slide64.xml"/><Relationship Id="rId65" Type="http://schemas.openxmlformats.org/officeDocument/2006/relationships/slide" Target="slides/slide69.xml"/><Relationship Id="rId73" Type="http://schemas.openxmlformats.org/officeDocument/2006/relationships/slide" Target="slides/slide77.xml"/><Relationship Id="rId78" Type="http://schemas.openxmlformats.org/officeDocument/2006/relationships/slide" Target="slides/slide82.xml"/><Relationship Id="rId81" Type="http://schemas.openxmlformats.org/officeDocument/2006/relationships/slide" Target="slides/slide85.xml"/><Relationship Id="rId86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V2.2 Toolkit Training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21C3AF7A-0FC9-444C-A47A-2CE51A8DDF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307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7D2B84A4-6ECC-4A6E-B209-8137C2E2D8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2E38E-8394-46CC-AD37-6ECE564C8366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F4EE5-A872-4608-8ED2-22EC8BA91B60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0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EF395F-2036-47FD-89C6-8F174112084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EF395F-2036-47FD-89C6-8F174112084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7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17F417-4A2A-4E61-BC74-FAD2D9F98C37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A6204-3760-4CAC-A3DD-114BBAB3C8A1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0F2727-F151-4514-817A-C6364C334A83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6306D4-1F01-4FF9-81DF-1D53B6358028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EA0E16-FAEB-4EA2-AFBE-5D18F56DFFD4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3D90F3-2E4A-436B-AD71-608AF0433554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DA1766-BF2C-4063-8DD9-AC699E17AD6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122BC7-C250-4DA0-AF30-8403A3A453B8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0FE497-5047-4B9E-AA94-660C61A66C01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92FA9-132B-4429-9625-F52E5694E287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E0B3E8-F83F-4A20-AA7E-80A55116594E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E4D47-6E66-4DB5-ABE1-59912A62C288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A132C8-B88E-43AA-B064-32DFD8644ADC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2BCA31-3685-4932-BB34-CE655BF5EDB4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A2F4E7-45B4-470F-8771-0DAC94944029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312C04-9B0B-4BBC-A4D1-4355BB9531E8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683115-DA3A-4658-9431-6128BC37BEFB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20236E-5858-46D6-9026-E3412B448EAB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5C06B0-AF80-442A-B6BD-D7E03D66BC13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C5A66-3ABD-46F6-8A33-BBA1DA9FC705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C5A66-3ABD-46F6-8A33-BBA1DA9FC705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97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EA29E-6CE2-4F4B-88DE-7240D407E04B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57EB7-5DA7-4CE0-AFB0-A4E39A0EBF9E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7EA48F-9819-4529-8D9A-5090F2FD65D3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B9FC14-3340-468C-A2AF-13F06ABA23FC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CB18B2-9596-4CC6-93A5-0AFA671B31E9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099374-F551-484C-8259-39243E7BF04A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404803-C044-4B27-AA2B-9D1AF0722775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A667F5-FF2A-46A0-9125-20AC29DDA534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73C20-6C69-4D4E-B4F0-0ABBDB32E275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B38A8-964A-4CCD-AA7B-F41AF401BE0C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30A7A-C62C-4A7D-93A3-1A9DE55A45AD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6942AC-D9E7-49F5-A5EF-727A2A5C828F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DA06D1-2F04-43C5-82B4-CDCDA660084C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4EEA2-6E76-444C-8B2A-13753DA6EC77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C9413F-D1EB-4B00-BB5A-12CBBD6CE584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FD4AB-A980-47D5-90C5-42B9F26353D8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BFD55-D568-406F-8B70-9CE5E1400E20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0F1445-D3D2-4FCB-A48C-81E90A05C250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5648A1-AA13-4D14-A8C9-1F2174333F2E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603A9-CABA-4CDA-BED7-F9AD5001A27D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1AC5B-51A6-41C9-B784-E6E61985051D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187B0-9442-493F-9148-A110A17AD126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F24C89-73C4-4107-B872-6C86F88B85F4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68FCCD-09D8-405B-92DC-4C72C715D0EC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D5857-6605-46FF-9184-6BB615C12B20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E5C7ED-FC68-4F68-8E06-4D6F66C90F9B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027739-08C4-46E9-82CD-CFEF13E6B095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4AC03-B82A-4C2B-8554-4628896667AB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ED3BF-3449-4DC3-A9C7-5DE9B5AFFD03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F7D1E-8174-41EC-AE0A-D3BEF14E7667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CC97E-DB31-4672-8A95-441881A8E80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4B08E5-E8E9-4484-988C-57C6231028FD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88AA68-5565-43F5-9E6D-ACBC08F09A24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62712-3A26-42DB-AA2C-190A2B472D51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70C86-952D-4A7D-A801-77823DF571B2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52E283-55C8-401B-8C5D-6AF31D418E61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845DA-253B-4999-8983-E47CA34652A7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EEDB3-B6FC-4192-9A88-8360CCC5DB70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3DFDB1-4AB2-4B28-B522-8C91B3D1BF0C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86DD6-DE38-46C1-9103-2B2B414B74B7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E8FBAB-16F3-4AA5-A962-DE98153BE8F1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53F3F-FD13-4CB8-94DE-0E4DDC8F710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6194B-7851-4169-98E1-CA922D1B070D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81DF50-70A4-45FF-8C44-D2ABA7EED410}" type="slidenum">
              <a:rPr lang="en-US" altLang="en-US" sz="1200"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471F3C-3AEA-43CB-95EF-EED92AFA42B7}" type="slidenum">
              <a:rPr lang="en-US" altLang="en-US" sz="1200">
                <a:latin typeface="Times New Roman" panose="02020603050405020304" pitchFamily="18" charset="0"/>
              </a:rPr>
              <a:pPr/>
              <a:t>72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448FF-1251-45C2-B3EB-F661283DDFAC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E8AEDF-4DF0-4C4A-9B6B-9C373DFF069F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2E855-A9A4-44E4-8375-EFEF09BA3C7C}" type="slidenum">
              <a:rPr lang="en-US" altLang="en-US" sz="1200">
                <a:latin typeface="Times New Roman" panose="02020603050405020304" pitchFamily="18" charset="0"/>
              </a:rPr>
              <a:pPr/>
              <a:t>75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97BBE2-99D7-4F9E-91D9-12A4492EF6D1}" type="slidenum">
              <a:rPr lang="en-US" altLang="en-US" sz="1200">
                <a:latin typeface="Times New Roman" panose="02020603050405020304" pitchFamily="18" charset="0"/>
              </a:rPr>
              <a:pPr/>
              <a:t>76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9506F8-143A-4438-A25E-F48A2BACBE52}" type="slidenum">
              <a:rPr lang="en-US" altLang="en-US" sz="1200">
                <a:latin typeface="Times New Roman" panose="02020603050405020304" pitchFamily="18" charset="0"/>
              </a:rPr>
              <a:pPr/>
              <a:t>77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0D3247-E432-40E7-BF06-0335C9F0461F}" type="slidenum">
              <a:rPr lang="en-US" altLang="en-US" sz="1200">
                <a:latin typeface="Times New Roman" panose="02020603050405020304" pitchFamily="18" charset="0"/>
              </a:rPr>
              <a:pPr/>
              <a:t>78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A9090-A8D9-4395-8B69-5B81623B1CCF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C8C879-531E-4379-9896-BAE8703C89E1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CA232-883E-4586-9DC2-985BB5775BAC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4EE167-D2FB-4454-A84B-E2DDCDDB3DE3}" type="slidenum">
              <a:rPr lang="en-US" altLang="en-US" sz="1200">
                <a:latin typeface="Times New Roman" panose="02020603050405020304" pitchFamily="18" charset="0"/>
              </a:rPr>
              <a:pPr/>
              <a:t>81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ECDEE-1F09-46D6-B5CA-002170CDC4B6}" type="slidenum">
              <a:rPr lang="en-US" altLang="en-US" sz="1200">
                <a:latin typeface="Times New Roman" panose="02020603050405020304" pitchFamily="18" charset="0"/>
              </a:rPr>
              <a:pPr/>
              <a:t>82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9C0D02-473E-42EC-9E55-414EA65E82C3}" type="slidenum">
              <a:rPr lang="en-US" altLang="en-US" sz="1200">
                <a:latin typeface="Times New Roman" panose="02020603050405020304" pitchFamily="18" charset="0"/>
              </a:rPr>
              <a:pPr/>
              <a:t>83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CB0F4-D225-4C7D-9E88-F407131632A6}" type="slidenum">
              <a:rPr lang="en-US" altLang="en-US" sz="1200">
                <a:latin typeface="Times New Roman" panose="02020603050405020304" pitchFamily="18" charset="0"/>
              </a:rPr>
              <a:pPr/>
              <a:t>84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0BEBB1-9ABB-457B-934F-321157CD2ACE}" type="slidenum">
              <a:rPr lang="en-US" altLang="en-US" sz="1200">
                <a:latin typeface="Times New Roman" panose="02020603050405020304" pitchFamily="18" charset="0"/>
              </a:rPr>
              <a:pPr/>
              <a:t>85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0334DE-4482-4F93-85A3-88C3404E5FDD}" type="slidenum">
              <a:rPr lang="en-US" altLang="en-US" sz="1200">
                <a:latin typeface="Times New Roman" panose="02020603050405020304" pitchFamily="18" charset="0"/>
              </a:rPr>
              <a:pPr/>
              <a:t>86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AED64-B7A1-4663-B689-02FF620CFBF0}" type="slidenum">
              <a:rPr lang="en-US" altLang="en-US" sz="1200">
                <a:latin typeface="Times New Roman" panose="02020603050405020304" pitchFamily="18" charset="0"/>
              </a:rPr>
              <a:pPr/>
              <a:t>87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D9E3A-731E-49A6-97AE-F5C49B5D1CC8}" type="slidenum">
              <a:rPr lang="en-US" altLang="en-US" sz="1200">
                <a:latin typeface="Times New Roman" panose="02020603050405020304" pitchFamily="18" charset="0"/>
              </a:rPr>
              <a:pPr/>
              <a:t>88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D9E3A-731E-49A6-97AE-F5C49B5D1CC8}" type="slidenum">
              <a:rPr lang="en-US" altLang="en-US" sz="1200">
                <a:latin typeface="Times New Roman" panose="02020603050405020304" pitchFamily="18" charset="0"/>
              </a:rPr>
              <a:pPr/>
              <a:t>89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9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F4EE5-A872-4608-8ED2-22EC8BA91B60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D6854-4783-4ABB-A24D-453DAA7A0543}" type="slidenum">
              <a:rPr lang="en-US" altLang="en-US" sz="1200">
                <a:latin typeface="Times New Roman" panose="02020603050405020304" pitchFamily="18" charset="0"/>
              </a:rPr>
              <a:pPr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3E80D6-4542-41CF-A490-AAEB79C2FC70}" type="slidenum">
              <a:rPr lang="en-US" altLang="en-US" sz="1200">
                <a:latin typeface="Times New Roman" panose="02020603050405020304" pitchFamily="18" charset="0"/>
              </a:rPr>
              <a:pPr/>
              <a:t>91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928A6B-8DA8-4369-BA3D-DFA181005A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33909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9E32D19-FDCD-47E0-8456-8100EA08F3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9690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62D8C-0891-4ACC-AF65-2D4AC68CC3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5760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933DF624-84F2-4397-8478-ACD16BA954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6219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4613-DA78-4540-92DF-EFCE9342C79A}" type="datetime1">
              <a:rPr lang="en-US" smtClean="0"/>
              <a:t>7/6/2021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7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7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6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53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99FF6A8-8EA3-4AB2-A046-075E994872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4675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36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99FF6A8-8EA3-4AB2-A046-075E994872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46481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99FF6A8-8EA3-4AB2-A046-075E994872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22160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99FF6A8-8EA3-4AB2-A046-075E994872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12709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44421A-C61B-4ADE-ABE9-B6376A4EA8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29109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8D755A2-160E-498E-ADF4-0762839304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83581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1207C9C-8D98-4C24-935A-2A6601053C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476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EC7E990-1816-4870-B6BB-7690C12E2F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4974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499FF6A8-8EA3-4AB2-A046-075E994872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0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854B22-67D1-45BC-904D-1DC3C1FABB44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ergex.com/docs/versions/v111/index.htm#tk/tkChap2FIELD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xercise%205.d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ercise%206.do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ercise%207.do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ercise%208.doc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ergex.com/docs/versions/v111/index.htm#tk/tkChap8IFLDMOD.htm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ergex.com/docs/versions/v111/index.htm#tk/tkChap8ISETDEL.htm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Exercise%209.doc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Exercise%2010.doc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smtClean="0"/>
              <a:t>Synergy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.PLACE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>
                <a:latin typeface="Times-Roman" charset="0"/>
              </a:rPr>
              <a:t>ROW</a:t>
            </a:r>
            <a:endParaRPr lang="en-US" altLang="en-US" sz="1600" b="1" i="1" dirty="0">
              <a:latin typeface="Times-Roman" charset="0"/>
            </a:endParaRPr>
          </a:p>
          <a:p>
            <a:pPr lvl="1"/>
            <a:r>
              <a:rPr lang="en-US" altLang="en-US" sz="1600" dirty="0">
                <a:latin typeface="Times-Roman" charset="0"/>
              </a:rPr>
              <a:t>The screen row at which the upper-left corner of the window is placed (relative to </a:t>
            </a:r>
            <a:r>
              <a:rPr lang="en-US" altLang="en-US" sz="1600" dirty="0" smtClean="0">
                <a:latin typeface="Times-Roman" charset="0"/>
              </a:rPr>
              <a:t>the upper-left </a:t>
            </a:r>
            <a:r>
              <a:rPr lang="en-US" altLang="en-US" sz="1600" dirty="0">
                <a:latin typeface="Times-Roman" charset="0"/>
              </a:rPr>
              <a:t>corner of the screen body, not the entire screen).</a:t>
            </a:r>
          </a:p>
          <a:p>
            <a:r>
              <a:rPr lang="en-US" altLang="en-US" sz="1600" b="1" i="1" dirty="0" smtClean="0">
                <a:latin typeface="Times-Roman" charset="0"/>
              </a:rPr>
              <a:t>COLUMN</a:t>
            </a:r>
            <a:endParaRPr lang="en-US" altLang="en-US" sz="1600" b="1" i="1" dirty="0">
              <a:latin typeface="Times-Roman" charset="0"/>
            </a:endParaRPr>
          </a:p>
          <a:p>
            <a:pPr lvl="1"/>
            <a:r>
              <a:rPr lang="en-US" altLang="en-US" sz="1600" dirty="0">
                <a:latin typeface="Times-Roman" charset="0"/>
              </a:rPr>
              <a:t>The screen column at which the upper-left corner of the window is placed</a:t>
            </a:r>
            <a:r>
              <a:rPr lang="en-US" altLang="en-US" sz="1600" dirty="0" smtClean="0">
                <a:latin typeface="Times-Roman" charset="0"/>
              </a:rPr>
              <a:t>.</a:t>
            </a:r>
            <a:endParaRPr lang="en-US" altLang="en-US" sz="1600" dirty="0">
              <a:latin typeface="Times-Roman" charset="0"/>
            </a:endParaRPr>
          </a:p>
          <a:p>
            <a:r>
              <a:rPr lang="en-US" altLang="en-US" sz="1600" b="1" dirty="0" smtClean="0">
                <a:solidFill>
                  <a:srgbClr val="FFC000"/>
                </a:solidFill>
                <a:latin typeface="Times-Roman" charset="0"/>
              </a:rPr>
              <a:t>UNBOUNDED</a:t>
            </a:r>
            <a:endParaRPr lang="en-US" altLang="en-US" sz="1600" b="1" dirty="0">
              <a:solidFill>
                <a:srgbClr val="FFC000"/>
              </a:solidFill>
              <a:latin typeface="Times-Roman" charset="0"/>
            </a:endParaRPr>
          </a:p>
          <a:p>
            <a:pPr lvl="1"/>
            <a:r>
              <a:rPr lang="en-US" altLang="en-US" sz="160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1600" dirty="0" smtClean="0">
                <a:latin typeface="Times-Roman" charset="0"/>
              </a:rPr>
              <a:t>The </a:t>
            </a:r>
            <a:r>
              <a:rPr lang="en-US" altLang="en-US" sz="1600" dirty="0">
                <a:latin typeface="Times-Roman" charset="0"/>
              </a:rPr>
              <a:t>specification that you want absolute window placement that is not bounded by </a:t>
            </a:r>
            <a:r>
              <a:rPr lang="en-US" altLang="en-US" sz="1600" dirty="0" smtClean="0">
                <a:latin typeface="Times-Roman" charset="0"/>
              </a:rPr>
              <a:t>UI Toolkit’s screen.</a:t>
            </a:r>
          </a:p>
          <a:p>
            <a:pPr lvl="1"/>
            <a:r>
              <a:rPr lang="en-US" altLang="en-US" sz="1600" b="1" dirty="0" smtClean="0">
                <a:solidFill>
                  <a:srgbClr val="FFC000"/>
                </a:solidFill>
                <a:latin typeface="Times-Roman" charset="0"/>
              </a:rPr>
              <a:t>UNBOUNDED</a:t>
            </a:r>
            <a:r>
              <a:rPr lang="en-US" altLang="en-US" sz="1600" dirty="0" smtClean="0">
                <a:latin typeface="Times-Roman" charset="0"/>
              </a:rPr>
              <a:t> </a:t>
            </a:r>
            <a:r>
              <a:rPr lang="en-US" altLang="en-US" sz="1600" dirty="0">
                <a:latin typeface="Times-Roman" charset="0"/>
              </a:rPr>
              <a:t>must be omitted for a list class.</a:t>
            </a:r>
            <a:endParaRPr lang="en-US" altLang="en-US" sz="1600" dirty="0" smtClean="0">
              <a:latin typeface="Times-Roman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3292657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.BORDER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600" b="1" dirty="0" smtClean="0">
                <a:solidFill>
                  <a:srgbClr val="FFC000"/>
                </a:solidFill>
                <a:latin typeface="+mn-lt"/>
              </a:rPr>
              <a:t>.</a:t>
            </a:r>
            <a:r>
              <a:rPr lang="en-US" altLang="en-US" sz="1600" b="1" dirty="0">
                <a:solidFill>
                  <a:srgbClr val="FFC000"/>
                </a:solidFill>
                <a:latin typeface="+mn-lt"/>
              </a:rPr>
              <a:t>border</a:t>
            </a:r>
            <a:r>
              <a:rPr lang="en-US" altLang="en-US" sz="1600" b="1" dirty="0">
                <a:latin typeface="+mn-lt"/>
              </a:rPr>
              <a:t> [</a:t>
            </a:r>
            <a:r>
              <a:rPr lang="en-US" altLang="en-US" sz="1600" b="1" i="1" dirty="0">
                <a:latin typeface="+mn-lt"/>
              </a:rPr>
              <a:t>border_on_off</a:t>
            </a:r>
            <a:r>
              <a:rPr lang="en-US" altLang="en-US" sz="1600" b="1" dirty="0">
                <a:latin typeface="+mn-lt"/>
              </a:rPr>
              <a:t>][, </a:t>
            </a:r>
            <a:r>
              <a:rPr lang="en-US" altLang="en-US" sz="1600" b="1" i="1" dirty="0">
                <a:latin typeface="+mn-lt"/>
              </a:rPr>
              <a:t>rendition</a:t>
            </a:r>
            <a:r>
              <a:rPr lang="en-US" altLang="en-US" sz="1600" b="1" dirty="0">
                <a:latin typeface="+mn-lt"/>
              </a:rPr>
              <a:t>, </a:t>
            </a:r>
            <a:r>
              <a:rPr lang="en-US" altLang="en-US" sz="1600" b="1" i="1" dirty="0">
                <a:latin typeface="+mn-lt"/>
              </a:rPr>
              <a:t>...</a:t>
            </a:r>
            <a:r>
              <a:rPr lang="en-US" altLang="en-US" sz="1600" b="1" dirty="0">
                <a:latin typeface="+mn-lt"/>
              </a:rPr>
              <a:t>][, </a:t>
            </a:r>
            <a:r>
              <a:rPr lang="en-US" altLang="en-US" sz="1600" b="1" dirty="0">
                <a:solidFill>
                  <a:srgbClr val="FFC000"/>
                </a:solidFill>
                <a:latin typeface="+mn-lt"/>
              </a:rPr>
              <a:t>DRAGBAR</a:t>
            </a:r>
            <a:r>
              <a:rPr lang="en-US" altLang="en-US" sz="1600" b="1" dirty="0" smtClean="0">
                <a:latin typeface="+mn-lt"/>
              </a:rPr>
              <a:t>[(</a:t>
            </a:r>
            <a:r>
              <a:rPr lang="en-US" altLang="en-US" sz="1600" b="1" dirty="0" smtClean="0">
                <a:solidFill>
                  <a:srgbClr val="FFC000"/>
                </a:solidFill>
                <a:latin typeface="+mn-lt"/>
              </a:rPr>
              <a:t>ON</a:t>
            </a:r>
            <a:r>
              <a:rPr lang="en-US" altLang="en-US" sz="1600" b="1" dirty="0" smtClean="0">
                <a:latin typeface="+mn-lt"/>
              </a:rPr>
              <a:t>|</a:t>
            </a:r>
            <a:r>
              <a:rPr lang="en-US" altLang="en-US" sz="1600" b="1" dirty="0" smtClean="0">
                <a:solidFill>
                  <a:srgbClr val="FFC000"/>
                </a:solidFill>
                <a:latin typeface="+mn-lt"/>
              </a:rPr>
              <a:t>OFF</a:t>
            </a:r>
            <a:r>
              <a:rPr lang="en-US" altLang="en-US" sz="1600" b="1" dirty="0" smtClean="0">
                <a:latin typeface="+mn-lt"/>
              </a:rPr>
              <a:t>)]]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latin typeface="+mn-lt"/>
            </a:endParaRPr>
          </a:p>
          <a:p>
            <a:pPr eaLnBrk="1" hangingPunct="1"/>
            <a:r>
              <a:rPr lang="en-US" altLang="en-US" sz="2000" dirty="0" smtClean="0">
                <a:latin typeface="+mn-lt"/>
              </a:rPr>
              <a:t>Defines the renditions of the border around the window.</a:t>
            </a:r>
          </a:p>
          <a:p>
            <a:pPr eaLnBrk="1" hangingPunct="1"/>
            <a:r>
              <a:rPr lang="en-US" altLang="en-US" sz="2000" dirty="0" smtClean="0">
                <a:latin typeface="+mn-lt"/>
              </a:rPr>
              <a:t>Renditions</a:t>
            </a:r>
            <a:r>
              <a:rPr lang="en-US" altLang="en-US" sz="2000" i="1" dirty="0" smtClean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can be listed in any order.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.BORDER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000" b="1" i="1" dirty="0" smtClean="0">
                <a:latin typeface="+mn-lt"/>
              </a:rPr>
              <a:t>BORDER_ON_OFF</a:t>
            </a:r>
            <a:endParaRPr lang="en-US" altLang="en-US" sz="1000" b="1" i="1" dirty="0">
              <a:latin typeface="+mn-lt"/>
            </a:endParaRPr>
          </a:p>
          <a:p>
            <a:pPr lvl="1"/>
            <a:r>
              <a:rPr lang="en-US" altLang="en-US" sz="1000" dirty="0" smtClean="0">
                <a:latin typeface="+mn-lt"/>
              </a:rPr>
              <a:t>Optional</a:t>
            </a:r>
          </a:p>
          <a:p>
            <a:pPr lvl="1"/>
            <a:r>
              <a:rPr lang="en-US" altLang="en-US" sz="1000" dirty="0" smtClean="0">
                <a:latin typeface="+mn-lt"/>
              </a:rPr>
              <a:t>Determines </a:t>
            </a:r>
            <a:r>
              <a:rPr lang="en-US" altLang="en-US" sz="1000" dirty="0">
                <a:latin typeface="+mn-lt"/>
              </a:rPr>
              <a:t>whether the window displays a </a:t>
            </a:r>
            <a:r>
              <a:rPr lang="en-US" altLang="en-US" sz="1000" dirty="0" smtClean="0">
                <a:latin typeface="+mn-lt"/>
              </a:rPr>
              <a:t>border.</a:t>
            </a:r>
          </a:p>
          <a:p>
            <a:pPr lvl="1"/>
            <a:r>
              <a:rPr lang="en-US" altLang="en-US" sz="1000" dirty="0" smtClean="0">
                <a:latin typeface="+mn-lt"/>
              </a:rPr>
              <a:t>Valid </a:t>
            </a:r>
            <a:r>
              <a:rPr lang="en-US" altLang="en-US" sz="1000" dirty="0">
                <a:latin typeface="+mn-lt"/>
              </a:rPr>
              <a:t>options are as follows</a:t>
            </a:r>
            <a:r>
              <a:rPr lang="en-US" altLang="en-US" sz="1000" dirty="0" smtClean="0">
                <a:latin typeface="+mn-lt"/>
              </a:rPr>
              <a:t>:</a:t>
            </a:r>
            <a:endParaRPr lang="en-US" altLang="en-US" sz="1000" dirty="0"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ON</a:t>
            </a:r>
            <a:r>
              <a:rPr lang="en-US" altLang="en-US" sz="1000" dirty="0" smtClean="0">
                <a:latin typeface="+mn-lt"/>
              </a:rPr>
              <a:t>	Window </a:t>
            </a:r>
            <a:r>
              <a:rPr lang="en-US" altLang="en-US" sz="1000" dirty="0">
                <a:latin typeface="+mn-lt"/>
              </a:rPr>
              <a:t>displays a </a:t>
            </a:r>
            <a:r>
              <a:rPr lang="en-US" altLang="en-US" sz="1000" dirty="0" smtClean="0">
                <a:latin typeface="+mn-lt"/>
              </a:rPr>
              <a:t>border (DEFAULT).</a:t>
            </a:r>
            <a:endParaRPr lang="en-US" altLang="en-US" sz="1000" dirty="0"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OFF</a:t>
            </a:r>
            <a:r>
              <a:rPr lang="en-US" altLang="en-US" sz="1000" dirty="0" smtClean="0">
                <a:latin typeface="+mn-lt"/>
              </a:rPr>
              <a:t>	Window </a:t>
            </a:r>
            <a:r>
              <a:rPr lang="en-US" altLang="en-US" sz="1000" dirty="0">
                <a:latin typeface="+mn-lt"/>
              </a:rPr>
              <a:t>does not display a border</a:t>
            </a:r>
            <a:r>
              <a:rPr lang="en-US" altLang="en-US" sz="1000" dirty="0" smtClean="0">
                <a:latin typeface="+mn-lt"/>
              </a:rPr>
              <a:t>.</a:t>
            </a:r>
            <a:endParaRPr lang="en-US" altLang="en-US" sz="1000" dirty="0"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NOCELL</a:t>
            </a:r>
            <a:r>
              <a:rPr lang="en-US" altLang="en-US" sz="1000" dirty="0" smtClean="0">
                <a:latin typeface="+mn-lt"/>
              </a:rPr>
              <a:t>	Window </a:t>
            </a:r>
            <a:r>
              <a:rPr lang="en-US" altLang="en-US" sz="1000" dirty="0">
                <a:latin typeface="+mn-lt"/>
              </a:rPr>
              <a:t>displays a border only if it does not require a full character cell for </a:t>
            </a:r>
            <a:r>
              <a:rPr lang="en-US" altLang="en-US" sz="1000" dirty="0" smtClean="0">
                <a:latin typeface="+mn-lt"/>
              </a:rPr>
              <a:t>display.</a:t>
            </a:r>
          </a:p>
          <a:p>
            <a:r>
              <a:rPr lang="en-US" altLang="en-US" sz="1000" b="1" i="1" dirty="0" smtClean="0">
                <a:latin typeface="+mn-lt"/>
              </a:rPr>
              <a:t>RENDITION</a:t>
            </a:r>
            <a:endParaRPr lang="en-US" altLang="en-US" sz="1000" b="1" i="1" dirty="0">
              <a:latin typeface="+mn-lt"/>
            </a:endParaRPr>
          </a:p>
          <a:p>
            <a:pPr lvl="1"/>
            <a:r>
              <a:rPr lang="en-US" altLang="en-US" sz="1000" dirty="0" smtClean="0">
                <a:latin typeface="+mn-lt"/>
              </a:rPr>
              <a:t>Optional</a:t>
            </a:r>
          </a:p>
          <a:p>
            <a:pPr lvl="1"/>
            <a:r>
              <a:rPr lang="en-US" altLang="en-US" sz="1000" dirty="0" smtClean="0">
                <a:latin typeface="+mn-lt"/>
              </a:rPr>
              <a:t>One </a:t>
            </a:r>
            <a:r>
              <a:rPr lang="en-US" altLang="en-US" sz="1000" dirty="0">
                <a:latin typeface="+mn-lt"/>
              </a:rPr>
              <a:t>or more of the following display renditions</a:t>
            </a:r>
            <a:r>
              <a:rPr lang="en-US" altLang="en-US" sz="1000" dirty="0" smtClean="0">
                <a:latin typeface="+mn-lt"/>
              </a:rPr>
              <a:t>:</a:t>
            </a:r>
            <a:endParaRPr lang="en-US" altLang="en-US" sz="1000" dirty="0"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ITALIC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NOITALIC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BOLD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NOBOLD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COLOR</a:t>
            </a:r>
            <a:r>
              <a:rPr lang="en-US" altLang="en-US" sz="1000" b="1" dirty="0" smtClean="0">
                <a:latin typeface="+mn-lt"/>
              </a:rPr>
              <a:t>( </a:t>
            </a:r>
            <a:r>
              <a:rPr lang="en-US" altLang="en-US" sz="1000" b="1" i="1" dirty="0" smtClean="0">
                <a:latin typeface="+mn-lt"/>
              </a:rPr>
              <a:t>palette#</a:t>
            </a:r>
            <a:r>
              <a:rPr lang="en-US" altLang="en-US" sz="1000" b="1" dirty="0" smtClean="0">
                <a:latin typeface="+mn-lt"/>
              </a:rPr>
              <a:t> )</a:t>
            </a:r>
            <a:endParaRPr lang="en-US" altLang="en-US" sz="1000" b="1" dirty="0">
              <a:latin typeface="+mn-lt"/>
            </a:endParaRPr>
          </a:p>
          <a:p>
            <a:pPr lvl="3"/>
            <a:r>
              <a:rPr lang="en-US" altLang="en-US" sz="1000" dirty="0">
                <a:latin typeface="+mn-lt"/>
              </a:rPr>
              <a:t>Assign specified </a:t>
            </a:r>
            <a:r>
              <a:rPr lang="en-US" altLang="en-US" sz="1000" b="1" i="1" dirty="0">
                <a:latin typeface="+mn-lt"/>
              </a:rPr>
              <a:t>palette#</a:t>
            </a:r>
            <a:r>
              <a:rPr lang="en-US" altLang="en-US" sz="1000" dirty="0">
                <a:latin typeface="+mn-lt"/>
              </a:rPr>
              <a:t>, where </a:t>
            </a:r>
            <a:r>
              <a:rPr lang="en-US" altLang="en-US" sz="1000" b="1" i="1" dirty="0">
                <a:latin typeface="+mn-lt"/>
              </a:rPr>
              <a:t>palette#</a:t>
            </a:r>
            <a:r>
              <a:rPr lang="en-US" altLang="en-US" sz="1000" dirty="0">
                <a:latin typeface="+mn-lt"/>
              </a:rPr>
              <a:t> is a palette number in the range 1 to </a:t>
            </a:r>
            <a:r>
              <a:rPr lang="en-US" altLang="en-US" sz="1000" dirty="0" smtClean="0">
                <a:latin typeface="+mn-lt"/>
              </a:rPr>
              <a:t>16.</a:t>
            </a:r>
          </a:p>
          <a:p>
            <a:pPr lvl="3"/>
            <a:r>
              <a:rPr lang="en-US" altLang="en-US" sz="1000" dirty="0" smtClean="0">
                <a:latin typeface="+mn-lt"/>
              </a:rPr>
              <a:t>The </a:t>
            </a:r>
            <a:r>
              <a:rPr lang="en-US" altLang="en-US" sz="1000" dirty="0">
                <a:latin typeface="+mn-lt"/>
              </a:rPr>
              <a:t>default is 1</a:t>
            </a:r>
            <a:r>
              <a:rPr lang="en-US" altLang="en-US" sz="1000" dirty="0" smtClean="0">
                <a:latin typeface="+mn-lt"/>
              </a:rPr>
              <a:t>.</a:t>
            </a:r>
            <a:endParaRPr lang="en-US" altLang="en-US" sz="1000" dirty="0"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REVERSE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NOREVERSE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UNDERLINE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pPr lvl="2"/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NOUNDERLINE</a:t>
            </a:r>
            <a:endParaRPr lang="en-US" altLang="en-US" sz="1000" b="1" dirty="0">
              <a:solidFill>
                <a:srgbClr val="FFC000"/>
              </a:solidFill>
              <a:latin typeface="+mn-lt"/>
            </a:endParaRPr>
          </a:p>
          <a:p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DRAGBAR</a:t>
            </a:r>
            <a:r>
              <a:rPr lang="en-US" altLang="en-US" sz="1000" dirty="0" smtClean="0">
                <a:latin typeface="+mn-lt"/>
              </a:rPr>
              <a:t> </a:t>
            </a:r>
            <a:r>
              <a:rPr lang="en-US" altLang="en-US" sz="1000" dirty="0">
                <a:latin typeface="+mn-lt"/>
              </a:rPr>
              <a:t>[(</a:t>
            </a:r>
            <a:r>
              <a:rPr lang="en-US" altLang="en-US" sz="1000" b="1" dirty="0">
                <a:solidFill>
                  <a:srgbClr val="FFC000"/>
                </a:solidFill>
                <a:latin typeface="+mn-lt"/>
              </a:rPr>
              <a:t>ON</a:t>
            </a:r>
            <a:r>
              <a:rPr lang="en-US" altLang="en-US" sz="1000" dirty="0">
                <a:latin typeface="+mn-lt"/>
              </a:rPr>
              <a:t> | </a:t>
            </a:r>
            <a:r>
              <a:rPr lang="en-US" altLang="en-US" sz="1000" b="1" dirty="0">
                <a:solidFill>
                  <a:srgbClr val="FFC000"/>
                </a:solidFill>
                <a:latin typeface="+mn-lt"/>
              </a:rPr>
              <a:t>OFF</a:t>
            </a:r>
            <a:r>
              <a:rPr lang="en-US" altLang="en-US" sz="1000" dirty="0" smtClean="0">
                <a:latin typeface="+mn-lt"/>
              </a:rPr>
              <a:t>)]</a:t>
            </a:r>
            <a:endParaRPr lang="en-US" altLang="en-US" sz="1000" dirty="0">
              <a:latin typeface="+mn-lt"/>
            </a:endParaRPr>
          </a:p>
          <a:p>
            <a:pPr lvl="1"/>
            <a:r>
              <a:rPr lang="en-US" altLang="en-US" sz="1000" dirty="0" smtClean="0">
                <a:latin typeface="+mn-lt"/>
              </a:rPr>
              <a:t>Optional</a:t>
            </a:r>
          </a:p>
          <a:p>
            <a:pPr lvl="1"/>
            <a:r>
              <a:rPr lang="en-US" altLang="en-US" sz="1000" dirty="0" smtClean="0">
                <a:latin typeface="+mn-lt"/>
              </a:rPr>
              <a:t>Specifies </a:t>
            </a:r>
            <a:r>
              <a:rPr lang="en-US" altLang="en-US" sz="1000" dirty="0">
                <a:latin typeface="+mn-lt"/>
              </a:rPr>
              <a:t>whether the window </a:t>
            </a:r>
            <a:r>
              <a:rPr lang="en-US" altLang="en-US" sz="1000" dirty="0" smtClean="0">
                <a:latin typeface="+mn-lt"/>
              </a:rPr>
              <a:t>will (</a:t>
            </a:r>
            <a:r>
              <a:rPr lang="en-US" altLang="en-US" sz="1000" b="1" dirty="0" smtClean="0">
                <a:solidFill>
                  <a:srgbClr val="FFC000"/>
                </a:solidFill>
                <a:latin typeface="+mn-lt"/>
              </a:rPr>
              <a:t>ON</a:t>
            </a:r>
            <a:r>
              <a:rPr lang="en-US" altLang="en-US" sz="1000" dirty="0">
                <a:latin typeface="+mn-lt"/>
              </a:rPr>
              <a:t>, the default) or will not (</a:t>
            </a:r>
            <a:r>
              <a:rPr lang="en-US" altLang="en-US" sz="1000" b="1" dirty="0">
                <a:solidFill>
                  <a:srgbClr val="FFC000"/>
                </a:solidFill>
                <a:latin typeface="+mn-lt"/>
              </a:rPr>
              <a:t>OFF</a:t>
            </a:r>
            <a:r>
              <a:rPr lang="en-US" altLang="en-US" sz="1000" dirty="0">
                <a:latin typeface="+mn-lt"/>
              </a:rPr>
              <a:t>) have a drag bar in a Windows </a:t>
            </a:r>
            <a:r>
              <a:rPr lang="en-US" altLang="en-US" sz="1000" dirty="0" smtClean="0">
                <a:latin typeface="+mn-lt"/>
              </a:rPr>
              <a:t>environment.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1161858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.TITLE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.title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title[, </a:t>
            </a:r>
            <a:r>
              <a:rPr lang="en-US" altLang="en-US" sz="1800" b="1" dirty="0">
                <a:solidFill>
                  <a:srgbClr val="FFC000"/>
                </a:solidFill>
              </a:rPr>
              <a:t>ON</a:t>
            </a:r>
            <a:r>
              <a:rPr lang="en-US" altLang="en-US" sz="1800" b="1" dirty="0"/>
              <a:t>|</a:t>
            </a:r>
            <a:r>
              <a:rPr lang="en-US" altLang="en-US" sz="1800" b="1" dirty="0">
                <a:solidFill>
                  <a:srgbClr val="FFC000"/>
                </a:solidFill>
              </a:rPr>
              <a:t>OFF</a:t>
            </a:r>
            <a:r>
              <a:rPr lang="en-US" altLang="en-US" sz="1800" b="1" dirty="0"/>
              <a:t>][, </a:t>
            </a:r>
            <a:r>
              <a:rPr lang="en-US" altLang="en-US" sz="1800" b="1" i="1" dirty="0"/>
              <a:t>rendition</a:t>
            </a:r>
            <a:r>
              <a:rPr lang="en-US" altLang="en-US" sz="1800" b="1" dirty="0"/>
              <a:t>, </a:t>
            </a:r>
            <a:r>
              <a:rPr lang="en-US" altLang="en-US" sz="1800" b="1" i="1" dirty="0"/>
              <a:t>...</a:t>
            </a:r>
            <a:r>
              <a:rPr lang="en-US" altLang="en-US" sz="1800" b="1" dirty="0"/>
              <a:t>][, </a:t>
            </a:r>
            <a:r>
              <a:rPr lang="en-US" altLang="en-US" sz="1800" b="1" i="1" dirty="0"/>
              <a:t>border</a:t>
            </a:r>
            <a:r>
              <a:rPr lang="en-US" altLang="en-US" sz="1800" b="1" dirty="0"/>
              <a:t>][, </a:t>
            </a:r>
            <a:r>
              <a:rPr lang="en-US" altLang="en-US" sz="1800" b="1" i="1" dirty="0"/>
              <a:t>position</a:t>
            </a:r>
            <a:r>
              <a:rPr lang="en-US" altLang="en-US" sz="1800" b="1" dirty="0" smtClean="0"/>
              <a:t>]</a:t>
            </a:r>
          </a:p>
          <a:p>
            <a:pPr>
              <a:buNone/>
            </a:pPr>
            <a:endParaRPr lang="en-US" altLang="en-US" sz="1800" b="1" dirty="0" smtClean="0"/>
          </a:p>
          <a:p>
            <a:pPr eaLnBrk="1" hangingPunct="1"/>
            <a:r>
              <a:rPr lang="en-US" altLang="en-US" sz="2800" dirty="0" smtClean="0"/>
              <a:t>Define a window title.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.TITLE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50" b="1" i="1" dirty="0" smtClean="0"/>
              <a:t>TITLE</a:t>
            </a:r>
            <a:endParaRPr lang="en-US" sz="1050" b="1" i="1" dirty="0"/>
          </a:p>
          <a:p>
            <a:pPr lvl="1"/>
            <a:r>
              <a:rPr lang="en-US" sz="1050" dirty="0"/>
              <a:t>The title for a window.</a:t>
            </a:r>
          </a:p>
          <a:p>
            <a:r>
              <a:rPr lang="en-US" sz="1050" b="1" dirty="0">
                <a:solidFill>
                  <a:srgbClr val="FFC000"/>
                </a:solidFill>
              </a:rPr>
              <a:t>ON</a:t>
            </a:r>
            <a:r>
              <a:rPr lang="en-US" sz="1050" dirty="0"/>
              <a:t> | </a:t>
            </a:r>
            <a:r>
              <a:rPr lang="en-US" sz="1050" b="1" dirty="0">
                <a:solidFill>
                  <a:srgbClr val="FFC000"/>
                </a:solidFill>
              </a:rPr>
              <a:t>OFF</a:t>
            </a:r>
          </a:p>
          <a:p>
            <a:pPr lvl="1"/>
            <a:r>
              <a:rPr lang="en-US" sz="1050" dirty="0" smtClean="0"/>
              <a:t>Optional</a:t>
            </a:r>
            <a:endParaRPr lang="en-US" sz="1050" dirty="0"/>
          </a:p>
          <a:p>
            <a:pPr lvl="1"/>
            <a:r>
              <a:rPr lang="en-US" sz="1050" dirty="0"/>
              <a:t>Specify whether the window displays the title (</a:t>
            </a:r>
            <a:r>
              <a:rPr lang="en-US" sz="1050" b="1" dirty="0">
                <a:solidFill>
                  <a:srgbClr val="FFC000"/>
                </a:solidFill>
              </a:rPr>
              <a:t>ON</a:t>
            </a:r>
            <a:r>
              <a:rPr lang="en-US" sz="1050" dirty="0"/>
              <a:t>, the default) or not (</a:t>
            </a:r>
            <a:r>
              <a:rPr lang="en-US" sz="1050" b="1" dirty="0">
                <a:solidFill>
                  <a:srgbClr val="FFC000"/>
                </a:solidFill>
              </a:rPr>
              <a:t>OFF</a:t>
            </a:r>
            <a:r>
              <a:rPr lang="en-US" sz="1050" dirty="0"/>
              <a:t>).</a:t>
            </a:r>
          </a:p>
          <a:p>
            <a:r>
              <a:rPr lang="en-US" sz="1050" b="1" i="1" dirty="0" smtClean="0"/>
              <a:t>RENDITION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  <a:endParaRPr lang="en-US" sz="1050" dirty="0"/>
          </a:p>
          <a:p>
            <a:pPr lvl="1"/>
            <a:r>
              <a:rPr lang="en-US" sz="1050" dirty="0"/>
              <a:t>One or more of the following display renditions: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ITALIC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NOITALIC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BOLD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NOBOLD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COLOR</a:t>
            </a:r>
            <a:r>
              <a:rPr lang="en-US" sz="1050" b="1" dirty="0" smtClean="0"/>
              <a:t>( </a:t>
            </a:r>
            <a:r>
              <a:rPr lang="en-US" sz="1050" b="1" i="1" dirty="0" smtClean="0"/>
              <a:t>palette#</a:t>
            </a:r>
            <a:r>
              <a:rPr lang="en-US" sz="1050" b="1" dirty="0" smtClean="0"/>
              <a:t> )</a:t>
            </a:r>
            <a:endParaRPr lang="en-US" sz="1050" b="1" dirty="0"/>
          </a:p>
          <a:p>
            <a:pPr lvl="3"/>
            <a:r>
              <a:rPr lang="en-US" sz="1050" dirty="0"/>
              <a:t>Assign specified </a:t>
            </a:r>
            <a:r>
              <a:rPr lang="en-US" sz="1050" b="1" i="1" dirty="0"/>
              <a:t>palette#</a:t>
            </a:r>
            <a:r>
              <a:rPr lang="en-US" sz="1050" dirty="0"/>
              <a:t>, where </a:t>
            </a:r>
            <a:r>
              <a:rPr lang="en-US" sz="1050" b="1" i="1" dirty="0"/>
              <a:t>palette#</a:t>
            </a:r>
            <a:r>
              <a:rPr lang="en-US" sz="1050" dirty="0"/>
              <a:t> is a palette number in the range 1 to </a:t>
            </a:r>
            <a:r>
              <a:rPr lang="en-US" sz="1050" dirty="0" smtClean="0"/>
              <a:t>16.</a:t>
            </a:r>
          </a:p>
          <a:p>
            <a:pPr lvl="3"/>
            <a:r>
              <a:rPr lang="en-US" sz="1050" dirty="0" smtClean="0"/>
              <a:t>Default </a:t>
            </a:r>
            <a:r>
              <a:rPr lang="en-US" sz="1050" dirty="0"/>
              <a:t>is 1.</a:t>
            </a:r>
          </a:p>
          <a:p>
            <a:pPr lvl="2"/>
            <a:r>
              <a:rPr lang="en-US" sz="1050" b="1" dirty="0" smtClean="0">
                <a:solidFill>
                  <a:srgbClr val="FFC000"/>
                </a:solidFill>
              </a:rPr>
              <a:t>REVERSE</a:t>
            </a:r>
          </a:p>
          <a:p>
            <a:pPr lvl="2"/>
            <a:r>
              <a:rPr lang="en-US" sz="1050" b="1" dirty="0" smtClean="0">
                <a:solidFill>
                  <a:srgbClr val="FFC000"/>
                </a:solidFill>
              </a:rPr>
              <a:t>NOREVERSE</a:t>
            </a:r>
            <a:endParaRPr lang="en-US" sz="1050" b="1" dirty="0">
              <a:solidFill>
                <a:srgbClr val="FFC000"/>
              </a:solidFill>
            </a:endParaRP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UNDERLINE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NOUNDERLINE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050" b="1" i="1" dirty="0" smtClean="0"/>
              <a:t>BORDER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  <a:endParaRPr lang="en-US" sz="1050" dirty="0"/>
          </a:p>
          <a:p>
            <a:pPr lvl="1"/>
            <a:r>
              <a:rPr lang="en-US" sz="1050" dirty="0"/>
              <a:t>Designates which border holds the title. Border must be one of the following: 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TOP</a:t>
            </a:r>
            <a:r>
              <a:rPr lang="en-US" sz="1050" dirty="0"/>
              <a:t> </a:t>
            </a:r>
            <a:r>
              <a:rPr lang="en-US" sz="1050" dirty="0" smtClean="0"/>
              <a:t>(DEFAULT)</a:t>
            </a:r>
            <a:endParaRPr lang="en-US" sz="1050" dirty="0"/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BOTTOM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LEFT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RIGHT</a:t>
            </a:r>
          </a:p>
          <a:p>
            <a:r>
              <a:rPr lang="en-US" sz="1050" b="1" i="1" dirty="0" smtClean="0"/>
              <a:t>POSITION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  <a:endParaRPr lang="en-US" sz="1050" dirty="0"/>
          </a:p>
          <a:p>
            <a:pPr lvl="1"/>
            <a:r>
              <a:rPr lang="en-US" sz="1050" dirty="0"/>
              <a:t>Determines the position of the title within the border. </a:t>
            </a:r>
            <a:endParaRPr lang="en-US" sz="1050" dirty="0" smtClean="0"/>
          </a:p>
          <a:p>
            <a:pPr lvl="1"/>
            <a:r>
              <a:rPr lang="en-US" sz="1050" dirty="0" smtClean="0"/>
              <a:t>Position </a:t>
            </a:r>
            <a:r>
              <a:rPr lang="en-US" sz="1050" dirty="0"/>
              <a:t>must be one of the following: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BEGINNING</a:t>
            </a:r>
          </a:p>
          <a:p>
            <a:pPr lvl="3"/>
            <a:r>
              <a:rPr lang="en-US" sz="1050" dirty="0"/>
              <a:t>Position at the beginning of the border.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CENTER</a:t>
            </a:r>
          </a:p>
          <a:p>
            <a:pPr lvl="3"/>
            <a:r>
              <a:rPr lang="en-US" sz="1050" dirty="0"/>
              <a:t>Position at the center of the </a:t>
            </a:r>
            <a:r>
              <a:rPr lang="en-US" sz="1050" dirty="0" smtClean="0"/>
              <a:t>border (DEFAULT).</a:t>
            </a:r>
            <a:endParaRPr lang="en-US" sz="1050" dirty="0"/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END</a:t>
            </a:r>
          </a:p>
          <a:p>
            <a:pPr lvl="3"/>
            <a:r>
              <a:rPr lang="en-US" sz="1050" dirty="0"/>
              <a:t>Position at the end of the border.</a:t>
            </a:r>
          </a:p>
          <a:p>
            <a:pPr lvl="2"/>
            <a:r>
              <a:rPr lang="en-US" sz="1050" b="1" dirty="0">
                <a:solidFill>
                  <a:srgbClr val="FFC000"/>
                </a:solidFill>
              </a:rPr>
              <a:t>VALUE</a:t>
            </a:r>
          </a:p>
          <a:p>
            <a:pPr lvl="3"/>
            <a:r>
              <a:rPr lang="en-US" sz="1050" dirty="0"/>
              <a:t>An absolute column position within a border.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.DISPLAY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  <a:latin typeface="Courier" pitchFamily="49" charset="0"/>
              </a:rPr>
              <a:t>.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display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row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column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height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width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Defines the view into a window.</a:t>
            </a:r>
          </a:p>
          <a:p>
            <a:pPr eaLnBrk="1" hangingPunct="1"/>
            <a:r>
              <a:rPr lang="en-US" altLang="en-US" sz="2400" dirty="0" smtClean="0"/>
              <a:t>Defaults to the entire window.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.DISPLAY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i="1" dirty="0" smtClean="0"/>
              <a:t>ROW</a:t>
            </a:r>
            <a:endParaRPr lang="en-US" altLang="en-US" sz="1800" b="1" i="1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row position of the upper-left corner of the display area (relative to </a:t>
            </a:r>
            <a:r>
              <a:rPr lang="en-US" altLang="en-US" sz="1800" dirty="0" smtClean="0"/>
              <a:t>the upper-left </a:t>
            </a:r>
            <a:r>
              <a:rPr lang="en-US" altLang="en-US" sz="1800" dirty="0"/>
              <a:t>corner of the window, not the display screen).</a:t>
            </a:r>
          </a:p>
          <a:p>
            <a:pPr>
              <a:lnSpc>
                <a:spcPct val="90000"/>
              </a:lnSpc>
            </a:pPr>
            <a:r>
              <a:rPr lang="en-US" altLang="en-US" sz="1800" b="1" i="1" dirty="0" smtClean="0"/>
              <a:t>COLUMN</a:t>
            </a:r>
            <a:endParaRPr lang="en-US" altLang="en-US" sz="1800" b="1" i="1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column position of the upper-left corner of the display area (relative </a:t>
            </a:r>
            <a:r>
              <a:rPr lang="en-US" altLang="en-US" sz="1800" dirty="0" smtClean="0"/>
              <a:t>to the </a:t>
            </a:r>
            <a:r>
              <a:rPr lang="en-US" altLang="en-US" sz="1800" dirty="0"/>
              <a:t>upper-left corner of the window, not the display screen</a:t>
            </a:r>
            <a:r>
              <a:rPr lang="en-US" altLang="en-US" sz="1800" dirty="0" smtClean="0"/>
              <a:t>).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b="1" i="1" dirty="0" smtClean="0"/>
              <a:t>HEIGHT</a:t>
            </a:r>
            <a:endParaRPr lang="en-US" altLang="en-US" sz="1800" b="1" i="1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number of rows deep the display area will be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b="1" i="1" dirty="0" smtClean="0"/>
              <a:t>WIDTH</a:t>
            </a:r>
            <a:endParaRPr lang="en-US" altLang="en-US" sz="1800" b="1" i="1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number of columns wide the display area will be.</a:t>
            </a:r>
            <a:endParaRPr lang="en-US" altLang="en-US" sz="18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700" b="1" dirty="0">
                <a:solidFill>
                  <a:srgbClr val="FFC000"/>
                </a:solidFill>
              </a:rPr>
              <a:t>.FIELD</a:t>
            </a:r>
            <a:r>
              <a:rPr lang="en-US" altLang="en-US" sz="700" b="1" dirty="0"/>
              <a:t> </a:t>
            </a:r>
            <a:r>
              <a:rPr lang="en-US" altLang="en-US" sz="700" b="1" i="1" dirty="0"/>
              <a:t>field_spec</a:t>
            </a:r>
            <a:r>
              <a:rPr lang="en-US" altLang="en-US" sz="700" b="1" dirty="0"/>
              <a:t>, [</a:t>
            </a:r>
            <a:r>
              <a:rPr lang="en-US" altLang="en-US" sz="700" b="1" i="1" dirty="0"/>
              <a:t>type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ALLOW</a:t>
            </a:r>
            <a:r>
              <a:rPr lang="en-US" altLang="en-US" sz="700" b="1" dirty="0" smtClean="0"/>
              <a:t>(</a:t>
            </a:r>
            <a:r>
              <a:rPr lang="en-US" altLang="en-US" sz="700" b="1" i="1" dirty="0" smtClean="0"/>
              <a:t> valid</a:t>
            </a:r>
            <a:r>
              <a:rPr lang="en-US" altLang="en-US" sz="700" b="1" dirty="0"/>
              <a:t>[, </a:t>
            </a:r>
            <a:r>
              <a:rPr lang="en-US" altLang="en-US" sz="700" b="1" i="1" dirty="0"/>
              <a:t>...</a:t>
            </a:r>
            <a:r>
              <a:rPr lang="en-US" altLang="en-US" sz="700" b="1" dirty="0"/>
              <a:t>])][, </a:t>
            </a:r>
            <a:r>
              <a:rPr lang="en-US" altLang="en-US" sz="700" b="1" dirty="0">
                <a:solidFill>
                  <a:srgbClr val="FFC000"/>
                </a:solidFill>
              </a:rPr>
              <a:t>NOALLOW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ARRIVE_METHOD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arrive_method </a:t>
            </a:r>
            <a:r>
              <a:rPr lang="en-US" altLang="en-US" sz="700" b="1" dirty="0" smtClean="0"/>
              <a:t>)] [, </a:t>
            </a:r>
            <a:r>
              <a:rPr lang="en-US" altLang="en-US" sz="700" b="1" dirty="0">
                <a:solidFill>
                  <a:srgbClr val="FFC000"/>
                </a:solidFill>
              </a:rPr>
              <a:t>NOARRIVE_METHOD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AUTOMATIC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NOAUTOMATIC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BLANK_IFZERO</a:t>
            </a:r>
            <a:r>
              <a:rPr lang="en-US" altLang="en-US" sz="700" b="1" dirty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NOBLANK_IFZERO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BLINK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NOBLINK</a:t>
            </a:r>
            <a:r>
              <a:rPr lang="en-US" altLang="en-US" sz="700" b="1" dirty="0" smtClean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BOLD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NOBOLD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BREAK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CHANGE</a:t>
            </a:r>
            <a:r>
              <a:rPr lang="en-US" altLang="en-US" sz="700" b="1" dirty="0"/>
              <a:t>|</a:t>
            </a:r>
            <a:r>
              <a:rPr lang="en-US" altLang="en-US" sz="700" b="1" dirty="0">
                <a:solidFill>
                  <a:srgbClr val="FFC000"/>
                </a:solidFill>
              </a:rPr>
              <a:t>ALWAYS</a:t>
            </a:r>
            <a:r>
              <a:rPr lang="en-US" altLang="en-US" sz="700" b="1" dirty="0"/>
              <a:t>|</a:t>
            </a:r>
            <a:r>
              <a:rPr lang="en-US" altLang="en-US" sz="700" b="1" dirty="0">
                <a:solidFill>
                  <a:srgbClr val="FFC000"/>
                </a:solidFill>
              </a:rPr>
              <a:t>RETURN</a:t>
            </a:r>
            <a:r>
              <a:rPr lang="en-US" altLang="en-US" sz="700" b="1" dirty="0" smtClean="0"/>
              <a:t>] )][, </a:t>
            </a:r>
            <a:r>
              <a:rPr lang="en-US" altLang="en-US" sz="700" b="1" dirty="0">
                <a:solidFill>
                  <a:srgbClr val="FFC000"/>
                </a:solidFill>
              </a:rPr>
              <a:t>NOBREAK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CHANGE_METHOD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change_method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NOCHANGE_METHOD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CHECKBOX</a:t>
            </a:r>
            <a:r>
              <a:rPr lang="en-US" altLang="en-US" sz="700" b="1" dirty="0" smtClean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NOCHECKBOX</a:t>
            </a:r>
            <a:r>
              <a:rPr lang="en-US" altLang="en-US" sz="700" b="1" dirty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COLOR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palette#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NOCOLOR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COPY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DATE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TODAY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PERIOD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SHORT</a:t>
            </a:r>
            <a:r>
              <a:rPr lang="en-US" altLang="en-US" sz="700" b="1" dirty="0" smtClean="0"/>
              <a:t>] )][, </a:t>
            </a:r>
            <a:r>
              <a:rPr lang="en-US" altLang="en-US" sz="700" b="1" dirty="0">
                <a:solidFill>
                  <a:srgbClr val="FFC000"/>
                </a:solidFill>
              </a:rPr>
              <a:t>NODATE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DECREMENT</a:t>
            </a:r>
            <a:r>
              <a:rPr lang="en-US" altLang="en-US" sz="700" b="1" dirty="0" smtClean="0"/>
              <a:t>]  [, </a:t>
            </a:r>
            <a:r>
              <a:rPr lang="en-US" altLang="en-US" sz="700" b="1" dirty="0">
                <a:solidFill>
                  <a:srgbClr val="FFC000"/>
                </a:solidFill>
              </a:rPr>
              <a:t>DEFAULT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default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NODEFAULT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DISABLED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NODISABLED</a:t>
            </a:r>
            <a:r>
              <a:rPr lang="en-US" altLang="en-US" sz="700" b="1" dirty="0"/>
              <a:t> </a:t>
            </a:r>
            <a:r>
              <a:rPr lang="en-US" altLang="en-US" sz="700" b="1" dirty="0">
                <a:solidFill>
                  <a:srgbClr val="FFC000"/>
                </a:solidFill>
              </a:rPr>
              <a:t>ENABLED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DSP_LENGTH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display_length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NODSP_LENGTH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DISPLAY_METHOD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display_method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NODISPLAY_METHOD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DRILL_METHOD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drill_method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NODRILL_METHOD</a:t>
            </a:r>
            <a:r>
              <a:rPr lang="en-US" altLang="en-US" sz="700" b="1" dirty="0" smtClean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EDITFMT_METHOD</a:t>
            </a:r>
            <a:r>
              <a:rPr lang="en-US" altLang="en-US" sz="700" b="1" dirty="0" smtClean="0"/>
              <a:t>( editfmt_method )][, </a:t>
            </a:r>
            <a:r>
              <a:rPr lang="en-US" altLang="en-US" sz="700" b="1" dirty="0">
                <a:solidFill>
                  <a:srgbClr val="FFC000"/>
                </a:solidFill>
              </a:rPr>
              <a:t>NOEDITFMT_METHOD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ENUMERATED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display_length</a:t>
            </a:r>
            <a:r>
              <a:rPr lang="en-US" altLang="en-US" sz="700" b="1" dirty="0"/>
              <a:t>[, </a:t>
            </a:r>
            <a:r>
              <a:rPr lang="en-US" altLang="en-US" sz="700" b="1" i="1" dirty="0"/>
              <a:t>base</a:t>
            </a:r>
            <a:r>
              <a:rPr lang="en-US" altLang="en-US" sz="700" b="1" dirty="0"/>
              <a:t>][, </a:t>
            </a:r>
            <a:r>
              <a:rPr lang="en-US" altLang="en-US" sz="700" b="1" i="1" dirty="0"/>
              <a:t>step</a:t>
            </a:r>
            <a:r>
              <a:rPr lang="en-US" altLang="en-US" sz="700" b="1" dirty="0" smtClean="0"/>
              <a:t>] )][, </a:t>
            </a:r>
            <a:r>
              <a:rPr lang="en-US" altLang="en-US" sz="700" b="1" dirty="0">
                <a:solidFill>
                  <a:srgbClr val="FFC000"/>
                </a:solidFill>
              </a:rPr>
              <a:t>NOENUMERATED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FIELD_POSITION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CHANGE</a:t>
            </a:r>
            <a:r>
              <a:rPr lang="en-US" altLang="en-US" sz="700" b="1" dirty="0"/>
              <a:t>, ]</a:t>
            </a:r>
            <a:r>
              <a:rPr lang="en-US" altLang="en-US" sz="700" b="1" i="1" dirty="0"/>
              <a:t>row</a:t>
            </a:r>
            <a:r>
              <a:rPr lang="en-US" altLang="en-US" sz="700" b="1" dirty="0"/>
              <a:t>, </a:t>
            </a:r>
            <a:r>
              <a:rPr lang="en-US" altLang="en-US" sz="700" b="1" i="1" dirty="0" smtClean="0"/>
              <a:t>column </a:t>
            </a:r>
            <a:r>
              <a:rPr lang="en-US" altLang="en-US" sz="700" b="1" dirty="0" smtClean="0"/>
              <a:t>)] </a:t>
            </a:r>
            <a:r>
              <a:rPr lang="en-US" altLang="en-US" sz="700" b="1" dirty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NOFIELD_POSITION</a:t>
            </a:r>
            <a:r>
              <a:rPr lang="en-US" altLang="en-US" sz="700" b="1" dirty="0"/>
              <a:t>]–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FONT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palette_name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NOFONT</a:t>
            </a:r>
            <a:r>
              <a:rPr lang="en-US" altLang="en-US" sz="700" b="1" dirty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FORMAT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fmt_string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NOFORMAT</a:t>
            </a:r>
            <a:r>
              <a:rPr lang="en-US" altLang="en-US" sz="700" b="1" dirty="0" smtClean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HELP</a:t>
            </a:r>
            <a:r>
              <a:rPr lang="en-US" altLang="en-US" sz="700" b="1" dirty="0" smtClean="0"/>
              <a:t>( help_id )][, </a:t>
            </a:r>
            <a:r>
              <a:rPr lang="en-US" altLang="en-US" sz="700" b="1" dirty="0">
                <a:solidFill>
                  <a:srgbClr val="FFC000"/>
                </a:solidFill>
              </a:rPr>
              <a:t>NOHELP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HIGHLIGHT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NOHIGHLIGHT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HYPERLINK_METHOD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hyperlink_method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NOHYPERLINK_METHOD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INCREMENT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INFORMATION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info_string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NOINFORMATION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INPUT_LENGTH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input_length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NOINPUT_LENGTH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ITALIC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NOITALIC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JUSTIFY</a:t>
            </a:r>
            <a:r>
              <a:rPr lang="en-US" altLang="en-US" sz="700" b="1" dirty="0" smtClean="0"/>
              <a:t>(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LEFT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RIGHT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CENTER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NOJUSTIFY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LEAVE_METHOD</a:t>
            </a:r>
            <a:r>
              <a:rPr lang="en-US" altLang="en-US" sz="700" b="1" dirty="0" smtClean="0"/>
              <a:t>( leave_method )] </a:t>
            </a:r>
            <a:r>
              <a:rPr lang="en-US" altLang="en-US" sz="700" b="1" dirty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NOLEAVE_METHOD</a:t>
            </a:r>
            <a:r>
              <a:rPr lang="en-US" altLang="en-US" sz="700" b="1" dirty="0" smtClean="0"/>
              <a:t>] [, </a:t>
            </a:r>
            <a:r>
              <a:rPr lang="en-US" altLang="en-US" sz="700" b="1" dirty="0">
                <a:solidFill>
                  <a:srgbClr val="FFC000"/>
                </a:solidFill>
              </a:rPr>
              <a:t>MATCH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CASE</a:t>
            </a:r>
            <a:r>
              <a:rPr lang="en-US" altLang="en-US" sz="700" b="1" dirty="0"/>
              <a:t>|</a:t>
            </a:r>
            <a:r>
              <a:rPr lang="en-US" altLang="en-US" sz="700" b="1" dirty="0">
                <a:solidFill>
                  <a:srgbClr val="FFC000"/>
                </a:solidFill>
              </a:rPr>
              <a:t>NOCASE</a:t>
            </a:r>
            <a:r>
              <a:rPr lang="en-US" altLang="en-US" sz="700" b="1" dirty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EXACT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NOEXACT</a:t>
            </a:r>
            <a:r>
              <a:rPr lang="en-US" altLang="en-US" sz="700" b="1" dirty="0" smtClean="0"/>
              <a:t>] )]–</a:t>
            </a:r>
            <a:endParaRPr lang="en-US" altLang="en-US" sz="700" b="1" dirty="0"/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NEGATIVE</a:t>
            </a:r>
            <a:r>
              <a:rPr lang="en-US" altLang="en-US" sz="700" b="1" dirty="0" smtClean="0"/>
              <a:t>(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ALLOWED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ONLY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ORZERO</a:t>
            </a:r>
            <a:r>
              <a:rPr lang="en-US" altLang="en-US" sz="700" b="1" dirty="0" smtClean="0"/>
              <a:t> )] </a:t>
            </a:r>
            <a:r>
              <a:rPr lang="en-US" altLang="en-US" sz="700" b="1" dirty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NONEGATIVE</a:t>
            </a:r>
            <a:r>
              <a:rPr lang="en-US" altLang="en-US" sz="700" b="1" dirty="0" smtClean="0"/>
              <a:t>] [,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 </a:t>
            </a:r>
            <a:r>
              <a:rPr lang="en-US" altLang="en-US" sz="700" b="1" dirty="0">
                <a:solidFill>
                  <a:srgbClr val="FFC000"/>
                </a:solidFill>
              </a:rPr>
              <a:t>NODECIMAL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DECIMAL_REQUIRED</a:t>
            </a:r>
            <a:r>
              <a:rPr lang="en-US" altLang="en-US" sz="700" b="1" dirty="0"/>
              <a:t>]–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NOECHO</a:t>
            </a:r>
            <a:r>
              <a:rPr lang="en-US" altLang="en-US" sz="700" b="1" dirty="0" smtClean="0"/>
              <a:t>( [</a:t>
            </a:r>
            <a:r>
              <a:rPr lang="en-US" altLang="en-US" sz="700" b="1" i="1" dirty="0"/>
              <a:t>display_character</a:t>
            </a:r>
            <a:r>
              <a:rPr lang="en-US" altLang="en-US" sz="700" b="1" dirty="0" smtClean="0"/>
              <a:t>] )][, </a:t>
            </a:r>
            <a:r>
              <a:rPr lang="en-US" altLang="en-US" sz="700" b="1" dirty="0">
                <a:solidFill>
                  <a:srgbClr val="FFC000"/>
                </a:solidFill>
              </a:rPr>
              <a:t>ECHO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NOTERM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TERM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PAINT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character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NOPAINT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POSITION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CHANGE</a:t>
            </a:r>
            <a:r>
              <a:rPr lang="en-US" altLang="en-US" sz="700" b="1" dirty="0"/>
              <a:t>,]</a:t>
            </a:r>
            <a:r>
              <a:rPr lang="en-US" altLang="en-US" sz="700" b="1" i="1" dirty="0"/>
              <a:t>row</a:t>
            </a:r>
            <a:r>
              <a:rPr lang="en-US" altLang="en-US" sz="700" b="1" dirty="0"/>
              <a:t>, </a:t>
            </a:r>
            <a:r>
              <a:rPr lang="en-US" altLang="en-US" sz="700" b="1" i="1" dirty="0" smtClean="0"/>
              <a:t>column</a:t>
            </a:r>
            <a:r>
              <a:rPr lang="en-US" altLang="en-US" sz="700" b="1" dirty="0" smtClean="0"/>
              <a:t> )] </a:t>
            </a:r>
            <a:r>
              <a:rPr lang="en-US" altLang="en-US" sz="700" b="1" dirty="0"/>
              <a:t>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NOPOSITION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PROMPT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prompt</a:t>
            </a:r>
            <a:r>
              <a:rPr lang="en-US" altLang="en-US" sz="700" b="1" dirty="0" smtClean="0"/>
              <a:t> )][, </a:t>
            </a:r>
            <a:r>
              <a:rPr lang="en-US" altLang="en-US" sz="700" b="1" dirty="0">
                <a:solidFill>
                  <a:srgbClr val="FFC000"/>
                </a:solidFill>
              </a:rPr>
              <a:t>NOPROMPT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NOPROMPTFONT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–</a:t>
            </a:r>
          </a:p>
          <a:p>
            <a:pPr>
              <a:buNone/>
            </a:pPr>
            <a:r>
              <a:rPr lang="en-US" altLang="en-US" sz="700" b="1" dirty="0" smtClean="0"/>
              <a:t>      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RADIO</a:t>
            </a:r>
            <a:r>
              <a:rPr lang="en-US" altLang="en-US" sz="700" b="1" dirty="0" smtClean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NORADIO</a:t>
            </a:r>
            <a:r>
              <a:rPr lang="en-US" altLang="en-US" sz="700" b="1" dirty="0" smtClean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RANGE</a:t>
            </a:r>
            <a:r>
              <a:rPr lang="en-US" altLang="en-US" sz="700" b="1" dirty="0" smtClean="0"/>
              <a:t>(</a:t>
            </a:r>
            <a:r>
              <a:rPr lang="en-US" altLang="en-US" sz="700" b="1" i="1" dirty="0" smtClean="0"/>
              <a:t> minimum</a:t>
            </a:r>
            <a:r>
              <a:rPr lang="en-US" altLang="en-US" sz="700" b="1" dirty="0" smtClean="0"/>
              <a:t>, </a:t>
            </a:r>
            <a:r>
              <a:rPr lang="en-US" altLang="en-US" sz="700" b="1" i="1" dirty="0" smtClean="0"/>
              <a:t>maximum</a:t>
            </a:r>
            <a:r>
              <a:rPr lang="en-US" altLang="en-US" sz="700" b="1" dirty="0" smtClean="0"/>
              <a:t> )][,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NORANGE</a:t>
            </a:r>
            <a:r>
              <a:rPr lang="en-US" altLang="en-US" sz="700" b="1" dirty="0" smtClean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READONLY</a:t>
            </a:r>
            <a:r>
              <a:rPr lang="en-US" altLang="en-US" sz="700" b="1" dirty="0" smtClean="0"/>
              <a:t>] –</a:t>
            </a:r>
          </a:p>
          <a:p>
            <a:pPr>
              <a:buNone/>
            </a:pPr>
            <a:r>
              <a:rPr lang="en-US" altLang="en-US" sz="700" b="1" dirty="0" smtClean="0"/>
              <a:t>      </a:t>
            </a:r>
            <a:r>
              <a:rPr lang="en-US" altLang="en-US" sz="700" b="1" dirty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NOREADONLY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REQUIRED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NOREQUIRED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RETAIN_POSITION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NORETAIN_POSITION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REVERSE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NOREVERSE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SELECT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srow</a:t>
            </a:r>
            <a:r>
              <a:rPr lang="en-US" altLang="en-US" sz="700" b="1" dirty="0"/>
              <a:t>,</a:t>
            </a:r>
            <a:r>
              <a:rPr lang="en-US" altLang="en-US" sz="700" b="1" i="1" dirty="0"/>
              <a:t> scolumn</a:t>
            </a:r>
            <a:r>
              <a:rPr lang="en-US" altLang="en-US" sz="700" b="1" dirty="0"/>
              <a:t>, [</a:t>
            </a:r>
            <a:r>
              <a:rPr lang="en-US" altLang="en-US" sz="700" b="1" i="1" dirty="0"/>
              <a:t>height</a:t>
            </a:r>
            <a:r>
              <a:rPr lang="en-US" altLang="en-US" sz="700" b="1" dirty="0"/>
              <a:t>],</a:t>
            </a:r>
            <a:r>
              <a:rPr lang="en-US" altLang="en-US" sz="700" b="1" i="1" dirty="0"/>
              <a:t> entry</a:t>
            </a:r>
            <a:r>
              <a:rPr lang="en-US" altLang="en-US" sz="700" b="1" dirty="0"/>
              <a:t>[, ...])][, </a:t>
            </a:r>
            <a:r>
              <a:rPr lang="en-US" altLang="en-US" sz="700" b="1" dirty="0">
                <a:solidFill>
                  <a:srgbClr val="FFC000"/>
                </a:solidFill>
              </a:rPr>
              <a:t>NOSELECT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SELWND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srow</a:t>
            </a:r>
            <a:r>
              <a:rPr lang="en-US" altLang="en-US" sz="700" b="1" dirty="0"/>
              <a:t>,</a:t>
            </a:r>
            <a:r>
              <a:rPr lang="en-US" altLang="en-US" sz="700" b="1" i="1" dirty="0"/>
              <a:t> scolumn</a:t>
            </a:r>
            <a:r>
              <a:rPr lang="en-US" altLang="en-US" sz="700" b="1" dirty="0"/>
              <a:t>, </a:t>
            </a:r>
            <a:r>
              <a:rPr lang="en-US" altLang="en-US" sz="700" b="1" i="1" dirty="0" smtClean="0"/>
              <a:t>window </a:t>
            </a:r>
            <a:r>
              <a:rPr lang="en-US" altLang="en-US" sz="700" b="1" dirty="0" smtClean="0"/>
              <a:t>)][, </a:t>
            </a:r>
            <a:r>
              <a:rPr lang="en-US" altLang="en-US" sz="700" b="1" dirty="0">
                <a:solidFill>
                  <a:srgbClr val="FFC000"/>
                </a:solidFill>
              </a:rPr>
              <a:t>NOSELWND</a:t>
            </a:r>
            <a:r>
              <a:rPr lang="en-US" altLang="en-US" sz="700" b="1" dirty="0"/>
              <a:t> [, </a:t>
            </a:r>
            <a:r>
              <a:rPr lang="en-US" altLang="en-US" sz="700" b="1" dirty="0">
                <a:solidFill>
                  <a:srgbClr val="FFC000"/>
                </a:solidFill>
              </a:rPr>
              <a:t>TIME</a:t>
            </a:r>
            <a:r>
              <a:rPr lang="en-US" altLang="en-US" sz="700" b="1" dirty="0" smtClean="0"/>
              <a:t>( [</a:t>
            </a:r>
            <a:r>
              <a:rPr lang="en-US" altLang="en-US" sz="700" b="1" dirty="0">
                <a:solidFill>
                  <a:srgbClr val="FFC000"/>
                </a:solidFill>
              </a:rPr>
              <a:t>AMPM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NOW</a:t>
            </a:r>
            <a:r>
              <a:rPr lang="en-US" altLang="en-US" sz="700" b="1" dirty="0" smtClean="0"/>
              <a:t>] )] </a:t>
            </a:r>
            <a:r>
              <a:rPr lang="en-US" altLang="en-US" sz="700" b="1" dirty="0"/>
              <a:t>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NOTIME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TIMESTAMP</a:t>
            </a:r>
            <a:r>
              <a:rPr lang="en-US" altLang="en-US" sz="700" b="1" dirty="0"/>
              <a:t>([</a:t>
            </a:r>
            <a:r>
              <a:rPr lang="en-US" altLang="en-US" sz="700" b="1" dirty="0">
                <a:solidFill>
                  <a:srgbClr val="FFC000"/>
                </a:solidFill>
              </a:rPr>
              <a:t>AMPM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SHORT</a:t>
            </a:r>
            <a:r>
              <a:rPr lang="en-US" altLang="en-US" sz="700" b="1" dirty="0"/>
              <a:t>])][, </a:t>
            </a:r>
            <a:r>
              <a:rPr lang="en-US" altLang="en-US" sz="700" b="1" dirty="0">
                <a:solidFill>
                  <a:srgbClr val="FFC000"/>
                </a:solidFill>
              </a:rPr>
              <a:t>NOTIMESTAMP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UNDERLINE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NOUNDERLINE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UPPER_CASE_ONLY</a:t>
            </a:r>
            <a:r>
              <a:rPr lang="en-US" altLang="en-US" sz="700" b="1" dirty="0"/>
              <a:t>|</a:t>
            </a:r>
            <a:r>
              <a:rPr lang="en-US" altLang="en-US" sz="700" b="1" dirty="0">
                <a:solidFill>
                  <a:srgbClr val="FFC000"/>
                </a:solidFill>
              </a:rPr>
              <a:t>UC</a:t>
            </a:r>
            <a:r>
              <a:rPr lang="en-US" altLang="en-US" sz="700" b="1" dirty="0"/>
              <a:t>] 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NOUPPER_CASE_ONLY</a:t>
            </a:r>
            <a:r>
              <a:rPr lang="en-US" altLang="en-US" sz="700" b="1" dirty="0"/>
              <a:t>|</a:t>
            </a:r>
            <a:r>
              <a:rPr lang="en-US" altLang="en-US" sz="700" b="1" dirty="0">
                <a:solidFill>
                  <a:srgbClr val="FFC000"/>
                </a:solidFill>
              </a:rPr>
              <a:t>NOUC</a:t>
            </a:r>
            <a:r>
              <a:rPr lang="en-US" altLang="en-US" sz="700" b="1" dirty="0"/>
              <a:t>|&gt;</a:t>
            </a:r>
            <a:r>
              <a:rPr lang="en-US" altLang="en-US" sz="700" b="1" dirty="0">
                <a:solidFill>
                  <a:srgbClr val="FFC000"/>
                </a:solidFill>
              </a:rPr>
              <a:t>LOWER_CASE_ALLOWED</a:t>
            </a:r>
            <a:r>
              <a:rPr lang="en-US" altLang="en-US" sz="700" b="1" dirty="0"/>
              <a:t>] </a:t>
            </a:r>
            <a:r>
              <a:rPr lang="en-US" altLang="en-US" sz="700" b="1" dirty="0" smtClean="0"/>
              <a:t>[, </a:t>
            </a:r>
            <a:r>
              <a:rPr lang="en-US" altLang="en-US" sz="700" b="1" dirty="0">
                <a:solidFill>
                  <a:srgbClr val="FFC000"/>
                </a:solidFill>
              </a:rPr>
              <a:t>USER</a:t>
            </a:r>
            <a:r>
              <a:rPr lang="en-US" altLang="en-US" sz="700" b="1" dirty="0" smtClean="0"/>
              <a:t>( [</a:t>
            </a:r>
            <a:r>
              <a:rPr lang="en-US" altLang="en-US" sz="700" b="1" i="1" dirty="0"/>
              <a:t>user_text</a:t>
            </a:r>
            <a:r>
              <a:rPr lang="en-US" altLang="en-US" sz="700" b="1" dirty="0"/>
              <a:t>][, </a:t>
            </a:r>
            <a:r>
              <a:rPr lang="en-US" altLang="en-US" sz="700" b="1" i="1" dirty="0"/>
              <a:t>user_type</a:t>
            </a:r>
            <a:r>
              <a:rPr lang="en-US" altLang="en-US" sz="700" b="1" dirty="0" smtClean="0"/>
              <a:t>] )][, </a:t>
            </a:r>
            <a:r>
              <a:rPr lang="en-US" altLang="en-US" sz="700" b="1" i="1" dirty="0">
                <a:solidFill>
                  <a:srgbClr val="FFC000"/>
                </a:solidFill>
              </a:rPr>
              <a:t>NOUSER</a:t>
            </a:r>
            <a:r>
              <a:rPr lang="en-US" altLang="en-US" sz="700" b="1" dirty="0"/>
              <a:t>][,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VIEW_LENGTH</a:t>
            </a:r>
            <a:r>
              <a:rPr lang="en-US" altLang="en-US" sz="700" b="1" dirty="0" smtClean="0"/>
              <a:t>( </a:t>
            </a:r>
            <a:r>
              <a:rPr lang="en-US" altLang="en-US" sz="700" b="1" i="1" dirty="0" smtClean="0"/>
              <a:t>view_length</a:t>
            </a:r>
            <a:r>
              <a:rPr lang="en-US" altLang="en-US" sz="700" b="1" dirty="0" smtClean="0"/>
              <a:t> )] </a:t>
            </a:r>
            <a:r>
              <a:rPr lang="en-US" altLang="en-US" sz="700" b="1" dirty="0"/>
              <a:t>–</a:t>
            </a:r>
          </a:p>
          <a:p>
            <a:pPr>
              <a:buNone/>
            </a:pPr>
            <a:r>
              <a:rPr lang="en-US" altLang="en-US" sz="700" b="1" dirty="0"/>
              <a:t>      [, </a:t>
            </a:r>
            <a:r>
              <a:rPr lang="en-US" altLang="en-US" sz="700" b="1" dirty="0">
                <a:solidFill>
                  <a:srgbClr val="FFC000"/>
                </a:solidFill>
              </a:rPr>
              <a:t>NOVIEW_LENGTH</a:t>
            </a:r>
            <a:r>
              <a:rPr lang="en-US" altLang="en-US" sz="700" b="1" dirty="0"/>
              <a:t>][, </a:t>
            </a:r>
            <a:r>
              <a:rPr lang="en-US" altLang="en-US" sz="700" b="1" dirty="0">
                <a:solidFill>
                  <a:srgbClr val="FFC000"/>
                </a:solidFill>
              </a:rPr>
              <a:t>WAIT</a:t>
            </a:r>
            <a:r>
              <a:rPr lang="en-US" altLang="en-US" sz="700" b="1" dirty="0" smtClean="0"/>
              <a:t>( 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IMMEDIATE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FOREVER</a:t>
            </a:r>
            <a:r>
              <a:rPr lang="en-US" altLang="en-US" sz="700" b="1" dirty="0" smtClean="0"/>
              <a:t>|</a:t>
            </a:r>
            <a:r>
              <a:rPr lang="en-US" altLang="en-US" sz="700" b="1" dirty="0" smtClean="0">
                <a:solidFill>
                  <a:srgbClr val="FFC000"/>
                </a:solidFill>
              </a:rPr>
              <a:t>GLOBAL</a:t>
            </a:r>
            <a:r>
              <a:rPr lang="en-US" altLang="en-US" sz="700" b="1" dirty="0" smtClean="0"/>
              <a:t>|</a:t>
            </a:r>
            <a:r>
              <a:rPr lang="en-US" altLang="en-US" sz="700" b="1" i="1" dirty="0" smtClean="0"/>
              <a:t>n</a:t>
            </a:r>
            <a:r>
              <a:rPr lang="en-US" altLang="en-US" sz="700" b="1" dirty="0" smtClean="0"/>
              <a:t> )]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eaLnBrk="1" hangingPunct="1"/>
            <a:r>
              <a:rPr lang="en-US" altLang="en-US" sz="1600" dirty="0" smtClean="0"/>
              <a:t>Define an input field within the window.</a:t>
            </a:r>
          </a:p>
          <a:p>
            <a:pPr eaLnBrk="1" hangingPunct="1"/>
            <a:r>
              <a:rPr lang="en-US" altLang="en-US" sz="1600" dirty="0" smtClean="0"/>
              <a:t>Use ‘-’ for the line continuation character:</a:t>
            </a:r>
          </a:p>
          <a:p>
            <a:pPr lvl="1" eaLnBrk="1" hangingPunct="1"/>
            <a:r>
              <a:rPr lang="en-US" altLang="en-US" sz="1600" dirty="0" smtClean="0"/>
              <a:t>DO NOT use the word wrap facilities of your editor.</a:t>
            </a:r>
          </a:p>
          <a:p>
            <a:pPr lvl="1" eaLnBrk="1" hangingPunct="1"/>
            <a:r>
              <a:rPr lang="en-US" altLang="en-US" sz="1600" dirty="0" smtClean="0"/>
              <a:t>Use </a:t>
            </a:r>
            <a:r>
              <a:rPr lang="en-US" altLang="en-US" sz="1600" b="1" dirty="0" smtClean="0"/>
              <a:t>&lt;RETURN&gt;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to end each line.</a:t>
            </a:r>
            <a:endParaRPr lang="en-US" altLang="en-US" sz="8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FIELD_SPEC</a:t>
            </a:r>
            <a:endParaRPr lang="en-US" altLang="en-US" sz="1400" b="1" i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field specification for the input window field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TYPE</a:t>
            </a:r>
            <a:endParaRPr lang="en-US" altLang="en-US" sz="1400" b="1" i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data type and size, specified only for local fields, which must have one of the following formats:</a:t>
            </a:r>
          </a:p>
          <a:p>
            <a:pPr lvl="2"/>
            <a:r>
              <a:rPr lang="en-US" altLang="en-US" sz="1400" b="1" i="1" dirty="0" smtClean="0"/>
              <a:t>Asize</a:t>
            </a:r>
            <a:r>
              <a:rPr lang="en-US" altLang="en-US" sz="1400" dirty="0" smtClean="0"/>
              <a:t>		An </a:t>
            </a:r>
            <a:r>
              <a:rPr lang="en-US" altLang="en-US" sz="1400" dirty="0"/>
              <a:t>alpha type of size.</a:t>
            </a:r>
          </a:p>
          <a:p>
            <a:pPr lvl="2"/>
            <a:r>
              <a:rPr lang="en-US" altLang="en-US" sz="1400" b="1" i="1" dirty="0" smtClean="0"/>
              <a:t>dimensionAsize</a:t>
            </a:r>
            <a:r>
              <a:rPr lang="en-US" altLang="en-US" sz="1400" dirty="0" smtClean="0"/>
              <a:t>	An </a:t>
            </a:r>
            <a:r>
              <a:rPr lang="en-US" altLang="en-US" sz="1400" dirty="0"/>
              <a:t>alpha array of dimension elements of size.</a:t>
            </a:r>
          </a:p>
          <a:p>
            <a:pPr lvl="2"/>
            <a:r>
              <a:rPr lang="en-US" altLang="en-US" sz="1400" b="1" i="1" dirty="0" smtClean="0"/>
              <a:t>Dsize</a:t>
            </a:r>
            <a:r>
              <a:rPr lang="en-US" altLang="en-US" sz="1400" dirty="0" smtClean="0"/>
              <a:t>		A </a:t>
            </a:r>
            <a:r>
              <a:rPr lang="en-US" altLang="en-US" sz="1400" dirty="0"/>
              <a:t>decimal type of size.</a:t>
            </a:r>
          </a:p>
          <a:p>
            <a:pPr lvl="2"/>
            <a:r>
              <a:rPr lang="en-US" altLang="en-US" sz="1400" b="1" i="1" dirty="0" smtClean="0"/>
              <a:t>Dsize.decimal</a:t>
            </a:r>
            <a:r>
              <a:rPr lang="en-US" altLang="en-US" sz="1400" dirty="0" smtClean="0"/>
              <a:t>	An </a:t>
            </a:r>
            <a:r>
              <a:rPr lang="en-US" altLang="en-US" sz="1400" dirty="0"/>
              <a:t>implied-decimal type of size with decimal places.</a:t>
            </a:r>
          </a:p>
          <a:p>
            <a:pPr lvl="2"/>
            <a:r>
              <a:rPr lang="en-US" altLang="en-US" sz="1400" b="1" i="1" dirty="0" smtClean="0"/>
              <a:t>Isize</a:t>
            </a:r>
            <a:r>
              <a:rPr lang="en-US" altLang="en-US" sz="1400" dirty="0" smtClean="0"/>
              <a:t>		An </a:t>
            </a:r>
            <a:r>
              <a:rPr lang="en-US" altLang="en-US" sz="1400" dirty="0"/>
              <a:t>integer type of size.</a:t>
            </a:r>
          </a:p>
          <a:p>
            <a:pPr lvl="1"/>
            <a:r>
              <a:rPr lang="en-US" altLang="en-US" sz="1400" dirty="0"/>
              <a:t>Where size is the size of the input field, dimension is the number of dimensions for the array (</a:t>
            </a:r>
            <a:r>
              <a:rPr lang="en-US" altLang="en-US" sz="1400" dirty="0" smtClean="0"/>
              <a:t>only single-dimension </a:t>
            </a:r>
            <a:r>
              <a:rPr lang="en-US" altLang="en-US" sz="1400" dirty="0"/>
              <a:t>alpha arrays are supported), and decimal is the number of digits after the </a:t>
            </a:r>
            <a:r>
              <a:rPr lang="en-US" altLang="en-US" sz="1400" dirty="0" smtClean="0"/>
              <a:t>decimal point.</a:t>
            </a:r>
            <a:endParaRPr lang="en-US" altLang="en-US" sz="1400" dirty="0"/>
          </a:p>
          <a:p>
            <a:r>
              <a:rPr lang="en-US" altLang="en-US" sz="1400" b="1" i="1" dirty="0" smtClean="0"/>
              <a:t>QUALIFIERS</a:t>
            </a:r>
            <a:endParaRPr lang="en-US" altLang="en-US" sz="1400" b="1" i="1" dirty="0"/>
          </a:p>
          <a:p>
            <a:pPr lvl="1"/>
            <a:r>
              <a:rPr lang="en-US" altLang="en-US" sz="1400" dirty="0"/>
              <a:t>See </a:t>
            </a:r>
            <a:r>
              <a:rPr lang="en-US" altLang="en-US" sz="1400" dirty="0">
                <a:hlinkClick r:id="rId3"/>
              </a:rPr>
              <a:t>.FIELD qualifiers.</a:t>
            </a:r>
            <a:endParaRPr lang="en-US" altLang="en-US" sz="14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Main </a:t>
            </a:r>
            <a:r>
              <a:rPr lang="en-US" altLang="en-US" dirty="0" smtClean="0">
                <a:solidFill>
                  <a:srgbClr val="FFC000"/>
                </a:solidFill>
              </a:rPr>
              <a:t>.FIELD </a:t>
            </a:r>
            <a:r>
              <a:rPr lang="en-US" altLang="en-US" dirty="0" smtClean="0"/>
              <a:t>Options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PROMPT</a:t>
            </a:r>
            <a:r>
              <a:rPr lang="en-US" altLang="en-US" sz="2800" b="1" dirty="0" smtClean="0"/>
              <a:t>( </a:t>
            </a:r>
            <a:r>
              <a:rPr lang="en-US" altLang="en-US" sz="2800" b="1" i="1" dirty="0" smtClean="0"/>
              <a:t>text</a:t>
            </a:r>
            <a:r>
              <a:rPr lang="en-US" altLang="en-US" sz="2800" b="1" dirty="0" smtClean="0"/>
              <a:t> )</a:t>
            </a:r>
          </a:p>
          <a:p>
            <a:pPr lvl="1" eaLnBrk="1" hangingPunct="1"/>
            <a:r>
              <a:rPr lang="en-US" altLang="en-US" sz="2800" dirty="0" smtClean="0"/>
              <a:t>Specify a prompt for the field.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POS</a:t>
            </a:r>
            <a:r>
              <a:rPr lang="en-US" altLang="en-US" sz="2800" b="1" dirty="0" smtClean="0"/>
              <a:t>( </a:t>
            </a:r>
            <a:r>
              <a:rPr lang="en-US" altLang="en-US" sz="2800" b="1" i="1" dirty="0" smtClean="0"/>
              <a:t>row</a:t>
            </a:r>
            <a:r>
              <a:rPr lang="en-US" altLang="en-US" sz="2800" b="1" dirty="0" smtClean="0"/>
              <a:t>, </a:t>
            </a:r>
            <a:r>
              <a:rPr lang="en-US" altLang="en-US" sz="2800" b="1" i="1" dirty="0" smtClean="0"/>
              <a:t>column</a:t>
            </a:r>
            <a:r>
              <a:rPr lang="en-US" altLang="en-US" sz="2800" b="1" dirty="0" smtClean="0"/>
              <a:t> )</a:t>
            </a:r>
          </a:p>
          <a:p>
            <a:pPr lvl="1" eaLnBrk="1" hangingPunct="1"/>
            <a:r>
              <a:rPr lang="en-US" altLang="en-US" sz="2800" dirty="0" smtClean="0"/>
              <a:t>Define prompt position on window.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FPOS</a:t>
            </a:r>
            <a:r>
              <a:rPr lang="en-US" altLang="en-US" sz="2800" b="1" dirty="0" smtClean="0"/>
              <a:t>( </a:t>
            </a:r>
            <a:r>
              <a:rPr lang="en-US" altLang="en-US" sz="2800" b="1" i="1" dirty="0" smtClean="0"/>
              <a:t>row</a:t>
            </a:r>
            <a:r>
              <a:rPr lang="en-US" altLang="en-US" sz="2800" b="1" dirty="0" smtClean="0"/>
              <a:t>, </a:t>
            </a:r>
            <a:r>
              <a:rPr lang="en-US" altLang="en-US" sz="2800" b="1" i="1" dirty="0" smtClean="0"/>
              <a:t>column</a:t>
            </a:r>
            <a:r>
              <a:rPr lang="en-US" altLang="en-US" sz="2800" b="1" dirty="0" smtClean="0"/>
              <a:t> )</a:t>
            </a:r>
          </a:p>
          <a:p>
            <a:pPr lvl="1" eaLnBrk="1" hangingPunct="1"/>
            <a:r>
              <a:rPr lang="en-US" altLang="en-US" sz="2800" dirty="0" smtClean="0"/>
              <a:t>Define field position on window.</a:t>
            </a:r>
          </a:p>
          <a:p>
            <a:pPr lvl="1" eaLnBrk="1" hangingPunct="1"/>
            <a:r>
              <a:rPr lang="en-US" altLang="en-US" sz="2800" dirty="0" smtClean="0"/>
              <a:t>Default: field follows prompt.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5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Data Validation Options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 smtClean="0">
                <a:solidFill>
                  <a:srgbClr val="FFC000"/>
                </a:solidFill>
              </a:rPr>
              <a:t>BREAK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CHANGE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ALWAYS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RETURN </a:t>
            </a:r>
            <a:r>
              <a:rPr lang="en-US" altLang="en-US" sz="2000" b="1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Triggers a break in input set processing on a field.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CHANGE</a:t>
            </a:r>
            <a:r>
              <a:rPr lang="en-US" altLang="en-US" sz="2000" dirty="0" smtClean="0"/>
              <a:t> causes break processing to occur when the field is changed (DEFAULT).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ALWAYS</a:t>
            </a:r>
            <a:r>
              <a:rPr lang="en-US" altLang="en-US" sz="2000" dirty="0" smtClean="0"/>
              <a:t> causes break processing to occur on the specified field every time the user leaves the field.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RETURN</a:t>
            </a:r>
            <a:r>
              <a:rPr lang="en-US" altLang="en-US" sz="2000" dirty="0" smtClean="0"/>
              <a:t> causes break processing to occur on the specified field only when the field is changed or </a:t>
            </a:r>
            <a:r>
              <a:rPr lang="en-US" altLang="en-US" sz="2000" b="1" dirty="0" smtClean="0"/>
              <a:t>&lt;RETURN&gt;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is pressed.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Data Validation Options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NEGATIVE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ALLOWED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ONLY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ORZERO</a:t>
            </a:r>
            <a:r>
              <a:rPr lang="en-US" altLang="en-US" sz="2000" b="1" dirty="0" smtClean="0"/>
              <a:t> )</a:t>
            </a:r>
          </a:p>
          <a:p>
            <a:pPr lvl="1" eaLnBrk="1" hangingPunct="1"/>
            <a:r>
              <a:rPr lang="en-US" altLang="en-US" sz="2000" dirty="0" smtClean="0"/>
              <a:t>Allows negative values on numeric fields.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ALLOWED</a:t>
            </a:r>
            <a:r>
              <a:rPr lang="en-US" altLang="en-US" sz="2000" dirty="0" smtClean="0"/>
              <a:t> allows negative entries (DEFAULT).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ONLY</a:t>
            </a:r>
            <a:r>
              <a:rPr lang="en-US" altLang="en-US" sz="2000" dirty="0" smtClean="0"/>
              <a:t> allows negative entries only.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ORZERO</a:t>
            </a:r>
            <a:r>
              <a:rPr lang="en-US" altLang="en-US" sz="2000" dirty="0" smtClean="0"/>
              <a:t> allows negative or zero entries only.</a:t>
            </a:r>
          </a:p>
          <a:p>
            <a:pPr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DECIMAL_REQUIRED</a:t>
            </a:r>
          </a:p>
          <a:p>
            <a:pPr lvl="1" eaLnBrk="1" hangingPunct="1"/>
            <a:r>
              <a:rPr lang="en-US" altLang="en-US" sz="2100" dirty="0" smtClean="0"/>
              <a:t>Aligns the numeric value based on an entered decimal point only.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Data Validation Options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RANGE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min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max</a:t>
            </a:r>
            <a:r>
              <a:rPr lang="en-US" altLang="en-US" sz="2000" b="1" dirty="0" smtClean="0"/>
              <a:t> )</a:t>
            </a:r>
          </a:p>
          <a:p>
            <a:pPr lvl="1" eaLnBrk="1" hangingPunct="1"/>
            <a:r>
              <a:rPr lang="en-US" altLang="en-US" sz="2000" dirty="0" smtClean="0"/>
              <a:t>Defines min &amp; max values for a numeric range.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REQUIRED</a:t>
            </a:r>
          </a:p>
          <a:p>
            <a:pPr lvl="1" eaLnBrk="1" hangingPunct="1"/>
            <a:r>
              <a:rPr lang="en-US" altLang="en-US" sz="2000" dirty="0" smtClean="0"/>
              <a:t>Specifies that a non-blank or non-zero numeric entry is required in the field.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Data Display Options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5920"/>
            <a:ext cx="8229600" cy="4526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FORMAT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fmt_string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Designates a redisplay format for the field.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JUSTIFY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LEFT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RIGHT</a:t>
            </a:r>
            <a:r>
              <a:rPr lang="en-US" altLang="en-US" sz="2000" b="1" dirty="0" smtClean="0"/>
              <a:t> |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CENTER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Determines whether the text in the field will be displayed left-justified, right-justified, or centered.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NOECHO</a:t>
            </a:r>
            <a:r>
              <a:rPr lang="en-US" altLang="en-US" sz="2000" b="1" dirty="0" smtClean="0"/>
              <a:t>( [</a:t>
            </a:r>
            <a:r>
              <a:rPr lang="en-US" altLang="en-US" sz="2000" b="1" i="1" dirty="0" smtClean="0"/>
              <a:t>display_char</a:t>
            </a:r>
            <a:r>
              <a:rPr lang="en-US" altLang="en-US" sz="2000" b="1" dirty="0" smtClean="0"/>
              <a:t>]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Prevents the text entered by the user from being displayed in the field.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PAINT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char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Specifies a character that ‘paints’ the empty field to indicate where the user types input.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Data Re-Formatting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BLANK_IF_ZERO</a:t>
            </a:r>
          </a:p>
          <a:p>
            <a:pPr lvl="1" eaLnBrk="1" hangingPunct="1"/>
            <a:r>
              <a:rPr lang="en-US" altLang="en-US" sz="2000" dirty="0" smtClean="0"/>
              <a:t>Indicates that  a numeric field will be left blank if the user enters a value of zero.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UPPER_CASE_ONLY</a:t>
            </a:r>
          </a:p>
          <a:p>
            <a:pPr lvl="1" eaLnBrk="1" hangingPunct="1"/>
            <a:r>
              <a:rPr lang="en-US" altLang="en-US" sz="2000" dirty="0" smtClean="0"/>
              <a:t>Converts lowercase input characters to uppercase on alpha fields.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Selection Options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SELECT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srow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scolumn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Specifies entries for a selection window to be placed on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SELWND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srow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scolumn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window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Names an existing selection window to associate with the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ENUMERATED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length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base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step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Enumerates a field, which then returns a decimal value for the corresponding displayed text entry.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Default Values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DEFAULT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default</a:t>
            </a:r>
            <a:r>
              <a:rPr lang="en-US" altLang="en-US" sz="2000" b="1" dirty="0" smtClean="0"/>
              <a:t> )</a:t>
            </a:r>
          </a:p>
          <a:p>
            <a:pPr lvl="1" eaLnBrk="1" hangingPunct="1"/>
            <a:r>
              <a:rPr lang="en-US" altLang="en-US" sz="2000" dirty="0" smtClean="0"/>
              <a:t>Defines a default value for the field.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COPY</a:t>
            </a:r>
          </a:p>
          <a:p>
            <a:pPr lvl="1" eaLnBrk="1" hangingPunct="1"/>
            <a:r>
              <a:rPr lang="en-US" altLang="en-US" sz="2000" dirty="0" smtClean="0"/>
              <a:t>Copies the value from the data area that corresponds to this field if the field is empty.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INCREMENT</a:t>
            </a:r>
          </a:p>
          <a:p>
            <a:pPr lvl="1" eaLnBrk="1" hangingPunct="1"/>
            <a:r>
              <a:rPr lang="en-US" altLang="en-US" sz="2000" dirty="0" smtClean="0"/>
              <a:t>If the user does not enter a value the first time a numeric field is processed, the last value in the field +1 will be used.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.FIELD</a:t>
            </a:r>
            <a:r>
              <a:rPr lang="en-US" altLang="en-US" dirty="0" smtClean="0"/>
              <a:t> Default Values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DECREMENT</a:t>
            </a:r>
          </a:p>
          <a:p>
            <a:pPr lvl="1" eaLnBrk="1" hangingPunct="1"/>
            <a:r>
              <a:rPr lang="en-US" altLang="en-US" sz="2200" dirty="0" smtClean="0"/>
              <a:t>If the user does not enter a value the first time a numeric field is processed, the last value in the field -1 will be used.</a:t>
            </a:r>
          </a:p>
          <a:p>
            <a:pPr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AUTOMATIC</a:t>
            </a:r>
          </a:p>
          <a:p>
            <a:pPr lvl="1" eaLnBrk="1" hangingPunct="1"/>
            <a:r>
              <a:rPr lang="en-US" altLang="en-US" sz="2100" dirty="0" smtClean="0"/>
              <a:t>Specifies that when an empty field is processed, a return with no input is automatically assumed.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.STRUCTURE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.structure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/>
              <a:t>data_area[, field_def | value][, ...]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Defines field membership and position within a data area (usually a record).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Creates a local structure within the current input window.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A </a:t>
            </a:r>
            <a:r>
              <a:rPr lang="en-US" altLang="en-US" sz="1800" dirty="0" smtClean="0">
                <a:latin typeface="Times-Roman" charset="0"/>
              </a:rPr>
              <a:t>structure definition is used to verify that no input set contains fields from different structures; a field can be a member of only one structure.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latin typeface="Times-Roman" charset="0"/>
              </a:rPr>
              <a:t>Note, however, that a field does not have to be a member of any structure.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Times-Roman" charset="0"/>
              </a:rPr>
              <a:t>At runtime, structure definitions are used to transfer data to and from the field’s data position within its record buffer</a:t>
            </a:r>
            <a:r>
              <a:rPr lang="en-US" altLang="en-US" sz="1800" dirty="0" smtClean="0">
                <a:latin typeface="Times-Roman" charset="0"/>
              </a:rPr>
              <a:t>.</a:t>
            </a:r>
            <a:endParaRPr lang="en-US" altLang="en-US" sz="1800" dirty="0">
              <a:latin typeface="Times-Roman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Times-Roman" charset="0"/>
              </a:rPr>
              <a:t>Although a given field can be a member of only one structure, you can specify up to 25 structures in an input window.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Times-Roman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.STRUCTURE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>
                <a:latin typeface="Times-Roman" charset="0"/>
              </a:rPr>
              <a:t>DATA_AREA</a:t>
            </a:r>
            <a:endParaRPr lang="en-US" altLang="en-US" sz="1400" b="1" i="1" dirty="0">
              <a:latin typeface="Times-Roman" charset="0"/>
            </a:endParaRPr>
          </a:p>
          <a:p>
            <a:pPr lvl="1"/>
            <a:r>
              <a:rPr lang="en-US" altLang="en-US" sz="1400" dirty="0">
                <a:latin typeface="Times-Roman" charset="0"/>
              </a:rPr>
              <a:t>The name of the data area (a maximum of 30 characters</a:t>
            </a:r>
            <a:r>
              <a:rPr lang="en-US" altLang="en-US" sz="1400" dirty="0" smtClean="0">
                <a:latin typeface="Times-Roman" charset="0"/>
              </a:rPr>
              <a:t>).</a:t>
            </a:r>
            <a:endParaRPr lang="en-US" altLang="en-US" sz="1400" dirty="0">
              <a:latin typeface="Times-Roman" charset="0"/>
            </a:endParaRPr>
          </a:p>
          <a:p>
            <a:r>
              <a:rPr lang="en-US" altLang="en-US" sz="1400" b="1" i="1" dirty="0" smtClean="0">
                <a:latin typeface="Times-Roman" charset="0"/>
              </a:rPr>
              <a:t>FIELD_DEF</a:t>
            </a:r>
            <a:endParaRPr lang="en-US" altLang="en-US" sz="1400" b="1" i="1" dirty="0">
              <a:latin typeface="Times-Roman" charset="0"/>
            </a:endParaRPr>
          </a:p>
          <a:p>
            <a:pPr lvl="1"/>
            <a:r>
              <a:rPr lang="en-US" altLang="en-US" sz="140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1400" dirty="0" smtClean="0">
                <a:latin typeface="Times-Roman" charset="0"/>
              </a:rPr>
              <a:t>A </a:t>
            </a:r>
            <a:r>
              <a:rPr lang="en-US" altLang="en-US" sz="1400" dirty="0">
                <a:latin typeface="Times-Roman" charset="0"/>
              </a:rPr>
              <a:t>field definition that has one of the following forms</a:t>
            </a:r>
            <a:r>
              <a:rPr lang="en-US" altLang="en-US" sz="1400" dirty="0" smtClean="0">
                <a:latin typeface="Times-Roman" charset="0"/>
              </a:rPr>
              <a:t>:</a:t>
            </a:r>
            <a:endParaRPr lang="en-US" altLang="en-US" sz="1400" dirty="0">
              <a:latin typeface="Times-Roman" charset="0"/>
            </a:endParaRPr>
          </a:p>
          <a:p>
            <a:pPr lvl="2"/>
            <a:r>
              <a:rPr lang="en-US" altLang="en-US" sz="1400" b="1" dirty="0" smtClean="0">
                <a:latin typeface="Times-Roman" charset="0"/>
              </a:rPr>
              <a:t>field</a:t>
            </a:r>
            <a:endParaRPr lang="en-US" altLang="en-US" sz="1400" b="1" dirty="0">
              <a:latin typeface="Times-Roman" charset="0"/>
            </a:endParaRPr>
          </a:p>
          <a:p>
            <a:pPr lvl="2"/>
            <a:r>
              <a:rPr lang="en-US" altLang="en-US" sz="1400" b="1" dirty="0" smtClean="0">
                <a:latin typeface="Times-Roman" charset="0"/>
              </a:rPr>
              <a:t>field@character_pos</a:t>
            </a:r>
            <a:endParaRPr lang="en-US" altLang="en-US" sz="1400" b="1" dirty="0">
              <a:latin typeface="Times-Roman" charset="0"/>
            </a:endParaRPr>
          </a:p>
          <a:p>
            <a:pPr lvl="2"/>
            <a:r>
              <a:rPr lang="en-US" altLang="en-US" sz="1400" b="1" dirty="0" smtClean="0">
                <a:latin typeface="Times-Roman" charset="0"/>
              </a:rPr>
              <a:t>field@field_name</a:t>
            </a:r>
            <a:endParaRPr lang="en-US" altLang="en-US" sz="1400" b="1" dirty="0">
              <a:latin typeface="Times-Roman" charset="0"/>
            </a:endParaRPr>
          </a:p>
          <a:p>
            <a:pPr lvl="2"/>
            <a:r>
              <a:rPr lang="en-US" altLang="en-US" sz="1400" b="1" dirty="0" smtClean="0">
                <a:latin typeface="Times-Roman" charset="0"/>
              </a:rPr>
              <a:t>field@field_name+offset</a:t>
            </a:r>
            <a:endParaRPr lang="en-US" altLang="en-US" sz="1400" b="1" dirty="0">
              <a:latin typeface="Times-Roman" charset="0"/>
            </a:endParaRPr>
          </a:p>
          <a:p>
            <a:pPr lvl="1"/>
            <a:r>
              <a:rPr lang="en-US" altLang="en-US" sz="1400" dirty="0" smtClean="0">
                <a:latin typeface="Times-Roman" charset="0"/>
              </a:rPr>
              <a:t>Where </a:t>
            </a:r>
            <a:r>
              <a:rPr lang="en-US" altLang="en-US" sz="1400" b="1" i="1" dirty="0">
                <a:latin typeface="Times-Roman" charset="0"/>
              </a:rPr>
              <a:t>character_pos</a:t>
            </a:r>
            <a:r>
              <a:rPr lang="en-US" altLang="en-US" sz="1400" dirty="0">
                <a:latin typeface="Times-Roman" charset="0"/>
              </a:rPr>
              <a:t> is a base-one character position within the structure, </a:t>
            </a:r>
            <a:r>
              <a:rPr lang="en-US" altLang="en-US" sz="1400" b="1" i="1" dirty="0">
                <a:latin typeface="Times-Roman" charset="0"/>
              </a:rPr>
              <a:t>field_name</a:t>
            </a:r>
            <a:r>
              <a:rPr lang="en-US" altLang="en-US" sz="1400" dirty="0">
                <a:latin typeface="Times-Roman" charset="0"/>
              </a:rPr>
              <a:t> is a field previously specified within the structure, and </a:t>
            </a:r>
            <a:r>
              <a:rPr lang="en-US" altLang="en-US" sz="1400" b="1" i="1" dirty="0">
                <a:latin typeface="Times-Roman" charset="0"/>
              </a:rPr>
              <a:t>field_name+offset</a:t>
            </a:r>
            <a:r>
              <a:rPr lang="en-US" altLang="en-US" sz="1400" dirty="0">
                <a:latin typeface="Times-Roman" charset="0"/>
              </a:rPr>
              <a:t> is an offset from a field previously specified within the structure</a:t>
            </a:r>
            <a:r>
              <a:rPr lang="en-US" altLang="en-US" sz="1400" dirty="0" smtClean="0">
                <a:latin typeface="Times-Roman" charset="0"/>
              </a:rPr>
              <a:t>.</a:t>
            </a:r>
            <a:endParaRPr lang="en-US" altLang="en-US" sz="1400" dirty="0">
              <a:latin typeface="Times-Roman" charset="0"/>
            </a:endParaRPr>
          </a:p>
          <a:p>
            <a:r>
              <a:rPr lang="en-US" altLang="en-US" sz="1400" b="1" i="1" dirty="0" smtClean="0">
                <a:latin typeface="Times-Roman" charset="0"/>
              </a:rPr>
              <a:t>VALUE</a:t>
            </a:r>
            <a:endParaRPr lang="en-US" altLang="en-US" sz="1400" b="1" i="1" dirty="0">
              <a:latin typeface="Times-Roman" charset="0"/>
            </a:endParaRPr>
          </a:p>
          <a:p>
            <a:pPr lvl="1"/>
            <a:r>
              <a:rPr lang="en-US" altLang="en-US" sz="140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1400" dirty="0" smtClean="0">
                <a:latin typeface="Times-Roman" charset="0"/>
              </a:rPr>
              <a:t>The </a:t>
            </a:r>
            <a:r>
              <a:rPr lang="en-US" altLang="en-US" sz="1400" dirty="0">
                <a:latin typeface="Times-Roman" charset="0"/>
              </a:rPr>
              <a:t>number of pad characters, enclosed in angle brackets. You can use value to skip space in your data area between fields.</a:t>
            </a:r>
            <a:endParaRPr lang="en-US" altLang="en-US" sz="1400" dirty="0" smtClean="0">
              <a:latin typeface="Times-Roman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Processing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Primary mechanism for data entry.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Input windows contain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Text fields, selection windows,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Input windows processed by UI Toolkit input processor: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Works on sets of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Not on a field-by field basis.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Responds to special menu entries: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Previous field, next field, etc.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.set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/>
              <a:t>set_name</a:t>
            </a:r>
            <a:r>
              <a:rPr lang="en-US" altLang="en-US" sz="2000" b="1" dirty="0"/>
              <a:t>, [</a:t>
            </a:r>
            <a:r>
              <a:rPr lang="en-US" altLang="en-US" sz="2000" b="1" i="1" dirty="0"/>
              <a:t>structure_name</a:t>
            </a:r>
            <a:r>
              <a:rPr lang="en-US" altLang="en-US" sz="2000" b="1" dirty="0"/>
              <a:t>][, </a:t>
            </a:r>
            <a:r>
              <a:rPr lang="en-US" altLang="en-US" sz="2000" b="1" i="1" dirty="0"/>
              <a:t>field_spec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</a:t>
            </a:r>
          </a:p>
          <a:p>
            <a:pPr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Specifies a set of fields to be associated with one another and their order of reference. </a:t>
            </a:r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List your fields in the order that you want them processed at runtime.</a:t>
            </a:r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An input set can contain up to 253 input fields.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>
                <a:latin typeface="Times-Roman" charset="0"/>
              </a:rPr>
              <a:t>SET_NAME</a:t>
            </a:r>
          </a:p>
          <a:p>
            <a:pPr lvl="1"/>
            <a:r>
              <a:rPr lang="en-US" altLang="en-US" sz="2000" dirty="0" smtClean="0">
                <a:latin typeface="Times-Roman" charset="0"/>
              </a:rPr>
              <a:t>The </a:t>
            </a:r>
            <a:r>
              <a:rPr lang="en-US" altLang="en-US" sz="2000" dirty="0">
                <a:latin typeface="Times-Roman" charset="0"/>
              </a:rPr>
              <a:t>name of the input set (a maximum of 30 characters).</a:t>
            </a:r>
          </a:p>
          <a:p>
            <a:r>
              <a:rPr lang="en-US" altLang="en-US" sz="2000" b="1" i="1" dirty="0" smtClean="0">
                <a:latin typeface="Times-Roman" charset="0"/>
              </a:rPr>
              <a:t>STRUCTURE_NAME</a:t>
            </a:r>
            <a:endParaRPr lang="en-US" altLang="en-US" sz="2000" b="1" i="1" dirty="0">
              <a:latin typeface="Times-Roman" charset="0"/>
            </a:endParaRPr>
          </a:p>
          <a:p>
            <a:pPr lvl="1"/>
            <a:r>
              <a:rPr lang="en-US" altLang="en-US" sz="200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2000" dirty="0" smtClean="0">
                <a:latin typeface="Times-Roman" charset="0"/>
              </a:rPr>
              <a:t>The </a:t>
            </a:r>
            <a:r>
              <a:rPr lang="en-US" altLang="en-US" sz="2000" dirty="0">
                <a:latin typeface="Times-Roman" charset="0"/>
              </a:rPr>
              <a:t>name of the structure to associate with the set.</a:t>
            </a:r>
          </a:p>
          <a:p>
            <a:r>
              <a:rPr lang="en-US" altLang="en-US" sz="2000" b="1" i="1" dirty="0" smtClean="0">
                <a:latin typeface="Times-Roman" charset="0"/>
              </a:rPr>
              <a:t>FIELD_SPEC</a:t>
            </a:r>
            <a:endParaRPr lang="en-US" altLang="en-US" sz="2000" b="1" i="1" dirty="0">
              <a:latin typeface="Times-Roman" charset="0"/>
            </a:endParaRPr>
          </a:p>
          <a:p>
            <a:pPr lvl="1"/>
            <a:r>
              <a:rPr lang="en-US" altLang="en-US" sz="2000" dirty="0" smtClean="0">
                <a:latin typeface="Times-Roman" charset="0"/>
              </a:rPr>
              <a:t>Optional</a:t>
            </a:r>
          </a:p>
          <a:p>
            <a:pPr lvl="1"/>
            <a:r>
              <a:rPr lang="en-US" altLang="en-US" sz="2000" dirty="0" smtClean="0">
                <a:latin typeface="Times-Roman" charset="0"/>
              </a:rPr>
              <a:t>The </a:t>
            </a:r>
            <a:r>
              <a:rPr lang="en-US" altLang="en-US" sz="2000" dirty="0">
                <a:latin typeface="Times-Roman" charset="0"/>
              </a:rPr>
              <a:t>field specification for one or more fields in the set</a:t>
            </a:r>
            <a:r>
              <a:rPr lang="en-US" altLang="en-US" sz="2000" dirty="0" smtClean="0">
                <a:latin typeface="Times-Roman" charset="0"/>
              </a:rPr>
              <a:t>.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612268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6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Reserved Menu Entries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Input processing is controlled with reserved menu entries:</a:t>
            </a:r>
          </a:p>
          <a:p>
            <a:pPr lvl="1" eaLnBrk="1" hangingPunct="1"/>
            <a:r>
              <a:rPr lang="en-US" altLang="en-US" sz="2400" dirty="0" smtClean="0"/>
              <a:t>Input functions</a:t>
            </a:r>
          </a:p>
          <a:p>
            <a:pPr lvl="1" eaLnBrk="1" hangingPunct="1"/>
            <a:r>
              <a:rPr lang="en-US" altLang="en-US" sz="2400" dirty="0" smtClean="0"/>
              <a:t>Selection functions</a:t>
            </a:r>
          </a:p>
          <a:p>
            <a:pPr lvl="1" eaLnBrk="1" hangingPunct="1"/>
            <a:r>
              <a:rPr lang="en-US" altLang="en-US" sz="2400" dirty="0" smtClean="0"/>
              <a:t>Editing functions</a:t>
            </a:r>
          </a:p>
          <a:p>
            <a:pPr eaLnBrk="1" hangingPunct="1"/>
            <a:r>
              <a:rPr lang="en-US" altLang="en-US" sz="2400" dirty="0" smtClean="0"/>
              <a:t>Before input processing, load (don’t place) special menu columns.</a:t>
            </a:r>
          </a:p>
          <a:p>
            <a:pPr eaLnBrk="1" hangingPunct="1"/>
            <a:r>
              <a:rPr lang="en-US" altLang="en-US" sz="2400" dirty="0" smtClean="0"/>
              <a:t>Pass column I.D.s to the input processor:</a:t>
            </a:r>
          </a:p>
          <a:p>
            <a:pPr lvl="1" eaLnBrk="1" hangingPunct="1"/>
            <a:r>
              <a:rPr lang="en-US" altLang="en-US" sz="2400" dirty="0" smtClean="0"/>
              <a:t>It places them as required.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Reserved Entries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 smtClean="0">
                <a:solidFill>
                  <a:srgbClr val="FFC000"/>
                </a:solidFill>
              </a:rPr>
              <a:t>I_PREV</a:t>
            </a:r>
            <a:r>
              <a:rPr lang="en-US" altLang="en-US" sz="2000" dirty="0" smtClean="0"/>
              <a:t>		- Move to previous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I_NEXT</a:t>
            </a:r>
            <a:r>
              <a:rPr lang="en-US" altLang="en-US" sz="2000" dirty="0" smtClean="0"/>
              <a:t>		- Move to next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I_FRST</a:t>
            </a:r>
            <a:r>
              <a:rPr lang="en-US" altLang="en-US" sz="2000" dirty="0" smtClean="0"/>
              <a:t>		- Move to first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I_LAST</a:t>
            </a:r>
            <a:r>
              <a:rPr lang="en-US" altLang="en-US" sz="2000" dirty="0" smtClean="0"/>
              <a:t>		- Move to last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I_FRSTCLR</a:t>
            </a:r>
            <a:r>
              <a:rPr lang="en-US" altLang="en-US" sz="2000" dirty="0" smtClean="0"/>
              <a:t>	- Move to first clear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I_NXTCLEAR</a:t>
            </a:r>
            <a:r>
              <a:rPr lang="en-US" altLang="en-US" sz="2000" dirty="0" smtClean="0"/>
              <a:t>	- Move to next clear field.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I_DONE</a:t>
            </a:r>
            <a:r>
              <a:rPr lang="en-US" altLang="en-US" sz="2000" dirty="0" smtClean="0"/>
              <a:t>		- Fill with defaults.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I_CANCEL</a:t>
            </a:r>
            <a:r>
              <a:rPr lang="en-US" altLang="en-US" sz="2000" dirty="0" smtClean="0"/>
              <a:t>		- Restore field to previous state.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I_DRILL</a:t>
            </a:r>
            <a:r>
              <a:rPr lang="en-US" altLang="en-US" sz="2000" dirty="0" smtClean="0"/>
              <a:t>		- Call drill method.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I_HYPER</a:t>
            </a:r>
            <a:r>
              <a:rPr lang="en-US" altLang="en-US" sz="2000" dirty="0" smtClean="0"/>
              <a:t>		- Call hyper link method.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I_EDIT</a:t>
            </a:r>
            <a:r>
              <a:rPr lang="en-US" altLang="en-US" sz="2000" dirty="0" smtClean="0"/>
              <a:t>		- Go into edit mode.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Reserved Entries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smtClean="0">
                <a:solidFill>
                  <a:srgbClr val="FFC000"/>
                </a:solidFill>
              </a:rPr>
              <a:t>S_UP</a:t>
            </a:r>
            <a:r>
              <a:rPr lang="en-US" altLang="en-US" sz="2400" dirty="0" smtClean="0"/>
              <a:t>		- Move up</a:t>
            </a:r>
          </a:p>
          <a:p>
            <a:r>
              <a:rPr lang="en-US" altLang="en-US" sz="2400" b="1" dirty="0" smtClean="0">
                <a:solidFill>
                  <a:srgbClr val="FFC000"/>
                </a:solidFill>
              </a:rPr>
              <a:t>S_DOWN</a:t>
            </a:r>
            <a:r>
              <a:rPr lang="en-US" altLang="en-US" sz="2400" dirty="0" smtClean="0"/>
              <a:t>	- Move down</a:t>
            </a:r>
          </a:p>
          <a:p>
            <a:r>
              <a:rPr lang="en-US" altLang="en-US" sz="2400" b="1" dirty="0" smtClean="0">
                <a:solidFill>
                  <a:srgbClr val="FFC000"/>
                </a:solidFill>
              </a:rPr>
              <a:t>S_LEFT</a:t>
            </a:r>
            <a:r>
              <a:rPr lang="en-US" altLang="en-US" sz="2400" dirty="0" smtClean="0"/>
              <a:t>		- Move left</a:t>
            </a:r>
          </a:p>
          <a:p>
            <a:r>
              <a:rPr lang="en-US" altLang="en-US" sz="2400" b="1" dirty="0" smtClean="0">
                <a:solidFill>
                  <a:srgbClr val="FFC000"/>
                </a:solidFill>
              </a:rPr>
              <a:t>S_RIGHT</a:t>
            </a:r>
            <a:r>
              <a:rPr lang="en-US" altLang="en-US" sz="2400" dirty="0" smtClean="0"/>
              <a:t>	- Move right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Editing Reserved Entries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 smtClean="0">
                <a:solidFill>
                  <a:srgbClr val="FFC000"/>
                </a:solidFill>
              </a:rPr>
              <a:t>E_LEFT</a:t>
            </a:r>
            <a:r>
              <a:rPr lang="en-US" altLang="en-US" sz="1800" dirty="0" smtClean="0"/>
              <a:t>		- Move left 1 char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E_RIGHT</a:t>
            </a:r>
            <a:r>
              <a:rPr lang="en-US" altLang="en-US" sz="1800" dirty="0" smtClean="0"/>
              <a:t>		- Move right 1 char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E_EMOV</a:t>
            </a:r>
            <a:r>
              <a:rPr lang="en-US" altLang="en-US" sz="1800" dirty="0" smtClean="0"/>
              <a:t>		- Move to end of field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E_BMOV</a:t>
            </a:r>
            <a:r>
              <a:rPr lang="en-US" altLang="en-US" sz="1800" dirty="0" smtClean="0"/>
              <a:t>		- Move to beginning of field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E_CDEL</a:t>
            </a:r>
            <a:r>
              <a:rPr lang="en-US" altLang="en-US" sz="1800" dirty="0" smtClean="0"/>
              <a:t>		- Delete current char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E_LCLR</a:t>
            </a:r>
            <a:r>
              <a:rPr lang="en-US" altLang="en-US" sz="1800" dirty="0" smtClean="0"/>
              <a:t>		- Delete remainder of field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E_MODE</a:t>
            </a:r>
            <a:r>
              <a:rPr lang="en-US" altLang="en-US" sz="1800" dirty="0" smtClean="0"/>
              <a:t>		- Toggle insert/overstrike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E_XUP</a:t>
            </a:r>
            <a:r>
              <a:rPr lang="en-US" altLang="en-US" sz="1800" dirty="0" smtClean="0"/>
              <a:t>		- Move up 1 line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E_XDOWN</a:t>
            </a:r>
            <a:r>
              <a:rPr lang="en-US" altLang="en-US" sz="1800" dirty="0" smtClean="0"/>
              <a:t>		- Move down 1 line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E_ILIN</a:t>
            </a:r>
            <a:r>
              <a:rPr lang="en-US" altLang="en-US" sz="1800" dirty="0" smtClean="0"/>
              <a:t>		- Insert line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E_LDEL</a:t>
            </a:r>
            <a:r>
              <a:rPr lang="en-US" altLang="en-US" sz="1800" dirty="0" smtClean="0"/>
              <a:t>		- Delete line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E_WMOV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	- </a:t>
            </a:r>
            <a:r>
              <a:rPr lang="en-US" altLang="en-US" sz="1800" dirty="0"/>
              <a:t>Move </a:t>
            </a:r>
            <a:r>
              <a:rPr lang="en-US" altLang="en-US" sz="1800" dirty="0" smtClean="0"/>
              <a:t>word</a:t>
            </a:r>
          </a:p>
          <a:p>
            <a:r>
              <a:rPr lang="en-US" altLang="en-US" sz="1800" b="1" dirty="0" smtClean="0">
                <a:solidFill>
                  <a:srgbClr val="FFC000"/>
                </a:solidFill>
              </a:rPr>
              <a:t>E_WDEL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	- </a:t>
            </a:r>
            <a:r>
              <a:rPr lang="en-US" altLang="en-US" sz="1800" dirty="0"/>
              <a:t>Delete word</a:t>
            </a:r>
            <a:endParaRPr lang="en-US" alt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Menu Columns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400" dirty="0" smtClean="0"/>
              <a:t>Located in </a:t>
            </a:r>
            <a:r>
              <a:rPr lang="en-US" altLang="en-US" sz="1400" b="1" dirty="0" smtClean="0"/>
              <a:t>column.wsc</a:t>
            </a:r>
            <a:r>
              <a:rPr lang="en-US" altLang="en-US" sz="1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INP_S_KEYS</a:t>
            </a:r>
            <a:endParaRPr lang="en-US" altLang="en-US" sz="1400" b="1" dirty="0"/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The standard input keys.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INP_M_KEYS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The standard plus “down 4 fields” and “up 4 fields” for large screens.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INP_L_KEYS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The standard list input keys.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SEL_KEYS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The standard selection keys.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SEL_YN_KEYS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Selection keys plus &lt;PF1&gt;/&lt;PF2&gt;.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L_EDIT_KEYS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Standard text keys.</a:t>
            </a:r>
            <a:endParaRPr lang="en-US" altLang="en-US" sz="1800" dirty="0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7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Structure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Internal record area:</a:t>
            </a:r>
          </a:p>
          <a:p>
            <a:pPr lvl="1" eaLnBrk="1" hangingPunct="1"/>
            <a:r>
              <a:rPr lang="en-US" altLang="en-US" sz="2400" dirty="0" smtClean="0"/>
              <a:t>Defined by local fields.</a:t>
            </a:r>
          </a:p>
          <a:p>
            <a:pPr eaLnBrk="1" hangingPunct="1"/>
            <a:r>
              <a:rPr lang="en-US" altLang="en-US" sz="2400" dirty="0" smtClean="0"/>
              <a:t>Data is passed between your program and the input processor by structure, not field level.</a:t>
            </a:r>
          </a:p>
          <a:p>
            <a:pPr eaLnBrk="1" hangingPunct="1"/>
            <a:r>
              <a:rPr lang="en-US" altLang="en-US" sz="2400" dirty="0" smtClean="0"/>
              <a:t>Ensure your window structure and program record layout match.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Processing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Fundamentals of input processing.</a:t>
            </a:r>
          </a:p>
          <a:p>
            <a:pPr eaLnBrk="1" hangingPunct="1"/>
            <a:r>
              <a:rPr lang="en-US" altLang="en-US" sz="2400" dirty="0" smtClean="0"/>
              <a:t>Expand the concept of event style processing.</a:t>
            </a:r>
          </a:p>
          <a:p>
            <a:pPr eaLnBrk="1" hangingPunct="1"/>
            <a:r>
              <a:rPr lang="en-US" altLang="en-US" sz="2400" dirty="0" smtClean="0"/>
              <a:t>See how the input processor works:</a:t>
            </a:r>
          </a:p>
          <a:p>
            <a:pPr lvl="1" eaLnBrk="1" hangingPunct="1"/>
            <a:r>
              <a:rPr lang="en-US" altLang="en-US" sz="2400" dirty="0" smtClean="0"/>
              <a:t>And what to watch out for.</a:t>
            </a:r>
          </a:p>
          <a:p>
            <a:pPr eaLnBrk="1" hangingPunct="1"/>
            <a:r>
              <a:rPr lang="en-US" altLang="en-US" sz="2400" dirty="0" smtClean="0"/>
              <a:t>Introduction to sets.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Movement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You pass the record area to the input processor: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Fields in the record area must match those defined on the input window.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When the input processor returns: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Data will be updated from internal data area.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WATCH OUT!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data is entered into a field and then a menu entry is selected, which returns to your program?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Data for that field is NOT returned.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Input Processing Methodology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Load an input window with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CUI_LDINP</a:t>
            </a:r>
          </a:p>
          <a:p>
            <a:pPr lvl="1" eaLnBrk="1" hangingPunct="1"/>
            <a:r>
              <a:rPr lang="en-US" altLang="en-US" sz="2400" dirty="0" smtClean="0"/>
              <a:t>Load an input menu column.</a:t>
            </a:r>
          </a:p>
          <a:p>
            <a:pPr lvl="1" eaLnBrk="1" hangingPunct="1"/>
            <a:r>
              <a:rPr lang="en-US" altLang="en-US" sz="2400" dirty="0" smtClean="0"/>
              <a:t>Load a selection menu column.</a:t>
            </a:r>
          </a:p>
          <a:p>
            <a:pPr eaLnBrk="1" hangingPunct="1"/>
            <a:r>
              <a:rPr lang="en-US" altLang="en-US" sz="2400" dirty="0" smtClean="0"/>
              <a:t>Process the window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CUI_INPUT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400" dirty="0" smtClean="0"/>
              <a:t>In an event loop.</a:t>
            </a:r>
          </a:p>
          <a:p>
            <a:pPr lvl="1" eaLnBrk="1" hangingPunct="1"/>
            <a:r>
              <a:rPr lang="en-US" altLang="en-US" sz="2400" dirty="0" smtClean="0"/>
              <a:t>Record-level processing.</a:t>
            </a:r>
          </a:p>
          <a:p>
            <a:pPr eaLnBrk="1" hangingPunct="1"/>
            <a:r>
              <a:rPr lang="en-US" altLang="en-US" sz="2400" dirty="0" smtClean="0"/>
              <a:t>When input is complete, initialize the window’s internal buffers.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</a:t>
            </a:r>
            <a:r>
              <a:rPr lang="en-US" altLang="en-US" dirty="0" smtClean="0"/>
              <a:t>Processing Routines</a:t>
            </a:r>
            <a:r>
              <a:rPr lang="en-US" altLang="en-US" dirty="0" smtClean="0"/>
              <a:t>: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b="1" dirty="0">
                <a:solidFill>
                  <a:srgbClr val="FF0000"/>
                </a:solidFill>
              </a:rPr>
              <a:t>CUI_LDINP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I_INIT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CUI_INPUT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I_INPFLD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CUI_DISPLAY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I_DSPFLD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I_PUTFLD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CUI_NEXT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I_FORCE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I_FLDSEL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I_FLDMOD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I_ENABLE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I_DISABLE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CUI_PROMPT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CUI_SETCHK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CU_DECIMALS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LOC_SETUP</a:t>
            </a:r>
          </a:p>
          <a:p>
            <a:r>
              <a:rPr lang="en-US" altLang="en-US" sz="1200" b="1" dirty="0">
                <a:solidFill>
                  <a:srgbClr val="FF0000"/>
                </a:solidFill>
              </a:rPr>
              <a:t>PHONE_SETUP</a:t>
            </a:r>
          </a:p>
          <a:p>
            <a:endParaRPr lang="en-US" altLang="en-US" sz="1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/>
              <a:t>CUI_LDINP</a:t>
            </a:r>
            <a:endParaRPr lang="en-US" altLang="en-US" dirty="0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100" b="1" dirty="0">
                <a:solidFill>
                  <a:srgbClr val="7030A0"/>
                </a:solidFill>
              </a:rPr>
              <a:t>xcall</a:t>
            </a:r>
            <a:r>
              <a:rPr lang="en-US" altLang="en-US" sz="1100" b="1" dirty="0"/>
              <a:t> 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cui_ldinp</a:t>
            </a:r>
            <a:r>
              <a:rPr lang="en-US" altLang="en-US" sz="1100" b="1" dirty="0" smtClean="0"/>
              <a:t>( </a:t>
            </a:r>
            <a:r>
              <a:rPr lang="en-US" altLang="en-US" sz="1100" b="1" i="1" dirty="0" smtClean="0"/>
              <a:t>window_id</a:t>
            </a:r>
            <a:r>
              <a:rPr lang="en-US" altLang="en-US" sz="1100" b="1" dirty="0"/>
              <a:t>, [</a:t>
            </a:r>
            <a:r>
              <a:rPr lang="en-US" altLang="en-US" sz="1100" b="1" i="1" dirty="0"/>
              <a:t>channel</a:t>
            </a:r>
            <a:r>
              <a:rPr lang="en-US" altLang="en-US" sz="1100" b="1" dirty="0"/>
              <a:t>], </a:t>
            </a:r>
            <a:r>
              <a:rPr lang="en-US" altLang="en-US" sz="1100" b="1" i="1" dirty="0"/>
              <a:t>window_name</a:t>
            </a:r>
            <a:r>
              <a:rPr lang="en-US" altLang="en-US" sz="1100" b="1" dirty="0"/>
              <a:t>, [</a:t>
            </a:r>
            <a:r>
              <a:rPr lang="en-US" altLang="en-US" sz="1100" b="1" dirty="0">
                <a:solidFill>
                  <a:srgbClr val="FFC000"/>
                </a:solidFill>
              </a:rPr>
              <a:t>D_NOPLC</a:t>
            </a:r>
            <a:r>
              <a:rPr lang="en-US" altLang="en-US" sz="1100" b="1" dirty="0"/>
              <a:t>], [</a:t>
            </a:r>
            <a:r>
              <a:rPr lang="en-US" altLang="en-US" sz="1100" b="1" i="1" dirty="0"/>
              <a:t>search</a:t>
            </a:r>
            <a:r>
              <a:rPr lang="en-US" altLang="en-US" sz="1100" b="1" dirty="0"/>
              <a:t>], [</a:t>
            </a:r>
            <a:r>
              <a:rPr lang="en-US" altLang="en-US" sz="1100" b="1" i="1" dirty="0"/>
              <a:t>error</a:t>
            </a:r>
            <a:r>
              <a:rPr lang="en-US" altLang="en-US" sz="1100" b="1" dirty="0" smtClean="0"/>
              <a:t>][, </a:t>
            </a:r>
            <a:r>
              <a:rPr lang="en-US" altLang="en-US" sz="1100" b="1" i="1" dirty="0"/>
              <a:t>saved_name</a:t>
            </a:r>
            <a:r>
              <a:rPr lang="en-US" altLang="en-US" sz="1100" b="1" dirty="0" smtClean="0"/>
              <a:t>] )</a:t>
            </a:r>
          </a:p>
          <a:p>
            <a:pPr>
              <a:buNone/>
            </a:pPr>
            <a:endParaRPr lang="en-US" altLang="en-US" sz="1100" b="1" dirty="0" smtClean="0"/>
          </a:p>
          <a:p>
            <a:pPr eaLnBrk="1" hangingPunct="1"/>
            <a:r>
              <a:rPr lang="en-US" altLang="en-US" sz="2000" dirty="0" smtClean="0"/>
              <a:t>Loads an input window from a window </a:t>
            </a:r>
            <a:r>
              <a:rPr lang="en-US" altLang="en-US" sz="2000" dirty="0" smtClean="0"/>
              <a:t>library: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Loads </a:t>
            </a:r>
            <a:r>
              <a:rPr lang="en-US" altLang="en-US" sz="2000" dirty="0" smtClean="0"/>
              <a:t>all associated </a:t>
            </a:r>
            <a:r>
              <a:rPr lang="en-US" altLang="en-US" sz="2000" dirty="0" smtClean="0"/>
              <a:t>selection </a:t>
            </a:r>
            <a:r>
              <a:rPr lang="en-US" altLang="en-US" sz="2000" dirty="0" smtClean="0"/>
              <a:t>windows.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Makes the window ready for input </a:t>
            </a:r>
            <a:r>
              <a:rPr lang="en-US" altLang="en-US" sz="2000" dirty="0" smtClean="0"/>
              <a:t>processing: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You may need to place </a:t>
            </a:r>
            <a:r>
              <a:rPr lang="en-US" altLang="en-US" sz="1800" dirty="0" smtClean="0"/>
              <a:t>it.</a:t>
            </a:r>
            <a:endParaRPr lang="en-US" altLang="en-US" sz="1800" dirty="0" smtClean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CUI_LDINP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b="1" i="1" dirty="0" smtClean="0"/>
              <a:t>WINDOW_ID</a:t>
            </a:r>
            <a:r>
              <a:rPr lang="en-US" altLang="en-US" sz="1200" b="1" dirty="0" smtClean="0"/>
              <a:t>	(n)</a:t>
            </a:r>
            <a:endParaRPr lang="en-US" altLang="en-US" sz="1200" b="1" dirty="0"/>
          </a:p>
          <a:p>
            <a:pPr lvl="1"/>
            <a:r>
              <a:rPr lang="en-US" altLang="en-US" sz="1200" dirty="0"/>
              <a:t>Returned with the ID of the input window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CHANNEL</a:t>
            </a:r>
            <a:r>
              <a:rPr lang="en-US" altLang="en-US" sz="1200" b="1" dirty="0" smtClean="0"/>
              <a:t>	(n)</a:t>
            </a:r>
            <a:endParaRPr lang="en-US" altLang="en-US" sz="1200" b="1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channel of the window library. </a:t>
            </a:r>
            <a:endParaRPr lang="en-US" altLang="en-US" sz="1200" dirty="0" smtClean="0"/>
          </a:p>
          <a:p>
            <a:pPr lvl="1"/>
            <a:r>
              <a:rPr lang="en-US" altLang="en-US" sz="1200" dirty="0" smtClean="0"/>
              <a:t>If </a:t>
            </a:r>
            <a:r>
              <a:rPr lang="en-US" altLang="en-US" sz="1200" dirty="0"/>
              <a:t>not passed,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G_UTLIB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is used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WINDOW_NAME</a:t>
            </a:r>
            <a:r>
              <a:rPr lang="en-US" altLang="en-US" sz="1200" b="1" dirty="0" smtClean="0"/>
              <a:t>	(a)</a:t>
            </a:r>
            <a:endParaRPr lang="en-US" altLang="en-US" sz="1200" b="1" dirty="0"/>
          </a:p>
          <a:p>
            <a:pPr lvl="1"/>
            <a:r>
              <a:rPr lang="en-US" altLang="en-US" sz="1200" dirty="0"/>
              <a:t>The name of the window to load (a maximum of 15 characters</a:t>
            </a:r>
            <a:r>
              <a:rPr lang="en-US" altLang="en-US" sz="1200" dirty="0" smtClean="0"/>
              <a:t>).</a:t>
            </a:r>
            <a:endParaRPr lang="en-US" altLang="en-US" sz="1200" dirty="0"/>
          </a:p>
          <a:p>
            <a:r>
              <a:rPr lang="en-US" altLang="en-US" sz="1200" b="1" dirty="0" smtClean="0">
                <a:solidFill>
                  <a:srgbClr val="FFC000"/>
                </a:solidFill>
              </a:rPr>
              <a:t>D_NOPLC</a:t>
            </a:r>
            <a:endParaRPr lang="en-US" altLang="en-US" sz="12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Don’t </a:t>
            </a:r>
            <a:r>
              <a:rPr lang="en-US" altLang="en-US" sz="1200" dirty="0"/>
              <a:t>place the loaded input window on the screen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SEARCH</a:t>
            </a:r>
            <a:r>
              <a:rPr lang="en-US" altLang="en-US" sz="1200" b="1" dirty="0" smtClean="0"/>
              <a:t>	(n)</a:t>
            </a:r>
            <a:endParaRPr lang="en-US" altLang="en-US" sz="1200" b="1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search variable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ERROR</a:t>
            </a:r>
            <a:r>
              <a:rPr lang="en-US" altLang="en-US" sz="1200" b="1" dirty="0" smtClean="0"/>
              <a:t>	(n)</a:t>
            </a:r>
            <a:endParaRPr lang="en-US" altLang="en-US" sz="1200" b="1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error return variable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SAVED_NAME</a:t>
            </a:r>
            <a:r>
              <a:rPr lang="en-US" altLang="en-US" sz="1200" b="1" dirty="0" smtClean="0"/>
              <a:t>	(a)</a:t>
            </a:r>
            <a:endParaRPr lang="en-US" altLang="en-US" sz="1200" b="1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name of the window when it was originally saved</a:t>
            </a:r>
            <a:r>
              <a:rPr lang="en-US" altLang="en-US" sz="1200" dirty="0" smtClean="0"/>
              <a:t>.</a:t>
            </a:r>
            <a:endParaRPr lang="en-US" altLang="en-US" sz="1200" dirty="0" smtClean="0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I_INIT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i_init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window_id</a:t>
            </a:r>
            <a:r>
              <a:rPr lang="en-US" altLang="en-US" sz="1600" b="1" dirty="0"/>
              <a:t>, [</a:t>
            </a:r>
            <a:r>
              <a:rPr lang="en-US" altLang="en-US" sz="1600" b="1" i="1" dirty="0"/>
              <a:t>set_name</a:t>
            </a:r>
            <a:r>
              <a:rPr lang="en-US" altLang="en-US" sz="1600" b="1" dirty="0"/>
              <a:t>], [</a:t>
            </a:r>
            <a:r>
              <a:rPr lang="en-US" altLang="en-US" sz="1600" b="1" i="1" dirty="0"/>
              <a:t>data_area</a:t>
            </a:r>
            <a:r>
              <a:rPr lang="en-US" altLang="en-US" sz="1600" b="1" dirty="0"/>
              <a:t>][, </a:t>
            </a:r>
            <a:r>
              <a:rPr lang="en-US" altLang="en-US" sz="1600" b="1" i="1" dirty="0"/>
              <a:t>field_list</a:t>
            </a:r>
            <a:r>
              <a:rPr lang="en-US" altLang="en-US" sz="1600" b="1" dirty="0"/>
              <a:t>, </a:t>
            </a:r>
            <a:r>
              <a:rPr lang="en-US" altLang="en-US" sz="1600" b="1" i="1" dirty="0" smtClean="0"/>
              <a:t>...</a:t>
            </a:r>
            <a:r>
              <a:rPr lang="en-US" altLang="en-US" sz="1600" b="1" dirty="0" smtClean="0"/>
              <a:t>] 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Initializes a windows fields and internal data </a:t>
            </a:r>
            <a:r>
              <a:rPr lang="en-US" altLang="en-US" sz="2000" dirty="0" smtClean="0"/>
              <a:t>area: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According to script </a:t>
            </a:r>
            <a:r>
              <a:rPr lang="en-US" altLang="en-US" sz="2000" dirty="0" smtClean="0"/>
              <a:t>definition.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Clears fields to their initial </a:t>
            </a:r>
            <a:r>
              <a:rPr lang="en-US" altLang="en-US" sz="2000" dirty="0" smtClean="0"/>
              <a:t>state.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Flags the field as </a:t>
            </a:r>
            <a:r>
              <a:rPr lang="en-US" altLang="en-US" sz="2000" dirty="0" smtClean="0"/>
              <a:t>empty.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Optionally initializes data </a:t>
            </a:r>
            <a:r>
              <a:rPr lang="en-US" altLang="en-US" sz="2000" dirty="0" smtClean="0"/>
              <a:t>area: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Set name MUST be passed, otherwise </a:t>
            </a:r>
            <a:r>
              <a:rPr lang="en-US" altLang="en-US" sz="1800" dirty="0" smtClean="0"/>
              <a:t>ignored.</a:t>
            </a:r>
            <a:endParaRPr lang="en-US" altLang="en-US" sz="1800" dirty="0" smtClean="0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I_INIT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i="1" dirty="0" smtClean="0"/>
              <a:t>WINDOW_ID</a:t>
            </a:r>
            <a:r>
              <a:rPr lang="en-US" altLang="en-US" sz="1800" b="1" dirty="0" smtClean="0"/>
              <a:t>	(n)</a:t>
            </a:r>
            <a:endParaRPr lang="en-US" altLang="en-US" sz="1800" b="1" dirty="0"/>
          </a:p>
          <a:p>
            <a:pPr lvl="1"/>
            <a:r>
              <a:rPr lang="en-US" altLang="en-US" sz="1800" dirty="0"/>
              <a:t>The ID of the input window to process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SET_NAME</a:t>
            </a:r>
            <a:r>
              <a:rPr lang="en-US" altLang="en-US" sz="1800" b="1" dirty="0" smtClean="0"/>
              <a:t>		(a)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name of the input set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DATA_AREA</a:t>
            </a:r>
            <a:r>
              <a:rPr lang="en-US" altLang="en-US" sz="1800" b="1" dirty="0" smtClean="0"/>
              <a:t>	(a)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name of the data area for the input set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FIELD_LIST</a:t>
            </a:r>
            <a:r>
              <a:rPr lang="en-US" altLang="en-US" sz="1800" b="1" dirty="0" smtClean="0"/>
              <a:t>	(a)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One or more field specifications, or “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*ENABLED*</a:t>
            </a:r>
            <a:r>
              <a:rPr lang="en-US" altLang="en-US" sz="1800" dirty="0" smtClean="0"/>
              <a:t>” to initialize enabled fields only.</a:t>
            </a:r>
            <a:endParaRPr lang="en-US" altLang="en-US" sz="1800" dirty="0" smtClean="0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CUI_INPUT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200" b="1" dirty="0"/>
              <a:t>xcall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cui_input</a:t>
            </a:r>
            <a:r>
              <a:rPr lang="en-US" altLang="en-US" sz="1200" b="1" dirty="0" smtClean="0"/>
              <a:t>(</a:t>
            </a:r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window_id</a:t>
            </a:r>
            <a:r>
              <a:rPr lang="en-US" altLang="en-US" sz="1200" b="1" dirty="0"/>
              <a:t>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set_name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data_area</a:t>
            </a:r>
            <a:r>
              <a:rPr lang="en-US" altLang="en-US" sz="1200" b="1" dirty="0"/>
              <a:t>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input_column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select_column</a:t>
            </a:r>
            <a:r>
              <a:rPr lang="en-US" altLang="en-US" sz="1200" b="1" dirty="0" smtClean="0"/>
              <a:t>], </a:t>
            </a:r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text_column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dirty="0">
                <a:solidFill>
                  <a:srgbClr val="FFC000"/>
                </a:solidFill>
              </a:rPr>
              <a:t>D_NOTERM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decimal_value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{</a:t>
            </a:r>
            <a:r>
              <a:rPr lang="en-US" altLang="en-US" sz="1200" b="1" i="1" dirty="0"/>
              <a:t>reserved</a:t>
            </a:r>
            <a:r>
              <a:rPr lang="en-US" altLang="en-US" sz="1200" b="1" dirty="0" smtClean="0"/>
              <a:t>} </a:t>
            </a:r>
          </a:p>
          <a:p>
            <a:pPr>
              <a:buNone/>
            </a:pPr>
            <a:r>
              <a:rPr lang="en-US" altLang="en-US" sz="1200" b="1" dirty="0" smtClean="0"/>
              <a:t>&amp;	[, </a:t>
            </a:r>
            <a:r>
              <a:rPr lang="en-US" altLang="en-US" sz="1200" b="1" i="1" dirty="0"/>
              <a:t>a_methoddata1</a:t>
            </a:r>
            <a:r>
              <a:rPr lang="en-US" altLang="en-US" sz="1200" b="1" dirty="0"/>
              <a:t>, </a:t>
            </a:r>
            <a:r>
              <a:rPr lang="en-US" altLang="en-US" sz="1200" b="1" i="1" dirty="0" smtClean="0"/>
              <a:t>...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a_methoddata20</a:t>
            </a:r>
            <a:r>
              <a:rPr lang="en-US" altLang="en-US" sz="1200" b="1" dirty="0" smtClean="0"/>
              <a:t>] )</a:t>
            </a:r>
          </a:p>
          <a:p>
            <a:pPr>
              <a:buNone/>
            </a:pPr>
            <a:endParaRPr lang="en-US" altLang="en-US" sz="1050" dirty="0" smtClean="0"/>
          </a:p>
          <a:p>
            <a:pPr eaLnBrk="1" hangingPunct="1"/>
            <a:r>
              <a:rPr lang="en-US" altLang="en-US" sz="2000" dirty="0" smtClean="0"/>
              <a:t>Process fields in an input </a:t>
            </a:r>
            <a:r>
              <a:rPr lang="en-US" altLang="en-US" sz="2000" dirty="0" smtClean="0"/>
              <a:t>set: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Window MUST be loaded and </a:t>
            </a:r>
            <a:r>
              <a:rPr lang="en-US" altLang="en-US" sz="2000" dirty="0" smtClean="0"/>
              <a:t>placed.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Process inside an event </a:t>
            </a:r>
            <a:r>
              <a:rPr lang="en-US" altLang="en-US" sz="2200" dirty="0" smtClean="0"/>
              <a:t>loop.</a:t>
            </a:r>
            <a:endParaRPr lang="en-US" altLang="en-US" sz="2200" dirty="0" smtClean="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CUI_INPUT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WINDOW_ID</a:t>
            </a:r>
            <a:r>
              <a:rPr lang="en-US" altLang="en-US" sz="1000" b="1" dirty="0" smtClean="0"/>
              <a:t>			(n)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/>
              <a:t>The ID of the input window to process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SET_NAME</a:t>
            </a:r>
            <a:r>
              <a:rPr lang="en-US" altLang="en-US" sz="1000" b="1" dirty="0" smtClean="0"/>
              <a:t>			(a)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The </a:t>
            </a:r>
            <a:r>
              <a:rPr lang="en-US" altLang="en-US" sz="1000" dirty="0"/>
              <a:t>name of the input set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DATA_AREA</a:t>
            </a:r>
            <a:r>
              <a:rPr lang="en-US" altLang="en-US" sz="1000" b="1" dirty="0" smtClean="0"/>
              <a:t>			(a)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/>
              <a:t>Where to place the input data (a field or record defined within the calling program</a:t>
            </a:r>
            <a:r>
              <a:rPr lang="en-US" altLang="en-US" sz="1000" dirty="0" smtClean="0"/>
              <a:t>).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INPUT_COLUMN</a:t>
            </a:r>
            <a:r>
              <a:rPr lang="en-US" altLang="en-US" sz="1000" b="1" dirty="0" smtClean="0"/>
              <a:t>			(n)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The </a:t>
            </a:r>
            <a:r>
              <a:rPr lang="en-US" altLang="en-US" sz="1000" dirty="0"/>
              <a:t>input column ID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SELECT_COLUMN</a:t>
            </a:r>
            <a:r>
              <a:rPr lang="en-US" altLang="en-US" sz="1000" b="1" dirty="0" smtClean="0"/>
              <a:t>			(n)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The </a:t>
            </a:r>
            <a:r>
              <a:rPr lang="en-US" altLang="en-US" sz="1000" dirty="0"/>
              <a:t>selection column ID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TEXT_COLUMN</a:t>
            </a:r>
            <a:r>
              <a:rPr lang="en-US" altLang="en-US" sz="1000" b="1" dirty="0" smtClean="0"/>
              <a:t>			(n)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The </a:t>
            </a:r>
            <a:r>
              <a:rPr lang="en-US" altLang="en-US" sz="1000" dirty="0"/>
              <a:t>text editing column ID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dirty="0" smtClean="0"/>
              <a:t>D_NOTERM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Disable </a:t>
            </a:r>
            <a:r>
              <a:rPr lang="en-US" altLang="en-US" sz="1000" dirty="0"/>
              <a:t>termination processing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DECIMAL_VALUE</a:t>
            </a:r>
            <a:r>
              <a:rPr lang="en-US" altLang="en-US" sz="1000" b="1" dirty="0" smtClean="0"/>
              <a:t>			(n)</a:t>
            </a:r>
            <a:endParaRPr lang="en-US" altLang="en-US" sz="1000" b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The </a:t>
            </a:r>
            <a:r>
              <a:rPr lang="en-US" altLang="en-US" sz="1000" dirty="0"/>
              <a:t>first character to input (specified as a decimal value</a:t>
            </a:r>
            <a:r>
              <a:rPr lang="en-US" altLang="en-US" sz="1000" dirty="0" smtClean="0"/>
              <a:t>).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i="1" dirty="0" smtClean="0"/>
              <a:t>{</a:t>
            </a:r>
            <a:r>
              <a:rPr lang="en-US" altLang="en-US" sz="1000" b="1" i="1" dirty="0" smtClean="0"/>
              <a:t>RESERVED</a:t>
            </a:r>
            <a:r>
              <a:rPr lang="en-US" altLang="en-US" sz="1000" i="1" dirty="0" smtClean="0"/>
              <a:t>}</a:t>
            </a:r>
            <a:endParaRPr lang="en-US" altLang="en-US" sz="1000" i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Placeholder.  Add </a:t>
            </a:r>
            <a:r>
              <a:rPr lang="en-US" altLang="en-US" sz="1000" dirty="0"/>
              <a:t>an additional comma if specifying any </a:t>
            </a:r>
            <a:r>
              <a:rPr lang="en-US" altLang="en-US" sz="1000" b="1" i="1" dirty="0" smtClean="0"/>
              <a:t>A_METHODDATA</a:t>
            </a:r>
            <a:r>
              <a:rPr lang="en-US" altLang="en-US" sz="1000" dirty="0" smtClean="0"/>
              <a:t> </a:t>
            </a:r>
            <a:r>
              <a:rPr lang="en-US" altLang="en-US" sz="1000" dirty="0"/>
              <a:t>arguments</a:t>
            </a:r>
            <a:r>
              <a:rPr lang="en-US" altLang="en-US" sz="1000" dirty="0" smtClean="0"/>
              <a:t>.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1000" b="1" i="1" dirty="0" smtClean="0"/>
              <a:t>A_METHODDATA1 … A_METHODDATA20	</a:t>
            </a:r>
            <a:r>
              <a:rPr lang="en-US" altLang="en-US" sz="1000" b="1" dirty="0"/>
              <a:t>(any</a:t>
            </a:r>
            <a:r>
              <a:rPr lang="en-US" altLang="en-US" sz="1000" b="1" dirty="0" smtClean="0"/>
              <a:t>)</a:t>
            </a:r>
            <a:endParaRPr lang="en-US" altLang="en-US" sz="1000" b="1" i="1" dirty="0"/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000" dirty="0" smtClean="0"/>
              <a:t>Up </a:t>
            </a:r>
            <a:r>
              <a:rPr lang="en-US" altLang="en-US" sz="1000" dirty="0"/>
              <a:t>to 20 additional data arguments</a:t>
            </a:r>
            <a:r>
              <a:rPr lang="en-US" altLang="en-US" sz="1000" dirty="0" smtClean="0"/>
              <a:t>.</a:t>
            </a:r>
            <a:endParaRPr lang="en-US" altLang="en-US" sz="1000" dirty="0" smtClean="0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Processing Events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Three events can cause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CUI_INPUT</a:t>
            </a:r>
            <a:r>
              <a:rPr lang="en-US" altLang="en-US" sz="2400" dirty="0" smtClean="0"/>
              <a:t> to return:</a:t>
            </a:r>
          </a:p>
          <a:p>
            <a:pPr lvl="1" eaLnBrk="1" hangingPunct="1"/>
            <a:r>
              <a:rPr lang="en-US" altLang="en-US" sz="2400" dirty="0" smtClean="0"/>
              <a:t>Non-reserved menu entry selected.</a:t>
            </a:r>
          </a:p>
          <a:p>
            <a:pPr lvl="1" eaLnBrk="1" hangingPunct="1"/>
            <a:r>
              <a:rPr lang="en-US" altLang="en-US" sz="2400" dirty="0" smtClean="0"/>
              <a:t>Break field processed.</a:t>
            </a:r>
          </a:p>
          <a:p>
            <a:pPr lvl="1" eaLnBrk="1" hangingPunct="1"/>
            <a:r>
              <a:rPr lang="en-US" altLang="en-US" sz="2400" dirty="0" smtClean="0"/>
              <a:t>Input set complete.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Windows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Input Windows:</a:t>
            </a:r>
          </a:p>
          <a:p>
            <a:pPr lvl="1"/>
            <a:r>
              <a:rPr lang="en-US" altLang="en-US" sz="2400" dirty="0" smtClean="0"/>
              <a:t>Windows with fields.</a:t>
            </a:r>
          </a:p>
          <a:p>
            <a:pPr eaLnBrk="1" hangingPunct="1"/>
            <a:r>
              <a:rPr lang="en-US" altLang="en-US" sz="2400" dirty="0" smtClean="0"/>
              <a:t>A Synergy window:</a:t>
            </a:r>
          </a:p>
          <a:p>
            <a:pPr lvl="1" eaLnBrk="1" hangingPunct="1"/>
            <a:r>
              <a:rPr lang="en-US" altLang="en-US" sz="2400" dirty="0" smtClean="0"/>
              <a:t>Contains fields for input.</a:t>
            </a:r>
          </a:p>
          <a:p>
            <a:pPr eaLnBrk="1" hangingPunct="1"/>
            <a:r>
              <a:rPr lang="en-US" altLang="en-US" sz="2400" dirty="0" smtClean="0"/>
              <a:t>Local fields:</a:t>
            </a:r>
          </a:p>
          <a:p>
            <a:pPr lvl="1" eaLnBrk="1" hangingPunct="1"/>
            <a:r>
              <a:rPr lang="en-US" altLang="en-US" sz="2400" dirty="0" smtClean="0"/>
              <a:t>Defined within the input window.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Detecting Input Events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Two global variables define the event: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G_SETSTS</a:t>
            </a:r>
            <a:r>
              <a:rPr lang="en-US" altLang="en-US" sz="2000" dirty="0" smtClean="0"/>
              <a:t> – Status of input set.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2000" dirty="0" smtClean="0"/>
              <a:t> – Menu entry selected.</a:t>
            </a:r>
          </a:p>
          <a:p>
            <a:pPr eaLnBrk="1" hangingPunct="1"/>
            <a:r>
              <a:rPr lang="en-US" altLang="en-US" sz="2200" dirty="0" smtClean="0"/>
              <a:t>Two global variables define the context:</a:t>
            </a:r>
          </a:p>
          <a:p>
            <a:pPr lvl="1" eaLnBrk="1" hangingPunct="1"/>
            <a:r>
              <a:rPr lang="en-US" altLang="en-US" sz="21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2100" dirty="0" smtClean="0"/>
              <a:t> – Selected menu entry name.</a:t>
            </a:r>
          </a:p>
          <a:p>
            <a:pPr lvl="1" eaLnBrk="1" hangingPunct="1"/>
            <a:r>
              <a:rPr lang="en-US" altLang="en-US" sz="2100" b="1" dirty="0" smtClean="0">
                <a:solidFill>
                  <a:srgbClr val="FFC000"/>
                </a:solidFill>
              </a:rPr>
              <a:t>G_FLDNAM</a:t>
            </a:r>
            <a:r>
              <a:rPr lang="en-US" altLang="en-US" sz="2100" dirty="0" smtClean="0"/>
              <a:t> – Processed break field name.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Detecting Menu Entry Events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 non-reserved menu entry selected: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G_SETSTS</a:t>
            </a:r>
            <a:r>
              <a:rPr lang="en-US" altLang="en-US" sz="2000" dirty="0" smtClean="0"/>
              <a:t> 	– TRUE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2000" dirty="0" smtClean="0"/>
              <a:t> 	– TRUE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2000" dirty="0" smtClean="0"/>
              <a:t> 	– Menu entry name (UPPERCASE)</a:t>
            </a:r>
          </a:p>
          <a:p>
            <a:pPr eaLnBrk="1" hangingPunct="1"/>
            <a:r>
              <a:rPr lang="en-US" altLang="en-US" sz="2200" dirty="0" smtClean="0"/>
              <a:t>Event may not come from the menu:</a:t>
            </a:r>
          </a:p>
          <a:p>
            <a:pPr lvl="1"/>
            <a:r>
              <a:rPr lang="en-US" altLang="en-US" sz="2100" dirty="0" smtClean="0"/>
              <a:t>May have been caused by </a:t>
            </a:r>
            <a:r>
              <a:rPr lang="en-US" altLang="en-US" sz="2100" b="1" dirty="0" smtClean="0">
                <a:solidFill>
                  <a:srgbClr val="FF0000"/>
                </a:solidFill>
              </a:rPr>
              <a:t>M_SIGNAL</a:t>
            </a:r>
            <a:r>
              <a:rPr lang="en-US" altLang="en-US" sz="2100" dirty="0" smtClean="0"/>
              <a:t>.</a:t>
            </a:r>
            <a:endParaRPr lang="en-US" altLang="en-US" sz="2100" b="1" dirty="0" smtClean="0">
              <a:solidFill>
                <a:srgbClr val="FF0000"/>
              </a:solidFill>
            </a:endParaRP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Detecting Break Field Events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Entry to a break field completed: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G_SETSTS</a:t>
            </a:r>
            <a:r>
              <a:rPr lang="en-US" altLang="en-US" sz="2000" dirty="0" smtClean="0"/>
              <a:t> 	– TRUE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2000" dirty="0" smtClean="0"/>
              <a:t> 	– FALSE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G_FLDNAM</a:t>
            </a:r>
            <a:r>
              <a:rPr lang="en-US" altLang="en-US" sz="2000" dirty="0" smtClean="0"/>
              <a:t> 	– Break field name (UPPERCASE)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Detecting Input Set Complete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The current input set has been completed: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G_SETSTS</a:t>
            </a:r>
            <a:r>
              <a:rPr lang="en-US" altLang="en-US" sz="2000" dirty="0" smtClean="0"/>
              <a:t> – False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2000" dirty="0" smtClean="0"/>
              <a:t> – False</a:t>
            </a:r>
          </a:p>
          <a:p>
            <a:pPr eaLnBrk="1" hangingPunct="1"/>
            <a:r>
              <a:rPr lang="en-US" altLang="en-US" sz="2200" dirty="0" smtClean="0"/>
              <a:t>All required fields have been processed:</a:t>
            </a:r>
          </a:p>
          <a:p>
            <a:pPr lvl="1" eaLnBrk="1" hangingPunct="1"/>
            <a:r>
              <a:rPr lang="en-US" altLang="en-US" sz="2100" dirty="0" smtClean="0"/>
              <a:t>That’s the only guarantee.</a:t>
            </a:r>
          </a:p>
          <a:p>
            <a:pPr eaLnBrk="1" hangingPunct="1"/>
            <a:r>
              <a:rPr lang="en-US" altLang="en-US" sz="2400" dirty="0" smtClean="0"/>
              <a:t>Data is now in the record area:</a:t>
            </a:r>
          </a:p>
          <a:p>
            <a:pPr lvl="1" eaLnBrk="1" hangingPunct="1"/>
            <a:r>
              <a:rPr lang="en-US" altLang="en-US" sz="2200" dirty="0" smtClean="0"/>
              <a:t>According to the script data definition, not the record.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8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I_INPFLD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i_inpfld</a:t>
            </a:r>
            <a:r>
              <a:rPr lang="en-US" altLang="en-US" sz="1200" b="1" dirty="0" smtClean="0"/>
              <a:t>(</a:t>
            </a:r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window_id</a:t>
            </a:r>
            <a:r>
              <a:rPr lang="en-US" altLang="en-US" sz="1200" b="1" dirty="0" smtClean="0"/>
              <a:t>, </a:t>
            </a:r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field_spec</a:t>
            </a:r>
            <a:r>
              <a:rPr lang="en-US" altLang="en-US" sz="1200" b="1" dirty="0" smtClean="0"/>
              <a:t>, </a:t>
            </a:r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data_location</a:t>
            </a:r>
            <a:r>
              <a:rPr lang="en-US" altLang="en-US" sz="1200" b="1" dirty="0" smtClean="0"/>
              <a:t>, </a:t>
            </a:r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 smtClean="0"/>
              <a:t>input_column</a:t>
            </a:r>
            <a:r>
              <a:rPr lang="en-US" altLang="en-US" sz="1200" b="1" dirty="0" smtClean="0"/>
              <a:t>] </a:t>
            </a:r>
          </a:p>
          <a:p>
            <a:pPr>
              <a:buNone/>
            </a:pPr>
            <a:r>
              <a:rPr lang="en-US" altLang="en-US" sz="1200" b="1" dirty="0" smtClean="0"/>
              <a:t>&amp;	[, </a:t>
            </a:r>
            <a:r>
              <a:rPr lang="en-US" altLang="en-US" sz="1200" b="1" i="1" dirty="0" smtClean="0"/>
              <a:t>select_column</a:t>
            </a:r>
            <a:r>
              <a:rPr lang="en-US" altLang="en-US" sz="1200" b="1" dirty="0" smtClean="0"/>
              <a:t>]</a:t>
            </a:r>
          </a:p>
          <a:p>
            <a:pPr>
              <a:buNone/>
            </a:pPr>
            <a:r>
              <a:rPr lang="en-US" altLang="en-US" sz="1200" b="1" dirty="0" smtClean="0"/>
              <a:t>&amp;     [, </a:t>
            </a:r>
            <a:r>
              <a:rPr lang="en-US" altLang="en-US" sz="1200" b="1" i="1" dirty="0" smtClean="0"/>
              <a:t>text_column</a:t>
            </a:r>
            <a:r>
              <a:rPr lang="en-US" altLang="en-US" sz="1200" b="1" dirty="0" smtClean="0"/>
              <a:t>], </a:t>
            </a:r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 smtClean="0"/>
              <a:t>decimal_value</a:t>
            </a:r>
            <a:r>
              <a:rPr lang="en-US" altLang="en-US" sz="1200" b="1" dirty="0" smtClean="0"/>
              <a:t>], </a:t>
            </a:r>
          </a:p>
          <a:p>
            <a:pPr>
              <a:buNone/>
            </a:pPr>
            <a:r>
              <a:rPr lang="en-US" altLang="en-US" sz="1200" b="1" dirty="0" smtClean="0"/>
              <a:t>&amp;	{</a:t>
            </a:r>
            <a:r>
              <a:rPr lang="en-US" altLang="en-US" sz="1200" b="1" i="1" dirty="0" smtClean="0"/>
              <a:t>reserved</a:t>
            </a:r>
            <a:r>
              <a:rPr lang="en-US" altLang="en-US" sz="1200" b="1" dirty="0" smtClean="0"/>
              <a:t>} </a:t>
            </a:r>
          </a:p>
          <a:p>
            <a:pPr>
              <a:buNone/>
            </a:pPr>
            <a:r>
              <a:rPr lang="en-US" altLang="en-US" sz="1200" b="1" dirty="0" smtClean="0"/>
              <a:t>&amp;	[, </a:t>
            </a:r>
            <a:r>
              <a:rPr lang="en-US" altLang="en-US" sz="1200" b="1" i="1" dirty="0" smtClean="0"/>
              <a:t>a_methoddata1</a:t>
            </a:r>
            <a:r>
              <a:rPr lang="en-US" altLang="en-US" sz="1200" b="1" dirty="0" smtClean="0"/>
              <a:t>, ..., </a:t>
            </a:r>
            <a:r>
              <a:rPr lang="en-US" altLang="en-US" sz="1200" b="1" i="1" dirty="0" smtClean="0"/>
              <a:t>a_methoddata20</a:t>
            </a:r>
            <a:r>
              <a:rPr lang="en-US" altLang="en-US" sz="1200" b="1" dirty="0" smtClean="0"/>
              <a:t>] )</a:t>
            </a:r>
            <a:endParaRPr lang="en-US" altLang="en-US" sz="2000" b="1" dirty="0" smtClean="0"/>
          </a:p>
          <a:p>
            <a:pPr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Process an input </a:t>
            </a:r>
            <a:r>
              <a:rPr lang="en-US" altLang="en-US" sz="2000" dirty="0" smtClean="0"/>
              <a:t>field.</a:t>
            </a:r>
          </a:p>
          <a:p>
            <a:r>
              <a:rPr lang="en-US" altLang="en-US" sz="2000" dirty="0"/>
              <a:t>All other fields are not modifiable and, on Windows, do not have a frame.</a:t>
            </a:r>
            <a:endParaRPr lang="en-US" altLang="en-US" sz="2000" dirty="0" smtClean="0"/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I_INPFLD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050" b="1" i="1" dirty="0" smtClean="0"/>
              <a:t>WINDOW_ID</a:t>
            </a:r>
            <a:r>
              <a:rPr lang="en-US" altLang="en-US" sz="1050" b="1" dirty="0" smtClean="0"/>
              <a:t>			(n)</a:t>
            </a:r>
            <a:endParaRPr lang="en-US" altLang="en-US" sz="1050" b="1" dirty="0"/>
          </a:p>
          <a:p>
            <a:pPr lvl="1"/>
            <a:r>
              <a:rPr lang="en-US" altLang="en-US" sz="1050" dirty="0"/>
              <a:t>The ID of the input window to process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FIELD_SPEC</a:t>
            </a:r>
            <a:r>
              <a:rPr lang="en-US" altLang="en-US" sz="1050" b="1" dirty="0" smtClean="0"/>
              <a:t>			(a)</a:t>
            </a:r>
            <a:endParaRPr lang="en-US" altLang="en-US" sz="1050" b="1" dirty="0"/>
          </a:p>
          <a:p>
            <a:pPr lvl="1"/>
            <a:r>
              <a:rPr lang="en-US" altLang="en-US" sz="1050" dirty="0"/>
              <a:t>The specification for the field to process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DATA_LOCATION</a:t>
            </a:r>
            <a:r>
              <a:rPr lang="en-US" altLang="en-US" sz="1050" b="1" dirty="0" smtClean="0"/>
              <a:t>			(</a:t>
            </a:r>
            <a:r>
              <a:rPr lang="en-US" altLang="en-US" sz="1050" b="1" dirty="0"/>
              <a:t>a or n)</a:t>
            </a:r>
          </a:p>
          <a:p>
            <a:pPr lvl="1"/>
            <a:r>
              <a:rPr lang="en-US" altLang="en-US" sz="1050" dirty="0"/>
              <a:t>Where to place the input data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INPUT_COLUMN</a:t>
            </a:r>
            <a:r>
              <a:rPr lang="en-US" altLang="en-US" sz="1050" b="1" dirty="0" smtClean="0"/>
              <a:t>			(n)</a:t>
            </a:r>
            <a:endParaRPr lang="en-US" altLang="en-US" sz="1050" b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input column ID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SELECT_COLUMN</a:t>
            </a:r>
            <a:r>
              <a:rPr lang="en-US" altLang="en-US" sz="1050" b="1" dirty="0" smtClean="0"/>
              <a:t>			(n)</a:t>
            </a:r>
            <a:endParaRPr lang="en-US" altLang="en-US" sz="1050" b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selection column ID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TEXT_COLUMN</a:t>
            </a:r>
            <a:r>
              <a:rPr lang="en-US" altLang="en-US" sz="1050" b="1" dirty="0" smtClean="0"/>
              <a:t>			(n)</a:t>
            </a:r>
            <a:endParaRPr lang="en-US" altLang="en-US" sz="1050" b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text editing column ID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DECIMAL_VALUE</a:t>
            </a:r>
            <a:r>
              <a:rPr lang="en-US" altLang="en-US" sz="1050" b="1" dirty="0" smtClean="0"/>
              <a:t>			(n)</a:t>
            </a:r>
            <a:endParaRPr lang="en-US" altLang="en-US" sz="1050" b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first character to input (specified as a decimal value</a:t>
            </a:r>
            <a:r>
              <a:rPr lang="en-US" altLang="en-US" sz="1050" dirty="0" smtClean="0"/>
              <a:t>).</a:t>
            </a:r>
            <a:endParaRPr lang="en-US" altLang="en-US" sz="1050" dirty="0"/>
          </a:p>
          <a:p>
            <a:r>
              <a:rPr lang="en-US" altLang="en-US" sz="1050" b="1" dirty="0" smtClean="0"/>
              <a:t>{</a:t>
            </a:r>
            <a:r>
              <a:rPr lang="en-US" altLang="en-US" sz="1050" b="1" i="1" dirty="0" smtClean="0"/>
              <a:t>RESERVED</a:t>
            </a:r>
            <a:r>
              <a:rPr lang="en-US" altLang="en-US" sz="1050" b="1" dirty="0" smtClean="0"/>
              <a:t>}</a:t>
            </a:r>
            <a:endParaRPr lang="en-US" altLang="en-US" sz="1050" b="1" dirty="0"/>
          </a:p>
          <a:p>
            <a:pPr lvl="1"/>
            <a:r>
              <a:rPr lang="en-US" altLang="en-US" sz="1050" dirty="0"/>
              <a:t>Placeholder. Add an additional comma if specifying any </a:t>
            </a:r>
            <a:r>
              <a:rPr lang="en-US" altLang="en-US" sz="1050" b="1" i="1" dirty="0" smtClean="0"/>
              <a:t>A_METHODDATA</a:t>
            </a:r>
            <a:r>
              <a:rPr lang="en-US" altLang="en-US" sz="1050" dirty="0" smtClean="0"/>
              <a:t> </a:t>
            </a:r>
            <a:r>
              <a:rPr lang="en-US" altLang="en-US" sz="1050" dirty="0"/>
              <a:t>arguments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A_METHODDATA1 … A_METHODDATA20</a:t>
            </a:r>
            <a:r>
              <a:rPr lang="en-US" altLang="en-US" sz="1050" b="1" dirty="0" smtClean="0"/>
              <a:t>	</a:t>
            </a:r>
            <a:r>
              <a:rPr lang="en-US" altLang="en-US" sz="1050" dirty="0"/>
              <a:t> </a:t>
            </a:r>
            <a:r>
              <a:rPr lang="en-US" altLang="en-US" sz="1050" b="1" dirty="0"/>
              <a:t>(any)</a:t>
            </a:r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Up </a:t>
            </a:r>
            <a:r>
              <a:rPr lang="en-US" altLang="en-US" sz="1050" dirty="0"/>
              <a:t>to 20 additional data arguments</a:t>
            </a:r>
            <a:r>
              <a:rPr lang="en-US" altLang="en-US" sz="1050" dirty="0" smtClean="0"/>
              <a:t>.</a:t>
            </a:r>
            <a:endParaRPr lang="en-US" altLang="en-US" sz="105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50" dirty="0" smtClean="0"/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CUI_DISPLAY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cu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i_display</a:t>
            </a:r>
            <a:r>
              <a:rPr lang="en-US" altLang="en-US" sz="1200" b="1" dirty="0" smtClean="0"/>
              <a:t>(</a:t>
            </a:r>
          </a:p>
          <a:p>
            <a:pPr>
              <a:buNone/>
            </a:pPr>
            <a:r>
              <a:rPr lang="en-US" altLang="en-US" sz="1200" b="1" dirty="0"/>
              <a:t>&amp;	</a:t>
            </a:r>
            <a:r>
              <a:rPr lang="en-US" altLang="en-US" sz="1200" b="1" i="1" dirty="0"/>
              <a:t>window_id</a:t>
            </a:r>
            <a:r>
              <a:rPr lang="en-US" altLang="en-US" sz="1200" b="1" dirty="0"/>
              <a:t>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set_name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</a:t>
            </a:r>
            <a:r>
              <a:rPr lang="en-US" altLang="en-US" sz="1200" b="1" i="1" dirty="0" smtClean="0"/>
              <a:t>data_area</a:t>
            </a:r>
            <a:r>
              <a:rPr lang="en-US" altLang="en-US" sz="1200" b="1" dirty="0"/>
              <a:t>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field_list1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field_list2</a:t>
            </a:r>
            <a:r>
              <a:rPr lang="en-US" altLang="en-US" sz="1200" b="1" dirty="0"/>
              <a:t>], </a:t>
            </a:r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field_list3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field_list4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field_list5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field_list6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field_list7</a:t>
            </a:r>
            <a:r>
              <a:rPr lang="en-US" altLang="en-US" sz="1200" b="1" dirty="0"/>
              <a:t>], </a:t>
            </a:r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&amp;	[</a:t>
            </a:r>
            <a:r>
              <a:rPr lang="en-US" altLang="en-US" sz="1200" b="1" i="1" dirty="0"/>
              <a:t>field_list8</a:t>
            </a:r>
            <a:r>
              <a:rPr lang="en-US" altLang="en-US" sz="1200" b="1" dirty="0"/>
              <a:t>],</a:t>
            </a:r>
          </a:p>
          <a:p>
            <a:pPr>
              <a:buNone/>
            </a:pPr>
            <a:r>
              <a:rPr lang="en-US" altLang="en-US" sz="1200" b="1" dirty="0"/>
              <a:t>&amp;   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/>
              <a:t>field_list9</a:t>
            </a:r>
            <a:r>
              <a:rPr lang="en-US" altLang="en-US" sz="1200" b="1" dirty="0" smtClean="0"/>
              <a:t>]</a:t>
            </a:r>
          </a:p>
          <a:p>
            <a:pPr>
              <a:buNone/>
            </a:pPr>
            <a:r>
              <a:rPr lang="en-US" altLang="en-US" sz="1200" b="1" dirty="0" smtClean="0"/>
              <a:t>&amp;	[, </a:t>
            </a:r>
            <a:r>
              <a:rPr lang="en-US" altLang="en-US" sz="1200" b="1" i="1" dirty="0"/>
              <a:t>a_methoddata1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...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a_methoddata20</a:t>
            </a:r>
            <a:r>
              <a:rPr lang="en-US" altLang="en-US" sz="1200" b="1" dirty="0" smtClean="0"/>
              <a:t>] )</a:t>
            </a:r>
            <a:endParaRPr lang="en-US" altLang="en-US" sz="1400" b="1" dirty="0" smtClean="0"/>
          </a:p>
          <a:p>
            <a:pPr eaLnBrk="1" hangingPunct="1"/>
            <a:r>
              <a:rPr lang="en-US" altLang="en-US" sz="1400" dirty="0" smtClean="0"/>
              <a:t>Displays </a:t>
            </a:r>
            <a:r>
              <a:rPr lang="en-US" altLang="en-US" sz="1400" dirty="0" smtClean="0"/>
              <a:t>data into an input </a:t>
            </a:r>
            <a:r>
              <a:rPr lang="en-US" altLang="en-US" sz="1400" dirty="0" smtClean="0"/>
              <a:t>window: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dirty="0" smtClean="0"/>
              <a:t>Equivalent to entering data from keyboard, except:</a:t>
            </a:r>
          </a:p>
          <a:p>
            <a:pPr lvl="2" eaLnBrk="1" hangingPunct="1"/>
            <a:r>
              <a:rPr lang="en-US" altLang="en-US" sz="1400" dirty="0" smtClean="0"/>
              <a:t>Does not validate the </a:t>
            </a:r>
            <a:r>
              <a:rPr lang="en-US" altLang="en-US" sz="1400" dirty="0" smtClean="0"/>
              <a:t>data.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dirty="0" smtClean="0"/>
              <a:t>Fields are marked </a:t>
            </a:r>
            <a:r>
              <a:rPr lang="en-US" altLang="en-US" sz="1400" dirty="0" smtClean="0"/>
              <a:t>“not empty”.</a:t>
            </a:r>
            <a:endParaRPr lang="en-US" altLang="en-US" sz="1400" dirty="0" smtClean="0"/>
          </a:p>
          <a:p>
            <a:pPr eaLnBrk="1" hangingPunct="1"/>
            <a:r>
              <a:rPr lang="en-US" altLang="en-US" sz="1400" dirty="0" smtClean="0"/>
              <a:t>Data will not appear in the window until the next screen </a:t>
            </a:r>
            <a:r>
              <a:rPr lang="en-US" altLang="en-US" sz="1400" dirty="0" smtClean="0"/>
              <a:t>update.</a:t>
            </a:r>
            <a:endParaRPr lang="en-US" altLang="en-US" sz="1800" dirty="0" smtClean="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CUI_DISPLAY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WINDOW_ID</a:t>
            </a:r>
            <a:r>
              <a:rPr lang="en-US" altLang="en-US" sz="1600" b="1" dirty="0" smtClean="0"/>
              <a:t>			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ID of the input window containing the fields to be displayed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SET_NAME</a:t>
            </a:r>
            <a:r>
              <a:rPr lang="en-US" altLang="en-US" sz="1600" b="1" dirty="0" smtClean="0"/>
              <a:t>					(a)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name of the input set associated with the fields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DATA_AREA</a:t>
            </a:r>
            <a:r>
              <a:rPr lang="en-US" altLang="en-US" sz="1600" b="1" dirty="0" smtClean="0"/>
              <a:t>					(a)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data area for the structure associated with the input set that contains the data to display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FIELD_LIST1 … FIELD_LIST9</a:t>
            </a:r>
            <a:r>
              <a:rPr lang="en-US" altLang="en-US" sz="1600" b="1" dirty="0" smtClean="0"/>
              <a:t>		(a)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Up </a:t>
            </a:r>
            <a:r>
              <a:rPr lang="en-US" altLang="en-US" sz="1600" dirty="0"/>
              <a:t>to nine field specifications, or </a:t>
            </a:r>
            <a:r>
              <a:rPr lang="en-US" altLang="en-US" sz="1600" b="1" dirty="0">
                <a:solidFill>
                  <a:srgbClr val="FFC000"/>
                </a:solidFill>
              </a:rPr>
              <a:t>*ENABLED*</a:t>
            </a:r>
            <a:r>
              <a:rPr lang="en-US" altLang="en-US" sz="1600" dirty="0"/>
              <a:t> to display enabled fields only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A_METHODDATA1 … A_METHODDATA20	</a:t>
            </a:r>
            <a:r>
              <a:rPr lang="en-US" altLang="en-US" sz="1600" b="1" dirty="0" smtClean="0"/>
              <a:t>(any</a:t>
            </a:r>
            <a:r>
              <a:rPr lang="en-US" altLang="en-US" sz="1600" b="1" dirty="0"/>
              <a:t>)</a:t>
            </a: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Up </a:t>
            </a:r>
            <a:r>
              <a:rPr lang="en-US" altLang="en-US" sz="1600" dirty="0"/>
              <a:t>to 20 additional data arguments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I_DSPFLD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i_dspfld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window_id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field_spec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data</a:t>
            </a:r>
            <a:r>
              <a:rPr lang="en-US" altLang="en-US" sz="1200" b="1" dirty="0"/>
              <a:t>[, </a:t>
            </a:r>
            <a:r>
              <a:rPr lang="en-US" altLang="en-US" sz="1200" b="1" i="1" dirty="0"/>
              <a:t>a_methoddata1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...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a_methoddata20</a:t>
            </a:r>
            <a:r>
              <a:rPr lang="en-US" altLang="en-US" sz="1200" b="1" dirty="0"/>
              <a:t>] </a:t>
            </a:r>
            <a:r>
              <a:rPr lang="en-US" altLang="en-US" sz="1200" b="1" dirty="0" smtClean="0"/>
              <a:t>)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Displays </a:t>
            </a:r>
            <a:r>
              <a:rPr lang="en-US" altLang="en-US" sz="2000" dirty="0"/>
              <a:t>data to an input field, regardless of any input set associations.</a:t>
            </a:r>
            <a:endParaRPr lang="en-US" altLang="en-US" sz="2000" dirty="0" smtClean="0"/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Input Window Script Commands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 smtClean="0">
                <a:solidFill>
                  <a:srgbClr val="FFC000"/>
                </a:solidFill>
              </a:rPr>
              <a:t>.input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.place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.border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.title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.display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.draw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.field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.structure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.set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I_DSPFLD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WINDOW_ID</a:t>
            </a:r>
            <a:r>
              <a:rPr lang="en-US" altLang="en-US" sz="1600" b="1" dirty="0" smtClean="0"/>
              <a:t>			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ID of the input window containing the field to display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FIELD_SPEC</a:t>
            </a:r>
            <a:r>
              <a:rPr lang="en-US" altLang="en-US" sz="1600" b="1" dirty="0" smtClean="0"/>
              <a:t>					(a)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specification for the field that </a:t>
            </a:r>
            <a:r>
              <a:rPr lang="en-US" altLang="en-US" sz="1600" b="1" dirty="0"/>
              <a:t>I_DSPFLD</a:t>
            </a:r>
            <a:r>
              <a:rPr lang="en-US" altLang="en-US" sz="1600" dirty="0"/>
              <a:t> will display data to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b="1" i="1" dirty="0" smtClean="0"/>
              <a:t>DATA</a:t>
            </a:r>
            <a:r>
              <a:rPr lang="en-US" altLang="en-US" sz="1600" b="1" dirty="0" smtClean="0"/>
              <a:t>					(</a:t>
            </a:r>
            <a:r>
              <a:rPr lang="en-US" altLang="en-US" sz="1600" b="1" dirty="0"/>
              <a:t>a or n)</a:t>
            </a:r>
          </a:p>
          <a:p>
            <a:pPr lvl="1"/>
            <a:r>
              <a:rPr lang="en-US" altLang="en-US" sz="1600" dirty="0"/>
              <a:t>The data to display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A_METHODDATA1 … A_METHODDATA20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(any</a:t>
            </a:r>
            <a:r>
              <a:rPr lang="en-US" altLang="en-US" sz="1600" b="1" dirty="0"/>
              <a:t>)</a:t>
            </a: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Up </a:t>
            </a:r>
            <a:r>
              <a:rPr lang="en-US" altLang="en-US" sz="1600" dirty="0"/>
              <a:t>to 20 additional data arguments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I_PUTFLD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>
                <a:solidFill>
                  <a:srgbClr val="7030A0"/>
                </a:solidFill>
              </a:rPr>
              <a:t>xcall</a:t>
            </a:r>
            <a:r>
              <a:rPr lang="en-US" altLang="en-US" sz="1400" b="1" dirty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i_putfld</a:t>
            </a:r>
            <a:r>
              <a:rPr lang="en-US" altLang="en-US" sz="1400" b="1" dirty="0" smtClean="0"/>
              <a:t>(</a:t>
            </a:r>
          </a:p>
          <a:p>
            <a:pPr>
              <a:buNone/>
            </a:pPr>
            <a:r>
              <a:rPr lang="en-US" altLang="en-US" sz="1400" b="1" dirty="0" smtClean="0"/>
              <a:t>&amp;	</a:t>
            </a:r>
            <a:r>
              <a:rPr lang="en-US" altLang="en-US" sz="1400" b="1" i="1" dirty="0" smtClean="0"/>
              <a:t>window_id</a:t>
            </a:r>
            <a:r>
              <a:rPr lang="en-US" altLang="en-US" sz="1400" b="1" dirty="0" smtClean="0"/>
              <a:t>,</a:t>
            </a:r>
          </a:p>
          <a:p>
            <a:pPr>
              <a:buNone/>
            </a:pPr>
            <a:r>
              <a:rPr lang="en-US" altLang="en-US" sz="1400" b="1" dirty="0" smtClean="0"/>
              <a:t>&amp;	[</a:t>
            </a:r>
            <a:r>
              <a:rPr lang="en-US" altLang="en-US" sz="1400" b="1" i="1" dirty="0"/>
              <a:t>set_name</a:t>
            </a:r>
            <a:r>
              <a:rPr lang="en-US" altLang="en-US" sz="1400" b="1" dirty="0" smtClean="0"/>
              <a:t>],</a:t>
            </a:r>
          </a:p>
          <a:p>
            <a:pPr>
              <a:buNone/>
            </a:pPr>
            <a:r>
              <a:rPr lang="en-US" altLang="en-US" sz="1400" b="1" dirty="0" smtClean="0"/>
              <a:t>&amp;	</a:t>
            </a:r>
            <a:r>
              <a:rPr lang="en-US" altLang="en-US" sz="1400" b="1" i="1" dirty="0" smtClean="0"/>
              <a:t>data_area</a:t>
            </a:r>
            <a:r>
              <a:rPr lang="en-US" altLang="en-US" sz="1400" b="1" dirty="0" smtClean="0"/>
              <a:t>,</a:t>
            </a:r>
          </a:p>
          <a:p>
            <a:pPr>
              <a:buNone/>
            </a:pPr>
            <a:r>
              <a:rPr lang="en-US" altLang="en-US" sz="1400" b="1" dirty="0" smtClean="0"/>
              <a:t>&amp;	</a:t>
            </a:r>
            <a:r>
              <a:rPr lang="en-US" altLang="en-US" sz="1400" b="1" i="1" dirty="0" smtClean="0"/>
              <a:t>field_spec</a:t>
            </a:r>
            <a:r>
              <a:rPr lang="en-US" altLang="en-US" sz="1400" b="1" dirty="0" smtClean="0"/>
              <a:t>,</a:t>
            </a:r>
          </a:p>
          <a:p>
            <a:pPr>
              <a:buNone/>
            </a:pPr>
            <a:r>
              <a:rPr lang="en-US" altLang="en-US" sz="1400" b="1" dirty="0" smtClean="0"/>
              <a:t>&amp;	</a:t>
            </a:r>
            <a:r>
              <a:rPr lang="en-US" altLang="en-US" sz="1400" b="1" i="1" dirty="0" smtClean="0"/>
              <a:t>new_data</a:t>
            </a:r>
          </a:p>
          <a:p>
            <a:pPr>
              <a:buNone/>
            </a:pPr>
            <a:r>
              <a:rPr lang="en-US" altLang="en-US" sz="1400" b="1" dirty="0" smtClean="0"/>
              <a:t>&amp;	[, </a:t>
            </a:r>
            <a:r>
              <a:rPr lang="en-US" altLang="en-US" sz="1400" b="1" i="1" dirty="0"/>
              <a:t>a_methoddata1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...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a_methoddata20</a:t>
            </a:r>
            <a:r>
              <a:rPr lang="en-US" altLang="en-US" sz="1400" b="1" dirty="0" smtClean="0"/>
              <a:t>] )</a:t>
            </a:r>
          </a:p>
          <a:p>
            <a:pPr>
              <a:buNone/>
            </a:pP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Put value into </a:t>
            </a:r>
            <a:r>
              <a:rPr lang="en-US" altLang="en-US" sz="2000" dirty="0" smtClean="0"/>
              <a:t>field.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Will cause validation to </a:t>
            </a:r>
            <a:r>
              <a:rPr lang="en-US" altLang="en-US" sz="2000" dirty="0" smtClean="0"/>
              <a:t>occur.</a:t>
            </a:r>
            <a:endParaRPr lang="en-US" altLang="en-US" sz="2000" dirty="0" smtClean="0"/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I_PUTFLD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i="1" dirty="0" smtClean="0"/>
              <a:t>WINDOW_ID				</a:t>
            </a:r>
            <a:r>
              <a:rPr lang="en-US" sz="1400" b="1" dirty="0" smtClean="0"/>
              <a:t>(</a:t>
            </a:r>
            <a:r>
              <a:rPr lang="en-US" sz="1400" b="1" dirty="0"/>
              <a:t>n)</a:t>
            </a:r>
            <a:endParaRPr lang="en-US" sz="1400" b="1" i="1" dirty="0"/>
          </a:p>
          <a:p>
            <a:pPr lvl="1"/>
            <a:r>
              <a:rPr lang="en-US" sz="1400" dirty="0"/>
              <a:t>The ID of the input window containing the field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i="1" dirty="0" smtClean="0"/>
              <a:t>SET_NAME				</a:t>
            </a:r>
            <a:r>
              <a:rPr lang="en-US" sz="1400" b="1" dirty="0" smtClean="0"/>
              <a:t>(</a:t>
            </a:r>
            <a:r>
              <a:rPr lang="en-US" sz="1400" b="1" dirty="0"/>
              <a:t>a)</a:t>
            </a:r>
            <a:endParaRPr lang="en-US" sz="1400" b="1" i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name of the input set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i="1" dirty="0" smtClean="0"/>
              <a:t>DATA_AREA				</a:t>
            </a:r>
            <a:r>
              <a:rPr lang="en-US" sz="1400" b="1" dirty="0" smtClean="0"/>
              <a:t>(a</a:t>
            </a:r>
            <a:r>
              <a:rPr lang="en-US" sz="1400" b="1" dirty="0"/>
              <a:t>)</a:t>
            </a:r>
            <a:endParaRPr lang="en-US" sz="1400" b="1" i="1" dirty="0"/>
          </a:p>
          <a:p>
            <a:pPr lvl="1"/>
            <a:r>
              <a:rPr lang="en-US" sz="1400" dirty="0"/>
              <a:t>The data area for the input set. </a:t>
            </a:r>
          </a:p>
          <a:p>
            <a:r>
              <a:rPr lang="en-US" sz="1400" b="1" i="1" dirty="0" smtClean="0"/>
              <a:t>FIELD_SPEC</a:t>
            </a:r>
            <a:r>
              <a:rPr lang="en-US" sz="1400" b="1" i="1" dirty="0"/>
              <a:t>	</a:t>
            </a:r>
            <a:r>
              <a:rPr lang="en-US" sz="1400" b="1" i="1" dirty="0" smtClean="0"/>
              <a:t>			</a:t>
            </a:r>
            <a:r>
              <a:rPr lang="en-US" sz="1400" b="1" dirty="0" smtClean="0"/>
              <a:t>(a</a:t>
            </a:r>
            <a:r>
              <a:rPr lang="en-US" sz="1400" b="1" dirty="0"/>
              <a:t>)</a:t>
            </a:r>
            <a:endParaRPr lang="en-US" sz="1400" b="1" i="1" dirty="0"/>
          </a:p>
          <a:p>
            <a:pPr lvl="1"/>
            <a:r>
              <a:rPr lang="en-US" sz="1400" dirty="0"/>
              <a:t>The specification for the field that </a:t>
            </a:r>
            <a:r>
              <a:rPr lang="en-US" sz="1400" b="1" dirty="0">
                <a:solidFill>
                  <a:srgbClr val="FF0000"/>
                </a:solidFill>
              </a:rPr>
              <a:t>I_PUTFLD</a:t>
            </a:r>
            <a:r>
              <a:rPr lang="en-US" sz="1400" dirty="0"/>
              <a:t> will load data into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i="1" dirty="0" smtClean="0"/>
              <a:t>NEW_DATA		</a:t>
            </a:r>
            <a:r>
              <a:rPr lang="en-US" sz="1400" b="1" dirty="0"/>
              <a:t> </a:t>
            </a:r>
            <a:r>
              <a:rPr lang="en-US" sz="1400" b="1" dirty="0" smtClean="0"/>
              <a:t>		(</a:t>
            </a:r>
            <a:r>
              <a:rPr lang="en-US" sz="1400" b="1" dirty="0"/>
              <a:t>a)</a:t>
            </a:r>
            <a:endParaRPr lang="en-US" sz="1400" b="1" i="1" dirty="0"/>
          </a:p>
          <a:p>
            <a:pPr lvl="1"/>
            <a:r>
              <a:rPr lang="en-US" sz="1400" dirty="0"/>
              <a:t>The data to load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i="1" dirty="0" smtClean="0"/>
              <a:t>A_METHODDATA1 … A_METHODDATA20	</a:t>
            </a:r>
            <a:r>
              <a:rPr lang="en-US" sz="1400" b="1" dirty="0"/>
              <a:t>(any)</a:t>
            </a:r>
            <a:endParaRPr lang="en-US" sz="1400" b="1" i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Up </a:t>
            </a:r>
            <a:r>
              <a:rPr lang="en-US" sz="1400" dirty="0"/>
              <a:t>to 20 additional data arguments</a:t>
            </a:r>
            <a:r>
              <a:rPr lang="en-US" sz="1400" dirty="0" smtClean="0"/>
              <a:t>.</a:t>
            </a:r>
            <a:endParaRPr lang="en-US" sz="1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CUI_NEXT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i_next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window_id</a:t>
            </a:r>
            <a:r>
              <a:rPr lang="en-US" altLang="en-US" sz="2000" b="1" dirty="0"/>
              <a:t>, [</a:t>
            </a:r>
            <a:r>
              <a:rPr lang="en-US" altLang="en-US" sz="2000" b="1" i="1" dirty="0"/>
              <a:t>set_name</a:t>
            </a:r>
            <a:r>
              <a:rPr lang="en-US" altLang="en-US" sz="2000" b="1" dirty="0"/>
              <a:t>][, </a:t>
            </a:r>
            <a:r>
              <a:rPr lang="en-US" altLang="en-US" sz="2000" b="1" i="1" dirty="0"/>
              <a:t>field_spec</a:t>
            </a:r>
            <a:r>
              <a:rPr lang="en-US" altLang="en-US" sz="2000" b="1" dirty="0" smtClean="0"/>
              <a:t>]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Determine which field is processed </a:t>
            </a:r>
            <a:r>
              <a:rPr lang="en-US" altLang="en-US" sz="2000" dirty="0" smtClean="0"/>
              <a:t>next: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Repeat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Skip over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Complete input under program </a:t>
            </a:r>
            <a:r>
              <a:rPr lang="en-US" altLang="en-US" sz="2000" dirty="0" smtClean="0"/>
              <a:t>control: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Assuming all required fields have been </a:t>
            </a:r>
            <a:r>
              <a:rPr lang="en-US" altLang="en-US" sz="2000" dirty="0" smtClean="0"/>
              <a:t>entered.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Change field </a:t>
            </a:r>
            <a:r>
              <a:rPr lang="en-US" altLang="en-US" sz="2000" dirty="0" smtClean="0"/>
              <a:t>context.</a:t>
            </a:r>
            <a:endParaRPr lang="en-US" altLang="en-US" sz="2000" dirty="0" smtClean="0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CUI_NEXT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WINDOW_ID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ID of the input window containing the field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SET_NAME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	(a)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name of the input set to use or </a:t>
            </a:r>
            <a:r>
              <a:rPr lang="en-US" altLang="en-US" sz="1600" dirty="0" smtClean="0"/>
              <a:t>“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1600" b="1" dirty="0">
                <a:solidFill>
                  <a:srgbClr val="FFC000"/>
                </a:solidFill>
              </a:rPr>
              <a:t>CURR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1600" dirty="0" smtClean="0"/>
              <a:t>” </a:t>
            </a:r>
            <a:r>
              <a:rPr lang="en-US" altLang="en-US" sz="1600" dirty="0"/>
              <a:t>to use the </a:t>
            </a:r>
            <a:r>
              <a:rPr lang="en-US" altLang="en-US" sz="1600" dirty="0" smtClean="0"/>
              <a:t>currently loaded </a:t>
            </a:r>
            <a:r>
              <a:rPr lang="en-US" altLang="en-US" sz="1600" dirty="0"/>
              <a:t>set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FIELD_SPEC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	(a)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specification for the field or one of the keywords listed </a:t>
            </a:r>
            <a:r>
              <a:rPr lang="en-US" altLang="en-US" sz="1600" dirty="0" smtClean="0"/>
              <a:t>below (which must be </a:t>
            </a:r>
            <a:r>
              <a:rPr lang="en-US" altLang="en-US" sz="1600" dirty="0"/>
              <a:t>specified in uppercase</a:t>
            </a:r>
            <a:r>
              <a:rPr lang="en-US" altLang="en-US" sz="1600" dirty="0" smtClean="0"/>
              <a:t>).</a:t>
            </a:r>
          </a:p>
          <a:p>
            <a:pPr lvl="1"/>
            <a:r>
              <a:rPr lang="en-US" altLang="en-US" sz="1600" b="1" i="1" dirty="0" smtClean="0"/>
              <a:t>FIELD_SPEC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must be enclosed </a:t>
            </a:r>
            <a:r>
              <a:rPr lang="en-US" altLang="en-US" sz="1600" dirty="0" smtClean="0"/>
              <a:t>in quotation </a:t>
            </a:r>
            <a:r>
              <a:rPr lang="en-US" altLang="en-US" sz="1600" dirty="0"/>
              <a:t>marks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Special values for </a:t>
            </a:r>
            <a:r>
              <a:rPr lang="en-US" altLang="en-US" i="1" dirty="0" smtClean="0"/>
              <a:t>field_spec</a:t>
            </a:r>
            <a:endParaRPr lang="en-US" altLang="en-US" i="1" dirty="0" smtClean="0"/>
          </a:p>
        </p:txBody>
      </p:sp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FRST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First enabled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LAST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Last enabled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NEXT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Next enabled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PREV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Previous enabled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FCLR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First empty enabled field. (default</a:t>
            </a:r>
            <a:r>
              <a:rPr lang="en-US" altLang="en-US" sz="900" dirty="0" smtClean="0"/>
              <a:t>)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NCLR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Next empty enabled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MENU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Set the context based on the contents of 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NMBR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”, </a:t>
            </a:r>
            <a:r>
              <a:rPr lang="en-US" altLang="en-US" sz="900" b="1" dirty="0"/>
              <a:t>field</a:t>
            </a:r>
            <a:r>
              <a:rPr lang="en-US" altLang="en-US" sz="900" b="1" dirty="0" smtClean="0"/>
              <a:t>#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Field# if enabled, otherwise next enabled field after field</a:t>
            </a:r>
            <a:r>
              <a:rPr lang="en-US" altLang="en-US" sz="900" dirty="0" smtClean="0"/>
              <a:t>#.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BUTTON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”, button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Specified button on Windows. Button can be either the name (case-insensitive) or index number of a </a:t>
            </a:r>
            <a:r>
              <a:rPr lang="en-US" altLang="en-US" sz="900" dirty="0" smtClean="0"/>
              <a:t>button.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NONE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No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DFLT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Fill default values on all empty fields with defaults and set context to next enabled empty field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DONE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Complete input on all empty, enabled fields</a:t>
            </a:r>
            <a:r>
              <a:rPr lang="en-US" altLang="en-US" sz="900" dirty="0" smtClean="0"/>
              <a:t>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LASTCTL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Last enabled control (field or button</a:t>
            </a:r>
            <a:r>
              <a:rPr lang="en-US" altLang="en-US" sz="900" dirty="0" smtClean="0"/>
              <a:t>).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NEXTCTL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Next enabled control (field or button</a:t>
            </a:r>
            <a:r>
              <a:rPr lang="en-US" altLang="en-US" sz="900" dirty="0" smtClean="0"/>
              <a:t>).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b="1" dirty="0" smtClean="0"/>
              <a:t>“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>
                <a:solidFill>
                  <a:srgbClr val="FFC000"/>
                </a:solidFill>
              </a:rPr>
              <a:t>PREVCTL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*</a:t>
            </a:r>
            <a:r>
              <a:rPr lang="en-US" altLang="en-US" sz="900" b="1" dirty="0" smtClean="0"/>
              <a:t>”</a:t>
            </a:r>
            <a:endParaRPr lang="en-US" altLang="en-US" sz="900" b="1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Previous enabled control (field or button).</a:t>
            </a:r>
            <a:endParaRPr lang="en-US" altLang="en-US" sz="800" dirty="0" smtClean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I_FORCE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i_force</a:t>
            </a:r>
            <a:r>
              <a:rPr lang="en-US" altLang="en-US" sz="2000" b="1" dirty="0" smtClean="0"/>
              <a:t>( [</a:t>
            </a:r>
            <a:r>
              <a:rPr lang="en-US" altLang="en-US" sz="2000" b="1" i="1" dirty="0"/>
              <a:t>new_data</a:t>
            </a:r>
            <a:r>
              <a:rPr lang="en-US" altLang="en-US" sz="2000" b="1" dirty="0"/>
              <a:t>][, </a:t>
            </a:r>
            <a:r>
              <a:rPr lang="en-US" altLang="en-US" sz="2000" b="1" i="1" dirty="0"/>
              <a:t>old_data</a:t>
            </a:r>
            <a:r>
              <a:rPr lang="en-US" altLang="en-US" sz="2000" b="1" dirty="0" smtClean="0"/>
              <a:t>]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Force a </a:t>
            </a:r>
            <a:r>
              <a:rPr lang="en-US" altLang="en-US" sz="2000" dirty="0" smtClean="0"/>
              <a:t>value.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Use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I_FORCE</a:t>
            </a:r>
            <a:r>
              <a:rPr lang="en-US" altLang="en-US" sz="2000" dirty="0" smtClean="0"/>
              <a:t> to get data from the input window’s internal data buffer after a menu entry is </a:t>
            </a:r>
            <a:r>
              <a:rPr lang="en-US" altLang="en-US" sz="2000" dirty="0" smtClean="0"/>
              <a:t>selected.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Use to force data into the internal buffer for the current field being </a:t>
            </a:r>
            <a:r>
              <a:rPr lang="en-US" altLang="en-US" sz="2000" dirty="0" smtClean="0"/>
              <a:t>processed.</a:t>
            </a:r>
            <a:endParaRPr lang="en-US" altLang="en-US" sz="2000" dirty="0" smtClean="0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I_FORCE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i="1" dirty="0" smtClean="0"/>
              <a:t>NEW_DATA</a:t>
            </a:r>
            <a:r>
              <a:rPr lang="en-US" altLang="en-US" sz="1800" b="1" dirty="0"/>
              <a:t>	</a:t>
            </a:r>
            <a:r>
              <a:rPr lang="en-US" altLang="en-US" sz="1800" b="1" dirty="0" smtClean="0"/>
              <a:t>	(a)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new data to force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OLD_DATA</a:t>
            </a:r>
            <a:r>
              <a:rPr lang="en-US" altLang="en-US" sz="1800" b="1" dirty="0" smtClean="0"/>
              <a:t>		(a)</a:t>
            </a:r>
            <a:endParaRPr lang="en-US" altLang="en-US" sz="1800" b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Returned </a:t>
            </a:r>
            <a:r>
              <a:rPr lang="en-US" altLang="en-US" sz="1800" dirty="0"/>
              <a:t>with the current contents of the force </a:t>
            </a:r>
            <a:r>
              <a:rPr lang="en-US" altLang="en-US" sz="1800" dirty="0" smtClean="0"/>
              <a:t>buffer.</a:t>
            </a:r>
          </a:p>
          <a:p>
            <a:pPr lvl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Force Buffer: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Input only loaded into a field when the </a:t>
            </a:r>
            <a:r>
              <a:rPr lang="en-US" altLang="en-US" sz="1800" b="1" dirty="0" smtClean="0"/>
              <a:t>&lt;RETURN&gt;</a:t>
            </a:r>
            <a:r>
              <a:rPr lang="en-US" altLang="en-US" sz="1800" dirty="0" smtClean="0"/>
              <a:t> key is </a:t>
            </a:r>
            <a:r>
              <a:rPr lang="en-US" altLang="en-US" sz="1800" dirty="0" smtClean="0"/>
              <a:t>pressed: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Menu entry does not place data into program record </a:t>
            </a:r>
            <a:r>
              <a:rPr lang="en-US" altLang="en-US" sz="1800" dirty="0" smtClean="0"/>
              <a:t>area.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Use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I_FORCE </a:t>
            </a:r>
            <a:r>
              <a:rPr lang="en-US" altLang="en-US" sz="1800" dirty="0" smtClean="0"/>
              <a:t>to get at the </a:t>
            </a:r>
            <a:r>
              <a:rPr lang="en-US" altLang="en-US" sz="1800" dirty="0" smtClean="0"/>
              <a:t>data: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Copies from window internal buffer to </a:t>
            </a:r>
            <a:r>
              <a:rPr lang="en-US" altLang="en-US" sz="1800" dirty="0" smtClean="0"/>
              <a:t>program.</a:t>
            </a:r>
            <a:endParaRPr lang="en-US" altLang="en-US" sz="1800" dirty="0" smtClean="0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I_FLDSEL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600" b="1" dirty="0">
                <a:solidFill>
                  <a:srgbClr val="7030A0"/>
                </a:solidFill>
              </a:rPr>
              <a:t>xcall</a:t>
            </a:r>
            <a:r>
              <a:rPr lang="en-US" altLang="en-US" sz="1600" b="1" dirty="0"/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i_fldsel</a:t>
            </a:r>
            <a:r>
              <a:rPr lang="en-US" altLang="en-US" sz="1600" b="1" dirty="0" smtClean="0"/>
              <a:t>( </a:t>
            </a:r>
            <a:r>
              <a:rPr lang="en-US" altLang="en-US" sz="1600" b="1" i="1" dirty="0" smtClean="0"/>
              <a:t>window_id</a:t>
            </a:r>
            <a:r>
              <a:rPr lang="en-US" altLang="en-US" sz="1600" b="1" dirty="0"/>
              <a:t>, </a:t>
            </a:r>
            <a:r>
              <a:rPr lang="en-US" altLang="en-US" sz="1600" b="1" i="1" dirty="0"/>
              <a:t>field_spec</a:t>
            </a:r>
            <a:r>
              <a:rPr lang="en-US" altLang="en-US" sz="1600" b="1" dirty="0"/>
              <a:t>, [</a:t>
            </a:r>
            <a:r>
              <a:rPr lang="en-US" altLang="en-US" sz="1600" b="1" i="1" dirty="0"/>
              <a:t>selection_id</a:t>
            </a:r>
            <a:r>
              <a:rPr lang="en-US" altLang="en-US" sz="1600" b="1" dirty="0"/>
              <a:t>][, </a:t>
            </a:r>
            <a:r>
              <a:rPr lang="en-US" altLang="en-US" sz="1600" b="1" i="1" dirty="0"/>
              <a:t>row</a:t>
            </a:r>
            <a:r>
              <a:rPr lang="en-US" altLang="en-US" sz="1600" b="1" dirty="0"/>
              <a:t>, </a:t>
            </a:r>
            <a:r>
              <a:rPr lang="en-US" altLang="en-US" sz="1600" b="1" i="1" dirty="0"/>
              <a:t>column</a:t>
            </a:r>
            <a:r>
              <a:rPr lang="en-US" altLang="en-US" sz="1600" b="1" dirty="0" smtClean="0"/>
              <a:t>] )</a:t>
            </a:r>
            <a:endParaRPr lang="en-US" altLang="en-US" sz="1400" b="1" dirty="0" smtClean="0"/>
          </a:p>
          <a:p>
            <a:pPr>
              <a:buNone/>
            </a:pPr>
            <a:endParaRPr lang="en-US" altLang="en-US" sz="1400" b="1" dirty="0" smtClean="0"/>
          </a:p>
          <a:p>
            <a:pPr eaLnBrk="1" hangingPunct="1"/>
            <a:r>
              <a:rPr lang="en-US" altLang="en-US" sz="2000" dirty="0" smtClean="0"/>
              <a:t>Assign a selection window to a </a:t>
            </a:r>
            <a:r>
              <a:rPr lang="en-US" altLang="en-US" sz="2000" dirty="0" smtClean="0"/>
              <a:t>field.</a:t>
            </a:r>
            <a:endParaRPr lang="en-US" altLang="en-US" sz="2000" dirty="0" smtClean="0"/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I_FLDSEL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WINDOW_ID</a:t>
            </a:r>
            <a:r>
              <a:rPr lang="en-US" altLang="en-US" sz="1600" b="1" dirty="0" smtClean="0"/>
              <a:t>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ID of the input window containing the field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FIELD_SPEC</a:t>
            </a:r>
            <a:r>
              <a:rPr lang="en-US" altLang="en-US" sz="1600" b="1" dirty="0" smtClean="0"/>
              <a:t>		(a)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specification for the field that the selection window will be assigned to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b="1" i="1" dirty="0" smtClean="0"/>
              <a:t>SELECTION_ID</a:t>
            </a:r>
            <a:r>
              <a:rPr lang="en-US" altLang="en-US" sz="1600" b="1" dirty="0" smtClean="0"/>
              <a:t>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ID of the selection window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ROW</a:t>
            </a:r>
            <a:r>
              <a:rPr lang="en-US" altLang="en-US" sz="1600" b="1" dirty="0" smtClean="0"/>
              <a:t>		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row offset from the field at which to place the upper-left corner of the selection window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COLUMN</a:t>
            </a:r>
            <a:r>
              <a:rPr lang="en-US" altLang="en-US" sz="1600" b="1" dirty="0" smtClean="0"/>
              <a:t>		(n)</a:t>
            </a:r>
            <a:endParaRPr lang="en-US" altLang="en-US" sz="1600" b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column offset from the field at which to place the upper-left corner of the </a:t>
            </a:r>
            <a:r>
              <a:rPr lang="en-US" altLang="en-US" sz="1600" dirty="0" smtClean="0"/>
              <a:t>selection window.</a:t>
            </a:r>
            <a:endParaRPr lang="en-US" altLang="en-US" sz="1600" dirty="0" smtClean="0"/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.INPUT</a:t>
            </a:r>
            <a:r>
              <a:rPr lang="en-US" altLang="en-US" dirty="0" smtClean="0"/>
              <a:t>	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.input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name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rows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columns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sz="2400" dirty="0"/>
              <a:t>Begin an input window </a:t>
            </a:r>
            <a:r>
              <a:rPr lang="en-US" sz="2400" dirty="0" smtClean="0"/>
              <a:t>definition.</a:t>
            </a:r>
          </a:p>
          <a:p>
            <a:pPr eaLnBrk="1" hangingPunct="1"/>
            <a:r>
              <a:rPr lang="en-US" altLang="en-US" sz="2400" dirty="0" smtClean="0"/>
              <a:t>Max name size is 15 characters.</a:t>
            </a:r>
          </a:p>
          <a:p>
            <a:pPr eaLnBrk="1" hangingPunct="1"/>
            <a:r>
              <a:rPr lang="en-US" altLang="en-US" sz="2400" dirty="0" smtClean="0"/>
              <a:t>Defines the size of the window.</a:t>
            </a:r>
          </a:p>
          <a:p>
            <a:pPr eaLnBrk="1" hangingPunct="1"/>
            <a:r>
              <a:rPr lang="en-US" altLang="en-US" sz="2400" dirty="0" smtClean="0"/>
              <a:t>Name MUST be unique within a window library.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I_FLDMOD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b="1" dirty="0">
                <a:solidFill>
                  <a:srgbClr val="7030A0"/>
                </a:solidFill>
              </a:rPr>
              <a:t>xcall</a:t>
            </a:r>
            <a:r>
              <a:rPr lang="en-US" altLang="en-US" sz="1400" b="1" dirty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i_fldmod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window_id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field_spec</a:t>
            </a:r>
            <a:r>
              <a:rPr lang="en-US" altLang="en-US" sz="1400" b="1" dirty="0"/>
              <a:t>, [</a:t>
            </a:r>
            <a:r>
              <a:rPr lang="en-US" altLang="en-US" sz="1400" b="1" i="1" dirty="0"/>
              <a:t>length</a:t>
            </a:r>
            <a:r>
              <a:rPr lang="en-US" altLang="en-US" sz="1400" b="1" dirty="0"/>
              <a:t>], [</a:t>
            </a:r>
            <a:r>
              <a:rPr lang="en-US" altLang="en-US" sz="1400" b="1" i="1" dirty="0"/>
              <a:t>type</a:t>
            </a:r>
            <a:r>
              <a:rPr lang="en-US" altLang="en-US" sz="1400" b="1" dirty="0"/>
              <a:t>][, </a:t>
            </a:r>
            <a:r>
              <a:rPr lang="en-US" altLang="en-US" sz="1400" b="1" i="1" dirty="0"/>
              <a:t>qualifier</a:t>
            </a:r>
            <a:r>
              <a:rPr lang="en-US" altLang="en-US" sz="1400" b="1" dirty="0"/>
              <a:t>, </a:t>
            </a:r>
            <a:r>
              <a:rPr lang="en-US" altLang="en-US" sz="1400" b="1" i="1" dirty="0" smtClean="0"/>
              <a:t>...</a:t>
            </a:r>
            <a:r>
              <a:rPr lang="en-US" altLang="en-US" sz="1400" b="1" dirty="0" smtClean="0"/>
              <a:t>] )</a:t>
            </a:r>
          </a:p>
          <a:p>
            <a:pPr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Modify an input field’s attributes at </a:t>
            </a:r>
            <a:r>
              <a:rPr lang="en-US" altLang="en-US" sz="2000" dirty="0" smtClean="0"/>
              <a:t>runtime.</a:t>
            </a:r>
            <a:endParaRPr lang="en-US" altLang="en-US" sz="2000" dirty="0" smtClean="0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I_FLDMOD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WINDOW_ID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ID of the input window containing the field to be modified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FIELD_SPEC</a:t>
            </a:r>
            <a:r>
              <a:rPr lang="en-US" altLang="en-US" sz="1400" b="1" dirty="0" smtClean="0"/>
              <a:t>		(a)</a:t>
            </a:r>
            <a:endParaRPr lang="en-US" altLang="en-US" sz="1400" b="1" dirty="0"/>
          </a:p>
          <a:p>
            <a:pPr lvl="1"/>
            <a:r>
              <a:rPr lang="en-US" altLang="en-US" sz="1400" dirty="0"/>
              <a:t>The specification for the field whose attributes </a:t>
            </a:r>
            <a:r>
              <a:rPr lang="en-US" altLang="en-US" sz="1400" b="1" dirty="0">
                <a:solidFill>
                  <a:srgbClr val="FF0000"/>
                </a:solidFill>
              </a:rPr>
              <a:t>I_FLDMOD</a:t>
            </a:r>
            <a:r>
              <a:rPr lang="en-US" altLang="en-US" sz="1400" dirty="0"/>
              <a:t> will modify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LENGTH</a:t>
            </a:r>
            <a:r>
              <a:rPr lang="en-US" altLang="en-US" sz="1400" b="1" dirty="0" smtClean="0"/>
              <a:t>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maximum input </a:t>
            </a:r>
            <a:r>
              <a:rPr lang="en-US" altLang="en-US" sz="1400" dirty="0" smtClean="0"/>
              <a:t>length.</a:t>
            </a:r>
          </a:p>
          <a:p>
            <a:pPr lvl="1"/>
            <a:r>
              <a:rPr lang="en-US" altLang="en-US" sz="1400" dirty="0" smtClean="0"/>
              <a:t>Use </a:t>
            </a:r>
            <a:r>
              <a:rPr lang="en-US" altLang="en-US" sz="1400" dirty="0"/>
              <a:t>length to shorten a field or re-lengthen a field after it has </a:t>
            </a:r>
            <a:r>
              <a:rPr lang="en-US" altLang="en-US" sz="1400" dirty="0" smtClean="0"/>
              <a:t>been shortened.  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modified length must be greater than zero and less than or equal to the original length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TYPE</a:t>
            </a:r>
            <a:r>
              <a:rPr lang="en-US" altLang="en-US" sz="1400" b="1" dirty="0" smtClean="0"/>
              <a:t>			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requested field </a:t>
            </a:r>
            <a:r>
              <a:rPr lang="en-US" altLang="en-US" sz="1400" dirty="0" smtClean="0"/>
              <a:t>type.</a:t>
            </a:r>
          </a:p>
          <a:p>
            <a:pPr lvl="1"/>
            <a:r>
              <a:rPr lang="en-US" altLang="en-US" sz="1400" dirty="0" smtClean="0"/>
              <a:t>Duplicates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D_FLD_TYPE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QUALIFIERS		</a:t>
            </a:r>
            <a:r>
              <a:rPr lang="en-US" altLang="en-US" sz="1400" b="1" dirty="0" smtClean="0"/>
              <a:t>(a or n)</a:t>
            </a:r>
            <a:endParaRPr lang="en-US" altLang="en-US" sz="1400" b="1" i="1" dirty="0"/>
          </a:p>
          <a:p>
            <a:pPr lvl="1"/>
            <a:r>
              <a:rPr lang="en-US" altLang="en-US" sz="1400" dirty="0"/>
              <a:t>See </a:t>
            </a:r>
            <a:r>
              <a:rPr lang="en-US" altLang="en-US" sz="1400" b="1" dirty="0" smtClean="0">
                <a:solidFill>
                  <a:srgbClr val="FF0000"/>
                </a:solidFill>
                <a:hlinkClick r:id="rId3"/>
              </a:rPr>
              <a:t>I_FLDMOD</a:t>
            </a:r>
            <a:r>
              <a:rPr lang="en-US" altLang="en-US" sz="1400" dirty="0" smtClean="0">
                <a:hlinkClick r:id="rId3"/>
              </a:rPr>
              <a:t> </a:t>
            </a:r>
            <a:r>
              <a:rPr lang="en-US" altLang="en-US" sz="1400" dirty="0">
                <a:hlinkClick r:id="rId3"/>
              </a:rPr>
              <a:t>qualifiers</a:t>
            </a:r>
            <a:r>
              <a:rPr lang="en-US" altLang="en-US" sz="1400" dirty="0"/>
              <a:t>.</a:t>
            </a:r>
          </a:p>
          <a:p>
            <a:pPr lvl="1"/>
            <a:endParaRPr lang="en-US" altLang="en-US" sz="1400" dirty="0" smtClean="0"/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I_ENABLE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i_enable</a:t>
            </a:r>
            <a:r>
              <a:rPr lang="en-US" altLang="en-US" sz="2000" b="1" dirty="0" smtClean="0"/>
              <a:t>( [</a:t>
            </a:r>
            <a:r>
              <a:rPr lang="en-US" altLang="en-US" sz="2000" b="1" dirty="0">
                <a:solidFill>
                  <a:srgbClr val="FFC000"/>
                </a:solidFill>
              </a:rPr>
              <a:t>D_FLDS</a:t>
            </a:r>
            <a:r>
              <a:rPr lang="en-US" altLang="en-US" sz="2000" b="1" dirty="0"/>
              <a:t>,] </a:t>
            </a:r>
            <a:r>
              <a:rPr lang="en-US" altLang="en-US" sz="2000" b="1" i="1" dirty="0"/>
              <a:t>window_id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field_list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i_enable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D_SET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window_id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set_name </a:t>
            </a:r>
            <a:r>
              <a:rPr lang="en-US" altLang="en-US" sz="2000" b="1" dirty="0" smtClean="0"/>
              <a:t>)  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i_enable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D_ALL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window_id</a:t>
            </a:r>
            <a:r>
              <a:rPr lang="en-US" altLang="en-US" sz="2000" b="1" dirty="0" smtClean="0"/>
              <a:t> )</a:t>
            </a:r>
            <a:endParaRPr lang="en-US" altLang="en-US" sz="2000" b="1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Enable </a:t>
            </a:r>
            <a:r>
              <a:rPr lang="en-US" altLang="en-US" sz="2000" dirty="0"/>
              <a:t>input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I_ENABLE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dirty="0" smtClean="0">
                <a:solidFill>
                  <a:srgbClr val="FFC000"/>
                </a:solidFill>
              </a:rPr>
              <a:t>D_FLDS</a:t>
            </a:r>
            <a:endParaRPr lang="en-US" altLang="en-US" sz="16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Enables the </a:t>
            </a:r>
            <a:r>
              <a:rPr lang="en-US" altLang="en-US" sz="1600" dirty="0"/>
              <a:t>specified input </a:t>
            </a:r>
            <a:r>
              <a:rPr lang="en-US" altLang="en-US" sz="1600" dirty="0" smtClean="0"/>
              <a:t>fields (DEFAULT).</a:t>
            </a:r>
            <a:endParaRPr lang="en-US" altLang="en-US" sz="1600" dirty="0"/>
          </a:p>
          <a:p>
            <a:r>
              <a:rPr lang="en-US" altLang="en-US" sz="1600" b="1" dirty="0" smtClean="0">
                <a:solidFill>
                  <a:srgbClr val="FFC000"/>
                </a:solidFill>
              </a:rPr>
              <a:t>D_SET</a:t>
            </a:r>
            <a:endParaRPr lang="en-US" altLang="en-US" sz="16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600" dirty="0"/>
              <a:t>Enables all input fields in a set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dirty="0" smtClean="0">
                <a:solidFill>
                  <a:srgbClr val="FFC000"/>
                </a:solidFill>
              </a:rPr>
              <a:t>D_ALL</a:t>
            </a:r>
            <a:endParaRPr lang="en-US" altLang="en-US" sz="16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600" dirty="0"/>
              <a:t>Enables all input fields in a window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WINDOW_ID	</a:t>
            </a:r>
            <a:r>
              <a:rPr lang="en-US" altLang="en-US" sz="1600" b="1" dirty="0" smtClean="0"/>
              <a:t>(n)</a:t>
            </a:r>
            <a:endParaRPr lang="en-US" altLang="en-US" sz="1600" b="1" i="1" dirty="0"/>
          </a:p>
          <a:p>
            <a:pPr lvl="1"/>
            <a:r>
              <a:rPr lang="en-US" altLang="en-US" sz="1600" dirty="0"/>
              <a:t>The ID of the input window containing the field(s) to be enabled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b="1" i="1" dirty="0" smtClean="0"/>
              <a:t>FIELD_LIST		</a:t>
            </a:r>
            <a:r>
              <a:rPr lang="en-US" altLang="en-US" sz="1600" b="1" dirty="0" smtClean="0"/>
              <a:t>(a)</a:t>
            </a:r>
            <a:endParaRPr lang="en-US" altLang="en-US" sz="1600" b="1" i="1" dirty="0"/>
          </a:p>
          <a:p>
            <a:pPr lvl="1"/>
            <a:r>
              <a:rPr lang="en-US" altLang="en-US" sz="1600" dirty="0"/>
              <a:t>One or more field specifications</a:t>
            </a:r>
            <a:r>
              <a:rPr lang="en-US" altLang="en-US" sz="1600" dirty="0" smtClean="0"/>
              <a:t>.</a:t>
            </a:r>
          </a:p>
          <a:p>
            <a:pPr lvl="1"/>
            <a:r>
              <a:rPr lang="en-US" altLang="en-US" sz="1600" dirty="0"/>
              <a:t>You can specify up to nine field lists </a:t>
            </a:r>
            <a:r>
              <a:rPr lang="en-US" altLang="en-US" sz="1600" dirty="0" smtClean="0"/>
              <a:t>(</a:t>
            </a:r>
            <a:r>
              <a:rPr lang="en-US" altLang="en-US" sz="1600" b="1" i="1" dirty="0" smtClean="0"/>
              <a:t>FIELD_LIST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arguments), each of which can have from one to nine field </a:t>
            </a:r>
            <a:r>
              <a:rPr lang="en-US" altLang="en-US" sz="1600" dirty="0" smtClean="0"/>
              <a:t>specifications.</a:t>
            </a:r>
            <a:endParaRPr lang="en-US" altLang="en-US" sz="1600" dirty="0"/>
          </a:p>
          <a:p>
            <a:r>
              <a:rPr lang="en-US" altLang="en-US" sz="1600" b="1" i="1" dirty="0" smtClean="0"/>
              <a:t>SET_NAME		</a:t>
            </a:r>
            <a:r>
              <a:rPr lang="en-US" altLang="en-US" sz="1600" b="1" dirty="0" smtClean="0"/>
              <a:t>(a)</a:t>
            </a:r>
            <a:endParaRPr lang="en-US" altLang="en-US" sz="1600" b="1" i="1" dirty="0"/>
          </a:p>
          <a:p>
            <a:pPr lvl="1"/>
            <a:r>
              <a:rPr lang="en-US" altLang="en-US" sz="1600" dirty="0"/>
              <a:t>The name of the set containing the field(s) to be enabled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I_DISABLE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i_disable</a:t>
            </a:r>
            <a:r>
              <a:rPr lang="en-US" altLang="en-US" sz="2000" b="1" dirty="0" smtClean="0"/>
              <a:t>( [</a:t>
            </a:r>
            <a:r>
              <a:rPr lang="en-US" altLang="en-US" sz="2000" b="1" dirty="0"/>
              <a:t>D_FLDS,] </a:t>
            </a:r>
            <a:r>
              <a:rPr lang="en-US" altLang="en-US" sz="2000" b="1" i="1" dirty="0"/>
              <a:t>window_id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field_list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i_disable</a:t>
            </a:r>
            <a:r>
              <a:rPr lang="en-US" altLang="en-US" sz="2000" b="1" dirty="0" smtClean="0"/>
              <a:t>( D_SET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window_id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set_name</a:t>
            </a:r>
            <a:r>
              <a:rPr lang="en-US" altLang="en-US" sz="2000" b="1" dirty="0" smtClean="0"/>
              <a:t>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i_disable</a:t>
            </a:r>
            <a:r>
              <a:rPr lang="en-US" altLang="en-US" sz="2000" b="1" dirty="0" smtClean="0"/>
              <a:t>( D_ALL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window_id</a:t>
            </a:r>
            <a:r>
              <a:rPr lang="en-US" altLang="en-US" sz="2000" b="1" dirty="0" smtClean="0"/>
              <a:t>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Disable input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</p:txBody>
      </p:sp>
      <p:sp>
        <p:nvSpPr>
          <p:cNvPr id="911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I_DISABLE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dirty="0">
                <a:solidFill>
                  <a:srgbClr val="FFC000"/>
                </a:solidFill>
              </a:rPr>
              <a:t>D_FLDS</a:t>
            </a:r>
          </a:p>
          <a:p>
            <a:pPr lvl="1"/>
            <a:r>
              <a:rPr lang="en-US" altLang="en-US" sz="1600" dirty="0"/>
              <a:t>Optional</a:t>
            </a:r>
          </a:p>
          <a:p>
            <a:pPr lvl="1"/>
            <a:r>
              <a:rPr lang="en-US" altLang="en-US" sz="1600" dirty="0" smtClean="0"/>
              <a:t>Disables the </a:t>
            </a:r>
            <a:r>
              <a:rPr lang="en-US" altLang="en-US" sz="1600" dirty="0"/>
              <a:t>specified input </a:t>
            </a:r>
            <a:r>
              <a:rPr lang="en-US" altLang="en-US" sz="1600" dirty="0" smtClean="0"/>
              <a:t>fields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(DEFAULT).</a:t>
            </a:r>
            <a:endParaRPr lang="en-US" altLang="en-US" sz="1600" dirty="0"/>
          </a:p>
          <a:p>
            <a:r>
              <a:rPr lang="en-US" altLang="en-US" sz="1600" b="1" dirty="0">
                <a:solidFill>
                  <a:srgbClr val="FFC000"/>
                </a:solidFill>
              </a:rPr>
              <a:t>D_SET</a:t>
            </a:r>
          </a:p>
          <a:p>
            <a:pPr lvl="1"/>
            <a:r>
              <a:rPr lang="en-US" altLang="en-US" sz="1600" dirty="0" smtClean="0"/>
              <a:t>Disables </a:t>
            </a:r>
            <a:r>
              <a:rPr lang="en-US" altLang="en-US" sz="1600" dirty="0"/>
              <a:t>all input fields in a set.</a:t>
            </a:r>
          </a:p>
          <a:p>
            <a:r>
              <a:rPr lang="en-US" altLang="en-US" sz="1600" b="1" dirty="0">
                <a:solidFill>
                  <a:srgbClr val="FFC000"/>
                </a:solidFill>
              </a:rPr>
              <a:t>D_ALL</a:t>
            </a:r>
          </a:p>
          <a:p>
            <a:pPr lvl="1"/>
            <a:r>
              <a:rPr lang="en-US" altLang="en-US" sz="1600" dirty="0" smtClean="0"/>
              <a:t>Disables </a:t>
            </a:r>
            <a:r>
              <a:rPr lang="en-US" altLang="en-US" sz="1600" dirty="0"/>
              <a:t>all input fields in a window.</a:t>
            </a:r>
          </a:p>
          <a:p>
            <a:r>
              <a:rPr lang="en-US" altLang="en-US" sz="1600" b="1" i="1" dirty="0"/>
              <a:t>WINDOW_ID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	(</a:t>
            </a:r>
            <a:r>
              <a:rPr lang="en-US" altLang="en-US" sz="1600" b="1" dirty="0"/>
              <a:t>n)</a:t>
            </a:r>
          </a:p>
          <a:p>
            <a:pPr lvl="1"/>
            <a:r>
              <a:rPr lang="en-US" altLang="en-US" sz="1600" dirty="0"/>
              <a:t>The ID of the input window containing the field(s) to be </a:t>
            </a:r>
            <a:r>
              <a:rPr lang="en-US" altLang="en-US" sz="1600" dirty="0" smtClean="0"/>
              <a:t>disabled.</a:t>
            </a:r>
            <a:endParaRPr lang="en-US" altLang="en-US" sz="1600" dirty="0"/>
          </a:p>
          <a:p>
            <a:r>
              <a:rPr lang="en-US" altLang="en-US" sz="1600" b="1" i="1" dirty="0"/>
              <a:t>FIELD_LIST</a:t>
            </a:r>
            <a:r>
              <a:rPr lang="en-US" altLang="en-US" sz="1600" b="1" dirty="0"/>
              <a:t>		</a:t>
            </a:r>
            <a:r>
              <a:rPr lang="en-US" altLang="en-US" sz="1600" b="1" dirty="0" smtClean="0"/>
              <a:t>	(</a:t>
            </a:r>
            <a:r>
              <a:rPr lang="en-US" altLang="en-US" sz="1600" b="1" dirty="0"/>
              <a:t>a)</a:t>
            </a:r>
          </a:p>
          <a:p>
            <a:pPr lvl="1"/>
            <a:r>
              <a:rPr lang="en-US" altLang="en-US" sz="1600" dirty="0"/>
              <a:t>One or more field specifications.</a:t>
            </a:r>
          </a:p>
          <a:p>
            <a:pPr lvl="1"/>
            <a:r>
              <a:rPr lang="en-US" altLang="en-US" sz="1600" dirty="0"/>
              <a:t>You can specify up to nine field lists (</a:t>
            </a:r>
            <a:r>
              <a:rPr lang="en-US" altLang="en-US" sz="1600" b="1" i="1" dirty="0"/>
              <a:t>FIELD_LIST</a:t>
            </a:r>
            <a:r>
              <a:rPr lang="en-US" altLang="en-US" sz="1600" dirty="0"/>
              <a:t> arguments), each of which can have from one to nine field </a:t>
            </a:r>
            <a:r>
              <a:rPr lang="en-US" altLang="en-US" sz="1600" dirty="0" smtClean="0"/>
              <a:t>specifications.</a:t>
            </a:r>
            <a:endParaRPr lang="en-US" altLang="en-US" sz="1600" dirty="0"/>
          </a:p>
          <a:p>
            <a:r>
              <a:rPr lang="en-US" altLang="en-US" sz="1600" b="1" i="1" dirty="0"/>
              <a:t>SET_NAME</a:t>
            </a:r>
            <a:r>
              <a:rPr lang="en-US" altLang="en-US" sz="1600" b="1" dirty="0"/>
              <a:t>		</a:t>
            </a:r>
            <a:r>
              <a:rPr lang="en-US" altLang="en-US" sz="1600" b="1" dirty="0" smtClean="0"/>
              <a:t>	(</a:t>
            </a:r>
            <a:r>
              <a:rPr lang="en-US" altLang="en-US" sz="1600" b="1" dirty="0"/>
              <a:t>a)</a:t>
            </a:r>
          </a:p>
          <a:p>
            <a:pPr lvl="1"/>
            <a:r>
              <a:rPr lang="en-US" altLang="en-US" sz="1600" dirty="0"/>
              <a:t>The name of the set containing the field(s) to be </a:t>
            </a:r>
            <a:r>
              <a:rPr lang="en-US" altLang="en-US" sz="1600" dirty="0" smtClean="0"/>
              <a:t>disabled.</a:t>
            </a:r>
            <a:endParaRPr lang="en-US" altLang="en-US" sz="1600" dirty="0" smtClean="0"/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CUI_PROMPT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cui_prompt</a:t>
            </a:r>
            <a:r>
              <a:rPr lang="en-US" altLang="en-US" sz="1800" b="1" dirty="0" smtClean="0"/>
              <a:t>( inp_id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fldnam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a_data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setname</a:t>
            </a:r>
            <a:r>
              <a:rPr lang="en-US" altLang="en-US" sz="1800" b="1" dirty="0" smtClean="0"/>
              <a:t>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  <a:p>
            <a:r>
              <a:rPr lang="en-US" altLang="en-US" sz="1400" dirty="0"/>
              <a:t>Get user-defined text out of an input window and place </a:t>
            </a:r>
            <a:r>
              <a:rPr lang="en-US" altLang="en-US" sz="1400" dirty="0" smtClean="0"/>
              <a:t>it in </a:t>
            </a:r>
            <a:r>
              <a:rPr lang="en-US" altLang="en-US" sz="1400" dirty="0"/>
              <a:t>the associated variable </a:t>
            </a:r>
            <a:r>
              <a:rPr lang="en-US" altLang="en-US" sz="1400" dirty="0" smtClean="0"/>
              <a:t>prompt.</a:t>
            </a:r>
          </a:p>
          <a:p>
            <a:r>
              <a:rPr lang="en-US" altLang="en-US" sz="1400" dirty="0" smtClean="0"/>
              <a:t>Optionally </a:t>
            </a:r>
            <a:r>
              <a:rPr lang="en-US" altLang="en-US" sz="1400" dirty="0"/>
              <a:t>put </a:t>
            </a:r>
            <a:r>
              <a:rPr lang="en-US" altLang="en-US" sz="1400" dirty="0" smtClean="0"/>
              <a:t>different text </a:t>
            </a:r>
            <a:r>
              <a:rPr lang="en-US" altLang="en-US" sz="1400" dirty="0"/>
              <a:t>in the variable prompt</a:t>
            </a:r>
            <a:r>
              <a:rPr lang="en-US" altLang="en-US" sz="1400" dirty="0" smtClean="0"/>
              <a:t>.</a:t>
            </a:r>
          </a:p>
          <a:p>
            <a:r>
              <a:rPr lang="en-US" altLang="en-US" sz="1400" dirty="0"/>
              <a:t>Call Syntax</a:t>
            </a:r>
            <a:r>
              <a:rPr lang="en-US" altLang="en-US" sz="1400" dirty="0" smtClean="0"/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en-US" sz="1400" dirty="0" smtClean="0"/>
              <a:t>This </a:t>
            </a:r>
            <a:r>
              <a:rPr lang="en-US" altLang="en-US" sz="1400" dirty="0"/>
              <a:t>call puts the user-defined text from the input </a:t>
            </a:r>
            <a:r>
              <a:rPr lang="en-US" altLang="en-US" sz="1400" dirty="0" smtClean="0"/>
              <a:t>script into </a:t>
            </a:r>
            <a:r>
              <a:rPr lang="en-US" altLang="en-US" sz="1400" dirty="0"/>
              <a:t>the prompt for </a:t>
            </a:r>
            <a:r>
              <a:rPr lang="en-US" altLang="en-US" sz="1400" dirty="0" smtClean="0"/>
              <a:t>fldnam:</a:t>
            </a:r>
          </a:p>
          <a:p>
            <a:pPr marL="857250" lvl="2" indent="0">
              <a:buNone/>
            </a:pPr>
            <a:r>
              <a:rPr lang="en-US" altLang="en-US" sz="1400" b="1" dirty="0">
                <a:solidFill>
                  <a:srgbClr val="7030A0"/>
                </a:solidFill>
              </a:rPr>
              <a:t>xcall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solidFill>
                  <a:srgbClr val="FF0000"/>
                </a:solidFill>
              </a:rPr>
              <a:t>cui_prompt</a:t>
            </a:r>
            <a:r>
              <a:rPr lang="en-US" altLang="en-US" sz="1400" b="1" dirty="0"/>
              <a:t>( inp_id, fldnam </a:t>
            </a:r>
            <a:r>
              <a:rPr lang="en-US" altLang="en-US" sz="1400" b="1" dirty="0" smtClean="0"/>
              <a:t>)</a:t>
            </a:r>
          </a:p>
          <a:p>
            <a:pPr marL="857250" lvl="2" indent="0">
              <a:buNone/>
            </a:pPr>
            <a:endParaRPr lang="en-US" altLang="en-US" sz="14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en-US" sz="1400" dirty="0" smtClean="0"/>
              <a:t>This </a:t>
            </a:r>
            <a:r>
              <a:rPr lang="en-US" altLang="en-US" sz="1400" dirty="0"/>
              <a:t>call puts the string data into the prompt for fldnam:</a:t>
            </a:r>
          </a:p>
          <a:p>
            <a:pPr marL="914400" lvl="2" indent="0"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cui_prompt</a:t>
            </a:r>
            <a:r>
              <a:rPr lang="en-US" altLang="en-US" sz="1400" b="1" dirty="0" smtClean="0"/>
              <a:t>( inp_id, fldnam, data )</a:t>
            </a:r>
          </a:p>
          <a:p>
            <a:pPr marL="914400" lvl="2" indent="0">
              <a:buNone/>
            </a:pPr>
            <a:endParaRPr lang="en-US" altLang="en-US" sz="1400" dirty="0"/>
          </a:p>
          <a:p>
            <a:pPr lvl="1">
              <a:buFont typeface="+mj-lt"/>
              <a:buAutoNum type="arabicPeriod"/>
            </a:pPr>
            <a:r>
              <a:rPr lang="en-US" altLang="en-US" sz="1400" dirty="0" smtClean="0"/>
              <a:t>This </a:t>
            </a:r>
            <a:r>
              <a:rPr lang="en-US" altLang="en-US" sz="1400" dirty="0"/>
              <a:t>call clears the prompt and initializes the field:</a:t>
            </a:r>
          </a:p>
          <a:p>
            <a:pPr marL="914400" lvl="2" indent="0"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cui_prompt</a:t>
            </a:r>
            <a:r>
              <a:rPr lang="en-US" altLang="en-US" sz="1400" b="1" dirty="0" smtClean="0"/>
              <a:t>( inp_id, fldnam, “ ” )</a:t>
            </a:r>
          </a:p>
          <a:p>
            <a:pPr marL="914400" lvl="2" indent="0">
              <a:buNone/>
            </a:pPr>
            <a:endParaRPr lang="en-US" altLang="en-US" sz="1400" dirty="0"/>
          </a:p>
          <a:p>
            <a:pPr lvl="1">
              <a:buFont typeface="+mj-lt"/>
              <a:buAutoNum type="arabicPeriod"/>
            </a:pPr>
            <a:r>
              <a:rPr lang="en-US" altLang="en-US" sz="1400" dirty="0" smtClean="0"/>
              <a:t>This </a:t>
            </a:r>
            <a:r>
              <a:rPr lang="en-US" altLang="en-US" sz="1400" dirty="0"/>
              <a:t>call deletes the field from the input set and clears </a:t>
            </a:r>
            <a:r>
              <a:rPr lang="en-US" altLang="en-US" sz="1400" dirty="0" smtClean="0"/>
              <a:t>the prompt</a:t>
            </a:r>
            <a:r>
              <a:rPr lang="en-US" altLang="en-US" sz="1400" dirty="0"/>
              <a:t>:</a:t>
            </a:r>
          </a:p>
          <a:p>
            <a:pPr marL="914400" lvl="2" indent="0"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cui_prompt</a:t>
            </a:r>
            <a:r>
              <a:rPr lang="en-US" altLang="en-US" sz="1400" b="1" dirty="0" smtClean="0"/>
              <a:t>( inp_id, fldnam,  , setnam )</a:t>
            </a:r>
            <a:endParaRPr lang="en-US" altLang="en-US" sz="1200" b="1" dirty="0" smtClean="0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CUI_PROMPT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/>
              <a:t>INP_ID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/>
              <a:t>	(n)</a:t>
            </a:r>
          </a:p>
          <a:p>
            <a:pPr lvl="1"/>
            <a:r>
              <a:rPr lang="en-US" altLang="en-US" sz="2000" dirty="0" smtClean="0"/>
              <a:t>Input </a:t>
            </a:r>
            <a:r>
              <a:rPr lang="en-US" altLang="en-US" sz="2000" dirty="0" smtClean="0"/>
              <a:t>window </a:t>
            </a:r>
            <a:r>
              <a:rPr lang="en-US" altLang="en-US" sz="2000" dirty="0" smtClean="0"/>
              <a:t>id.</a:t>
            </a:r>
            <a:endParaRPr lang="en-US" altLang="en-US" sz="2000" dirty="0" smtClean="0"/>
          </a:p>
          <a:p>
            <a:r>
              <a:rPr lang="en-US" altLang="en-US" sz="2000" b="1" i="1" dirty="0" smtClean="0"/>
              <a:t>FIELDNAME</a:t>
            </a:r>
            <a:r>
              <a:rPr lang="en-US" altLang="en-US" sz="2000" b="1" dirty="0" smtClean="0"/>
              <a:t>	</a:t>
            </a:r>
            <a:r>
              <a:rPr lang="en-US" altLang="en-US" sz="2000" b="1" dirty="0"/>
              <a:t>(</a:t>
            </a:r>
            <a:r>
              <a:rPr lang="en-US" altLang="en-US" sz="2000" b="1" dirty="0" smtClean="0"/>
              <a:t>a)</a:t>
            </a:r>
          </a:p>
          <a:p>
            <a:pPr lvl="1"/>
            <a:r>
              <a:rPr lang="en-US" altLang="en-US" sz="2000" dirty="0" smtClean="0"/>
              <a:t>Field </a:t>
            </a:r>
            <a:r>
              <a:rPr lang="en-US" altLang="en-US" sz="2000" dirty="0" smtClean="0"/>
              <a:t>name within </a:t>
            </a:r>
            <a:r>
              <a:rPr lang="en-US" altLang="en-US" sz="2000" b="1" i="1" dirty="0" smtClean="0"/>
              <a:t>inp_id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b="1" i="1" dirty="0" smtClean="0"/>
              <a:t>DATA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/>
              <a:t>(</a:t>
            </a:r>
            <a:r>
              <a:rPr lang="en-US" altLang="en-US" sz="2000" b="1" dirty="0" smtClean="0"/>
              <a:t>a)</a:t>
            </a:r>
          </a:p>
          <a:p>
            <a:pPr lvl="1"/>
            <a:r>
              <a:rPr lang="en-US" altLang="en-US" sz="2000" dirty="0" smtClean="0"/>
              <a:t>Optional</a:t>
            </a:r>
          </a:p>
          <a:p>
            <a:pPr lvl="1"/>
            <a:r>
              <a:rPr lang="en-US" altLang="en-US" sz="2000" dirty="0" smtClean="0"/>
              <a:t>Force </a:t>
            </a:r>
            <a:r>
              <a:rPr lang="en-US" altLang="en-US" sz="2000" dirty="0" smtClean="0"/>
              <a:t>other text </a:t>
            </a:r>
            <a:r>
              <a:rPr lang="en-US" altLang="en-US" sz="2000" dirty="0" smtClean="0"/>
              <a:t>into prompt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b="1" i="1" dirty="0" smtClean="0"/>
              <a:t>SETNAME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/>
              <a:t>(</a:t>
            </a:r>
            <a:r>
              <a:rPr lang="en-US" altLang="en-US" sz="2000" b="1" dirty="0" smtClean="0"/>
              <a:t>a) </a:t>
            </a:r>
          </a:p>
          <a:p>
            <a:pPr lvl="1"/>
            <a:r>
              <a:rPr lang="en-US" altLang="en-US" sz="2000" dirty="0" smtClean="0"/>
              <a:t>Optional</a:t>
            </a:r>
          </a:p>
          <a:p>
            <a:pPr lvl="1"/>
            <a:r>
              <a:rPr lang="en-US" altLang="en-US" sz="2000" dirty="0" smtClean="0"/>
              <a:t>Set </a:t>
            </a:r>
            <a:r>
              <a:rPr lang="en-US" altLang="en-US" sz="2000" dirty="0" smtClean="0"/>
              <a:t>to </a:t>
            </a:r>
            <a:r>
              <a:rPr lang="en-US" altLang="en-US" sz="2000" b="1" dirty="0" smtClean="0">
                <a:solidFill>
                  <a:srgbClr val="FF0000"/>
                </a:solidFill>
                <a:hlinkClick r:id="rId3"/>
              </a:rPr>
              <a:t>I_SETDEL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</p:txBody>
      </p:sp>
      <p:sp>
        <p:nvSpPr>
          <p:cNvPr id="972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CUI_SETCHK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>
                <a:solidFill>
                  <a:srgbClr val="FF0000"/>
                </a:solidFill>
              </a:rPr>
              <a:t>cui_setchk</a:t>
            </a:r>
            <a:r>
              <a:rPr lang="en-US" altLang="en-US" sz="1050" b="1" dirty="0" smtClean="0"/>
              <a:t>( </a:t>
            </a:r>
            <a:r>
              <a:rPr lang="en-US" altLang="en-US" sz="1050" b="1" i="1" dirty="0" smtClean="0"/>
              <a:t>inp_id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cur_set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chk_type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set_ctxt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save_fldnam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buffer_in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skip_disabled_in</a:t>
            </a:r>
            <a:r>
              <a:rPr lang="en-US" altLang="en-US" sz="1050" b="1" dirty="0"/>
              <a:t>, </a:t>
            </a:r>
            <a:r>
              <a:rPr lang="en-US" altLang="en-US" sz="1050" b="1" i="1" dirty="0"/>
              <a:t>skip_me</a:t>
            </a:r>
            <a:r>
              <a:rPr lang="en-US" altLang="en-US" sz="1050" b="1" dirty="0"/>
              <a:t> </a:t>
            </a:r>
            <a:r>
              <a:rPr lang="en-US" altLang="en-US" sz="1050" b="1" dirty="0" smtClean="0"/>
              <a:t>)</a:t>
            </a:r>
            <a:endParaRPr lang="en-US" altLang="en-US" sz="105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Check to see if all fields in a set have been </a:t>
            </a:r>
            <a:r>
              <a:rPr lang="en-US" altLang="en-US" sz="2000" dirty="0" smtClean="0"/>
              <a:t>entered.</a:t>
            </a:r>
            <a:endParaRPr lang="en-US" altLang="en-US" sz="2000" dirty="0" smtClean="0"/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CUI_SETCHK </a:t>
            </a:r>
            <a:r>
              <a:rPr lang="en-US" altLang="en-US" dirty="0" smtClean="0"/>
              <a:t>Arguments</a:t>
            </a:r>
            <a:endParaRPr lang="en-US" altLang="en-US" dirty="0" smtClean="0"/>
          </a:p>
        </p:txBody>
      </p:sp>
      <p:sp>
        <p:nvSpPr>
          <p:cNvPr id="1024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800" b="1" dirty="0" smtClean="0"/>
              <a:t>INP_ID	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Input </a:t>
            </a:r>
            <a:r>
              <a:rPr lang="en-US" altLang="en-US" sz="800" dirty="0"/>
              <a:t>window</a:t>
            </a:r>
          </a:p>
          <a:p>
            <a:r>
              <a:rPr lang="en-US" altLang="en-US" sz="800" b="1" i="1" dirty="0" smtClean="0"/>
              <a:t>CUR_SET</a:t>
            </a:r>
            <a:r>
              <a:rPr lang="en-US" altLang="en-US" sz="800" b="1" dirty="0" smtClean="0"/>
              <a:t>		(a)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Current </a:t>
            </a:r>
            <a:r>
              <a:rPr lang="en-US" altLang="en-US" sz="800" dirty="0"/>
              <a:t>input set to </a:t>
            </a:r>
            <a:r>
              <a:rPr lang="en-US" altLang="en-US" sz="800" dirty="0" smtClean="0"/>
              <a:t>check.</a:t>
            </a:r>
            <a:endParaRPr lang="en-US" altLang="en-US" sz="800" dirty="0"/>
          </a:p>
          <a:p>
            <a:r>
              <a:rPr lang="en-US" altLang="en-US" sz="800" b="1" i="1" dirty="0" smtClean="0"/>
              <a:t>CHK_TYPE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b="1" dirty="0" smtClean="0">
                <a:solidFill>
                  <a:srgbClr val="FFC000"/>
                </a:solidFill>
              </a:rPr>
              <a:t>CHECK_REQUIRED</a:t>
            </a:r>
            <a:endParaRPr lang="en-US" altLang="en-US" sz="800" b="1" dirty="0">
              <a:solidFill>
                <a:srgbClr val="FFC000"/>
              </a:solidFill>
            </a:endParaRPr>
          </a:p>
          <a:p>
            <a:pPr lvl="2"/>
            <a:r>
              <a:rPr lang="en-US" altLang="en-US" sz="800" dirty="0" smtClean="0"/>
              <a:t>If </a:t>
            </a:r>
            <a:r>
              <a:rPr lang="en-US" altLang="en-US" sz="800" dirty="0"/>
              <a:t>checking required fields for </a:t>
            </a:r>
            <a:r>
              <a:rPr lang="en-US" altLang="en-US" sz="800" dirty="0" smtClean="0"/>
              <a:t>empty.</a:t>
            </a:r>
          </a:p>
          <a:p>
            <a:pPr lvl="2"/>
            <a:r>
              <a:rPr lang="en-US" altLang="en-US" sz="800" dirty="0" smtClean="0"/>
              <a:t>Default </a:t>
            </a:r>
            <a:r>
              <a:rPr lang="en-US" altLang="en-US" sz="800" dirty="0"/>
              <a:t>if not </a:t>
            </a:r>
            <a:r>
              <a:rPr lang="en-US" altLang="en-US" sz="800" dirty="0" smtClean="0"/>
              <a:t>passed.</a:t>
            </a:r>
            <a:endParaRPr lang="en-US" altLang="en-US" sz="800" dirty="0"/>
          </a:p>
          <a:p>
            <a:pPr lvl="1"/>
            <a:r>
              <a:rPr lang="en-US" altLang="en-US" sz="800" b="1" dirty="0" smtClean="0">
                <a:solidFill>
                  <a:srgbClr val="FFC000"/>
                </a:solidFill>
              </a:rPr>
              <a:t>CHECK_BLANK</a:t>
            </a:r>
          </a:p>
          <a:p>
            <a:pPr lvl="2"/>
            <a:r>
              <a:rPr lang="en-US" altLang="en-US" sz="800" dirty="0" smtClean="0"/>
              <a:t>Checks </a:t>
            </a:r>
            <a:r>
              <a:rPr lang="en-US" altLang="en-US" sz="800" dirty="0"/>
              <a:t>for any empty fields, does not have to be </a:t>
            </a:r>
            <a:r>
              <a:rPr lang="en-US" altLang="en-US" sz="800" dirty="0" smtClean="0"/>
              <a:t>required.</a:t>
            </a:r>
          </a:p>
          <a:p>
            <a:pPr lvl="2"/>
            <a:r>
              <a:rPr lang="en-US" altLang="en-US" sz="800" dirty="0" smtClean="0"/>
              <a:t>Returns </a:t>
            </a:r>
            <a:r>
              <a:rPr lang="en-US" altLang="en-US" sz="800" dirty="0"/>
              <a:t>the first empty field it comes across.</a:t>
            </a:r>
          </a:p>
          <a:p>
            <a:pPr lvl="1"/>
            <a:r>
              <a:rPr lang="en-US" altLang="en-US" sz="800" b="1" dirty="0" smtClean="0">
                <a:solidFill>
                  <a:srgbClr val="FFC000"/>
                </a:solidFill>
              </a:rPr>
              <a:t>CHECK_REMREQ</a:t>
            </a:r>
          </a:p>
          <a:p>
            <a:pPr lvl="2"/>
            <a:r>
              <a:rPr lang="en-US" altLang="en-US" sz="800" dirty="0" smtClean="0"/>
              <a:t>Take </a:t>
            </a:r>
            <a:r>
              <a:rPr lang="en-US" altLang="en-US" sz="800" dirty="0"/>
              <a:t>all required blank fields from the input set, only use inquire </a:t>
            </a:r>
            <a:r>
              <a:rPr lang="en-US" altLang="en-US" sz="800" dirty="0" smtClean="0"/>
              <a:t>mode.</a:t>
            </a:r>
            <a:endParaRPr lang="en-US" altLang="en-US" sz="800" dirty="0"/>
          </a:p>
          <a:p>
            <a:pPr lvl="1"/>
            <a:r>
              <a:rPr lang="en-US" altLang="en-US" sz="800" b="1" dirty="0" smtClean="0">
                <a:solidFill>
                  <a:srgbClr val="FFC000"/>
                </a:solidFill>
              </a:rPr>
              <a:t>CHECK_REMBLANK</a:t>
            </a:r>
          </a:p>
          <a:p>
            <a:pPr lvl="2"/>
            <a:r>
              <a:rPr lang="en-US" altLang="en-US" sz="800" dirty="0"/>
              <a:t>T</a:t>
            </a:r>
            <a:r>
              <a:rPr lang="en-US" altLang="en-US" sz="800" dirty="0" smtClean="0"/>
              <a:t>ake </a:t>
            </a:r>
            <a:r>
              <a:rPr lang="en-US" altLang="en-US" sz="800" dirty="0"/>
              <a:t>out all empty fields from the input set, only use in inquire </a:t>
            </a:r>
            <a:r>
              <a:rPr lang="en-US" altLang="en-US" sz="800" dirty="0" smtClean="0"/>
              <a:t>mode.</a:t>
            </a:r>
            <a:endParaRPr lang="en-US" altLang="en-US" sz="800" dirty="0"/>
          </a:p>
          <a:p>
            <a:pPr lvl="1"/>
            <a:r>
              <a:rPr lang="en-US" altLang="en-US" sz="800" b="1" dirty="0" smtClean="0">
                <a:solidFill>
                  <a:srgbClr val="FFC000"/>
                </a:solidFill>
              </a:rPr>
              <a:t>CHECK_EMPTY</a:t>
            </a:r>
          </a:p>
          <a:p>
            <a:pPr lvl="2"/>
            <a:r>
              <a:rPr lang="en-US" altLang="en-US" sz="800" dirty="0" smtClean="0"/>
              <a:t>Check </a:t>
            </a:r>
            <a:r>
              <a:rPr lang="en-US" altLang="en-US" sz="800" dirty="0"/>
              <a:t>for blank required fields or empty </a:t>
            </a:r>
            <a:r>
              <a:rPr lang="en-US" altLang="en-US" sz="800" dirty="0" smtClean="0"/>
              <a:t>fields.</a:t>
            </a:r>
            <a:endParaRPr lang="en-US" altLang="en-US" sz="800" dirty="0"/>
          </a:p>
          <a:p>
            <a:r>
              <a:rPr lang="en-US" altLang="en-US" sz="800" b="1" i="1" dirty="0" smtClean="0"/>
              <a:t>SET_CTXT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If </a:t>
            </a:r>
            <a:r>
              <a:rPr lang="en-US" altLang="en-US" sz="800" dirty="0"/>
              <a:t>passed and TRUE the focus should be moved to the return </a:t>
            </a:r>
            <a:r>
              <a:rPr lang="en-US" altLang="en-US" sz="800" dirty="0" smtClean="0"/>
              <a:t>field.</a:t>
            </a:r>
            <a:endParaRPr lang="en-US" altLang="en-US" sz="800" dirty="0"/>
          </a:p>
          <a:p>
            <a:r>
              <a:rPr lang="en-US" altLang="en-US" sz="800" b="1" i="1" dirty="0" smtClean="0"/>
              <a:t>SAVE_FLDNAM</a:t>
            </a:r>
            <a:r>
              <a:rPr lang="en-US" altLang="en-US" sz="800" b="1" dirty="0" smtClean="0"/>
              <a:t>	(a)</a:t>
            </a:r>
            <a:endParaRPr lang="en-US" altLang="en-US" sz="800" b="1" dirty="0"/>
          </a:p>
          <a:p>
            <a:pPr lvl="1"/>
            <a:r>
              <a:rPr lang="en-US" altLang="en-US" sz="800" b="1" dirty="0" smtClean="0"/>
              <a:t>IN</a:t>
            </a:r>
            <a:r>
              <a:rPr lang="en-US" altLang="en-US" sz="800" b="1" dirty="0"/>
              <a:t>:</a:t>
            </a:r>
            <a:r>
              <a:rPr lang="en-US" altLang="en-US" sz="800" dirty="0"/>
              <a:t> </a:t>
            </a:r>
            <a:r>
              <a:rPr lang="en-US" altLang="en-US" sz="800" dirty="0" smtClean="0"/>
              <a:t>	If </a:t>
            </a:r>
            <a:r>
              <a:rPr lang="en-US" altLang="en-US" sz="800" dirty="0"/>
              <a:t>set to "</a:t>
            </a:r>
            <a:r>
              <a:rPr lang="en-US" altLang="en-US" sz="800" b="1" dirty="0">
                <a:solidFill>
                  <a:srgbClr val="FFC000"/>
                </a:solidFill>
              </a:rPr>
              <a:t>*CLEAR*</a:t>
            </a:r>
            <a:r>
              <a:rPr lang="en-US" altLang="en-US" sz="800" dirty="0"/>
              <a:t>" then any fields with empty data will be </a:t>
            </a:r>
            <a:r>
              <a:rPr lang="en-US" altLang="en-US" sz="800" b="1" dirty="0" smtClean="0"/>
              <a:t>I_INIT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pPr lvl="1"/>
            <a:r>
              <a:rPr lang="en-US" altLang="en-US" sz="800" b="1" dirty="0" smtClean="0"/>
              <a:t>OUT</a:t>
            </a:r>
            <a:r>
              <a:rPr lang="en-US" altLang="en-US" sz="800" b="1" dirty="0"/>
              <a:t>:</a:t>
            </a:r>
            <a:r>
              <a:rPr lang="en-US" altLang="en-US" sz="800" dirty="0"/>
              <a:t> </a:t>
            </a:r>
            <a:r>
              <a:rPr lang="en-US" altLang="en-US" sz="800" dirty="0" smtClean="0"/>
              <a:t>	Returns </a:t>
            </a:r>
            <a:r>
              <a:rPr lang="en-US" altLang="en-US" sz="800" dirty="0"/>
              <a:t>first field which does not match the test condition.</a:t>
            </a:r>
          </a:p>
          <a:p>
            <a:r>
              <a:rPr lang="en-US" altLang="en-US" sz="800" b="1" i="1" dirty="0" smtClean="0"/>
              <a:t>BUFFER_IN</a:t>
            </a:r>
            <a:r>
              <a:rPr lang="en-US" altLang="en-US" sz="800" b="1" dirty="0" smtClean="0"/>
              <a:t>	(a)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Data </a:t>
            </a:r>
            <a:r>
              <a:rPr lang="en-US" altLang="en-US" sz="800" dirty="0"/>
              <a:t>record associated with </a:t>
            </a:r>
            <a:r>
              <a:rPr lang="en-US" altLang="en-US" sz="800" b="1" i="1" dirty="0" smtClean="0"/>
              <a:t>INP_ID</a:t>
            </a:r>
            <a:r>
              <a:rPr lang="en-US" altLang="en-US" sz="800" dirty="0" smtClean="0"/>
              <a:t>.</a:t>
            </a:r>
            <a:endParaRPr lang="en-US" altLang="en-US" sz="800" dirty="0"/>
          </a:p>
          <a:p>
            <a:r>
              <a:rPr lang="en-US" altLang="en-US" sz="800" b="1" i="1" dirty="0" smtClean="0"/>
              <a:t>SKIP_DISABLED</a:t>
            </a:r>
            <a:r>
              <a:rPr lang="en-US" altLang="en-US" sz="800" b="1" dirty="0" smtClean="0"/>
              <a:t>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If </a:t>
            </a:r>
            <a:r>
              <a:rPr lang="en-US" altLang="en-US" sz="800" dirty="0"/>
              <a:t>passed TRUE do not consider disabled fields in the </a:t>
            </a:r>
            <a:r>
              <a:rPr lang="en-US" altLang="en-US" sz="800" dirty="0" smtClean="0"/>
              <a:t>set.</a:t>
            </a:r>
            <a:endParaRPr lang="en-US" altLang="en-US" sz="800" dirty="0"/>
          </a:p>
          <a:p>
            <a:r>
              <a:rPr lang="en-US" altLang="en-US" sz="800" b="1" i="1" dirty="0" smtClean="0"/>
              <a:t>SKIP_ME</a:t>
            </a:r>
            <a:r>
              <a:rPr lang="en-US" altLang="en-US" sz="800" b="1" dirty="0" smtClean="0"/>
              <a:t>		(n)</a:t>
            </a:r>
            <a:endParaRPr lang="en-US" altLang="en-US" sz="800" b="1" dirty="0"/>
          </a:p>
          <a:p>
            <a:pPr lvl="1"/>
            <a:r>
              <a:rPr lang="en-US" altLang="en-US" sz="800" dirty="0" smtClean="0"/>
              <a:t>If </a:t>
            </a:r>
            <a:r>
              <a:rPr lang="en-US" altLang="en-US" sz="800" dirty="0"/>
              <a:t>passed, field name or number to skip when doing the </a:t>
            </a:r>
            <a:r>
              <a:rPr lang="en-US" altLang="en-US" sz="800" dirty="0" smtClean="0"/>
              <a:t>check.</a:t>
            </a:r>
          </a:p>
          <a:p>
            <a:pPr lvl="1"/>
            <a:r>
              <a:rPr lang="en-US" altLang="en-US" sz="800" dirty="0" smtClean="0"/>
              <a:t>Usually </a:t>
            </a:r>
            <a:r>
              <a:rPr lang="en-US" altLang="en-US" sz="800" dirty="0"/>
              <a:t>passed when checking to see if any fields empty other than </a:t>
            </a:r>
            <a:r>
              <a:rPr lang="en-US" altLang="en-US" sz="800" dirty="0" smtClean="0"/>
              <a:t>the current field.</a:t>
            </a:r>
            <a:endParaRPr lang="en-US" altLang="en-US" sz="1000" dirty="0" smtClean="0"/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.INPUT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 smtClean="0"/>
              <a:t> </a:t>
            </a:r>
            <a:r>
              <a:rPr lang="en-US" sz="1800" b="1" i="1" dirty="0" smtClean="0"/>
              <a:t>NAME		</a:t>
            </a:r>
            <a:r>
              <a:rPr lang="en-US" sz="1800" b="1" dirty="0" smtClean="0"/>
              <a:t>(a)</a:t>
            </a:r>
            <a:endParaRPr lang="en-US" sz="1800" b="1" i="1" dirty="0"/>
          </a:p>
          <a:p>
            <a:pPr lvl="1"/>
            <a:r>
              <a:rPr lang="en-US" sz="1800" dirty="0"/>
              <a:t>The name of the input window (a maximum of 15 characters).</a:t>
            </a:r>
          </a:p>
          <a:p>
            <a:r>
              <a:rPr lang="en-US" sz="1800" b="1" i="1" dirty="0" smtClean="0"/>
              <a:t>ROWS		</a:t>
            </a:r>
            <a:r>
              <a:rPr lang="en-US" sz="1800" b="1" dirty="0" smtClean="0"/>
              <a:t>(n)</a:t>
            </a:r>
            <a:endParaRPr lang="en-US" sz="1800" b="1" i="1" dirty="0"/>
          </a:p>
          <a:p>
            <a:pPr lvl="1"/>
            <a:r>
              <a:rPr lang="en-US" sz="1800" dirty="0"/>
              <a:t>The number of rows in the window.</a:t>
            </a:r>
          </a:p>
          <a:p>
            <a:r>
              <a:rPr lang="en-US" sz="1800" b="1" i="1" dirty="0" smtClean="0"/>
              <a:t>COLUMNS		</a:t>
            </a:r>
            <a:r>
              <a:rPr lang="en-US" sz="1800" b="1" dirty="0" smtClean="0"/>
              <a:t>(n)</a:t>
            </a:r>
            <a:endParaRPr lang="en-US" sz="1800" b="1" i="1" dirty="0"/>
          </a:p>
          <a:p>
            <a:pPr lvl="1"/>
            <a:r>
              <a:rPr lang="en-US" sz="1800" dirty="0"/>
              <a:t>The number of columns in the window.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CU_DECIMALS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cu_decimals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inputID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fieldName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numDecimals</a:t>
            </a:r>
            <a:r>
              <a:rPr lang="en-US" altLang="en-US" sz="2000" b="1" dirty="0" smtClean="0"/>
              <a:t>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For price and quantity fields the current number of decimals is </a:t>
            </a:r>
            <a:r>
              <a:rPr lang="en-US" altLang="en-US" sz="2000" dirty="0" smtClean="0"/>
              <a:t>stored in </a:t>
            </a:r>
            <a:r>
              <a:rPr lang="en-US" altLang="en-US" sz="2000" dirty="0"/>
              <a:t>the user string as "</a:t>
            </a:r>
            <a:r>
              <a:rPr lang="en-US" altLang="en-US" sz="2000" b="1" dirty="0"/>
              <a:t>\:x</a:t>
            </a:r>
            <a:r>
              <a:rPr lang="en-US" altLang="en-US" sz="2000" dirty="0"/>
              <a:t>" where </a:t>
            </a:r>
            <a:r>
              <a:rPr lang="en-US" altLang="en-US" sz="2000" b="1" dirty="0"/>
              <a:t>x</a:t>
            </a:r>
            <a:r>
              <a:rPr lang="en-US" altLang="en-US" sz="2000" dirty="0"/>
              <a:t> is the number of decimals.  </a:t>
            </a:r>
            <a:endParaRPr lang="en-US" altLang="en-US" sz="2000" dirty="0" smtClean="0"/>
          </a:p>
          <a:p>
            <a:r>
              <a:rPr lang="en-US" altLang="en-US" sz="2000" dirty="0" smtClean="0"/>
              <a:t>The change </a:t>
            </a:r>
            <a:r>
              <a:rPr lang="en-US" altLang="en-US" sz="2000" dirty="0"/>
              <a:t>method uses this information to correctly format the output.</a:t>
            </a:r>
            <a:endParaRPr lang="en-US" altLang="en-US" sz="2000" dirty="0" smtClean="0"/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CU_DECIMALS</a:t>
            </a:r>
            <a:r>
              <a:rPr lang="en-US" altLang="en-US" sz="4400" dirty="0" smtClean="0"/>
              <a:t> Arguments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/>
              <a:t>INPUTID</a:t>
            </a:r>
            <a:r>
              <a:rPr lang="en-US" altLang="en-US" sz="2000" b="1" dirty="0" smtClean="0"/>
              <a:t>		(n)</a:t>
            </a:r>
          </a:p>
          <a:p>
            <a:pPr lvl="1"/>
            <a:r>
              <a:rPr lang="en-US" altLang="en-US" sz="2000" dirty="0" smtClean="0"/>
              <a:t>Input </a:t>
            </a:r>
            <a:r>
              <a:rPr lang="en-US" altLang="en-US" sz="2000" dirty="0"/>
              <a:t>window containing the decimal field.</a:t>
            </a:r>
          </a:p>
          <a:p>
            <a:r>
              <a:rPr lang="en-US" altLang="en-US" sz="2000" b="1" i="1" dirty="0" smtClean="0"/>
              <a:t>FIELDNAME</a:t>
            </a:r>
            <a:r>
              <a:rPr lang="en-US" altLang="en-US" sz="2000" b="1" dirty="0" smtClean="0"/>
              <a:t>	(a)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Name of field to modify.</a:t>
            </a:r>
          </a:p>
          <a:p>
            <a:r>
              <a:rPr lang="en-US" altLang="en-US" sz="2000" b="1" i="1" dirty="0" smtClean="0"/>
              <a:t>NUMDECIMALS</a:t>
            </a:r>
            <a:r>
              <a:rPr lang="en-US" altLang="en-US" sz="2000" b="1" dirty="0" smtClean="0"/>
              <a:t>	(n)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New number of decimals for the field.</a:t>
            </a:r>
            <a:endParaRPr lang="en-US" altLang="en-US" sz="2000" dirty="0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PHONE_SETUP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phone_setup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wnd_id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fldnam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mode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fmt_code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fmt_str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fmt021_fmt</a:t>
            </a:r>
            <a:r>
              <a:rPr lang="en-US" altLang="en-US" sz="1400" b="1" dirty="0" smtClean="0"/>
              <a:t>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This subroutine looks at the FM options and builds a global </a:t>
            </a:r>
            <a:r>
              <a:rPr lang="en-US" altLang="en-US" sz="2000" dirty="0" smtClean="0"/>
              <a:t>selection window </a:t>
            </a:r>
            <a:r>
              <a:rPr lang="en-US" altLang="en-US" sz="2000" dirty="0"/>
              <a:t>to be used by other programs to determine the phone number </a:t>
            </a:r>
            <a:r>
              <a:rPr lang="en-US" altLang="en-US" sz="2000" dirty="0" smtClean="0"/>
              <a:t>format.</a:t>
            </a:r>
          </a:p>
          <a:p>
            <a:r>
              <a:rPr lang="en-US" altLang="en-US" sz="2000" dirty="0" smtClean="0"/>
              <a:t>Since </a:t>
            </a:r>
            <a:r>
              <a:rPr lang="en-US" altLang="en-US" sz="2000" dirty="0"/>
              <a:t>a window name can only be used once per program, this routine </a:t>
            </a:r>
            <a:r>
              <a:rPr lang="en-US" altLang="en-US" sz="2000" dirty="0" smtClean="0"/>
              <a:t>gives other </a:t>
            </a:r>
            <a:r>
              <a:rPr lang="en-US" altLang="en-US" sz="2000" dirty="0"/>
              <a:t>subroutines access to the same selection window.</a:t>
            </a:r>
            <a:endParaRPr lang="en-US" altLang="en-US" sz="2000" dirty="0" smtClean="0"/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PHONE_SETUP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WND_ID</a:t>
            </a:r>
            <a:r>
              <a:rPr lang="en-US" altLang="en-US" sz="1200" b="1" dirty="0" smtClean="0"/>
              <a:t>      	(n)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Input </a:t>
            </a:r>
            <a:r>
              <a:rPr lang="en-US" altLang="en-US" sz="1200" dirty="0"/>
              <a:t>window to </a:t>
            </a:r>
            <a:r>
              <a:rPr lang="en-US" altLang="en-US" sz="1200" dirty="0" smtClean="0"/>
              <a:t>modify.</a:t>
            </a: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OUTPUT </a:t>
            </a:r>
            <a:r>
              <a:rPr lang="en-US" altLang="en-US" sz="1200" b="1" i="1" dirty="0" smtClean="0"/>
              <a:t>SEL_ID</a:t>
            </a:r>
            <a:r>
              <a:rPr lang="en-US" altLang="en-US" sz="1200" dirty="0" smtClean="0"/>
              <a:t> if </a:t>
            </a:r>
            <a:r>
              <a:rPr lang="en-US" altLang="en-US" sz="1200" b="1" i="1" dirty="0" smtClean="0"/>
              <a:t>MODE </a:t>
            </a:r>
            <a:r>
              <a:rPr lang="en-US" altLang="en-US" sz="1200" dirty="0" smtClean="0"/>
              <a:t>= 3.</a:t>
            </a:r>
          </a:p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FLDNAM</a:t>
            </a:r>
            <a:r>
              <a:rPr lang="en-US" altLang="en-US" sz="1200" b="1" dirty="0" smtClean="0"/>
              <a:t>      	(a)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/>
              <a:t>F</a:t>
            </a:r>
            <a:r>
              <a:rPr lang="en-US" altLang="en-US" sz="1200" dirty="0" smtClean="0"/>
              <a:t>ield </a:t>
            </a:r>
            <a:r>
              <a:rPr lang="en-US" altLang="en-US" sz="1200" dirty="0"/>
              <a:t>within input </a:t>
            </a:r>
            <a:r>
              <a:rPr lang="en-US" altLang="en-US" sz="1200" dirty="0" smtClean="0"/>
              <a:t>window.</a:t>
            </a:r>
          </a:p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MODE</a:t>
            </a:r>
            <a:r>
              <a:rPr lang="en-US" altLang="en-US" sz="1200" b="1" dirty="0" smtClean="0"/>
              <a:t>        	(n)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1 </a:t>
            </a:r>
            <a:r>
              <a:rPr lang="en-US" altLang="en-US" sz="1200" dirty="0"/>
              <a:t>= </a:t>
            </a:r>
            <a:r>
              <a:rPr lang="en-US" altLang="en-US" sz="1200" dirty="0" smtClean="0"/>
              <a:t>Change </a:t>
            </a:r>
            <a:r>
              <a:rPr lang="en-US" altLang="en-US" sz="1200" dirty="0"/>
              <a:t>field </a:t>
            </a:r>
            <a:r>
              <a:rPr lang="en-US" altLang="en-US" sz="1200" dirty="0" smtClean="0"/>
              <a:t>format.</a:t>
            </a: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2 </a:t>
            </a:r>
            <a:r>
              <a:rPr lang="en-US" altLang="en-US" sz="1200" dirty="0"/>
              <a:t>= </a:t>
            </a:r>
            <a:r>
              <a:rPr lang="en-US" altLang="en-US" sz="1200" dirty="0" smtClean="0"/>
              <a:t>Tie </a:t>
            </a:r>
            <a:r>
              <a:rPr lang="en-US" altLang="en-US" sz="1200" dirty="0"/>
              <a:t>format selection window to </a:t>
            </a:r>
            <a:r>
              <a:rPr lang="en-US" altLang="en-US" sz="1200" dirty="0" smtClean="0"/>
              <a:t>field.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3 = Return id of format selection window (returns 0 if phone formatting not used).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4 </a:t>
            </a:r>
            <a:r>
              <a:rPr lang="en-US" altLang="en-US" sz="1200" dirty="0"/>
              <a:t>= </a:t>
            </a:r>
            <a:r>
              <a:rPr lang="en-US" altLang="en-US" sz="1200" dirty="0" smtClean="0"/>
              <a:t>Return format string.</a:t>
            </a: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5 </a:t>
            </a:r>
            <a:r>
              <a:rPr lang="en-US" altLang="en-US" sz="1200" dirty="0"/>
              <a:t>= </a:t>
            </a:r>
            <a:r>
              <a:rPr lang="en-US" altLang="en-US" sz="1200" dirty="0" smtClean="0"/>
              <a:t>Return format </a:t>
            </a:r>
            <a:r>
              <a:rPr lang="en-US" altLang="en-US" sz="1200" dirty="0"/>
              <a:t>string from option </a:t>
            </a:r>
            <a:r>
              <a:rPr lang="en-US" altLang="en-US" sz="1200" dirty="0" smtClean="0"/>
              <a:t>FM021.</a:t>
            </a: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FMT_CODE</a:t>
            </a:r>
            <a:r>
              <a:rPr lang="en-US" altLang="en-US" sz="1200" b="1" dirty="0" smtClean="0"/>
              <a:t>    	(n)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The </a:t>
            </a:r>
            <a:r>
              <a:rPr lang="en-US" altLang="en-US" sz="1200" dirty="0"/>
              <a:t>FM option to use (if </a:t>
            </a:r>
            <a:r>
              <a:rPr lang="en-US" altLang="en-US" sz="1200" b="1" i="1" dirty="0" smtClean="0"/>
              <a:t>MODE</a:t>
            </a:r>
            <a:r>
              <a:rPr lang="en-US" altLang="en-US" sz="1200" dirty="0" smtClean="0"/>
              <a:t> = </a:t>
            </a:r>
            <a:r>
              <a:rPr lang="en-US" altLang="en-US" sz="1200" dirty="0"/>
              <a:t>1</a:t>
            </a:r>
            <a:r>
              <a:rPr lang="en-US" altLang="en-US" sz="1200" dirty="0" smtClean="0"/>
              <a:t>).</a:t>
            </a: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FMT_STR</a:t>
            </a:r>
            <a:r>
              <a:rPr lang="en-US" altLang="en-US" sz="1200" b="1" dirty="0" smtClean="0"/>
              <a:t>     	(a) </a:t>
            </a:r>
            <a:r>
              <a:rPr lang="en-US" altLang="en-US" sz="12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Phone format string.</a:t>
            </a: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sz="1200" b="1" i="1" dirty="0" smtClean="0"/>
              <a:t>FM021_FMT</a:t>
            </a:r>
            <a:r>
              <a:rPr lang="en-US" altLang="en-US" sz="1200" b="1" dirty="0" smtClean="0"/>
              <a:t>   	(n)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Phone </a:t>
            </a:r>
            <a:r>
              <a:rPr lang="en-US" altLang="en-US" sz="1200" dirty="0"/>
              <a:t>format for </a:t>
            </a:r>
            <a:r>
              <a:rPr lang="en-US" altLang="en-US" sz="1200" dirty="0" smtClean="0"/>
              <a:t>UIS forms.</a:t>
            </a:r>
            <a:endParaRPr lang="en-US" altLang="en-US" sz="1200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dirty="0"/>
              <a:t> </a:t>
            </a:r>
            <a:endParaRPr lang="en-US" altLang="en-US" sz="1200" dirty="0" smtClean="0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9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Processing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Input is performed on </a:t>
            </a:r>
            <a:r>
              <a:rPr lang="en-US" altLang="en-US" sz="2000" dirty="0" smtClean="0"/>
              <a:t>sets: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Default set is all fields in the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Multiple sets can be created in a single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Set </a:t>
            </a:r>
            <a:r>
              <a:rPr lang="en-US" altLang="en-US" sz="2200" dirty="0" smtClean="0"/>
              <a:t>restrictions: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100" dirty="0" smtClean="0"/>
              <a:t>Single </a:t>
            </a:r>
            <a:r>
              <a:rPr lang="en-US" altLang="en-US" sz="2100" dirty="0" smtClean="0"/>
              <a:t>structure.</a:t>
            </a:r>
            <a:endParaRPr lang="en-US" altLang="en-US" sz="2100" dirty="0" smtClean="0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Why the need for input sets?</a:t>
            </a:r>
          </a:p>
          <a:p>
            <a:pPr lvl="1" eaLnBrk="1" hangingPunct="1"/>
            <a:r>
              <a:rPr lang="en-US" altLang="en-US" sz="2000" dirty="0" smtClean="0"/>
              <a:t>Define a subset of fields for </a:t>
            </a:r>
            <a:r>
              <a:rPr lang="en-US" altLang="en-US" sz="2000" dirty="0" smtClean="0"/>
              <a:t>input.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Change the field processing </a:t>
            </a:r>
            <a:r>
              <a:rPr lang="en-US" altLang="en-US" sz="2000" dirty="0" smtClean="0"/>
              <a:t>order.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Process multiple structures in a single input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</p:txBody>
      </p:sp>
      <p:sp>
        <p:nvSpPr>
          <p:cNvPr id="1136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Sets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Define groups of </a:t>
            </a:r>
            <a:r>
              <a:rPr lang="en-US" altLang="en-US" sz="2000" dirty="0" smtClean="0"/>
              <a:t>fields: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Defines the processing </a:t>
            </a:r>
            <a:r>
              <a:rPr lang="en-US" altLang="en-US" sz="2000" dirty="0" smtClean="0"/>
              <a:t>order.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Up to 15 sets in a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Each set must contain a least one </a:t>
            </a:r>
            <a:r>
              <a:rPr lang="en-US" altLang="en-US" sz="2000" dirty="0" smtClean="0"/>
              <a:t>field.</a:t>
            </a:r>
            <a:endParaRPr lang="en-US" altLang="en-US" sz="2000" dirty="0" smtClean="0"/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.SET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.set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/>
              <a:t>set_name</a:t>
            </a:r>
            <a:r>
              <a:rPr lang="en-US" altLang="en-US" sz="2000" b="1" dirty="0"/>
              <a:t>, [</a:t>
            </a:r>
            <a:r>
              <a:rPr lang="en-US" altLang="en-US" sz="2000" b="1" i="1" dirty="0"/>
              <a:t>structure_name</a:t>
            </a:r>
            <a:r>
              <a:rPr lang="en-US" altLang="en-US" sz="2000" b="1" dirty="0"/>
              <a:t>][, </a:t>
            </a:r>
            <a:r>
              <a:rPr lang="en-US" altLang="en-US" sz="2000" b="1" i="1" dirty="0"/>
              <a:t>field_spec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</a:t>
            </a:r>
          </a:p>
          <a:p>
            <a:pPr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Define a subset of </a:t>
            </a:r>
            <a:r>
              <a:rPr lang="en-US" altLang="en-US" sz="2400" dirty="0" smtClean="0"/>
              <a:t>fields:</a:t>
            </a:r>
          </a:p>
          <a:p>
            <a:pPr lvl="1" eaLnBrk="1" hangingPunct="1"/>
            <a:r>
              <a:rPr lang="en-US" altLang="en-US" sz="2400" dirty="0" smtClean="0"/>
              <a:t>Can only contain fields from one structure.</a:t>
            </a:r>
          </a:p>
          <a:p>
            <a:pPr lvl="1" eaLnBrk="1" hangingPunct="1"/>
            <a:r>
              <a:rPr lang="en-US" altLang="en-US" sz="2400" dirty="0" smtClean="0"/>
              <a:t>Defines </a:t>
            </a:r>
            <a:r>
              <a:rPr lang="en-US" altLang="en-US" sz="2400" dirty="0" smtClean="0"/>
              <a:t>processing </a:t>
            </a:r>
            <a:r>
              <a:rPr lang="en-US" altLang="en-US" sz="2400" dirty="0" smtClean="0"/>
              <a:t>order.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At runtime, default input set is first one </a:t>
            </a:r>
            <a:r>
              <a:rPr lang="en-US" altLang="en-US" sz="2400" dirty="0" smtClean="0"/>
              <a:t>defined: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Or all fields if no sets are </a:t>
            </a:r>
            <a:r>
              <a:rPr lang="en-US" altLang="en-US" sz="2400" dirty="0" smtClean="0"/>
              <a:t>defined.</a:t>
            </a:r>
            <a:endParaRPr lang="en-US" altLang="en-US" sz="2400" dirty="0" smtClean="0"/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</a:t>
            </a:r>
            <a:r>
              <a:rPr lang="en-US" altLang="en-US" dirty="0" smtClean="0">
                <a:solidFill>
                  <a:srgbClr val="FFC000"/>
                </a:solidFill>
              </a:rPr>
              <a:t>SET </a:t>
            </a:r>
            <a:r>
              <a:rPr lang="en-US" altLang="en-US" dirty="0" smtClean="0"/>
              <a:t>Arguments</a:t>
            </a:r>
            <a:endParaRPr lang="en-US" altLang="en-US" dirty="0" smtClean="0"/>
          </a:p>
        </p:txBody>
      </p:sp>
      <p:sp>
        <p:nvSpPr>
          <p:cNvPr id="1157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i="1" dirty="0" smtClean="0"/>
              <a:t>SET_NAME</a:t>
            </a:r>
            <a:endParaRPr lang="en-US" altLang="en-US" sz="1800" b="1" i="1" dirty="0"/>
          </a:p>
          <a:p>
            <a:pPr lvl="1"/>
            <a:r>
              <a:rPr lang="en-US" altLang="en-US" sz="1800" dirty="0"/>
              <a:t>The name of the input set (a maximum of 30 characters</a:t>
            </a:r>
            <a:r>
              <a:rPr lang="en-US" altLang="en-US" sz="1800" dirty="0" smtClean="0"/>
              <a:t>).</a:t>
            </a:r>
            <a:endParaRPr lang="en-US" altLang="en-US" sz="1800" dirty="0"/>
          </a:p>
          <a:p>
            <a:r>
              <a:rPr lang="en-US" altLang="en-US" sz="1800" b="1" i="1" dirty="0" smtClean="0"/>
              <a:t>STRUCTURE_NAME</a:t>
            </a:r>
            <a:endParaRPr lang="en-US" altLang="en-US" sz="1800" b="1" i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name of the structure to associate with the set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b="1" i="1" dirty="0" smtClean="0"/>
              <a:t>FIELD_SPEC</a:t>
            </a:r>
            <a:endParaRPr lang="en-US" altLang="en-US" sz="1800" b="1" i="1" dirty="0"/>
          </a:p>
          <a:p>
            <a:pPr lvl="1"/>
            <a:r>
              <a:rPr lang="en-US" altLang="en-US" sz="1800" dirty="0" smtClean="0"/>
              <a:t>Optional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field specification for one or more fields in the set</a:t>
            </a:r>
            <a:r>
              <a:rPr lang="en-US" altLang="en-US" sz="1800" dirty="0" smtClean="0"/>
              <a:t>.</a:t>
            </a:r>
            <a:endParaRPr lang="en-US" altLang="en-US" sz="2400" dirty="0" smtClean="0"/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  <p:extLst>
      <p:ext uri="{BB962C8B-B14F-4D97-AF65-F5344CB8AC3E}">
        <p14:creationId xmlns:p14="http://schemas.microsoft.com/office/powerpoint/2010/main" val="268763284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.PLACE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.place </a:t>
            </a:r>
            <a:r>
              <a:rPr lang="en-US" altLang="en-US" sz="2000" b="1" i="1" dirty="0" smtClean="0"/>
              <a:t>row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column </a:t>
            </a:r>
            <a:r>
              <a:rPr lang="en-US" altLang="en-US" sz="2000" b="1" dirty="0" smtClean="0"/>
              <a:t>[, </a:t>
            </a:r>
            <a:r>
              <a:rPr lang="en-US" altLang="en-US" sz="2000" b="1" i="1" dirty="0" smtClean="0"/>
              <a:t>unbounded </a:t>
            </a:r>
            <a:r>
              <a:rPr lang="en-US" altLang="en-US" sz="2000" b="1" dirty="0" smtClean="0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Defines the location of an input, selection, or general window on the screen.</a:t>
            </a:r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The default position is row 1, column 1. </a:t>
            </a:r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Any border goes around the window’s placement area.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.SET</a:t>
            </a:r>
            <a:r>
              <a:rPr lang="en-US" altLang="en-US" dirty="0" smtClean="0"/>
              <a:t> </a:t>
            </a:r>
            <a:r>
              <a:rPr lang="en-US" altLang="en-US" dirty="0" smtClean="0"/>
              <a:t>Examples</a:t>
            </a:r>
            <a:endParaRPr lang="en-US" altLang="en-US" dirty="0" smtClean="0"/>
          </a:p>
        </p:txBody>
      </p:sp>
      <p:sp>
        <p:nvSpPr>
          <p:cNvPr id="1167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.structure</a:t>
            </a:r>
            <a:r>
              <a:rPr lang="en-US" altLang="en-US" sz="1600" b="1" dirty="0"/>
              <a:t> cusinf, cusnum, name, addr1, addr2, city, state, zip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.set</a:t>
            </a:r>
            <a:r>
              <a:rPr lang="en-US" altLang="en-US" sz="1600" b="1" dirty="0"/>
              <a:t> setone, cusinf, cusnum, name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.set</a:t>
            </a:r>
            <a:r>
              <a:rPr lang="en-US" altLang="en-US" sz="1600" b="1" dirty="0"/>
              <a:t> settwo, cusinf, cusnum, state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.set</a:t>
            </a:r>
            <a:r>
              <a:rPr lang="en-US" altLang="en-US" sz="1600" b="1" dirty="0"/>
              <a:t> cusinf, cusinf, cusnum, name, addr1, addr2, city, state, </a:t>
            </a:r>
            <a:r>
              <a:rPr lang="en-US" altLang="en-US" sz="1600" b="1" dirty="0" smtClean="0"/>
              <a:t>zip</a:t>
            </a:r>
          </a:p>
          <a:p>
            <a:pPr>
              <a:buNone/>
            </a:pPr>
            <a:endParaRPr lang="en-US" altLang="en-US" sz="1600" dirty="0"/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.repository_structure</a:t>
            </a:r>
            <a:r>
              <a:rPr lang="en-US" altLang="en-US" sz="1600" b="1" dirty="0"/>
              <a:t> cusmas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 </a:t>
            </a:r>
            <a:r>
              <a:rPr lang="en-US" altLang="en-US" sz="1600" b="1" dirty="0"/>
              <a:t>name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address[1]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address[2]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city[1]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city[2]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state[1]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.field</a:t>
            </a:r>
            <a:r>
              <a:rPr lang="en-US" altLang="en-US" sz="1600" b="1" dirty="0"/>
              <a:t> state[2]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.set </a:t>
            </a:r>
            <a:r>
              <a:rPr lang="en-US" altLang="en-US" sz="1600" b="1" dirty="0"/>
              <a:t>shipping, cusmas, name, address[1], city[1], state[1]</a:t>
            </a:r>
          </a:p>
          <a:p>
            <a:pPr>
              <a:buNone/>
            </a:pPr>
            <a:r>
              <a:rPr lang="en-US" altLang="en-US" sz="1600" b="1" dirty="0">
                <a:solidFill>
                  <a:srgbClr val="FFC000"/>
                </a:solidFill>
              </a:rPr>
              <a:t>.set</a:t>
            </a:r>
            <a:r>
              <a:rPr lang="en-US" altLang="en-US" sz="1600" b="1" dirty="0"/>
              <a:t> billing, cusmas, name, address[2], city[2], state[2]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2971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10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exercise.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Light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Light" id="{7F92C81A-AD01-4476-9547-A3482F63BA76}" vid="{D112A410-AC4D-45F1-AC49-44B69ADEE4A6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9DB2A1-107E-4352-83D5-3A5D137E2A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6E8759-87A5-4D05-B2BC-A87F7A83259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5AB2F6B-A091-4B6A-A161-4225BA126C31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DA28795E-1CB7-4B3F-8FD1-F49F4CACB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CULight</Template>
  <TotalTime>1399</TotalTime>
  <Words>6548</Words>
  <Application>Microsoft Office PowerPoint</Application>
  <PresentationFormat>On-screen Show (4:3)</PresentationFormat>
  <Paragraphs>1110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Courier</vt:lpstr>
      <vt:lpstr>Times New Roman</vt:lpstr>
      <vt:lpstr>Times-Roman</vt:lpstr>
      <vt:lpstr>Verdana</vt:lpstr>
      <vt:lpstr>Wingdings</vt:lpstr>
      <vt:lpstr>CULight</vt:lpstr>
      <vt:lpstr>Dark Design</vt:lpstr>
      <vt:lpstr>Synergy Toolkit Training</vt:lpstr>
      <vt:lpstr>Exercise 5</vt:lpstr>
      <vt:lpstr>Input Processing</vt:lpstr>
      <vt:lpstr>Input Processing</vt:lpstr>
      <vt:lpstr>Input Windows</vt:lpstr>
      <vt:lpstr>Input Window Script Commands</vt:lpstr>
      <vt:lpstr>.INPUT </vt:lpstr>
      <vt:lpstr>.INPUT Arguments</vt:lpstr>
      <vt:lpstr>.PLACE</vt:lpstr>
      <vt:lpstr>.PLACE Arguments</vt:lpstr>
      <vt:lpstr>.BORDER</vt:lpstr>
      <vt:lpstr>.BORDER Arguments</vt:lpstr>
      <vt:lpstr>.TITLE</vt:lpstr>
      <vt:lpstr>.TITLE Arguments</vt:lpstr>
      <vt:lpstr>.DISPLAY</vt:lpstr>
      <vt:lpstr>.DISPLAY Arguments</vt:lpstr>
      <vt:lpstr>.FIELD</vt:lpstr>
      <vt:lpstr>.FIELD Arguments</vt:lpstr>
      <vt:lpstr>Main .FIELD Options</vt:lpstr>
      <vt:lpstr>.FIELD Data Validation Options</vt:lpstr>
      <vt:lpstr>.FIELD Data Validation Options</vt:lpstr>
      <vt:lpstr>.FIELD Data Validation Options</vt:lpstr>
      <vt:lpstr>.FIELD Data Display Options</vt:lpstr>
      <vt:lpstr>.FIELD Data Re-Formatting</vt:lpstr>
      <vt:lpstr>.FIELD Selection Options</vt:lpstr>
      <vt:lpstr>.FIELD Default Values</vt:lpstr>
      <vt:lpstr>.FIELD Default Values</vt:lpstr>
      <vt:lpstr>.STRUCTURE</vt:lpstr>
      <vt:lpstr>.STRUCTURE Arguments</vt:lpstr>
      <vt:lpstr>.SET</vt:lpstr>
      <vt:lpstr>.SET Arguments</vt:lpstr>
      <vt:lpstr>Exercise 6</vt:lpstr>
      <vt:lpstr>Reserved Menu Entries</vt:lpstr>
      <vt:lpstr>Input Reserved Entries</vt:lpstr>
      <vt:lpstr>Selection Reserved Entries</vt:lpstr>
      <vt:lpstr>Editing Reserved Entries</vt:lpstr>
      <vt:lpstr>Standard Menu Columns</vt:lpstr>
      <vt:lpstr>Exercise 7</vt:lpstr>
      <vt:lpstr>Input Structure</vt:lpstr>
      <vt:lpstr>Data Movement</vt:lpstr>
      <vt:lpstr>Input Processing Methodology</vt:lpstr>
      <vt:lpstr>Input Processing Routines:</vt:lpstr>
      <vt:lpstr>XCALL CUI_LDINP</vt:lpstr>
      <vt:lpstr>CUI_LDINP Arguments</vt:lpstr>
      <vt:lpstr>XCALL I_INIT</vt:lpstr>
      <vt:lpstr>I_INIT Arguments</vt:lpstr>
      <vt:lpstr>XCALL CUI_INPUT</vt:lpstr>
      <vt:lpstr>CUI_INPUT Arguments</vt:lpstr>
      <vt:lpstr>Input Processing Events</vt:lpstr>
      <vt:lpstr>Detecting Input Events</vt:lpstr>
      <vt:lpstr>Detecting Menu Entry Events</vt:lpstr>
      <vt:lpstr>Detecting Break Field Events</vt:lpstr>
      <vt:lpstr>Detecting Input Set Complete</vt:lpstr>
      <vt:lpstr>Exercise 8</vt:lpstr>
      <vt:lpstr>XCALL I_INPFLD</vt:lpstr>
      <vt:lpstr>I_INPFLD Arguments</vt:lpstr>
      <vt:lpstr>XCALL CUI_DISPLAY</vt:lpstr>
      <vt:lpstr>CUI_DISPLAY Arguments</vt:lpstr>
      <vt:lpstr>XCALL I_DSPFLD</vt:lpstr>
      <vt:lpstr>I_DSPFLD Arguments</vt:lpstr>
      <vt:lpstr>XCALL I_PUTFLD</vt:lpstr>
      <vt:lpstr>I_PUTFLD Arguments</vt:lpstr>
      <vt:lpstr>XCALL CUI_NEXT</vt:lpstr>
      <vt:lpstr>CUI_NEXT Arguments</vt:lpstr>
      <vt:lpstr>Special values for field_spec</vt:lpstr>
      <vt:lpstr>XCALL I_FORCE</vt:lpstr>
      <vt:lpstr>I_FORCE Arguments</vt:lpstr>
      <vt:lpstr>XCALL I_FLDSEL</vt:lpstr>
      <vt:lpstr>I_FLDSEL Arguments</vt:lpstr>
      <vt:lpstr>XCALL I_FLDMOD</vt:lpstr>
      <vt:lpstr>I_FLDMOD Arguments</vt:lpstr>
      <vt:lpstr>XCALL I_ENABLE</vt:lpstr>
      <vt:lpstr>I_ENABLE Arguments</vt:lpstr>
      <vt:lpstr>XCALL I_DISABLE</vt:lpstr>
      <vt:lpstr>I_DISABLE Arguments</vt:lpstr>
      <vt:lpstr>XCALL CUI_PROMPT</vt:lpstr>
      <vt:lpstr>CUI_PROMPT Arguments</vt:lpstr>
      <vt:lpstr>XCALL CUI_SETCHK</vt:lpstr>
      <vt:lpstr>CUI_SETCHK Arguments</vt:lpstr>
      <vt:lpstr>XCALL CU_DECIMALS</vt:lpstr>
      <vt:lpstr>CU_DECIMALS Arguments</vt:lpstr>
      <vt:lpstr>XCALL PHONE_SETUP</vt:lpstr>
      <vt:lpstr>PHONE_SETUP Arguments</vt:lpstr>
      <vt:lpstr>Exercise 9</vt:lpstr>
      <vt:lpstr>Set Processing</vt:lpstr>
      <vt:lpstr>Sets</vt:lpstr>
      <vt:lpstr>Input Sets</vt:lpstr>
      <vt:lpstr>.SET</vt:lpstr>
      <vt:lpstr>.SET Arguments</vt:lpstr>
      <vt:lpstr>.SET Examples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494</cp:revision>
  <cp:lastPrinted>1601-01-01T00:00:00Z</cp:lastPrinted>
  <dcterms:created xsi:type="dcterms:W3CDTF">1601-01-01T00:00:00Z</dcterms:created>
  <dcterms:modified xsi:type="dcterms:W3CDTF">2021-07-06T19:50:37Z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125700.000000000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110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