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5"/>
    <p:sldMasterId id="2147483716" r:id="rId6"/>
  </p:sldMasterIdLst>
  <p:notesMasterIdLst>
    <p:notesMasterId r:id="rId25"/>
  </p:notesMasterIdLst>
  <p:handoutMasterIdLst>
    <p:handoutMasterId r:id="rId26"/>
  </p:handout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14" autoAdjust="0"/>
    <p:restoredTop sz="90709" autoAdjust="0"/>
  </p:normalViewPr>
  <p:slideViewPr>
    <p:cSldViewPr>
      <p:cViewPr varScale="1">
        <p:scale>
          <a:sx n="109" d="100"/>
          <a:sy n="109" d="100"/>
        </p:scale>
        <p:origin x="12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en-US"/>
              <a:t>V2.2 Toolkit Training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D240439-D32C-44A4-9F8B-CC56117C5A0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D783FA4B-8646-42EF-B468-EDA361353C8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E77FB8-5C4A-43BA-9D96-8590A108CBBA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9D7ED8-6E4F-43D5-86D6-E2AC29F09BE1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05D313-3B4B-43E9-BB05-01CBB2875A84}" type="slidenum">
              <a:rPr lang="en-US" altLang="en-US" sz="1200"/>
              <a:pPr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F642A4C-311C-4B94-BCC8-0283AF4E41CE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36BA972-367D-4D8E-A02F-2225EA37A5B2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B5CC84-70C0-4460-8BC1-33308906EE11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98F4688-06F1-49CC-B52A-9F3A01B3A910}" type="slidenum">
              <a:rPr lang="en-US" altLang="en-US" sz="1200"/>
              <a:pPr/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EC3306-A853-4D3A-B9FC-8B66E84BDB54}" type="slidenum">
              <a:rPr lang="en-US" altLang="en-US" sz="1200"/>
              <a:pPr/>
              <a:t>16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040C51F-77FA-4C4B-A581-F3FB9CDEE14E}" type="slidenum">
              <a:rPr lang="en-US" altLang="en-US" sz="1200"/>
              <a:pPr/>
              <a:t>17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C20ADC-F52C-4CB4-908D-96597D4022DA}" type="slidenum">
              <a:rPr lang="en-US" altLang="en-US" sz="1200"/>
              <a:pPr/>
              <a:t>18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CF2953-ACDB-428E-94FF-E5258CABC896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19836B-3BE2-44DE-AD6F-E7F3711CE1A0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8CB553-77B7-4935-9172-7C17FEB888E4}" type="slidenum">
              <a:rPr lang="en-US" altLang="en-US" sz="1200"/>
              <a:pPr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590D6D-4149-49C0-99B2-31565960BBE9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11570B8-4E45-4B2C-A8CD-D4D8A7005A41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A32751-D7D6-4054-8DC9-684A1CF14A55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60CD3E-5555-41F4-9739-D4B670F3E644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2B39B5-8956-4D44-AFBB-159E7ED47277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FF9DC8-E3E0-4C4B-8C3E-A36427E4478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358844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EE0543DA-80FF-4DCF-A7EA-75AD784DA22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6132274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2CDD16F4-8164-4E7F-B901-9BA649809E8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4433269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UI Toolkit Training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fld id="{695C3B28-660A-4245-A4BC-77AB095456E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4162342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UI Toolkit Training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44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248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9235E-3992-4EE9-AA25-16F9F15A957C}" type="datetime1">
              <a:rPr lang="en-US" smtClean="0"/>
              <a:t>7/8/2021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31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UI Toolkit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1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371600"/>
            <a:ext cx="9139238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UI Toolkit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06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51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38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590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0D5DE8B-1076-4F43-A111-CB5CED035D6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7208658"/>
      </p:ext>
    </p:extLst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4342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UI Toolkit Training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EE50288-CBBA-4F7A-92E6-B53364C65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5912262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0D5DE8B-1076-4F43-A111-CB5CED035D6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86152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0D5DE8B-1076-4F43-A111-CB5CED035D6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519851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0D5DE8B-1076-4F43-A111-CB5CED035D6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5921431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391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573B61EB-FEF7-4DDE-AE79-A1E88573D9C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3205732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451B41D5-3234-4B2A-8AFB-BA33434BE6D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912703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70FA140B-6B8A-4846-A86E-B53EE50CF0D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530249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0CF647DE-6FAC-4463-9380-89211AA90F9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062532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611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b="1" smtClean="0">
                <a:solidFill>
                  <a:schemeClr val="bg2"/>
                </a:solidFill>
              </a:defRPr>
            </a:lvl1pPr>
          </a:lstStyle>
          <a:p>
            <a:fld id="{C0D5DE8B-1076-4F43-A111-CB5CED035D6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090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507AD5E-2B79-4AF3-BA5E-FF71D42C2E33}" type="datetime1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UI Toolkit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635059-FDE9-46D5-B474-04591CCE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1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jobfunc2.cu.net/Job%20Functions/Programmer/Programmer%20Handbook/Synergy%20Training%20-%20Synergy%20Toolkit/Exercise%20-%2011.docx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altLang="en-US" sz="4800" smtClean="0"/>
              <a:t>Synergy Toolkit Training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Environment Processing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utoUpdateAnimBg="0"/>
      <p:bldP spid="4103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Local Objects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Owned by the defining </a:t>
            </a:r>
            <a:r>
              <a:rPr lang="en-US" altLang="en-US" sz="2000" dirty="0" smtClean="0"/>
              <a:t>environment: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Where it was created or </a:t>
            </a:r>
            <a:r>
              <a:rPr lang="en-US" altLang="en-US" sz="2000" dirty="0" smtClean="0"/>
              <a:t>loaded.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Objects include channels, menu columns, windows, etc.</a:t>
            </a: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Exiting an Environment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Objects created or loaded by the current environment are </a:t>
            </a:r>
            <a:r>
              <a:rPr lang="en-US" altLang="en-US" sz="2000" dirty="0" smtClean="0"/>
              <a:t>deleted.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Objects placed in the current environment are </a:t>
            </a:r>
            <a:r>
              <a:rPr lang="en-US" altLang="en-US" sz="2000" dirty="0" smtClean="0"/>
              <a:t>removed: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Owned by a previous </a:t>
            </a:r>
            <a:r>
              <a:rPr lang="en-US" altLang="en-US" sz="2000" dirty="0" smtClean="0"/>
              <a:t>environment.</a:t>
            </a:r>
            <a:endParaRPr lang="en-US" altLang="en-US" sz="2000" dirty="0" smtClean="0"/>
          </a:p>
          <a:p>
            <a:pPr eaLnBrk="1" hangingPunct="1"/>
            <a:r>
              <a:rPr lang="en-US" altLang="en-US" sz="2200" dirty="0" smtClean="0"/>
              <a:t>Files opened in the current environment are closed or </a:t>
            </a:r>
            <a:r>
              <a:rPr lang="en-US" altLang="en-US" sz="2200" dirty="0" smtClean="0"/>
              <a:t>purged.</a:t>
            </a:r>
            <a:endParaRPr lang="en-US" altLang="en-US" sz="2200" dirty="0" smtClean="0"/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Global Objects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Owned by the entire environment </a:t>
            </a:r>
            <a:r>
              <a:rPr lang="en-US" altLang="en-US" sz="2000" dirty="0" smtClean="0"/>
              <a:t>system: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Objects can be deleted by an </a:t>
            </a:r>
            <a:r>
              <a:rPr lang="en-US" altLang="en-US" sz="2000" dirty="0" smtClean="0"/>
              <a:t>level: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Files can be closed at any </a:t>
            </a:r>
            <a:r>
              <a:rPr lang="en-US" altLang="en-US" sz="2000" dirty="0" smtClean="0"/>
              <a:t>level:</a:t>
            </a:r>
            <a:endParaRPr lang="en-US" altLang="en-US" sz="2000" dirty="0" smtClean="0"/>
          </a:p>
          <a:p>
            <a:pPr lvl="2" eaLnBrk="1" hangingPunct="1"/>
            <a:r>
              <a:rPr lang="en-US" altLang="en-US" sz="1800" dirty="0" smtClean="0"/>
              <a:t>They are not re-opened when you exit the current </a:t>
            </a:r>
            <a:r>
              <a:rPr lang="en-US" altLang="en-US" sz="1800" dirty="0" smtClean="0"/>
              <a:t>environment.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Channels, columns, and windows can all be set as </a:t>
            </a:r>
            <a:r>
              <a:rPr lang="en-US" altLang="en-US" sz="2000" dirty="0" smtClean="0"/>
              <a:t>global.</a:t>
            </a:r>
            <a:endParaRPr lang="en-US" altLang="en-US" sz="2000" dirty="0" smtClean="0"/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to use?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In most UI Toolkit processing </a:t>
            </a:r>
            <a:r>
              <a:rPr lang="en-US" altLang="en-US" sz="2000" dirty="0" smtClean="0"/>
              <a:t>routines: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Without environments you must undo whatever you do in the </a:t>
            </a:r>
            <a:r>
              <a:rPr lang="en-US" altLang="en-US" sz="2000" dirty="0" smtClean="0"/>
              <a:t>routine:</a:t>
            </a:r>
            <a:endParaRPr lang="en-US" altLang="en-US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Delete any loaded </a:t>
            </a:r>
            <a:r>
              <a:rPr lang="en-US" altLang="en-US" sz="1800" dirty="0" smtClean="0"/>
              <a:t>columns.</a:t>
            </a:r>
            <a:endParaRPr lang="en-US" altLang="en-US" sz="18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Remove any placed </a:t>
            </a:r>
            <a:r>
              <a:rPr lang="en-US" altLang="en-US" sz="1800" dirty="0" smtClean="0"/>
              <a:t>components.</a:t>
            </a:r>
            <a:endParaRPr lang="en-US" altLang="en-US" sz="18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Close any opened </a:t>
            </a:r>
            <a:r>
              <a:rPr lang="en-US" altLang="en-US" sz="1800" dirty="0" smtClean="0"/>
              <a:t>files.</a:t>
            </a:r>
            <a:endParaRPr lang="en-US" alt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Environment processing automates </a:t>
            </a:r>
            <a:r>
              <a:rPr lang="en-US" altLang="en-US" sz="2000" dirty="0" smtClean="0"/>
              <a:t>this.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 smtClean="0"/>
              <a:t>Routines do not need to consider other </a:t>
            </a:r>
            <a:r>
              <a:rPr lang="en-US" altLang="en-US" sz="2200" dirty="0" smtClean="0"/>
              <a:t>routines:</a:t>
            </a:r>
            <a:endParaRPr lang="en-US" altLang="en-US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 smtClean="0"/>
              <a:t>Whatever state the UI was in upon entry to the routine can be automatically </a:t>
            </a:r>
            <a:r>
              <a:rPr lang="en-US" altLang="en-US" sz="2100" dirty="0" smtClean="0"/>
              <a:t>restored.</a:t>
            </a:r>
            <a:endParaRPr lang="en-US" altLang="en-US" sz="21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 smtClean="0"/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Hot Entry </a:t>
            </a:r>
            <a:r>
              <a:rPr lang="en-US" altLang="en-US" sz="2000" dirty="0" smtClean="0"/>
              <a:t>method: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Routine does not know what state the current screen is </a:t>
            </a:r>
            <a:r>
              <a:rPr lang="en-US" altLang="en-US" sz="2000" dirty="0" smtClean="0"/>
              <a:t>in:</a:t>
            </a:r>
            <a:endParaRPr lang="en-US" altLang="en-US" sz="2000" dirty="0" smtClean="0"/>
          </a:p>
          <a:p>
            <a:pPr lvl="2" eaLnBrk="1" hangingPunct="1"/>
            <a:r>
              <a:rPr lang="en-US" altLang="en-US" sz="1800" dirty="0" smtClean="0"/>
              <a:t>May want a ‘clean’ screen, but not know what windows are </a:t>
            </a:r>
            <a:r>
              <a:rPr lang="en-US" altLang="en-US" sz="1800" dirty="0" smtClean="0"/>
              <a:t>placed.</a:t>
            </a:r>
            <a:endParaRPr lang="en-US" altLang="en-US" sz="1800" dirty="0" smtClean="0"/>
          </a:p>
          <a:p>
            <a:pPr lvl="2" eaLnBrk="1" hangingPunct="1"/>
            <a:r>
              <a:rPr lang="en-US" altLang="en-US" sz="1800" dirty="0" smtClean="0"/>
              <a:t>May want specific menu columns, but not know which are </a:t>
            </a:r>
            <a:r>
              <a:rPr lang="en-US" altLang="en-US" sz="1800" dirty="0" smtClean="0"/>
              <a:t>placed.</a:t>
            </a:r>
            <a:endParaRPr lang="en-US" altLang="en-US" sz="1800" dirty="0" smtClean="0"/>
          </a:p>
          <a:p>
            <a:pPr lvl="1" eaLnBrk="1" hangingPunct="1"/>
            <a:r>
              <a:rPr lang="en-US" altLang="en-US" sz="2000" dirty="0" smtClean="0"/>
              <a:t>Enter a new </a:t>
            </a:r>
            <a:r>
              <a:rPr lang="en-US" altLang="en-US" sz="2000" dirty="0" smtClean="0"/>
              <a:t>environment:</a:t>
            </a:r>
            <a:endParaRPr lang="en-US" altLang="en-US" sz="2000" dirty="0" smtClean="0"/>
          </a:p>
          <a:p>
            <a:pPr lvl="2" eaLnBrk="1" hangingPunct="1"/>
            <a:r>
              <a:rPr lang="en-US" altLang="en-US" sz="1800" dirty="0" smtClean="0"/>
              <a:t>Remove all other windows, columns, etc.</a:t>
            </a:r>
          </a:p>
          <a:p>
            <a:pPr lvl="2" eaLnBrk="1" hangingPunct="1"/>
            <a:r>
              <a:rPr lang="en-US" altLang="en-US" sz="1800" dirty="0" smtClean="0"/>
              <a:t>Place your own windows, columns, etc.</a:t>
            </a:r>
          </a:p>
          <a:p>
            <a:pPr lvl="2" eaLnBrk="1" hangingPunct="1"/>
            <a:r>
              <a:rPr lang="en-US" altLang="en-US" sz="1800" dirty="0" smtClean="0"/>
              <a:t>When done, exit the environment to </a:t>
            </a:r>
            <a:r>
              <a:rPr lang="en-US" altLang="en-US" sz="1800" dirty="0" smtClean="0"/>
              <a:t>restore.</a:t>
            </a:r>
            <a:endParaRPr lang="en-US" altLang="en-US" sz="1800" dirty="0" smtClean="0"/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Environment Level Subroutines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 dirty="0" smtClean="0">
                <a:solidFill>
                  <a:srgbClr val="FF0000"/>
                </a:solidFill>
              </a:rPr>
              <a:t>E_ENTER</a:t>
            </a:r>
            <a:r>
              <a:rPr lang="en-US" altLang="en-US" sz="2000" dirty="0" smtClean="0"/>
              <a:t> </a:t>
            </a:r>
            <a:r>
              <a:rPr lang="en-US" altLang="en-US" sz="2000" dirty="0" smtClean="0"/>
              <a:t>	– </a:t>
            </a:r>
            <a:r>
              <a:rPr lang="en-US" altLang="en-US" sz="2000" dirty="0" smtClean="0"/>
              <a:t>Enter a new </a:t>
            </a:r>
            <a:r>
              <a:rPr lang="en-US" altLang="en-US" sz="2000" dirty="0" smtClean="0"/>
              <a:t>environment.</a:t>
            </a:r>
            <a:endParaRPr lang="en-US" altLang="en-US" sz="2000" dirty="0" smtClean="0"/>
          </a:p>
          <a:p>
            <a:pPr eaLnBrk="1" hangingPunct="1"/>
            <a:r>
              <a:rPr lang="en-US" altLang="en-US" sz="2000" b="1" dirty="0" smtClean="0">
                <a:solidFill>
                  <a:srgbClr val="FF0000"/>
                </a:solidFill>
              </a:rPr>
              <a:t>E_EXIT</a:t>
            </a:r>
            <a:r>
              <a:rPr lang="en-US" altLang="en-US" sz="2000" dirty="0" smtClean="0"/>
              <a:t> </a:t>
            </a:r>
            <a:r>
              <a:rPr lang="en-US" altLang="en-US" sz="2000" dirty="0" smtClean="0"/>
              <a:t>	– </a:t>
            </a:r>
            <a:r>
              <a:rPr lang="en-US" altLang="en-US" sz="2000" dirty="0" smtClean="0"/>
              <a:t>Exit to the previous </a:t>
            </a:r>
            <a:r>
              <a:rPr lang="en-US" altLang="en-US" sz="2000" dirty="0" smtClean="0"/>
              <a:t>environment.</a:t>
            </a:r>
            <a:endParaRPr lang="en-US" altLang="en-US" sz="2000" dirty="0" smtClean="0"/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E_ENTER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2000" dirty="0" smtClean="0"/>
              <a:t> </a:t>
            </a:r>
            <a:r>
              <a:rPr lang="en-US" altLang="en-US" sz="2000" b="1" dirty="0" err="1" smtClean="0">
                <a:solidFill>
                  <a:srgbClr val="FF0000"/>
                </a:solidFill>
              </a:rPr>
              <a:t>e_enter</a:t>
            </a:r>
            <a:r>
              <a:rPr lang="en-US" altLang="en-US" sz="2000" b="1" dirty="0" smtClean="0"/>
              <a:t>()</a:t>
            </a:r>
            <a:endParaRPr lang="en-US" altLang="en-US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Establishes a new </a:t>
            </a:r>
            <a:r>
              <a:rPr lang="en-US" altLang="en-US" sz="2000" dirty="0" smtClean="0"/>
              <a:t>environment: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Saves the description of the current </a:t>
            </a:r>
            <a:r>
              <a:rPr lang="en-US" altLang="en-US" sz="2000" dirty="0" smtClean="0"/>
              <a:t>level.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Creates a new level and copies the previous level to the </a:t>
            </a:r>
            <a:r>
              <a:rPr lang="en-US" altLang="en-US" sz="2000" dirty="0" smtClean="0"/>
              <a:t>new.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Initializes the new local window and channel lists to be </a:t>
            </a:r>
            <a:r>
              <a:rPr lang="en-US" altLang="en-US" sz="2000" dirty="0" smtClean="0"/>
              <a:t>empty.</a:t>
            </a:r>
            <a:endParaRPr lang="en-US" altLang="en-US" sz="2000" dirty="0" smtClean="0"/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E_EXIT</a:t>
            </a:r>
            <a:r>
              <a:rPr lang="en-US" altLang="en-US" dirty="0" smtClean="0"/>
              <a:t>	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2000" b="1" dirty="0" smtClean="0"/>
              <a:t> </a:t>
            </a:r>
            <a:r>
              <a:rPr lang="en-US" altLang="en-US" sz="2000" b="1" dirty="0" err="1" smtClean="0">
                <a:solidFill>
                  <a:srgbClr val="FF0000"/>
                </a:solidFill>
              </a:rPr>
              <a:t>e_exit</a:t>
            </a:r>
            <a:r>
              <a:rPr lang="en-US" altLang="en-US" sz="2000" b="1" dirty="0" smtClean="0"/>
              <a:t>()</a:t>
            </a:r>
            <a:endParaRPr lang="en-US" altLang="en-US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Exits to the previous environment </a:t>
            </a:r>
            <a:r>
              <a:rPr lang="en-US" altLang="en-US" sz="2000" dirty="0" smtClean="0"/>
              <a:t>level: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Deletes local </a:t>
            </a:r>
            <a:r>
              <a:rPr lang="en-US" altLang="en-US" sz="2000" dirty="0" smtClean="0"/>
              <a:t>objects.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Removes objects placed </a:t>
            </a:r>
            <a:r>
              <a:rPr lang="en-US" altLang="en-US" sz="2000" dirty="0" smtClean="0"/>
              <a:t>locally.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Purges local </a:t>
            </a:r>
            <a:r>
              <a:rPr lang="en-US" altLang="en-US" sz="2000" dirty="0" smtClean="0"/>
              <a:t>channels.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Restores header, footer, and information </a:t>
            </a:r>
            <a:r>
              <a:rPr lang="en-US" altLang="en-US" sz="2000" dirty="0" smtClean="0"/>
              <a:t>line.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Restores state of menu columns and </a:t>
            </a:r>
            <a:r>
              <a:rPr lang="en-US" altLang="en-US" sz="2000" dirty="0" smtClean="0"/>
              <a:t>entries:</a:t>
            </a:r>
            <a:endParaRPr lang="en-US" altLang="en-US" sz="2000" dirty="0" smtClean="0"/>
          </a:p>
          <a:p>
            <a:pPr lvl="2" eaLnBrk="1" hangingPunct="1"/>
            <a:r>
              <a:rPr lang="en-US" altLang="en-US" sz="1800" dirty="0" smtClean="0"/>
              <a:t>Enabled or disabled</a:t>
            </a:r>
          </a:p>
          <a:p>
            <a:pPr lvl="1" eaLnBrk="1" hangingPunct="1"/>
            <a:r>
              <a:rPr lang="en-US" altLang="en-US" sz="2000" dirty="0" smtClean="0"/>
              <a:t>Restores previous state </a:t>
            </a:r>
            <a:r>
              <a:rPr lang="en-US" altLang="en-US" sz="2000" dirty="0" smtClean="0"/>
              <a:t>flags.</a:t>
            </a:r>
            <a:endParaRPr lang="en-US" altLang="en-US" sz="2000" dirty="0" smtClean="0"/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 11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Follow the </a:t>
            </a:r>
            <a:r>
              <a:rPr lang="en-US" altLang="en-US" sz="2800" dirty="0" smtClean="0">
                <a:hlinkClick r:id="rId3"/>
              </a:rPr>
              <a:t>instructions</a:t>
            </a:r>
            <a:r>
              <a:rPr lang="en-US" altLang="en-US" sz="2800" dirty="0" smtClean="0"/>
              <a:t> for </a:t>
            </a:r>
            <a:r>
              <a:rPr lang="en-US" altLang="en-US" sz="2800" dirty="0" smtClean="0"/>
              <a:t>this </a:t>
            </a:r>
            <a:r>
              <a:rPr lang="en-US" altLang="en-US" sz="2800" dirty="0" smtClean="0"/>
              <a:t>exercise.</a:t>
            </a:r>
            <a:endParaRPr lang="en-US" altLang="en-US" sz="28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Environment Processing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Introduction to environments, their uses and how to control </a:t>
            </a:r>
            <a:r>
              <a:rPr lang="en-US" altLang="en-US" sz="1800" dirty="0" smtClean="0"/>
              <a:t>them:</a:t>
            </a:r>
            <a:endParaRPr lang="en-US" alt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What is an environment?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What are environment levels?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How are environment levels used</a:t>
            </a:r>
            <a:r>
              <a:rPr lang="en-US" altLang="en-US" sz="1800" dirty="0" smtClean="0"/>
              <a:t>?</a:t>
            </a: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One of the most powerful programmer-friendly </a:t>
            </a:r>
            <a:r>
              <a:rPr lang="en-US" altLang="en-US" sz="2000" dirty="0" smtClean="0"/>
              <a:t>features: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900" dirty="0" smtClean="0"/>
              <a:t>Can significantly reduce development </a:t>
            </a:r>
            <a:r>
              <a:rPr lang="en-US" altLang="en-US" sz="1900" dirty="0" smtClean="0"/>
              <a:t>effort.</a:t>
            </a:r>
            <a:endParaRPr lang="en-US" altLang="en-US" sz="21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100" dirty="0" smtClean="0"/>
              <a:t>Encapsulation:</a:t>
            </a:r>
            <a:endParaRPr lang="en-US" altLang="en-US" sz="21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Modular </a:t>
            </a:r>
            <a:r>
              <a:rPr lang="en-US" altLang="en-US" sz="2000" dirty="0" smtClean="0"/>
              <a:t>code.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Multi-purpose </a:t>
            </a:r>
            <a:r>
              <a:rPr lang="en-US" altLang="en-US" sz="2000" dirty="0" smtClean="0"/>
              <a:t>routines.</a:t>
            </a:r>
            <a:endParaRPr lang="en-US" altLang="en-US" sz="2000" dirty="0" smtClean="0"/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an Environment?</a:t>
            </a:r>
          </a:p>
        </p:txBody>
      </p:sp>
      <p:sp>
        <p:nvSpPr>
          <p:cNvPr id="19459" name="Rectangle 30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A snapshot of the current </a:t>
            </a:r>
            <a:r>
              <a:rPr lang="en-US" altLang="en-US" sz="2000" dirty="0" smtClean="0"/>
              <a:t>application: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Current definition of the </a:t>
            </a:r>
            <a:r>
              <a:rPr lang="en-US" altLang="en-US" sz="2000" dirty="0" smtClean="0"/>
              <a:t>screen:</a:t>
            </a:r>
            <a:endParaRPr lang="en-US" altLang="en-US" sz="2000" dirty="0" smtClean="0"/>
          </a:p>
          <a:p>
            <a:pPr lvl="2" eaLnBrk="1" hangingPunct="1"/>
            <a:r>
              <a:rPr lang="en-US" altLang="en-US" sz="1800" dirty="0" smtClean="0"/>
              <a:t>Header, footer, information </a:t>
            </a:r>
            <a:r>
              <a:rPr lang="en-US" altLang="en-US" sz="1800" dirty="0" smtClean="0"/>
              <a:t>line.</a:t>
            </a:r>
            <a:endParaRPr lang="en-US" altLang="en-US" sz="1800" dirty="0" smtClean="0"/>
          </a:p>
          <a:p>
            <a:pPr lvl="1" eaLnBrk="1" hangingPunct="1"/>
            <a:r>
              <a:rPr lang="en-US" altLang="en-US" sz="2000" dirty="0" smtClean="0"/>
              <a:t>Loaded and placed </a:t>
            </a:r>
            <a:r>
              <a:rPr lang="en-US" altLang="en-US" sz="2000" dirty="0" smtClean="0"/>
              <a:t>windows.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Loaded and placed </a:t>
            </a:r>
            <a:r>
              <a:rPr lang="en-US" altLang="en-US" sz="2000" dirty="0" smtClean="0"/>
              <a:t>columns.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Open channels </a:t>
            </a:r>
          </a:p>
          <a:p>
            <a:pPr lvl="1" eaLnBrk="1" hangingPunct="1"/>
            <a:r>
              <a:rPr lang="en-US" altLang="en-US" sz="2000" dirty="0" smtClean="0"/>
              <a:t>State settings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Environment Levels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Environments can be nested in </a:t>
            </a:r>
            <a:r>
              <a:rPr lang="en-US" altLang="en-US" sz="2000" dirty="0" smtClean="0"/>
              <a:t>levels: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New environments start as a copy of the previous </a:t>
            </a:r>
            <a:r>
              <a:rPr lang="en-US" altLang="en-US" sz="2000" dirty="0" smtClean="0"/>
              <a:t>environment.</a:t>
            </a:r>
            <a:endParaRPr lang="en-US" altLang="en-US" sz="2000" dirty="0" smtClean="0"/>
          </a:p>
          <a:p>
            <a:pPr eaLnBrk="1" hangingPunct="1"/>
            <a:r>
              <a:rPr lang="en-US" altLang="en-US" sz="2200" dirty="0" smtClean="0"/>
              <a:t>Default number of nested layers is </a:t>
            </a:r>
            <a:r>
              <a:rPr lang="en-US" altLang="en-US" sz="2200" dirty="0" smtClean="0"/>
              <a:t>16:</a:t>
            </a:r>
            <a:endParaRPr lang="en-US" altLang="en-US" sz="2200" dirty="0" smtClean="0"/>
          </a:p>
          <a:p>
            <a:pPr lvl="1" eaLnBrk="1" hangingPunct="1"/>
            <a:r>
              <a:rPr lang="en-US" altLang="en-US" sz="2100" dirty="0" smtClean="0"/>
              <a:t>Can be increased to </a:t>
            </a:r>
            <a:r>
              <a:rPr lang="en-US" altLang="en-US" sz="2100" dirty="0" smtClean="0"/>
              <a:t>32.</a:t>
            </a:r>
            <a:endParaRPr lang="en-US" altLang="en-US" sz="21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100" dirty="0" smtClean="0"/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Entering a New Environment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UI Toolkit takes a copy of the current </a:t>
            </a:r>
            <a:r>
              <a:rPr lang="en-US" altLang="en-US" sz="2000" dirty="0" smtClean="0"/>
              <a:t>environment: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Copy becomes new current </a:t>
            </a:r>
            <a:r>
              <a:rPr lang="en-US" altLang="en-US" sz="2000" dirty="0" smtClean="0"/>
              <a:t>environment.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Future changes only affect current </a:t>
            </a:r>
            <a:r>
              <a:rPr lang="en-US" altLang="en-US" sz="2000" dirty="0" smtClean="0"/>
              <a:t>environment.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Previous environment is </a:t>
            </a:r>
            <a:r>
              <a:rPr lang="en-US" altLang="en-US" sz="2000" dirty="0" smtClean="0"/>
              <a:t>maintained.</a:t>
            </a:r>
            <a:endParaRPr lang="en-US" altLang="en-US" sz="20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  <p:sp>
        <p:nvSpPr>
          <p:cNvPr id="10247" name="Line 4"/>
          <p:cNvSpPr>
            <a:spLocks noChangeShapeType="1"/>
          </p:cNvSpPr>
          <p:nvPr/>
        </p:nvSpPr>
        <p:spPr bwMode="auto">
          <a:xfrm>
            <a:off x="3200400" y="5943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Line 5"/>
          <p:cNvSpPr>
            <a:spLocks noChangeShapeType="1"/>
          </p:cNvSpPr>
          <p:nvPr/>
        </p:nvSpPr>
        <p:spPr bwMode="auto">
          <a:xfrm flipV="1">
            <a:off x="4191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6"/>
          <p:cNvSpPr>
            <a:spLocks noChangeShapeType="1"/>
          </p:cNvSpPr>
          <p:nvPr/>
        </p:nvSpPr>
        <p:spPr bwMode="auto">
          <a:xfrm>
            <a:off x="4191000" y="5334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7"/>
          <p:cNvSpPr>
            <a:spLocks noChangeShapeType="1"/>
          </p:cNvSpPr>
          <p:nvPr/>
        </p:nvSpPr>
        <p:spPr bwMode="auto">
          <a:xfrm flipV="1">
            <a:off x="5181600" y="4724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10"/>
          <p:cNvSpPr>
            <a:spLocks noChangeShapeType="1"/>
          </p:cNvSpPr>
          <p:nvPr/>
        </p:nvSpPr>
        <p:spPr bwMode="auto">
          <a:xfrm>
            <a:off x="5181600" y="4724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WordArt 11"/>
          <p:cNvSpPr>
            <a:spLocks noChangeArrowheads="1" noChangeShapeType="1" noTextEdit="1"/>
          </p:cNvSpPr>
          <p:nvPr/>
        </p:nvSpPr>
        <p:spPr bwMode="auto">
          <a:xfrm>
            <a:off x="3352800" y="5715000"/>
            <a:ext cx="495300" cy="171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Level 0</a:t>
            </a:r>
          </a:p>
        </p:txBody>
      </p:sp>
      <p:sp>
        <p:nvSpPr>
          <p:cNvPr id="10253" name="WordArt 12"/>
          <p:cNvSpPr>
            <a:spLocks noChangeArrowheads="1" noChangeShapeType="1" noTextEdit="1"/>
          </p:cNvSpPr>
          <p:nvPr/>
        </p:nvSpPr>
        <p:spPr bwMode="auto">
          <a:xfrm>
            <a:off x="4419600" y="5105400"/>
            <a:ext cx="495300" cy="171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Level 1</a:t>
            </a:r>
          </a:p>
        </p:txBody>
      </p:sp>
      <p:sp>
        <p:nvSpPr>
          <p:cNvPr id="10254" name="WordArt 13"/>
          <p:cNvSpPr>
            <a:spLocks noChangeArrowheads="1" noChangeShapeType="1" noTextEdit="1"/>
          </p:cNvSpPr>
          <p:nvPr/>
        </p:nvSpPr>
        <p:spPr bwMode="auto">
          <a:xfrm>
            <a:off x="5410200" y="4495800"/>
            <a:ext cx="495300" cy="171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Level 2</a:t>
            </a:r>
          </a:p>
        </p:txBody>
      </p: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Exiting to a Previous Environment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UI Toolkit restores previous </a:t>
            </a:r>
            <a:r>
              <a:rPr lang="en-US" altLang="en-US" sz="2000" dirty="0" smtClean="0"/>
              <a:t>environment: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Screen attributes, windows, columns, open files, </a:t>
            </a:r>
            <a:r>
              <a:rPr lang="en-US" altLang="en-US" sz="2000" dirty="0" smtClean="0"/>
              <a:t>etc., </a:t>
            </a:r>
            <a:r>
              <a:rPr lang="en-US" altLang="en-US" sz="2000" dirty="0" smtClean="0"/>
              <a:t>are restored to their original </a:t>
            </a:r>
            <a:r>
              <a:rPr lang="en-US" altLang="en-US" sz="2000" dirty="0" smtClean="0"/>
              <a:t>state.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Current environment is </a:t>
            </a:r>
            <a:r>
              <a:rPr lang="en-US" altLang="en-US" sz="2000" dirty="0" smtClean="0"/>
              <a:t>discarded.</a:t>
            </a:r>
            <a:endParaRPr lang="en-US" altLang="en-US" sz="20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2819400" y="5943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 flipV="1"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3810000" y="5334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 flipV="1">
            <a:off x="4800600" y="4724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WordArt 12"/>
          <p:cNvSpPr>
            <a:spLocks noChangeArrowheads="1" noChangeShapeType="1" noTextEdit="1"/>
          </p:cNvSpPr>
          <p:nvPr/>
        </p:nvSpPr>
        <p:spPr bwMode="auto">
          <a:xfrm>
            <a:off x="2971800" y="5715000"/>
            <a:ext cx="495300" cy="171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Level 0</a:t>
            </a:r>
          </a:p>
        </p:txBody>
      </p:sp>
      <p:sp>
        <p:nvSpPr>
          <p:cNvPr id="11276" name="WordArt 13"/>
          <p:cNvSpPr>
            <a:spLocks noChangeArrowheads="1" noChangeShapeType="1" noTextEdit="1"/>
          </p:cNvSpPr>
          <p:nvPr/>
        </p:nvSpPr>
        <p:spPr bwMode="auto">
          <a:xfrm>
            <a:off x="4038600" y="5105400"/>
            <a:ext cx="495300" cy="171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Level 1</a:t>
            </a:r>
          </a:p>
        </p:txBody>
      </p:sp>
      <p:sp>
        <p:nvSpPr>
          <p:cNvPr id="11277" name="Line 14"/>
          <p:cNvSpPr>
            <a:spLocks noChangeShapeType="1"/>
          </p:cNvSpPr>
          <p:nvPr/>
        </p:nvSpPr>
        <p:spPr bwMode="auto">
          <a:xfrm>
            <a:off x="4800600" y="4724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Line 45"/>
          <p:cNvSpPr>
            <a:spLocks noChangeShapeType="1"/>
          </p:cNvSpPr>
          <p:nvPr/>
        </p:nvSpPr>
        <p:spPr bwMode="auto">
          <a:xfrm flipV="1">
            <a:off x="5791200" y="4724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Line 47"/>
          <p:cNvSpPr>
            <a:spLocks noChangeShapeType="1"/>
          </p:cNvSpPr>
          <p:nvPr/>
        </p:nvSpPr>
        <p:spPr bwMode="auto">
          <a:xfrm>
            <a:off x="5791200" y="5334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Line 48"/>
          <p:cNvSpPr>
            <a:spLocks noChangeShapeType="1"/>
          </p:cNvSpPr>
          <p:nvPr/>
        </p:nvSpPr>
        <p:spPr bwMode="auto">
          <a:xfrm flipV="1">
            <a:off x="6781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" name="WordArt 50"/>
          <p:cNvSpPr>
            <a:spLocks noChangeArrowheads="1" noChangeShapeType="1" noTextEdit="1"/>
          </p:cNvSpPr>
          <p:nvPr/>
        </p:nvSpPr>
        <p:spPr bwMode="auto">
          <a:xfrm>
            <a:off x="5029200" y="4495800"/>
            <a:ext cx="495300" cy="171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Level 2</a:t>
            </a:r>
          </a:p>
        </p:txBody>
      </p:sp>
      <p:sp>
        <p:nvSpPr>
          <p:cNvPr id="11282" name="WordArt 51"/>
          <p:cNvSpPr>
            <a:spLocks noChangeArrowheads="1" noChangeShapeType="1" noTextEdit="1"/>
          </p:cNvSpPr>
          <p:nvPr/>
        </p:nvSpPr>
        <p:spPr bwMode="auto">
          <a:xfrm>
            <a:off x="6019800" y="5105400"/>
            <a:ext cx="495300" cy="171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Level 1</a:t>
            </a:r>
          </a:p>
        </p:txBody>
      </p:sp>
      <p:sp>
        <p:nvSpPr>
          <p:cNvPr id="11283" name="WordArt 52"/>
          <p:cNvSpPr>
            <a:spLocks noChangeArrowheads="1" noChangeShapeType="1" noTextEdit="1"/>
          </p:cNvSpPr>
          <p:nvPr/>
        </p:nvSpPr>
        <p:spPr bwMode="auto">
          <a:xfrm>
            <a:off x="7010400" y="5715000"/>
            <a:ext cx="495300" cy="171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Level 0</a:t>
            </a:r>
          </a:p>
        </p:txBody>
      </p:sp>
      <p:sp>
        <p:nvSpPr>
          <p:cNvPr id="11284" name="Line 54"/>
          <p:cNvSpPr>
            <a:spLocks noChangeShapeType="1"/>
          </p:cNvSpPr>
          <p:nvPr/>
        </p:nvSpPr>
        <p:spPr bwMode="auto">
          <a:xfrm>
            <a:off x="6781800" y="5943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New Environments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All areas of the screen are copied to the new </a:t>
            </a:r>
            <a:r>
              <a:rPr lang="en-US" altLang="en-US" sz="2000" dirty="0" smtClean="0"/>
              <a:t>environment: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Header, menu, information and footer </a:t>
            </a:r>
            <a:r>
              <a:rPr lang="en-US" altLang="en-US" sz="2000" dirty="0" smtClean="0"/>
              <a:t>lines.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Screen body, and any objects </a:t>
            </a:r>
            <a:r>
              <a:rPr lang="en-US" altLang="en-US" sz="2000" dirty="0" smtClean="0"/>
              <a:t>within.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Placed menu </a:t>
            </a:r>
            <a:r>
              <a:rPr lang="en-US" altLang="en-US" sz="2000" dirty="0" smtClean="0"/>
              <a:t>columns.</a:t>
            </a:r>
            <a:endParaRPr lang="en-US" altLang="en-US" sz="2000" dirty="0" smtClean="0"/>
          </a:p>
          <a:p>
            <a:pPr eaLnBrk="1" hangingPunct="1"/>
            <a:r>
              <a:rPr lang="en-US" altLang="en-US" sz="2200" dirty="0" smtClean="0"/>
              <a:t>All opened files are copied to the new </a:t>
            </a:r>
            <a:r>
              <a:rPr lang="en-US" altLang="en-US" sz="2200" dirty="0" smtClean="0"/>
              <a:t>environment.</a:t>
            </a:r>
            <a:endParaRPr lang="en-US" altLang="en-US" sz="2200" dirty="0" smtClean="0"/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Note!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Environments work on a stack </a:t>
            </a:r>
            <a:r>
              <a:rPr lang="en-US" altLang="en-US" sz="2000" dirty="0" smtClean="0"/>
              <a:t>basis: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Enter a new </a:t>
            </a:r>
            <a:r>
              <a:rPr lang="en-US" altLang="en-US" sz="2000" dirty="0" smtClean="0"/>
              <a:t>environment:</a:t>
            </a:r>
            <a:endParaRPr lang="en-US" altLang="en-US" sz="2000" dirty="0" smtClean="0"/>
          </a:p>
          <a:p>
            <a:pPr lvl="2" eaLnBrk="1" hangingPunct="1"/>
            <a:r>
              <a:rPr lang="en-US" altLang="en-US" sz="1800" dirty="0" smtClean="0"/>
              <a:t>Push current details to </a:t>
            </a:r>
            <a:r>
              <a:rPr lang="en-US" altLang="en-US" sz="1800" dirty="0" smtClean="0"/>
              <a:t>stack.</a:t>
            </a:r>
            <a:endParaRPr lang="en-US" altLang="en-US" sz="1800" dirty="0" smtClean="0"/>
          </a:p>
          <a:p>
            <a:pPr lvl="2" eaLnBrk="1" hangingPunct="1"/>
            <a:r>
              <a:rPr lang="en-US" altLang="en-US" sz="1800" dirty="0" smtClean="0"/>
              <a:t>Make this the new </a:t>
            </a:r>
            <a:r>
              <a:rPr lang="en-US" altLang="en-US" sz="1800" dirty="0" smtClean="0"/>
              <a:t>environment.</a:t>
            </a:r>
            <a:endParaRPr lang="en-US" altLang="en-US" sz="1800" dirty="0" smtClean="0"/>
          </a:p>
          <a:p>
            <a:pPr lvl="1" eaLnBrk="1" hangingPunct="1"/>
            <a:r>
              <a:rPr lang="en-US" altLang="en-US" sz="2000" dirty="0" smtClean="0"/>
              <a:t>Exit to </a:t>
            </a:r>
            <a:r>
              <a:rPr lang="en-US" altLang="en-US" sz="2000" dirty="0" smtClean="0"/>
              <a:t>previous:</a:t>
            </a:r>
            <a:endParaRPr lang="en-US" altLang="en-US" sz="2000" dirty="0" smtClean="0"/>
          </a:p>
          <a:p>
            <a:pPr lvl="2" eaLnBrk="1" hangingPunct="1"/>
            <a:r>
              <a:rPr lang="en-US" altLang="en-US" sz="1800" dirty="0" smtClean="0"/>
              <a:t>Throw away current </a:t>
            </a:r>
            <a:r>
              <a:rPr lang="en-US" altLang="en-US" sz="1800" dirty="0" smtClean="0"/>
              <a:t>settings.</a:t>
            </a:r>
            <a:endParaRPr lang="en-US" altLang="en-US" sz="1800" dirty="0" smtClean="0"/>
          </a:p>
          <a:p>
            <a:pPr lvl="2" eaLnBrk="1" hangingPunct="1"/>
            <a:r>
              <a:rPr lang="en-US" altLang="en-US" sz="1800" dirty="0" smtClean="0"/>
              <a:t>Pop last saved setting off stack and </a:t>
            </a:r>
            <a:r>
              <a:rPr lang="en-US" altLang="en-US" sz="1800" dirty="0" smtClean="0"/>
              <a:t>implement.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Can’t move freely between ANY save environment </a:t>
            </a:r>
            <a:r>
              <a:rPr lang="en-US" altLang="en-US" sz="2000" dirty="0" smtClean="0"/>
              <a:t>level.</a:t>
            </a:r>
            <a:endParaRPr lang="en-US" altLang="en-US" sz="2000" dirty="0" smtClean="0"/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Local and Global Objects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Two classes for objects within an </a:t>
            </a:r>
            <a:r>
              <a:rPr lang="en-US" altLang="en-US" sz="2000" dirty="0" smtClean="0"/>
              <a:t>environment: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Local (DEFAULT)</a:t>
            </a:r>
          </a:p>
          <a:p>
            <a:pPr lvl="1" eaLnBrk="1" hangingPunct="1"/>
            <a:r>
              <a:rPr lang="en-US" altLang="en-US" sz="2000" dirty="0" smtClean="0"/>
              <a:t>Global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CUDark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Dark" id="{EAE0CC4B-D40A-4AE0-9D85-46C54A40BDCD}" vid="{A3CD284D-0AC0-479D-AAC2-7B2631E0D889}"/>
    </a:ext>
  </a:extLst>
</a:theme>
</file>

<file path=ppt/theme/theme2.xml><?xml version="1.0" encoding="utf-8"?>
<a:theme xmlns:a="http://schemas.openxmlformats.org/drawingml/2006/main" name="Dark Design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2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3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4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5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6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7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8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7C1B7E2A752F4285AE1DE92AF584A4" ma:contentTypeVersion="0" ma:contentTypeDescription="Create a new document." ma:contentTypeScope="" ma:versionID="99d8d8f99539ff50441b69d46ed60cd5">
  <xsd:schema xmlns:xsd="http://www.w3.org/2001/XMLSchema" xmlns:p="http://schemas.microsoft.com/office/2006/metadata/properties" xmlns:ns2="7E1B7CF5-752A-422F-85AE-1DE92AF584A4" targetNamespace="http://schemas.microsoft.com/office/2006/metadata/properties" ma:root="true" ma:fieldsID="c536ae2d63934f025e650f20afa37011" ns2:_="">
    <xsd:import namespace="7E1B7CF5-752A-422F-85AE-1DE92AF584A4"/>
    <xsd:element name="properties">
      <xsd:complexType>
        <xsd:sequence>
          <xsd:element name="documentManagement">
            <xsd:complexType>
              <xsd:all>
                <xsd:element ref="ns2:Last_x0020_reviewed" minOccurs="0"/>
                <xsd:element ref="ns2:Comment" minOccurs="0"/>
                <xsd:element ref="ns2:Group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E1B7CF5-752A-422F-85AE-1DE92AF584A4" elementFormDefault="qualified">
    <xsd:import namespace="http://schemas.microsoft.com/office/2006/documentManagement/types"/>
    <xsd:element name="Last_x0020_reviewed" ma:index="8" nillable="true" ma:displayName="Last reviewed date" ma:description="Date the document was last reviewed." ma:format="DateOnly" ma:internalName="Last_x0020_reviewed">
      <xsd:simpleType>
        <xsd:restriction base="dms:DateTime"/>
      </xsd:simpleType>
    </xsd:element>
    <xsd:element name="Comment" ma:index="9" nillable="true" ma:displayName="Comment" ma:description="User defined Comments" ma:internalName="Comment">
      <xsd:simpleType>
        <xsd:restriction base="dms:Note"/>
      </xsd:simpleType>
    </xsd:element>
    <xsd:element name="Group" ma:index="10" nillable="true" ma:displayName="Group" ma:internalName="Group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_x0020_reviewed xmlns="7E1B7CF5-752A-422F-85AE-1DE92AF584A4">2009-03-20T06:00:00+00:00</Last_x0020_reviewed>
    <Group xmlns="7E1B7CF5-752A-422F-85AE-1DE92AF584A4" xsi:nil="true"/>
    <Comment xmlns="7E1B7CF5-752A-422F-85AE-1DE92AF584A4">RLB - Verified</Comment>
  </documentManagement>
</p:properties>
</file>

<file path=customXml/itemProps1.xml><?xml version="1.0" encoding="utf-8"?>
<ds:datastoreItem xmlns:ds="http://schemas.openxmlformats.org/officeDocument/2006/customXml" ds:itemID="{93A8C276-A3BA-4E13-B411-051175701164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5F410F7E-7E00-460B-BFFE-3DD7EDD317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2E8825-C8D6-425A-9DFE-99400A5C3A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1B7CF5-752A-422F-85AE-1DE92AF584A4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614D872C-C470-46B6-884F-E6CEBD0CA75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7E1B7CF5-752A-422F-85AE-1DE92AF584A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CUDark</Template>
  <TotalTime>318</TotalTime>
  <Words>784</Words>
  <Application>Microsoft Office PowerPoint</Application>
  <PresentationFormat>On-screen Show (4:3)</PresentationFormat>
  <Paragraphs>153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Times New Roman</vt:lpstr>
      <vt:lpstr>Arial</vt:lpstr>
      <vt:lpstr>Franklin Gothic Book</vt:lpstr>
      <vt:lpstr>Perpetua</vt:lpstr>
      <vt:lpstr>Wingdings 2</vt:lpstr>
      <vt:lpstr>Wingdings</vt:lpstr>
      <vt:lpstr>CUDark</vt:lpstr>
      <vt:lpstr>Dark Design</vt:lpstr>
      <vt:lpstr>Synergy Toolkit Training</vt:lpstr>
      <vt:lpstr>Environment Processing</vt:lpstr>
      <vt:lpstr>What is an Environment?</vt:lpstr>
      <vt:lpstr>Environment Levels</vt:lpstr>
      <vt:lpstr>Entering a New Environment</vt:lpstr>
      <vt:lpstr>Exiting to a Previous Environment</vt:lpstr>
      <vt:lpstr>New Environments</vt:lpstr>
      <vt:lpstr>Note!</vt:lpstr>
      <vt:lpstr>Local and Global Objects</vt:lpstr>
      <vt:lpstr>Local Objects</vt:lpstr>
      <vt:lpstr>Exiting an Environment</vt:lpstr>
      <vt:lpstr>Global Objects</vt:lpstr>
      <vt:lpstr>When to use?</vt:lpstr>
      <vt:lpstr>Example</vt:lpstr>
      <vt:lpstr>Environment Level Subroutines</vt:lpstr>
      <vt:lpstr>XCALL E_ENTER</vt:lpstr>
      <vt:lpstr>XCALL E_EXIT </vt:lpstr>
      <vt:lpstr>Exercise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Rolle</dc:creator>
  <cp:lastModifiedBy>Jason Rolle</cp:lastModifiedBy>
  <cp:revision>53</cp:revision>
  <cp:lastPrinted>1601-01-01T00:00:00Z</cp:lastPrinted>
  <dcterms:created xsi:type="dcterms:W3CDTF">1601-01-01T00:00:00Z</dcterms:created>
  <dcterms:modified xsi:type="dcterms:W3CDTF">2021-07-08T21:15:55Z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125800.000000000</vt:lpwstr>
  </property>
  <property fmtid="{D5CDD505-2E9C-101B-9397-08002B2CF9AE}" pid="3" name="Subject">
    <vt:lpwstr/>
  </property>
  <property fmtid="{D5CDD505-2E9C-101B-9397-08002B2CF9AE}" pid="4" name="Keywords">
    <vt:lpwstr/>
  </property>
  <property fmtid="{D5CDD505-2E9C-101B-9397-08002B2CF9AE}" pid="5" name="_Author">
    <vt:lpwstr/>
  </property>
  <property fmtid="{D5CDD505-2E9C-101B-9397-08002B2CF9AE}" pid="6" name="_Category">
    <vt:lpwstr/>
  </property>
  <property fmtid="{D5CDD505-2E9C-101B-9397-08002B2CF9AE}" pid="7" name="Slides">
    <vt:lpwstr>18</vt:lpwstr>
  </property>
  <property fmtid="{D5CDD505-2E9C-101B-9397-08002B2CF9AE}" pid="8" name="Categories">
    <vt:lpwstr/>
  </property>
  <property fmtid="{D5CDD505-2E9C-101B-9397-08002B2CF9AE}" pid="9" name="Approval Level">
    <vt:lpwstr/>
  </property>
  <property fmtid="{D5CDD505-2E9C-101B-9397-08002B2CF9AE}" pid="10" name="_Comments">
    <vt:lpwstr/>
  </property>
  <property fmtid="{D5CDD505-2E9C-101B-9397-08002B2CF9AE}" pid="11" name="Assigned To">
    <vt:lpwstr/>
  </property>
  <property fmtid="{D5CDD505-2E9C-101B-9397-08002B2CF9AE}" pid="12" name="_MarkAsFinal">
    <vt:bool>true</vt:bool>
  </property>
</Properties>
</file>