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5"/>
    <p:sldMasterId id="2147483766" r:id="rId6"/>
    <p:sldMasterId id="2147483775" r:id="rId7"/>
    <p:sldMasterId id="2147483789" r:id="rId8"/>
  </p:sldMasterIdLst>
  <p:notesMasterIdLst>
    <p:notesMasterId r:id="rId42"/>
  </p:notesMasterIdLst>
  <p:handoutMasterIdLst>
    <p:handoutMasterId r:id="rId43"/>
  </p:handoutMasterIdLst>
  <p:sldIdLst>
    <p:sldId id="257" r:id="rId9"/>
    <p:sldId id="288" r:id="rId10"/>
    <p:sldId id="261" r:id="rId11"/>
    <p:sldId id="258" r:id="rId12"/>
    <p:sldId id="259" r:id="rId13"/>
    <p:sldId id="264" r:id="rId14"/>
    <p:sldId id="266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79" r:id="rId29"/>
    <p:sldId id="280" r:id="rId30"/>
    <p:sldId id="281" r:id="rId31"/>
    <p:sldId id="283" r:id="rId32"/>
    <p:sldId id="289" r:id="rId33"/>
    <p:sldId id="290" r:id="rId34"/>
    <p:sldId id="291" r:id="rId35"/>
    <p:sldId id="292" r:id="rId36"/>
    <p:sldId id="293" r:id="rId37"/>
    <p:sldId id="284" r:id="rId38"/>
    <p:sldId id="285" r:id="rId39"/>
    <p:sldId id="286" r:id="rId40"/>
    <p:sldId id="28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37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92AF1421-94EE-4556-AC8B-B966C76FC7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A16C1F79-BDAB-4FD3-A05F-1ACBADA11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098B6-1035-410A-9226-5CE0854A2FE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0CCCDF-C46C-454B-96F2-598E3EE2FBA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0EB95-D380-401D-A91C-52C99FF9C8AF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14D2B2-30A2-4763-82EF-A0D85C613B6F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982CCC-5C12-4DA7-8EAC-0137155589C0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08FCAF-639C-4716-BCFA-DC880A57F60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B0AE19-2FF1-416E-9C0F-AFC271CDA30C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41C57-B2EC-426C-BED2-444FBB76307D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F792F-3989-466A-8EF0-0DA5728B025C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54FDC4-14CA-47AA-8983-B163274BF4BA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34E37-EB69-4925-9345-9E5B8C74B800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098B6-1035-410A-9226-5CE0854A2FE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43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B3DB1D-29F4-4F74-93AD-E8C20C607097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ED002D-9742-4700-85BF-48A3DC1B94C2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7ADBCE-A24A-4FF6-889A-C6E38D6BACF8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40C2F-FB48-4353-9CF5-F004EEB44B8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66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51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30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5DF814-1BCD-400D-8B4C-5DBCBB8AF81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1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39C3EE-5C34-4107-8C87-FA5F501535EB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472B8-A066-4A17-B722-81FDC7017D7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D635AD-4A4F-4B2F-8D15-8A02AB52E785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88BF0-8768-4724-A60B-1C9F3606BF62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17B34-4D0B-4EA1-870A-45855F84849A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03DD2-855A-4CE5-A48F-B5D67C43573A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0B8847-E3A8-403D-851F-FECA22EF42C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4FFE37-D0C7-42AB-B08E-45438E7332F1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852BC9-B312-465F-99A5-77B65FED52E5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991AFB-E09E-4821-8179-A03BAB4EFE55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C77F9-6354-400F-AC86-4414BCFD1E1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11031-37A7-43F8-A5D5-E69C87C8AB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6286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1BF9C7E-9DD1-41EB-A301-5D792FEF2D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3042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518EE40-1B9A-495C-B02E-2DA72E8601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150426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DDE37144-12ED-4124-AF57-99CE1F6354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7988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0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9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1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093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434312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84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01311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11031-37A7-43F8-A5D5-E69C87C8AB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118858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633686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673133"/>
      </p:ext>
    </p:extLst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985035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59464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8E5281C-80C0-49E1-A99D-351DC8842D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234645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1792E7-9D0A-4E49-9ABF-5AA2AF1D5B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96429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65FD780-F524-4B1A-B699-852ACF5A7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0220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65693"/>
      </p:ext>
    </p:extLst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3667FB-FED1-4C20-921D-F439B6BF9E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742535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1BF9C7E-9DD1-41EB-A301-5D792FEF2D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141044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518EE40-1B9A-495C-B02E-2DA72E8601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246474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DDE37144-12ED-4124-AF57-99CE1F6354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418586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8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5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5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8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033757"/>
      </p:ext>
    </p:extLst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39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99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8354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8E5281C-80C0-49E1-A99D-351DC8842D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60813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61792E7-9D0A-4E49-9ABF-5AA2AF1D5B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72227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65FD780-F524-4B1A-B699-852ACF5A7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934363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73667FB-FED1-4C20-921D-F439B6BF9E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6504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0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CU Toolkit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55CB2C89-6A9D-476C-9D21-F67E4D0D1A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6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CU Toolkit </a:t>
            </a:r>
            <a:r>
              <a:rPr lang="en-US" alt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Introduction to SQL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126163"/>
            <a:ext cx="2895600" cy="369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RETRIEVING DATA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solidFill>
                  <a:srgbClr val="00B0F0"/>
                </a:solidFill>
              </a:rPr>
              <a:t>SELECT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 smtClean="0"/>
              <a:t>	cusno,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/>
              <a:t>	</a:t>
            </a:r>
            <a:r>
              <a:rPr lang="en-US" altLang="en-US" sz="3600" b="1" dirty="0" smtClean="0"/>
              <a:t>xrfcus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3600" b="1" dirty="0" smtClean="0"/>
              <a:t> cusxrf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6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3600" b="1" dirty="0">
                <a:solidFill>
                  <a:srgbClr val="00B0F0"/>
                </a:solidFill>
              </a:rPr>
              <a:t>SELECT</a:t>
            </a:r>
          </a:p>
          <a:p>
            <a:pPr>
              <a:buNone/>
            </a:pPr>
            <a:r>
              <a:rPr lang="en-US" altLang="en-US" sz="3600" b="1" dirty="0"/>
              <a:t>	*</a:t>
            </a:r>
          </a:p>
          <a:p>
            <a:pPr>
              <a:buNone/>
            </a:pPr>
            <a:r>
              <a:rPr lang="en-US" altLang="en-US" sz="3600" b="1" dirty="0">
                <a:solidFill>
                  <a:srgbClr val="00B0F0"/>
                </a:solidFill>
              </a:rPr>
              <a:t>FROM</a:t>
            </a:r>
            <a:r>
              <a:rPr lang="en-US" altLang="en-US" sz="3600" b="1" dirty="0"/>
              <a:t> cusxrf</a:t>
            </a:r>
            <a:endParaRPr lang="en-US" sz="3600" b="1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13092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CHANGING DATA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00B0F0"/>
                </a:solidFill>
              </a:rPr>
              <a:t>UPDATE</a:t>
            </a:r>
            <a:r>
              <a:rPr lang="en-US" altLang="en-US" sz="2800" b="1" dirty="0" smtClean="0"/>
              <a:t> cusxrf </a:t>
            </a:r>
            <a:r>
              <a:rPr lang="en-US" altLang="en-US" sz="2800" b="1" dirty="0" smtClean="0">
                <a:solidFill>
                  <a:srgbClr val="00B0F0"/>
                </a:solidFill>
              </a:rPr>
              <a:t>SET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/>
              <a:t>xrfcus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’00AA1122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’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REMOVING DATA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DELETE FROM</a:t>
            </a:r>
            <a:r>
              <a:rPr lang="en-US" altLang="en-US" b="1" dirty="0" smtClean="0"/>
              <a:t> cusxrf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WHERE</a:t>
            </a:r>
            <a:r>
              <a:rPr lang="en-US" altLang="en-US" dirty="0" smtClean="0"/>
              <a:t> …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Very, very </a:t>
            </a:r>
            <a:r>
              <a:rPr lang="en-US" altLang="en-US" dirty="0" smtClean="0"/>
              <a:t>important.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Defines which rows are affected by the SQL statement.</a:t>
            </a:r>
          </a:p>
          <a:p>
            <a:r>
              <a:rPr lang="en-US" altLang="en-US" dirty="0" smtClean="0"/>
              <a:t>Used with </a:t>
            </a:r>
            <a:r>
              <a:rPr lang="en-US" altLang="en-US" b="1" dirty="0" smtClean="0">
                <a:solidFill>
                  <a:srgbClr val="00B0F0"/>
                </a:solidFill>
              </a:rPr>
              <a:t>SELECT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00B0F0"/>
                </a:solidFill>
              </a:rPr>
              <a:t>UPDATE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00B0F0"/>
                </a:solidFill>
              </a:rPr>
              <a:t>DELETE</a:t>
            </a:r>
            <a:r>
              <a:rPr lang="en-US" altLang="en-US" dirty="0" smtClean="0"/>
              <a:t>.</a:t>
            </a:r>
            <a:endParaRPr lang="en-US" altLang="en-US" b="1" dirty="0" smtClean="0">
              <a:solidFill>
                <a:srgbClr val="00B0F0"/>
              </a:solidFill>
            </a:endParaRPr>
          </a:p>
          <a:p>
            <a:pPr eaLnBrk="1" hangingPunct="1"/>
            <a:r>
              <a:rPr lang="en-US" altLang="en-US" b="1" i="1" dirty="0" smtClean="0">
                <a:solidFill>
                  <a:srgbClr val="FD240D"/>
                </a:solidFill>
              </a:rPr>
              <a:t>IF YOU DON’T USE A WHERE CLAUSE, THE SQL STATEMENT WILL AFFECT EVERY ROW.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IF YOU DON’T HAVE A WHERE CLAUSE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UPDATE</a:t>
            </a:r>
            <a:r>
              <a:rPr lang="en-US" altLang="en-US" b="1" dirty="0" smtClean="0"/>
              <a:t> cussls</a:t>
            </a:r>
            <a:r>
              <a:rPr lang="en-US" altLang="en-US" b="1" dirty="0"/>
              <a:t> </a:t>
            </a:r>
            <a:r>
              <a:rPr lang="en-US" altLang="en-US" b="1" dirty="0" smtClean="0">
                <a:solidFill>
                  <a:srgbClr val="00B0F0"/>
                </a:solidFill>
              </a:rPr>
              <a:t>SET </a:t>
            </a:r>
            <a:r>
              <a:rPr lang="en-US" altLang="en-US" b="1" dirty="0" smtClean="0"/>
              <a:t>slsmtd </a:t>
            </a:r>
            <a:r>
              <a:rPr lang="en-US" altLang="en-US" b="1" dirty="0" smtClean="0">
                <a:solidFill>
                  <a:srgbClr val="FFC000"/>
                </a:solidFill>
              </a:rPr>
              <a:t>=</a:t>
            </a:r>
            <a:r>
              <a:rPr lang="en-US" altLang="en-US" b="1" dirty="0" smtClean="0"/>
              <a:t> 0</a:t>
            </a:r>
          </a:p>
          <a:p>
            <a:pPr lvl="1"/>
            <a:r>
              <a:rPr lang="en-US" altLang="en-US" dirty="0" smtClean="0"/>
              <a:t>Will update every row.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DELETE FROM</a:t>
            </a:r>
            <a:r>
              <a:rPr lang="en-US" altLang="en-US" b="1" dirty="0" smtClean="0"/>
              <a:t> cusmas</a:t>
            </a:r>
          </a:p>
          <a:p>
            <a:pPr lvl="1"/>
            <a:r>
              <a:rPr lang="en-US" altLang="en-US" dirty="0" smtClean="0"/>
              <a:t>Will delete every row.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CASE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SELECT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cusno,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last_name,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first_name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2000" b="1" dirty="0" smtClean="0"/>
              <a:t> cusmas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000" b="1" dirty="0" smtClean="0"/>
              <a:t> state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‘MT’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Column specified in the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000" dirty="0" smtClean="0"/>
              <a:t> clause not have to be part of a key, nor does it need to be part of the select list.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CRITERIA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SELECT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sup,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part,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descr1,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descr2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2400" b="1" dirty="0" smtClean="0"/>
              <a:t> invmas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400" b="1" dirty="0" smtClean="0"/>
              <a:t> prdcat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‘LA’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2400" b="1" dirty="0" smtClean="0"/>
              <a:t> sup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‘INV’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r>
              <a:rPr lang="en-US" altLang="en-US" sz="2000" dirty="0" smtClean="0"/>
              <a:t>Order of columns in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000" dirty="0" smtClean="0"/>
              <a:t> clause doesn’t matter.</a:t>
            </a:r>
            <a:endParaRPr lang="en-US" altLang="en-US" sz="24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WHERE</a:t>
            </a:r>
            <a:r>
              <a:rPr lang="en-US" altLang="en-US" dirty="0" smtClean="0"/>
              <a:t> OPERATORS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2400" dirty="0" smtClean="0"/>
              <a:t>,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OR</a:t>
            </a:r>
            <a:r>
              <a:rPr lang="en-US" altLang="en-US" sz="2400" dirty="0" smtClean="0"/>
              <a:t> – For combinations of clauses.</a:t>
            </a:r>
          </a:p>
          <a:p>
            <a:pPr eaLnBrk="1" hangingPunct="1"/>
            <a:r>
              <a:rPr lang="en-US" altLang="en-US" sz="2400" dirty="0" smtClean="0"/>
              <a:t>Parentheses for grouping: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SELECT</a:t>
            </a:r>
            <a:r>
              <a:rPr lang="en-US" altLang="en-US" sz="2400" b="1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sup,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part,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descr1,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descr2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2400" b="1" dirty="0" smtClean="0"/>
              <a:t> invmas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400" b="1" dirty="0" smtClean="0"/>
              <a:t> ( prdcat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‘LA’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OR</a:t>
            </a:r>
            <a:r>
              <a:rPr lang="en-US" altLang="en-US" sz="2400" b="1" dirty="0" smtClean="0"/>
              <a:t> prdcat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‘PP’</a:t>
            </a:r>
            <a:r>
              <a:rPr lang="en-US" altLang="en-US" sz="2400" b="1" dirty="0" smtClean="0"/>
              <a:t>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2400" b="1" dirty="0" smtClean="0"/>
              <a:t> sup </a:t>
            </a:r>
            <a:r>
              <a:rPr lang="en-US" altLang="en-US" sz="2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‘INV’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OPERATORS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7848600" cy="4116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000" dirty="0" smtClean="0"/>
              <a:t> 	- equal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&lt;&gt;</a:t>
            </a:r>
            <a:r>
              <a:rPr lang="en-US" altLang="en-US" sz="2000" dirty="0" smtClean="0"/>
              <a:t> 	- not equal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&gt;=</a:t>
            </a:r>
            <a:r>
              <a:rPr lang="en-US" altLang="en-US" sz="2000" dirty="0" smtClean="0"/>
              <a:t> 	- greater than or equal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FFC000"/>
                </a:solidFill>
              </a:rPr>
              <a:t>&lt;=</a:t>
            </a:r>
            <a:r>
              <a:rPr lang="en-US" altLang="en-US" sz="2000" dirty="0" smtClean="0"/>
              <a:t> 	- less than or equal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B0F0"/>
                </a:solidFill>
              </a:rPr>
              <a:t>BETWEEN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000" b="1" dirty="0" smtClean="0"/>
              <a:t> cost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BETWEEN</a:t>
            </a:r>
            <a:r>
              <a:rPr lang="en-US" altLang="en-US" sz="2000" b="1" dirty="0" smtClean="0"/>
              <a:t> 1000.00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2000" b="1" dirty="0" smtClean="0"/>
              <a:t> 1200.00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B0F0"/>
                </a:solidFill>
              </a:rPr>
              <a:t>IN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2000" b="1" dirty="0" smtClean="0"/>
              <a:t> prdcat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IN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‘AB’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’AR’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’LA’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’PP’</a:t>
            </a:r>
            <a:r>
              <a:rPr lang="en-US" altLang="en-US" sz="2000" b="1" dirty="0" smtClean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Same as: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dirty="0" smtClean="0"/>
              <a:t>prdcat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‘AB’</a:t>
            </a:r>
            <a:r>
              <a:rPr lang="en-US" altLang="en-US" sz="1400" b="1" dirty="0" smtClean="0"/>
              <a:t> OR prdcat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‘AR’</a:t>
            </a:r>
            <a:r>
              <a:rPr lang="en-US" altLang="en-US" sz="1400" b="1" dirty="0" smtClean="0"/>
              <a:t> OR prdcat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‘LA’</a:t>
            </a:r>
            <a:r>
              <a:rPr lang="en-US" altLang="en-US" sz="1400" b="1" dirty="0" smtClean="0"/>
              <a:t> OR prdcat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‘PP’</a:t>
            </a:r>
            <a:endParaRPr lang="en-US" altLang="en-US" sz="16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b="0" smtClean="0">
                <a:solidFill>
                  <a:schemeClr val="tx2"/>
                </a:solidFill>
              </a:rPr>
              <a:t>CU Toolkit Training</a:t>
            </a:r>
            <a:endParaRPr lang="en-US" sz="1600" b="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(continued)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200" b="1" dirty="0" smtClean="0">
                <a:solidFill>
                  <a:srgbClr val="00B0F0"/>
                </a:solidFill>
              </a:rPr>
              <a:t>NOT</a:t>
            </a:r>
            <a:r>
              <a:rPr lang="en-US" altLang="en-US" sz="1200" dirty="0" smtClean="0"/>
              <a:t> – Negates clause</a:t>
            </a:r>
          </a:p>
          <a:p>
            <a:pPr lvl="1" eaLnBrk="1" hangingPunct="1"/>
            <a:r>
              <a:rPr lang="en-US" altLang="en-US" sz="1200" b="1" dirty="0" smtClean="0">
                <a:solidFill>
                  <a:srgbClr val="00B0F0"/>
                </a:solidFill>
              </a:rPr>
              <a:t>WHERE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NOT</a:t>
            </a:r>
            <a:r>
              <a:rPr lang="en-US" altLang="en-US" sz="1200" b="1" dirty="0" smtClean="0"/>
              <a:t>( prdcat =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‘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LA’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1200" b="1" dirty="0" smtClean="0"/>
              <a:t> sup = 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‘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INV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’</a:t>
            </a:r>
            <a:r>
              <a:rPr lang="en-US" altLang="en-US" sz="1200" b="1" dirty="0" smtClean="0"/>
              <a:t> )</a:t>
            </a:r>
            <a:endParaRPr lang="en-US" altLang="en-US" sz="1200" b="1" dirty="0" smtClean="0"/>
          </a:p>
          <a:p>
            <a:pPr eaLnBrk="1" hangingPunct="1"/>
            <a:r>
              <a:rPr lang="en-US" altLang="en-US" sz="1200" b="1" dirty="0" smtClean="0">
                <a:solidFill>
                  <a:srgbClr val="00B0F0"/>
                </a:solidFill>
              </a:rPr>
              <a:t>LIKE</a:t>
            </a:r>
            <a:r>
              <a:rPr lang="en-US" altLang="en-US" sz="1200" dirty="0" smtClean="0"/>
              <a:t> – Wildcard comparison of </a:t>
            </a:r>
            <a:r>
              <a:rPr lang="en-US" altLang="en-US" sz="1200" dirty="0" smtClean="0"/>
              <a:t>strings:</a:t>
            </a:r>
            <a:endParaRPr lang="en-US" altLang="en-US" sz="1200" dirty="0" smtClean="0"/>
          </a:p>
          <a:p>
            <a:pPr lvl="1" eaLnBrk="1" hangingPunct="1"/>
            <a:r>
              <a:rPr lang="en-US" altLang="en-US" sz="1200" dirty="0" smtClean="0"/>
              <a:t>Wildcard </a:t>
            </a:r>
            <a:r>
              <a:rPr lang="en-US" altLang="en-US" sz="1200" dirty="0" smtClean="0"/>
              <a:t>characters:</a:t>
            </a:r>
            <a:endParaRPr lang="en-US" altLang="en-US" sz="1200" dirty="0" smtClean="0"/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%</a:t>
            </a:r>
            <a:r>
              <a:rPr lang="en-US" altLang="en-US" sz="1200" dirty="0" smtClean="0">
                <a:solidFill>
                  <a:srgbClr val="FFC000"/>
                </a:solidFill>
              </a:rPr>
              <a:t>:</a:t>
            </a:r>
          </a:p>
          <a:p>
            <a:pPr lvl="3"/>
            <a:r>
              <a:rPr lang="en-US" sz="1200" dirty="0" smtClean="0"/>
              <a:t>Matches </a:t>
            </a:r>
            <a:r>
              <a:rPr lang="en-US" sz="1200" dirty="0"/>
              <a:t>any string of zero or more </a:t>
            </a:r>
            <a:r>
              <a:rPr lang="en-US" sz="1200" dirty="0" smtClean="0"/>
              <a:t>characters.</a:t>
            </a:r>
          </a:p>
          <a:p>
            <a:pPr lvl="3"/>
            <a:r>
              <a:rPr lang="en-US" sz="1200" dirty="0" smtClean="0"/>
              <a:t>This </a:t>
            </a:r>
            <a:r>
              <a:rPr lang="en-US" sz="1200" dirty="0"/>
              <a:t>wildcard character can be used as either a prefix or a suffix</a:t>
            </a:r>
            <a:r>
              <a:rPr lang="en-US" sz="1200" dirty="0" smtClean="0"/>
              <a:t>.</a:t>
            </a:r>
            <a:endParaRPr lang="en-US" sz="1200" dirty="0" smtClean="0">
              <a:solidFill>
                <a:srgbClr val="FFC000"/>
              </a:solidFill>
            </a:endParaRP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[ ]</a:t>
            </a:r>
            <a:r>
              <a:rPr lang="en-US" altLang="en-US" sz="1200" dirty="0" smtClean="0"/>
              <a:t>:</a:t>
            </a:r>
          </a:p>
          <a:p>
            <a:pPr lvl="3"/>
            <a:r>
              <a:rPr lang="en-US" altLang="en-US" sz="1200" dirty="0" smtClean="0"/>
              <a:t>Matches </a:t>
            </a:r>
            <a:r>
              <a:rPr lang="en-US" altLang="en-US" sz="1200" dirty="0"/>
              <a:t>any single character within the specified range or set that is specified between brackets </a:t>
            </a:r>
            <a:r>
              <a:rPr lang="en-US" altLang="en-US" sz="1200" b="1" dirty="0">
                <a:solidFill>
                  <a:srgbClr val="FFC000"/>
                </a:solidFill>
              </a:rPr>
              <a:t>[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]</a:t>
            </a:r>
            <a:r>
              <a:rPr lang="en-US" altLang="en-US" sz="1200" dirty="0" smtClean="0"/>
              <a:t>.</a:t>
            </a:r>
          </a:p>
          <a:p>
            <a:pPr lvl="3"/>
            <a:r>
              <a:rPr lang="en-US" altLang="en-US" sz="1200" dirty="0"/>
              <a:t>These wildcard characters can be used in string comparisons that involve pattern matching, such as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LIKE</a:t>
            </a:r>
            <a:r>
              <a:rPr lang="en-US" altLang="en-US" sz="1200" dirty="0" smtClean="0"/>
              <a:t>.</a:t>
            </a:r>
          </a:p>
          <a:p>
            <a:pPr lvl="2"/>
            <a:r>
              <a:rPr lang="en-US" altLang="en-US" sz="1200" b="1" dirty="0" smtClean="0">
                <a:solidFill>
                  <a:srgbClr val="FFC000"/>
                </a:solidFill>
              </a:rPr>
              <a:t>[^]</a:t>
            </a:r>
            <a:r>
              <a:rPr lang="en-US" altLang="en-US" sz="1200" dirty="0" smtClean="0"/>
              <a:t>:</a:t>
            </a:r>
          </a:p>
          <a:p>
            <a:pPr lvl="3"/>
            <a:r>
              <a:rPr lang="en-US" altLang="en-US" sz="1200" dirty="0"/>
              <a:t>Matches any single character that is not within the range or set specified between the square brackets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[^]</a:t>
            </a:r>
            <a:r>
              <a:rPr lang="en-US" altLang="en-US" sz="1200" dirty="0" smtClean="0"/>
              <a:t>.</a:t>
            </a:r>
          </a:p>
          <a:p>
            <a:pPr lvl="3"/>
            <a:r>
              <a:rPr lang="en-US" altLang="en-US" sz="1200" dirty="0" smtClean="0"/>
              <a:t>These </a:t>
            </a:r>
            <a:r>
              <a:rPr lang="en-US" altLang="en-US" sz="1200" dirty="0"/>
              <a:t>wildcard characters can be used in string comparisons that involve pattern matching, such as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LIKE</a:t>
            </a:r>
            <a:r>
              <a:rPr lang="en-US" altLang="en-US" sz="1200" dirty="0" smtClean="0"/>
              <a:t>.</a:t>
            </a:r>
            <a:endParaRPr lang="en-US" altLang="en-US" sz="1200" dirty="0" smtClean="0"/>
          </a:p>
          <a:p>
            <a:pPr lvl="2" eaLnBrk="1" hangingPunct="1"/>
            <a:r>
              <a:rPr lang="en-US" altLang="en-US" sz="1200" b="1" dirty="0" smtClean="0">
                <a:solidFill>
                  <a:srgbClr val="FFC000"/>
                </a:solidFill>
              </a:rPr>
              <a:t>_</a:t>
            </a:r>
            <a:r>
              <a:rPr lang="en-US" altLang="en-US" sz="1200" dirty="0" smtClean="0"/>
              <a:t>:</a:t>
            </a:r>
          </a:p>
          <a:p>
            <a:pPr lvl="3"/>
            <a:r>
              <a:rPr lang="en-US" altLang="en-US" sz="1200" dirty="0"/>
              <a:t>Use the underscore character </a:t>
            </a:r>
            <a:r>
              <a:rPr lang="en-US" altLang="en-US" sz="1200" b="1" dirty="0">
                <a:solidFill>
                  <a:srgbClr val="FFC000"/>
                </a:solidFill>
              </a:rPr>
              <a:t>_</a:t>
            </a:r>
            <a:r>
              <a:rPr lang="en-US" altLang="en-US" sz="1200" dirty="0"/>
              <a:t> to match any single character in a string comparison operation that involves pattern matching, such as </a:t>
            </a:r>
            <a:r>
              <a:rPr lang="en-US" altLang="en-US" sz="1200" b="1" dirty="0" smtClean="0">
                <a:solidFill>
                  <a:srgbClr val="00B0F0"/>
                </a:solidFill>
              </a:rPr>
              <a:t>LIKE</a:t>
            </a:r>
            <a:r>
              <a:rPr lang="en-US" altLang="en-US" sz="1200" dirty="0" smtClean="0"/>
              <a:t>.</a:t>
            </a:r>
            <a:endParaRPr lang="en-US" altLang="en-US" sz="1200" b="1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basics</a:t>
            </a:r>
          </a:p>
          <a:p>
            <a:pPr eaLnBrk="1" hangingPunct="1"/>
            <a:r>
              <a:rPr lang="en-US" altLang="en-US" smtClean="0"/>
              <a:t>Different database objects</a:t>
            </a:r>
          </a:p>
          <a:p>
            <a:pPr eaLnBrk="1" hangingPunct="1"/>
            <a:r>
              <a:rPr lang="en-US" altLang="en-US" smtClean="0"/>
              <a:t>Database tools</a:t>
            </a:r>
          </a:p>
          <a:p>
            <a:pPr eaLnBrk="1" hangingPunct="1"/>
            <a:r>
              <a:rPr lang="en-US" altLang="en-US" smtClean="0"/>
              <a:t>SQL statements that affect objects</a:t>
            </a:r>
          </a:p>
          <a:p>
            <a:pPr eaLnBrk="1" hangingPunct="1"/>
            <a:r>
              <a:rPr lang="en-US" altLang="en-US" smtClean="0"/>
              <a:t>SQL statements that affect data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26163"/>
            <a:ext cx="2895600" cy="370019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3302745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NULL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Column does not contain any </a:t>
            </a:r>
            <a:r>
              <a:rPr lang="en-US" altLang="en-US" dirty="0" smtClean="0"/>
              <a:t>data: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 not the same as 0 for </a:t>
            </a:r>
            <a:r>
              <a:rPr lang="en-US" altLang="en-US" dirty="0" smtClean="0"/>
              <a:t>numeric.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 not the same as blank for </a:t>
            </a:r>
            <a:r>
              <a:rPr lang="en-US" altLang="en-US" dirty="0" smtClean="0"/>
              <a:t>character.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Comparison: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B0F0"/>
                </a:solidFill>
              </a:rPr>
              <a:t>WHERE</a:t>
            </a:r>
            <a:r>
              <a:rPr lang="en-US" altLang="en-US" b="1" dirty="0" smtClean="0"/>
              <a:t> column </a:t>
            </a:r>
            <a:r>
              <a:rPr lang="en-US" altLang="en-US" b="1" dirty="0" smtClean="0">
                <a:solidFill>
                  <a:srgbClr val="00B0F0"/>
                </a:solidFill>
              </a:rPr>
              <a:t>IS </a:t>
            </a:r>
            <a:r>
              <a:rPr lang="en-US" altLang="en-US" b="1" dirty="0" smtClean="0">
                <a:solidFill>
                  <a:srgbClr val="00B0F0"/>
                </a:solidFill>
              </a:rPr>
              <a:t>NULL</a:t>
            </a:r>
            <a:endParaRPr lang="en-US" altLang="en-US" dirty="0" smtClean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00B0F0"/>
                </a:solidFill>
              </a:rPr>
              <a:t>WHERE</a:t>
            </a:r>
            <a:r>
              <a:rPr lang="en-US" altLang="en-US" b="1" dirty="0" smtClean="0"/>
              <a:t> column </a:t>
            </a:r>
            <a:r>
              <a:rPr lang="en-US" altLang="en-US" b="1" dirty="0" smtClean="0">
                <a:solidFill>
                  <a:srgbClr val="00B0F0"/>
                </a:solidFill>
              </a:rPr>
              <a:t>IS NOT NULL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JOIN</a:t>
            </a:r>
            <a:r>
              <a:rPr lang="en-US" altLang="en-US" dirty="0" smtClean="0"/>
              <a:t>ing </a:t>
            </a:r>
            <a:r>
              <a:rPr lang="en-US" altLang="en-US" dirty="0" smtClean="0"/>
              <a:t>TABLES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 data from multiple </a:t>
            </a:r>
            <a:r>
              <a:rPr lang="en-US" altLang="en-US" dirty="0" smtClean="0"/>
              <a:t>tables.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criteria from multiple </a:t>
            </a:r>
            <a:r>
              <a:rPr lang="en-US" altLang="en-US" dirty="0" smtClean="0"/>
              <a:t>tables.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Links together on common </a:t>
            </a:r>
            <a:r>
              <a:rPr lang="en-US" altLang="en-US" dirty="0" smtClean="0"/>
              <a:t>columns.</a:t>
            </a:r>
            <a:endParaRPr lang="en-US" altLang="en-US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SIMPLE </a:t>
            </a:r>
            <a:r>
              <a:rPr lang="en-US" altLang="en-US" dirty="0" smtClean="0">
                <a:solidFill>
                  <a:srgbClr val="00B0F0"/>
                </a:solidFill>
              </a:rPr>
              <a:t>JOIN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SELECT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I</a:t>
            </a:r>
            <a:r>
              <a:rPr lang="en-US" altLang="en-US" sz="2000" b="1" dirty="0" smtClean="0"/>
              <a:t>dx.sup,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I</a:t>
            </a:r>
            <a:r>
              <a:rPr lang="en-US" altLang="en-US" sz="2000" b="1" dirty="0" smtClean="0"/>
              <a:t>dx.part,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Mas.</a:t>
            </a:r>
            <a:r>
              <a:rPr lang="en-US" altLang="en-US" sz="2000" b="1" dirty="0" smtClean="0"/>
              <a:t>loc,</a:t>
            </a:r>
          </a:p>
          <a:p>
            <a:pPr>
              <a:buNone/>
            </a:pPr>
            <a:r>
              <a:rPr lang="en-US" altLang="en-US" sz="2000" b="1" dirty="0" smtClean="0"/>
              <a:t>	Mas.</a:t>
            </a:r>
            <a:r>
              <a:rPr lang="en-US" altLang="en-US" sz="2000" b="1" dirty="0" smtClean="0"/>
              <a:t>prdcat,</a:t>
            </a:r>
          </a:p>
          <a:p>
            <a:pPr>
              <a:buNone/>
            </a:pPr>
            <a:r>
              <a:rPr lang="en-US" altLang="en-US" sz="2000" b="1" dirty="0"/>
              <a:t>	Mas.mtdsal</a:t>
            </a:r>
            <a:r>
              <a:rPr lang="en-US" altLang="en-US" sz="2000" b="1" dirty="0" smtClean="0"/>
              <a:t>,</a:t>
            </a:r>
          </a:p>
          <a:p>
            <a:pPr>
              <a:buNone/>
            </a:pPr>
            <a:r>
              <a:rPr lang="en-US" altLang="en-US" sz="2000" b="1" dirty="0"/>
              <a:t>	Mas.mtdcst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FROM</a:t>
            </a:r>
            <a:r>
              <a:rPr lang="en-US" altLang="en-US" sz="2000" b="1" dirty="0" smtClean="0"/>
              <a:t> invmas </a:t>
            </a:r>
            <a:r>
              <a:rPr lang="en-US" altLang="en-US" sz="2000" b="1" dirty="0" smtClean="0"/>
              <a:t>Mas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JOIN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invidx </a:t>
            </a:r>
            <a:r>
              <a:rPr lang="en-US" altLang="en-US" sz="2000" b="1" dirty="0" smtClean="0"/>
              <a:t>Idx</a:t>
            </a:r>
            <a:endParaRPr lang="en-US" altLang="en-US" sz="2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ON</a:t>
            </a:r>
            <a:r>
              <a:rPr lang="en-US" altLang="en-US" sz="2000" b="1" dirty="0" smtClean="0"/>
              <a:t>( Mas.sup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000" b="1" dirty="0" smtClean="0"/>
              <a:t> Idx.sup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AND</a:t>
            </a:r>
            <a:r>
              <a:rPr lang="en-US" altLang="en-US" sz="2000" b="1" dirty="0" smtClean="0"/>
              <a:t> Mas.part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=</a:t>
            </a:r>
            <a:r>
              <a:rPr lang="en-US" altLang="en-US" sz="2000" b="1" dirty="0" smtClean="0"/>
              <a:t> Idx.part )</a:t>
            </a:r>
            <a:endParaRPr lang="en-US" altLang="en-US" sz="2000" b="1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DIFFERENT TYPES OF </a:t>
            </a:r>
            <a:r>
              <a:rPr lang="en-US" altLang="en-US" dirty="0" smtClean="0">
                <a:solidFill>
                  <a:srgbClr val="00B0F0"/>
                </a:solidFill>
              </a:rPr>
              <a:t>JOIN</a:t>
            </a:r>
            <a:r>
              <a:rPr lang="en-US" altLang="en-US" dirty="0" smtClean="0"/>
              <a:t>s</a:t>
            </a:r>
            <a:endParaRPr lang="en-US" altLang="en-US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B0F0"/>
                </a:solidFill>
              </a:rPr>
              <a:t>INNER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JOIN</a:t>
            </a:r>
            <a:r>
              <a:rPr lang="en-US" altLang="en-US" sz="1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Default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</a:t>
            </a:r>
            <a:r>
              <a:rPr lang="en-US" altLang="en-US" sz="1800" dirty="0" smtClean="0"/>
              <a:t>ow </a:t>
            </a:r>
            <a:r>
              <a:rPr lang="en-US" altLang="en-US" sz="1800" dirty="0" smtClean="0"/>
              <a:t>must exist in both tables being </a:t>
            </a:r>
            <a:r>
              <a:rPr lang="en-US" altLang="en-US" sz="1800" dirty="0" smtClean="0"/>
              <a:t>joined.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B0F0"/>
                </a:solidFill>
              </a:rPr>
              <a:t>OUTER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JOIN</a:t>
            </a:r>
            <a:r>
              <a:rPr lang="en-US" altLang="en-US" sz="1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Row </a:t>
            </a:r>
            <a:r>
              <a:rPr lang="en-US" altLang="en-US" sz="1800" dirty="0" smtClean="0"/>
              <a:t>may exist in one table but not the </a:t>
            </a:r>
            <a:r>
              <a:rPr lang="en-US" altLang="en-US" sz="1800" dirty="0" smtClean="0"/>
              <a:t>other.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Direction </a:t>
            </a:r>
            <a:r>
              <a:rPr lang="en-US" altLang="en-US" sz="1800" dirty="0" smtClean="0"/>
              <a:t>of join must be </a:t>
            </a:r>
            <a:r>
              <a:rPr lang="en-US" altLang="en-US" sz="1800" dirty="0" smtClean="0"/>
              <a:t>specified: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B0F0"/>
                </a:solidFill>
              </a:rPr>
              <a:t>LEFT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OUTER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JOIN</a:t>
            </a:r>
            <a:r>
              <a:rPr lang="en-US" altLang="en-US" sz="1800" dirty="0" smtClean="0"/>
              <a:t>: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 smtClean="0"/>
              <a:t>Row </a:t>
            </a:r>
            <a:r>
              <a:rPr lang="en-US" altLang="en-US" sz="1800" dirty="0" smtClean="0"/>
              <a:t>exists in left table, but not necessarily in </a:t>
            </a:r>
            <a:r>
              <a:rPr lang="en-US" altLang="en-US" sz="1800" dirty="0" smtClean="0"/>
              <a:t>right.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B0F0"/>
                </a:solidFill>
              </a:rPr>
              <a:t>RIGHT OUTER JOIN</a:t>
            </a:r>
            <a:r>
              <a:rPr lang="en-US" altLang="en-US" sz="1800" dirty="0" smtClean="0"/>
              <a:t>: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 smtClean="0"/>
              <a:t>Row exists in right table, but not necessarily in left.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B0F0"/>
                </a:solidFill>
              </a:rPr>
              <a:t>FULL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JOIN</a:t>
            </a:r>
            <a:r>
              <a:rPr lang="en-US" altLang="en-US" sz="1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Not </a:t>
            </a:r>
            <a:r>
              <a:rPr lang="en-US" altLang="en-US" sz="1800" dirty="0" smtClean="0"/>
              <a:t>used </a:t>
            </a:r>
            <a:r>
              <a:rPr lang="en-US" altLang="en-US" sz="1800" dirty="0" smtClean="0"/>
              <a:t>much.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</a:t>
            </a:r>
            <a:r>
              <a:rPr lang="en-US" altLang="en-US" sz="1800" dirty="0" smtClean="0"/>
              <a:t>ow </a:t>
            </a:r>
            <a:r>
              <a:rPr lang="en-US" altLang="en-US" sz="1800" dirty="0" smtClean="0"/>
              <a:t>may exist in either table, and not necessarily the other.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00B0F0"/>
                </a:solidFill>
              </a:rPr>
              <a:t>SUM</a:t>
            </a:r>
          </a:p>
          <a:p>
            <a:pPr lvl="1"/>
            <a:r>
              <a:rPr lang="en-US" altLang="en-US" sz="2000" dirty="0"/>
              <a:t>Returns the sum of all the </a:t>
            </a:r>
            <a:r>
              <a:rPr lang="en-US" altLang="en-US" sz="2000" dirty="0" smtClean="0"/>
              <a:t>values.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00B0F0"/>
                </a:solidFill>
              </a:rPr>
              <a:t>COUNT</a:t>
            </a:r>
          </a:p>
          <a:p>
            <a:pPr lvl="1"/>
            <a:r>
              <a:rPr lang="en-US" altLang="en-US" sz="2000" dirty="0"/>
              <a:t>Returns the sum of all the </a:t>
            </a:r>
            <a:r>
              <a:rPr lang="en-US" altLang="en-US" sz="2000" dirty="0" smtClean="0"/>
              <a:t>values.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00B0F0"/>
                </a:solidFill>
              </a:rPr>
              <a:t>MIN</a:t>
            </a:r>
          </a:p>
          <a:p>
            <a:pPr lvl="1"/>
            <a:r>
              <a:rPr lang="en-US" altLang="en-US" sz="2000" dirty="0"/>
              <a:t>Returns the minimum value in the expression.</a:t>
            </a:r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>
                <a:solidFill>
                  <a:srgbClr val="00B0F0"/>
                </a:solidFill>
              </a:rPr>
              <a:t>MAX</a:t>
            </a:r>
          </a:p>
          <a:p>
            <a:pPr lvl="1"/>
            <a:r>
              <a:rPr lang="en-US" sz="2000" dirty="0"/>
              <a:t>Returns the maximum value in the expression.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eaLnBrk="1" hangingPunct="1"/>
            <a:r>
              <a:rPr lang="en-US" altLang="en-US" sz="2000" b="1" dirty="0" smtClean="0">
                <a:solidFill>
                  <a:srgbClr val="00B0F0"/>
                </a:solidFill>
              </a:rPr>
              <a:t>AVG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eturns </a:t>
            </a:r>
            <a:r>
              <a:rPr lang="en-US" sz="2000" dirty="0"/>
              <a:t>the average of the values in a group.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lvl="1"/>
            <a:endParaRPr lang="en-US" altLang="en-US" b="1" dirty="0" smtClean="0">
              <a:solidFill>
                <a:srgbClr val="00B0F0"/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SUM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SUM</a:t>
            </a:r>
            <a:r>
              <a:rPr lang="en-US" altLang="en-US" sz="2400" b="1" dirty="0" smtClean="0"/>
              <a:t>(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400" b="1" dirty="0"/>
              <a:t>[</a:t>
            </a:r>
            <a:r>
              <a:rPr lang="en-US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en-US" sz="2400" b="1" i="1" dirty="0">
                <a:solidFill>
                  <a:srgbClr val="00B0F0"/>
                </a:solidFill>
              </a:rPr>
              <a:t>ALL</a:t>
            </a:r>
            <a:r>
              <a:rPr lang="en-US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en-US" sz="2400" b="1" dirty="0"/>
              <a:t>|</a:t>
            </a:r>
            <a:r>
              <a:rPr lang="en-US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en-US" sz="2400" b="1" i="1" dirty="0">
                <a:solidFill>
                  <a:srgbClr val="00B0F0"/>
                </a:solidFill>
              </a:rPr>
              <a:t>DISTINCT</a:t>
            </a:r>
            <a:r>
              <a:rPr lang="en-US" altLang="en-US" sz="2400" b="1" dirty="0">
                <a:solidFill>
                  <a:srgbClr val="00B0F0"/>
                </a:solidFill>
              </a:rPr>
              <a:t> </a:t>
            </a:r>
            <a:r>
              <a:rPr lang="en-US" altLang="en-US" sz="2400" b="1" dirty="0" smtClean="0"/>
              <a:t>]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400" b="1" i="1" dirty="0" smtClean="0"/>
              <a:t>expression</a:t>
            </a:r>
            <a:r>
              <a:rPr lang="en-US" altLang="en-US" sz="2400" b="1" dirty="0" smtClean="0"/>
              <a:t> )</a:t>
            </a:r>
          </a:p>
          <a:p>
            <a:endParaRPr lang="en-US" altLang="en-US" sz="2000" dirty="0" smtClean="0"/>
          </a:p>
          <a:p>
            <a:r>
              <a:rPr lang="en-US" altLang="en-US" sz="1200" dirty="0" smtClean="0"/>
              <a:t>Returns </a:t>
            </a:r>
            <a:r>
              <a:rPr lang="en-US" altLang="en-US" sz="1200" dirty="0"/>
              <a:t>the sum of all the values, or only the </a:t>
            </a:r>
            <a:r>
              <a:rPr lang="en-US" altLang="en-US" sz="1200" b="1" dirty="0">
                <a:solidFill>
                  <a:srgbClr val="00B0F0"/>
                </a:solidFill>
              </a:rPr>
              <a:t>DISTINCT</a:t>
            </a:r>
            <a:r>
              <a:rPr lang="en-US" altLang="en-US" sz="1200" dirty="0"/>
              <a:t> values, in the </a:t>
            </a:r>
            <a:r>
              <a:rPr lang="en-US" altLang="en-US" sz="1200" dirty="0" smtClean="0"/>
              <a:t>expression.</a:t>
            </a:r>
          </a:p>
          <a:p>
            <a:r>
              <a:rPr lang="en-US" altLang="en-US" sz="1200" b="1" dirty="0" smtClean="0">
                <a:solidFill>
                  <a:srgbClr val="00B0F0"/>
                </a:solidFill>
              </a:rPr>
              <a:t>SUM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can be used with numeric columns only</a:t>
            </a:r>
            <a:r>
              <a:rPr lang="en-US" altLang="en-US" sz="1200" dirty="0" smtClean="0"/>
              <a:t>.</a:t>
            </a:r>
          </a:p>
          <a:p>
            <a:r>
              <a:rPr lang="en-US" altLang="en-US" sz="1200" b="1" dirty="0" smtClean="0">
                <a:solidFill>
                  <a:srgbClr val="00B0F0"/>
                </a:solidFill>
              </a:rPr>
              <a:t>NULL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values are ignored</a:t>
            </a:r>
            <a:r>
              <a:rPr lang="en-US" altLang="en-US" sz="1200" dirty="0" smtClean="0"/>
              <a:t>.</a:t>
            </a:r>
          </a:p>
          <a:p>
            <a:r>
              <a:rPr lang="en-US" altLang="en-US" sz="1200" dirty="0" smtClean="0"/>
              <a:t>Arguments:</a:t>
            </a:r>
          </a:p>
          <a:p>
            <a:pPr lvl="1"/>
            <a:r>
              <a:rPr lang="en-US" altLang="en-US" sz="1200" b="1" i="1" dirty="0">
                <a:solidFill>
                  <a:srgbClr val="00B0F0"/>
                </a:solidFill>
              </a:rPr>
              <a:t>ALL</a:t>
            </a:r>
          </a:p>
          <a:p>
            <a:pPr lvl="2"/>
            <a:r>
              <a:rPr lang="en-US" altLang="en-US" sz="1200" dirty="0"/>
              <a:t>Applies the aggregate function to all </a:t>
            </a:r>
            <a:r>
              <a:rPr lang="en-US" altLang="en-US" sz="1200" dirty="0" smtClean="0"/>
              <a:t>values.</a:t>
            </a:r>
          </a:p>
          <a:p>
            <a:pPr lvl="2"/>
            <a:r>
              <a:rPr lang="en-US" altLang="en-US" sz="1200" b="1" i="1" dirty="0" smtClean="0">
                <a:solidFill>
                  <a:srgbClr val="00B0F0"/>
                </a:solidFill>
              </a:rPr>
              <a:t>ALL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is the default</a:t>
            </a:r>
            <a:r>
              <a:rPr lang="en-US" altLang="en-US" sz="1200" dirty="0" smtClean="0"/>
              <a:t>.</a:t>
            </a:r>
            <a:endParaRPr lang="en-US" altLang="en-US" sz="1200" dirty="0"/>
          </a:p>
          <a:p>
            <a:pPr lvl="1"/>
            <a:r>
              <a:rPr lang="en-US" altLang="en-US" sz="1200" b="1" i="1" dirty="0">
                <a:solidFill>
                  <a:srgbClr val="00B0F0"/>
                </a:solidFill>
              </a:rPr>
              <a:t>DISTINCT</a:t>
            </a:r>
          </a:p>
          <a:p>
            <a:pPr lvl="2"/>
            <a:r>
              <a:rPr lang="en-US" altLang="en-US" sz="1200" dirty="0"/>
              <a:t>Specifies that </a:t>
            </a:r>
            <a:r>
              <a:rPr lang="en-US" altLang="en-US" sz="1200" b="1" dirty="0">
                <a:solidFill>
                  <a:srgbClr val="00B0F0"/>
                </a:solidFill>
              </a:rPr>
              <a:t>SUM</a:t>
            </a:r>
            <a:r>
              <a:rPr lang="en-US" altLang="en-US" sz="1200" dirty="0"/>
              <a:t> returns the sum of unique values.</a:t>
            </a:r>
          </a:p>
          <a:p>
            <a:pPr lvl="1"/>
            <a:r>
              <a:rPr lang="en-US" altLang="en-US" sz="1200" b="1" i="1" dirty="0" smtClean="0"/>
              <a:t>EXPRESSION</a:t>
            </a:r>
            <a:endParaRPr lang="en-US" altLang="en-US" sz="1200" b="1" i="1" dirty="0"/>
          </a:p>
          <a:p>
            <a:pPr lvl="2"/>
            <a:r>
              <a:rPr lang="en-US" altLang="en-US" sz="1200" dirty="0"/>
              <a:t>Is a constant, column, or function, and any combination of arithmetic, bitwise, and string </a:t>
            </a:r>
            <a:r>
              <a:rPr lang="en-US" altLang="en-US" sz="1200" dirty="0" smtClean="0"/>
              <a:t>operators.</a:t>
            </a:r>
          </a:p>
          <a:p>
            <a:pPr lvl="2"/>
            <a:r>
              <a:rPr lang="en-US" altLang="en-US" sz="1200" b="1" i="1" dirty="0" smtClean="0"/>
              <a:t>EXPRESSION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is an expression of the exact numeric or approximate numeric data type category, except for the bit data </a:t>
            </a:r>
            <a:r>
              <a:rPr lang="en-US" altLang="en-US" sz="1200" dirty="0" smtClean="0"/>
              <a:t>type.</a:t>
            </a:r>
          </a:p>
          <a:p>
            <a:pPr lvl="2"/>
            <a:r>
              <a:rPr lang="en-US" altLang="en-US" sz="1200" dirty="0" smtClean="0"/>
              <a:t>Aggregate </a:t>
            </a:r>
            <a:r>
              <a:rPr lang="en-US" altLang="en-US" sz="1200" dirty="0"/>
              <a:t>functions and subqueries are not permitted</a:t>
            </a:r>
            <a:r>
              <a:rPr lang="en-US" altLang="en-US" sz="1200" dirty="0" smtClean="0"/>
              <a:t>.</a:t>
            </a:r>
            <a:endParaRPr lang="en-US" altLang="en-US" sz="1800" dirty="0" smtClean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67742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COUNT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COUNT</a:t>
            </a:r>
            <a:r>
              <a:rPr lang="en-US" altLang="en-US" sz="2000" b="1" dirty="0" smtClean="0"/>
              <a:t>( </a:t>
            </a:r>
            <a:r>
              <a:rPr lang="en-US" altLang="en-US" sz="2000" b="1" dirty="0"/>
              <a:t>{ [ [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ALL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DISTINCT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] </a:t>
            </a:r>
            <a:r>
              <a:rPr lang="en-US" altLang="en-US" sz="2000" b="1" i="1" dirty="0"/>
              <a:t>expression</a:t>
            </a:r>
            <a:r>
              <a:rPr lang="en-US" altLang="en-US" sz="2000" b="1" dirty="0"/>
              <a:t> ] | * } </a:t>
            </a:r>
            <a:r>
              <a:rPr lang="en-US" altLang="en-US" sz="2000" b="1" dirty="0" smtClean="0"/>
              <a:t>)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sz="1400" dirty="0"/>
              <a:t>This function </a:t>
            </a:r>
            <a:r>
              <a:rPr lang="en-US" altLang="en-US" sz="1400" dirty="0"/>
              <a:t>Returns the sum of all the values</a:t>
            </a:r>
            <a:endParaRPr lang="en-US" altLang="en-US" sz="1400" dirty="0" smtClean="0"/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ALL</a:t>
            </a:r>
          </a:p>
          <a:p>
            <a:pPr lvl="2"/>
            <a:r>
              <a:rPr lang="en-US" altLang="en-US" sz="1400" dirty="0"/>
              <a:t>Applies the aggregate function to all </a:t>
            </a:r>
            <a:r>
              <a:rPr lang="en-US" altLang="en-US" sz="1400" dirty="0" smtClean="0"/>
              <a:t>values.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ALL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the default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DISTINCT</a:t>
            </a:r>
          </a:p>
          <a:p>
            <a:pPr lvl="2"/>
            <a:r>
              <a:rPr lang="en-US" altLang="en-US" sz="1400" dirty="0"/>
              <a:t>Specifies that </a:t>
            </a:r>
            <a:r>
              <a:rPr lang="en-US" altLang="en-US" sz="1400" b="1" dirty="0">
                <a:solidFill>
                  <a:srgbClr val="00B0F0"/>
                </a:solidFill>
              </a:rPr>
              <a:t>COUNT</a:t>
            </a:r>
            <a:r>
              <a:rPr lang="en-US" altLang="en-US" sz="1400" dirty="0"/>
              <a:t> returns the number of unique </a:t>
            </a:r>
            <a:r>
              <a:rPr lang="en-US" altLang="en-US" sz="1400" dirty="0" smtClean="0"/>
              <a:t>non-null </a:t>
            </a:r>
            <a:r>
              <a:rPr lang="en-US" altLang="en-US" sz="1400" dirty="0"/>
              <a:t>values.</a:t>
            </a:r>
          </a:p>
          <a:p>
            <a:pPr lvl="1"/>
            <a:r>
              <a:rPr lang="en-US" altLang="en-US" sz="1400" b="1" i="1" dirty="0" smtClean="0"/>
              <a:t>EXPRESSION</a:t>
            </a:r>
            <a:endParaRPr lang="en-US" altLang="en-US" sz="1400" b="1" i="1" dirty="0"/>
          </a:p>
          <a:p>
            <a:pPr lvl="2"/>
            <a:r>
              <a:rPr lang="en-US" altLang="en-US" sz="1400" dirty="0"/>
              <a:t>An expression of any type, except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IMAGE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NTEXT</a:t>
            </a:r>
            <a:r>
              <a:rPr lang="en-US" altLang="en-US" sz="1400" dirty="0" smtClean="0"/>
              <a:t>, </a:t>
            </a:r>
            <a:r>
              <a:rPr lang="en-US" altLang="en-US" sz="1400" dirty="0"/>
              <a:t>or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TEXT</a:t>
            </a:r>
            <a:r>
              <a:rPr lang="en-US" altLang="en-US" sz="1400" dirty="0" smtClean="0"/>
              <a:t>.</a:t>
            </a:r>
          </a:p>
          <a:p>
            <a:pPr lvl="2"/>
            <a:r>
              <a:rPr lang="en-US" altLang="en-US" sz="1400" dirty="0" smtClean="0"/>
              <a:t>Note </a:t>
            </a:r>
            <a:r>
              <a:rPr lang="en-US" altLang="en-US" sz="1400" dirty="0"/>
              <a:t>that </a:t>
            </a:r>
            <a:r>
              <a:rPr lang="en-US" altLang="en-US" sz="1400" b="1" dirty="0">
                <a:solidFill>
                  <a:srgbClr val="00B0F0"/>
                </a:solidFill>
              </a:rPr>
              <a:t>COUNT</a:t>
            </a:r>
            <a:r>
              <a:rPr lang="en-US" altLang="en-US" sz="1400" dirty="0"/>
              <a:t> does not support aggregate functions or subqueries in an expression.</a:t>
            </a:r>
            <a:endParaRPr lang="en-US" altLang="en-US" sz="1400" dirty="0" smtClean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4163958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MIN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MIN</a:t>
            </a:r>
            <a:r>
              <a:rPr lang="en-US" altLang="en-US" sz="2000" b="1" dirty="0" smtClean="0"/>
              <a:t>( [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ALL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DISTINCT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] </a:t>
            </a:r>
            <a:r>
              <a:rPr lang="en-US" altLang="en-US" sz="2000" b="1" i="1" dirty="0" smtClean="0"/>
              <a:t>expression </a:t>
            </a:r>
            <a:r>
              <a:rPr lang="en-US" altLang="en-US" sz="2000" b="1" dirty="0" smtClean="0"/>
              <a:t>)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sz="1400" dirty="0"/>
              <a:t>Returns the minimum value in the expression.</a:t>
            </a:r>
            <a:endParaRPr lang="en-US" altLang="en-US" sz="1400" dirty="0" smtClean="0"/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ALL</a:t>
            </a:r>
          </a:p>
          <a:p>
            <a:pPr lvl="2"/>
            <a:r>
              <a:rPr lang="en-US" altLang="en-US" sz="1400" dirty="0"/>
              <a:t>Applies the aggregate function to all </a:t>
            </a:r>
            <a:r>
              <a:rPr lang="en-US" altLang="en-US" sz="1400" dirty="0" smtClean="0"/>
              <a:t>values.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ALL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the default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DISTINCT</a:t>
            </a:r>
          </a:p>
          <a:p>
            <a:pPr lvl="2"/>
            <a:r>
              <a:rPr lang="en-US" altLang="en-US" sz="1400" dirty="0"/>
              <a:t>Specifies that each unique value is </a:t>
            </a:r>
            <a:r>
              <a:rPr lang="en-US" altLang="en-US" sz="1400" dirty="0" smtClean="0"/>
              <a:t>considered.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DISTINCT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not meaningful with </a:t>
            </a:r>
            <a:r>
              <a:rPr lang="en-US" altLang="en-US" sz="1400" b="1" dirty="0">
                <a:solidFill>
                  <a:srgbClr val="00B0F0"/>
                </a:solidFill>
              </a:rPr>
              <a:t>MIN</a:t>
            </a:r>
            <a:r>
              <a:rPr lang="en-US" altLang="en-US" sz="1400" dirty="0"/>
              <a:t> and is available for ISO compatibility only.</a:t>
            </a:r>
          </a:p>
          <a:p>
            <a:pPr lvl="1"/>
            <a:r>
              <a:rPr lang="en-US" altLang="en-US" sz="1400" b="1" i="1" dirty="0" smtClean="0"/>
              <a:t>EXPRESSION</a:t>
            </a:r>
            <a:endParaRPr lang="en-US" altLang="en-US" sz="1400" b="1" i="1" dirty="0"/>
          </a:p>
          <a:p>
            <a:pPr lvl="2"/>
            <a:r>
              <a:rPr lang="en-US" altLang="en-US" sz="1400" dirty="0"/>
              <a:t>Is a constant, column name, or function, and any combination of arithmetic, bitwise, and string </a:t>
            </a:r>
            <a:r>
              <a:rPr lang="en-US" altLang="en-US" sz="1400" dirty="0" smtClean="0"/>
              <a:t>operators.</a:t>
            </a:r>
          </a:p>
          <a:p>
            <a:pPr lvl="2"/>
            <a:r>
              <a:rPr lang="en-US" altLang="en-US" sz="1400" b="1" dirty="0" smtClean="0">
                <a:solidFill>
                  <a:srgbClr val="00B0F0"/>
                </a:solidFill>
              </a:rPr>
              <a:t>MIN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can be used with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NUMERIC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CHAR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UNIQUEIDENTIFIER</a:t>
            </a:r>
            <a:r>
              <a:rPr lang="en-US" altLang="en-US" sz="1400" dirty="0" smtClean="0"/>
              <a:t>, </a:t>
            </a:r>
            <a:r>
              <a:rPr lang="en-US" altLang="en-US" sz="1400" dirty="0"/>
              <a:t>or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DATETIME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columns, but not with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BIT</a:t>
            </a:r>
            <a:r>
              <a:rPr lang="en-US" altLang="en-US" sz="1400" dirty="0" smtClean="0"/>
              <a:t> columns.</a:t>
            </a:r>
          </a:p>
          <a:p>
            <a:pPr lvl="2"/>
            <a:r>
              <a:rPr lang="en-US" altLang="en-US" sz="1400" dirty="0" smtClean="0"/>
              <a:t>Aggregate </a:t>
            </a:r>
            <a:r>
              <a:rPr lang="en-US" altLang="en-US" sz="1400" dirty="0"/>
              <a:t>functions and subqueries are not permitted.</a:t>
            </a:r>
            <a:endParaRPr lang="en-US" altLang="en-US" sz="1400" dirty="0" smtClean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3511021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MAX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MAX</a:t>
            </a:r>
            <a:r>
              <a:rPr lang="en-US" altLang="en-US" sz="2000" b="1" dirty="0" smtClean="0"/>
              <a:t>( [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ALL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DISTINCT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] </a:t>
            </a:r>
            <a:r>
              <a:rPr lang="en-US" altLang="en-US" sz="2000" b="1" i="1" dirty="0" smtClean="0"/>
              <a:t>expression </a:t>
            </a:r>
            <a:r>
              <a:rPr lang="en-US" altLang="en-US" sz="2000" b="1" dirty="0" smtClean="0"/>
              <a:t>)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sz="1400" dirty="0"/>
              <a:t>Returns the maximum value in the expression.</a:t>
            </a:r>
            <a:endParaRPr lang="en-US" altLang="en-US" sz="1400" dirty="0" smtClean="0"/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ALL</a:t>
            </a:r>
          </a:p>
          <a:p>
            <a:pPr lvl="2"/>
            <a:r>
              <a:rPr lang="en-US" altLang="en-US" sz="1400" dirty="0"/>
              <a:t>Applies the aggregate function to all </a:t>
            </a:r>
            <a:r>
              <a:rPr lang="en-US" altLang="en-US" sz="1400" dirty="0" smtClean="0"/>
              <a:t>values.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ALL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the default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DISTINCT</a:t>
            </a:r>
          </a:p>
          <a:p>
            <a:pPr lvl="2"/>
            <a:r>
              <a:rPr lang="en-US" altLang="en-US" sz="1400" dirty="0"/>
              <a:t>Specifies that each unique value is </a:t>
            </a:r>
            <a:r>
              <a:rPr lang="en-US" altLang="en-US" sz="1400" dirty="0" smtClean="0"/>
              <a:t>considered.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DISTINCT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not meaningful with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MAX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and is available for ISO compatibility only.</a:t>
            </a:r>
          </a:p>
          <a:p>
            <a:pPr lvl="1"/>
            <a:r>
              <a:rPr lang="en-US" altLang="en-US" sz="1400" b="1" i="1" dirty="0" smtClean="0"/>
              <a:t>EXPRESSION</a:t>
            </a:r>
            <a:endParaRPr lang="en-US" altLang="en-US" sz="1400" b="1" i="1" dirty="0"/>
          </a:p>
          <a:p>
            <a:pPr lvl="2"/>
            <a:r>
              <a:rPr lang="en-US" altLang="en-US" sz="1400" dirty="0"/>
              <a:t>Is a constant, column name, or function, and any combination of arithmetic, bitwise, and string </a:t>
            </a:r>
            <a:r>
              <a:rPr lang="en-US" altLang="en-US" sz="1400" dirty="0" smtClean="0"/>
              <a:t>operators.</a:t>
            </a:r>
          </a:p>
          <a:p>
            <a:pPr lvl="2"/>
            <a:r>
              <a:rPr lang="en-US" altLang="en-US" sz="1400" b="1" dirty="0" smtClean="0">
                <a:solidFill>
                  <a:srgbClr val="00B0F0"/>
                </a:solidFill>
              </a:rPr>
              <a:t>MAX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can be used with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NUMERIC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CHAR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sz="1400" dirty="0" smtClean="0"/>
              <a:t>,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UNIQUEIDENTIFIER</a:t>
            </a:r>
            <a:r>
              <a:rPr lang="en-US" altLang="en-US" sz="1400" dirty="0" smtClean="0"/>
              <a:t>, </a:t>
            </a:r>
            <a:r>
              <a:rPr lang="en-US" altLang="en-US" sz="1400" dirty="0"/>
              <a:t>or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DATETIME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columns, but not with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BIT</a:t>
            </a:r>
            <a:r>
              <a:rPr lang="en-US" altLang="en-US" sz="1400" dirty="0" smtClean="0"/>
              <a:t> columns.</a:t>
            </a:r>
          </a:p>
          <a:p>
            <a:pPr lvl="2"/>
            <a:r>
              <a:rPr lang="en-US" altLang="en-US" sz="1400" dirty="0" smtClean="0"/>
              <a:t>Aggregate </a:t>
            </a:r>
            <a:r>
              <a:rPr lang="en-US" altLang="en-US" sz="1400" dirty="0"/>
              <a:t>functions and subqueries are not permitted.</a:t>
            </a:r>
            <a:endParaRPr lang="en-US" altLang="en-US" sz="1400" dirty="0" smtClean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8954860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B0F0"/>
                </a:solidFill>
              </a:rPr>
              <a:t>AVG</a:t>
            </a:r>
            <a:endParaRPr lang="en-US" altLang="en-US" dirty="0" smtClean="0">
              <a:solidFill>
                <a:srgbClr val="00B0F0"/>
              </a:solidFill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rgbClr val="00B0F0"/>
                </a:solidFill>
              </a:rPr>
              <a:t>AVG</a:t>
            </a:r>
            <a:r>
              <a:rPr lang="en-US" altLang="en-US" sz="2000" b="1" dirty="0" smtClean="0"/>
              <a:t>( [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ALL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|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i="1" dirty="0">
                <a:solidFill>
                  <a:srgbClr val="00B0F0"/>
                </a:solidFill>
              </a:rPr>
              <a:t>DISTINCT</a:t>
            </a:r>
            <a:r>
              <a:rPr lang="en-US" altLang="en-US" sz="2000" b="1" dirty="0">
                <a:solidFill>
                  <a:srgbClr val="00B0F0"/>
                </a:solidFill>
              </a:rPr>
              <a:t> </a:t>
            </a:r>
            <a:r>
              <a:rPr lang="en-US" altLang="en-US" sz="2000" b="1" dirty="0"/>
              <a:t>] </a:t>
            </a:r>
            <a:r>
              <a:rPr lang="en-US" altLang="en-US" sz="2000" b="1" i="1" dirty="0" smtClean="0"/>
              <a:t>expression </a:t>
            </a:r>
            <a:r>
              <a:rPr lang="en-US" altLang="en-US" sz="2000" b="1" dirty="0" smtClean="0"/>
              <a:t>)</a:t>
            </a:r>
            <a:endParaRPr lang="en-US" alt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sz="1400" dirty="0"/>
              <a:t>This function returns the average of the values in a </a:t>
            </a:r>
            <a:r>
              <a:rPr lang="en-US" sz="1400" dirty="0" smtClean="0"/>
              <a:t>group.</a:t>
            </a:r>
          </a:p>
          <a:p>
            <a:r>
              <a:rPr lang="en-US" sz="1400" dirty="0" smtClean="0"/>
              <a:t>It </a:t>
            </a:r>
            <a:r>
              <a:rPr lang="en-US" sz="1400" dirty="0"/>
              <a:t>ignores </a:t>
            </a:r>
            <a:r>
              <a:rPr lang="en-US" sz="1400" b="1" dirty="0" smtClean="0">
                <a:solidFill>
                  <a:srgbClr val="00B0F0"/>
                </a:solidFill>
              </a:rPr>
              <a:t>NULL</a:t>
            </a:r>
            <a:r>
              <a:rPr lang="en-US" sz="1400" dirty="0" smtClean="0"/>
              <a:t> </a:t>
            </a:r>
            <a:r>
              <a:rPr lang="en-US" sz="1400" dirty="0"/>
              <a:t>values.</a:t>
            </a:r>
            <a:endParaRPr lang="en-US" altLang="en-US" sz="1400" dirty="0" smtClean="0"/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ALL</a:t>
            </a:r>
          </a:p>
          <a:p>
            <a:pPr lvl="2"/>
            <a:r>
              <a:rPr lang="en-US" altLang="en-US" sz="1400" dirty="0"/>
              <a:t>Applies the aggregate function to all </a:t>
            </a:r>
            <a:r>
              <a:rPr lang="en-US" altLang="en-US" sz="1400" dirty="0" smtClean="0"/>
              <a:t>values.</a:t>
            </a:r>
          </a:p>
          <a:p>
            <a:pPr lvl="2"/>
            <a:r>
              <a:rPr lang="en-US" altLang="en-US" sz="1400" b="1" i="1" dirty="0" smtClean="0">
                <a:solidFill>
                  <a:srgbClr val="00B0F0"/>
                </a:solidFill>
              </a:rPr>
              <a:t>ALL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is the default</a:t>
            </a:r>
            <a:r>
              <a:rPr lang="en-US" altLang="en-US" sz="1400" dirty="0" smtClean="0"/>
              <a:t>.</a:t>
            </a:r>
            <a:endParaRPr lang="en-US" altLang="en-US" sz="1400" dirty="0"/>
          </a:p>
          <a:p>
            <a:pPr lvl="1"/>
            <a:r>
              <a:rPr lang="en-US" altLang="en-US" sz="1400" b="1" i="1" dirty="0">
                <a:solidFill>
                  <a:srgbClr val="00B0F0"/>
                </a:solidFill>
              </a:rPr>
              <a:t>DISTINCT</a:t>
            </a:r>
          </a:p>
          <a:p>
            <a:pPr lvl="2"/>
            <a:r>
              <a:rPr lang="en-US" altLang="en-US" sz="1400" dirty="0"/>
              <a:t>Specifies that </a:t>
            </a:r>
            <a:r>
              <a:rPr lang="en-US" altLang="en-US" sz="1400" b="1" dirty="0">
                <a:solidFill>
                  <a:srgbClr val="00B0F0"/>
                </a:solidFill>
              </a:rPr>
              <a:t>AVG</a:t>
            </a:r>
            <a:r>
              <a:rPr lang="en-US" altLang="en-US" sz="1400" dirty="0"/>
              <a:t> operates only on one unique instance of each value, regardless of how many times that value occurs.</a:t>
            </a:r>
          </a:p>
          <a:p>
            <a:pPr lvl="1"/>
            <a:r>
              <a:rPr lang="en-US" altLang="en-US" sz="1400" b="1" i="1" dirty="0" smtClean="0"/>
              <a:t>EXPRESSION</a:t>
            </a:r>
            <a:endParaRPr lang="en-US" altLang="en-US" sz="1400" b="1" i="1" dirty="0"/>
          </a:p>
          <a:p>
            <a:pPr lvl="2"/>
            <a:r>
              <a:rPr lang="en-US" altLang="en-US" sz="1400" dirty="0"/>
              <a:t>An expression of the exact numeric or approximate numeric data type category, except for the </a:t>
            </a:r>
            <a:r>
              <a:rPr lang="en-US" altLang="en-US" sz="1400" b="1" dirty="0" smtClean="0">
                <a:solidFill>
                  <a:srgbClr val="00B0F0"/>
                </a:solidFill>
              </a:rPr>
              <a:t>BIT</a:t>
            </a:r>
            <a:r>
              <a:rPr lang="en-US" altLang="en-US" sz="1400" dirty="0" smtClean="0"/>
              <a:t> </a:t>
            </a:r>
            <a:r>
              <a:rPr lang="en-US" altLang="en-US" sz="1400" dirty="0"/>
              <a:t>data </a:t>
            </a:r>
            <a:r>
              <a:rPr lang="en-US" altLang="en-US" sz="1400" dirty="0" smtClean="0"/>
              <a:t>type.</a:t>
            </a:r>
          </a:p>
          <a:p>
            <a:pPr lvl="2"/>
            <a:r>
              <a:rPr lang="en-US" altLang="en-US" sz="1400" dirty="0" smtClean="0"/>
              <a:t>Aggregate </a:t>
            </a:r>
            <a:r>
              <a:rPr lang="en-US" altLang="en-US" sz="1400" dirty="0"/>
              <a:t>functions and subqueries are not permitted.</a:t>
            </a:r>
            <a:endParaRPr lang="en-US" altLang="en-US" sz="1600" dirty="0" smtClean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13105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314739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Pronounced Sequel or SQL</a:t>
            </a:r>
          </a:p>
          <a:p>
            <a:pPr eaLnBrk="1" hangingPunct="1"/>
            <a:r>
              <a:rPr lang="en-US" altLang="en-US" smtClean="0"/>
              <a:t>Structured Query Language</a:t>
            </a:r>
          </a:p>
          <a:p>
            <a:pPr eaLnBrk="1" hangingPunct="1"/>
            <a:r>
              <a:rPr lang="en-US" altLang="en-US" smtClean="0"/>
              <a:t>Used to access database</a:t>
            </a:r>
          </a:p>
          <a:p>
            <a:pPr eaLnBrk="1" hangingPunct="1"/>
            <a:r>
              <a:rPr lang="en-US" altLang="en-US" smtClean="0"/>
              <a:t>A programming language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ORDER </a:t>
            </a:r>
            <a:r>
              <a:rPr lang="en-US" altLang="en-US" dirty="0" smtClean="0">
                <a:solidFill>
                  <a:srgbClr val="00B0F0"/>
                </a:solidFill>
              </a:rPr>
              <a:t>BY </a:t>
            </a:r>
            <a:r>
              <a:rPr lang="en-US" altLang="en-US" dirty="0" smtClean="0"/>
              <a:t>Clause</a:t>
            </a:r>
            <a:endParaRPr lang="en-US" altLang="en-US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B0F0"/>
                </a:solidFill>
              </a:rPr>
              <a:t>ORDER BY</a:t>
            </a:r>
            <a:r>
              <a:rPr lang="en-US" altLang="en-US" sz="2000" b="1" dirty="0"/>
              <a:t> </a:t>
            </a:r>
            <a:r>
              <a:rPr lang="en-US" altLang="en-US" sz="2000" b="1" i="1" dirty="0" smtClean="0"/>
              <a:t>order_by_expression</a:t>
            </a:r>
          </a:p>
          <a:p>
            <a:pPr marL="0" indent="0">
              <a:buNone/>
            </a:pPr>
            <a:endParaRPr lang="en-US" altLang="en-US" sz="2000" b="1" dirty="0"/>
          </a:p>
          <a:p>
            <a:r>
              <a:rPr lang="en-US" altLang="en-US" sz="1400" dirty="0" smtClean="0"/>
              <a:t>Order </a:t>
            </a:r>
            <a:r>
              <a:rPr lang="en-US" altLang="en-US" sz="1400" dirty="0"/>
              <a:t>the result set of a query by the specified column list and, optionally, limit the rows returned to a specified </a:t>
            </a:r>
            <a:r>
              <a:rPr lang="en-US" altLang="en-US" sz="1400" dirty="0" smtClean="0"/>
              <a:t>range.</a:t>
            </a:r>
          </a:p>
          <a:p>
            <a:r>
              <a:rPr lang="en-US" altLang="en-US" sz="1400" dirty="0" smtClean="0"/>
              <a:t>The </a:t>
            </a:r>
            <a:r>
              <a:rPr lang="en-US" altLang="en-US" sz="1400" dirty="0"/>
              <a:t>order in which rows are returned in a result set are not guaranteed unless an </a:t>
            </a:r>
            <a:r>
              <a:rPr lang="en-US" altLang="en-US" sz="1400" b="1" dirty="0">
                <a:solidFill>
                  <a:srgbClr val="00B0F0"/>
                </a:solidFill>
              </a:rPr>
              <a:t>ORDER BY</a:t>
            </a:r>
            <a:r>
              <a:rPr lang="en-US" altLang="en-US" sz="1400" dirty="0"/>
              <a:t> clause is specified</a:t>
            </a:r>
            <a:r>
              <a:rPr lang="en-US" altLang="en-US" sz="1400" dirty="0" smtClean="0"/>
              <a:t>.</a:t>
            </a:r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 smtClean="0"/>
              <a:t>ORDER_BY_EXPRESSION</a:t>
            </a:r>
            <a:endParaRPr lang="en-US" altLang="en-US" sz="1400" b="1" i="1" dirty="0"/>
          </a:p>
          <a:p>
            <a:pPr lvl="2"/>
            <a:r>
              <a:rPr lang="en-US" altLang="en-US" sz="1400" dirty="0"/>
              <a:t>Specifies a column or expression on which to sort the query result </a:t>
            </a:r>
            <a:r>
              <a:rPr lang="en-US" altLang="en-US" sz="1400" dirty="0" smtClean="0"/>
              <a:t>set.</a:t>
            </a:r>
          </a:p>
          <a:p>
            <a:pPr lvl="2"/>
            <a:r>
              <a:rPr lang="en-US" altLang="en-US" sz="1400" dirty="0" smtClean="0"/>
              <a:t>A </a:t>
            </a:r>
            <a:r>
              <a:rPr lang="en-US" altLang="en-US" sz="1400" dirty="0"/>
              <a:t>sort column can be specified as a name or column alias, or a nonnegative integer representing the position of the column in the select list</a:t>
            </a:r>
            <a:r>
              <a:rPr lang="en-US" altLang="en-US" sz="1400" dirty="0" smtClean="0"/>
              <a:t>.</a:t>
            </a:r>
          </a:p>
          <a:p>
            <a:pPr lvl="2"/>
            <a:r>
              <a:rPr lang="en-US" altLang="en-US" sz="1400" dirty="0" smtClean="0"/>
              <a:t>Multiple </a:t>
            </a:r>
            <a:r>
              <a:rPr lang="en-US" altLang="en-US" sz="1400" dirty="0"/>
              <a:t>sort columns can be </a:t>
            </a:r>
            <a:r>
              <a:rPr lang="en-US" altLang="en-US" sz="1400" dirty="0" smtClean="0"/>
              <a:t>specified.</a:t>
            </a:r>
          </a:p>
          <a:p>
            <a:pPr lvl="2"/>
            <a:r>
              <a:rPr lang="en-US" altLang="en-US" sz="1400" dirty="0" smtClean="0"/>
              <a:t>Column </a:t>
            </a:r>
            <a:r>
              <a:rPr lang="en-US" altLang="en-US" sz="1400" dirty="0"/>
              <a:t>names must be </a:t>
            </a:r>
            <a:r>
              <a:rPr lang="en-US" altLang="en-US" sz="1400" dirty="0" smtClean="0"/>
              <a:t>unique.</a:t>
            </a:r>
          </a:p>
          <a:p>
            <a:pPr lvl="2"/>
            <a:r>
              <a:rPr lang="en-US" altLang="en-US" sz="1400" dirty="0" smtClean="0"/>
              <a:t>The </a:t>
            </a:r>
            <a:r>
              <a:rPr lang="en-US" altLang="en-US" sz="1400" dirty="0"/>
              <a:t>sequence of the sort columns in the </a:t>
            </a:r>
            <a:r>
              <a:rPr lang="en-US" altLang="en-US" sz="1400" b="1" dirty="0">
                <a:solidFill>
                  <a:srgbClr val="00B0F0"/>
                </a:solidFill>
              </a:rPr>
              <a:t>ORDER BY</a:t>
            </a:r>
            <a:r>
              <a:rPr lang="en-US" altLang="en-US" sz="1400" dirty="0"/>
              <a:t> clause defines the organization of the sorted result </a:t>
            </a:r>
            <a:r>
              <a:rPr lang="en-US" altLang="en-US" sz="1400" dirty="0" smtClean="0"/>
              <a:t>set.</a:t>
            </a:r>
          </a:p>
          <a:p>
            <a:pPr lvl="2"/>
            <a:r>
              <a:rPr lang="en-US" altLang="en-US" sz="1400" dirty="0" smtClean="0"/>
              <a:t>That </a:t>
            </a:r>
            <a:r>
              <a:rPr lang="en-US" altLang="en-US" sz="1400" dirty="0"/>
              <a:t>is, the result set is sorted by the first column and then that ordered list is sorted by the second column, and so on.</a:t>
            </a:r>
          </a:p>
          <a:p>
            <a:pPr marL="0" indent="0" eaLnBrk="1" hangingPunct="1">
              <a:buNone/>
            </a:pPr>
            <a:endParaRPr lang="en-US" altLang="en-US" sz="28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ALTER TABLE</a:t>
            </a:r>
            <a:r>
              <a:rPr lang="en-US" altLang="en-US" dirty="0" smtClean="0"/>
              <a:t> Clause</a:t>
            </a:r>
            <a:endParaRPr lang="en-US" altLang="en-US" dirty="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050" b="1" dirty="0" smtClean="0">
                <a:solidFill>
                  <a:srgbClr val="00B0F0"/>
                </a:solidFill>
              </a:rPr>
              <a:t>ALTER TABLE </a:t>
            </a:r>
            <a:r>
              <a:rPr lang="en-US" altLang="en-US" sz="1050" b="1" dirty="0" smtClean="0"/>
              <a:t>{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i="1" dirty="0" smtClean="0"/>
              <a:t>database_name.schema_name.table_name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dirty="0" smtClean="0"/>
              <a:t>|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i="1" dirty="0" smtClean="0"/>
              <a:t>schema_name.table_name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dirty="0" smtClean="0"/>
              <a:t>|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i="1" dirty="0" smtClean="0"/>
              <a:t>table_name</a:t>
            </a:r>
            <a:r>
              <a:rPr lang="en-US" altLang="en-US" sz="105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050" b="1" dirty="0" smtClean="0"/>
              <a:t>}</a:t>
            </a:r>
          </a:p>
          <a:p>
            <a:endParaRPr lang="en-US" altLang="en-US" sz="1400" dirty="0" smtClean="0"/>
          </a:p>
          <a:p>
            <a:r>
              <a:rPr lang="en-US" altLang="en-US" sz="1400" dirty="0" smtClean="0"/>
              <a:t>Modifies a table definition by altering, adding, or dropping columns and constraints.</a:t>
            </a:r>
          </a:p>
          <a:p>
            <a:r>
              <a:rPr lang="en-US" altLang="en-US" sz="1400" b="1" dirty="0" smtClean="0">
                <a:solidFill>
                  <a:srgbClr val="00B0F0"/>
                </a:solidFill>
              </a:rPr>
              <a:t>ALTER TABLE</a:t>
            </a:r>
            <a:r>
              <a:rPr lang="en-US" altLang="en-US" sz="1400" dirty="0" smtClean="0"/>
              <a:t> also reassigns and rebuilds partitions, or disables and enables constraints and triggers.</a:t>
            </a:r>
          </a:p>
          <a:p>
            <a:r>
              <a:rPr lang="en-US" altLang="en-US" sz="1400" dirty="0" smtClean="0"/>
              <a:t>Arguments:</a:t>
            </a:r>
          </a:p>
          <a:p>
            <a:pPr lvl="1"/>
            <a:r>
              <a:rPr lang="en-US" altLang="en-US" sz="1400" b="1" i="1" dirty="0" smtClean="0"/>
              <a:t>DATABASE_NAME</a:t>
            </a:r>
          </a:p>
          <a:p>
            <a:pPr lvl="2"/>
            <a:r>
              <a:rPr lang="en-US" altLang="en-US" sz="1400" dirty="0" smtClean="0"/>
              <a:t>The name of the database in which the table was created.</a:t>
            </a:r>
          </a:p>
          <a:p>
            <a:pPr lvl="1"/>
            <a:r>
              <a:rPr lang="en-US" altLang="en-US" sz="1400" b="1" i="1" dirty="0" smtClean="0"/>
              <a:t>SCHEMA_NAME</a:t>
            </a:r>
          </a:p>
          <a:p>
            <a:pPr lvl="2"/>
            <a:r>
              <a:rPr lang="en-US" altLang="en-US" sz="1400" dirty="0" smtClean="0"/>
              <a:t>The name of the schema to which the table belongs.</a:t>
            </a:r>
          </a:p>
          <a:p>
            <a:pPr lvl="1"/>
            <a:r>
              <a:rPr lang="en-US" altLang="en-US" sz="1400" b="1" i="1" dirty="0" smtClean="0"/>
              <a:t>TABLE_NAME</a:t>
            </a:r>
          </a:p>
          <a:p>
            <a:pPr lvl="2"/>
            <a:r>
              <a:rPr lang="en-US" altLang="en-US" sz="1400" dirty="0" smtClean="0"/>
              <a:t>The name of the table to be altered.</a:t>
            </a:r>
          </a:p>
          <a:p>
            <a:pPr lvl="2"/>
            <a:r>
              <a:rPr lang="en-US" altLang="en-US" sz="1400" dirty="0" smtClean="0"/>
              <a:t>If the table isn't in the current database or contained by the schema owned by the current user, you must explicitly specify the database and schema.</a:t>
            </a:r>
            <a:endParaRPr lang="en-US" altLang="en-US" sz="14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VIEW</a:t>
            </a:r>
            <a:r>
              <a:rPr lang="en-US" altLang="en-US" dirty="0" smtClean="0"/>
              <a:t>s</a:t>
            </a:r>
            <a:endParaRPr lang="en-US" altLang="en-US" dirty="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/>
              <a:t>A </a:t>
            </a:r>
            <a:r>
              <a:rPr lang="en-US" altLang="en-US" sz="1600" b="1" dirty="0" smtClean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is a virtual table whose contents are defined by a </a:t>
            </a:r>
            <a:r>
              <a:rPr lang="en-US" altLang="en-US" sz="1600" dirty="0" smtClean="0"/>
              <a:t>query.</a:t>
            </a:r>
          </a:p>
          <a:p>
            <a:r>
              <a:rPr lang="en-US" altLang="en-US" sz="1600" dirty="0" smtClean="0"/>
              <a:t>Like </a:t>
            </a:r>
            <a:r>
              <a:rPr lang="en-US" altLang="en-US" sz="1600" dirty="0"/>
              <a:t>a table, a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consists of a set of named columns and rows of </a:t>
            </a:r>
            <a:r>
              <a:rPr lang="en-US" altLang="en-US" sz="1600" dirty="0" smtClean="0"/>
              <a:t>data.</a:t>
            </a:r>
          </a:p>
          <a:p>
            <a:r>
              <a:rPr lang="en-US" altLang="en-US" sz="1600" dirty="0" smtClean="0"/>
              <a:t>Unless </a:t>
            </a:r>
            <a:r>
              <a:rPr lang="en-US" altLang="en-US" sz="1600" dirty="0"/>
              <a:t>indexed, a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does not exist as a stored set of data values in a </a:t>
            </a:r>
            <a:r>
              <a:rPr lang="en-US" altLang="en-US" sz="1600" dirty="0" smtClean="0"/>
              <a:t>database.</a:t>
            </a:r>
          </a:p>
          <a:p>
            <a:r>
              <a:rPr lang="en-US" altLang="en-US" sz="1600" dirty="0" smtClean="0"/>
              <a:t>The </a:t>
            </a:r>
            <a:r>
              <a:rPr lang="en-US" altLang="en-US" sz="1600" dirty="0"/>
              <a:t>rows and columns of data come from tables referenced in the query defining the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and are produced dynamically when the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is referenced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dirty="0"/>
              <a:t>A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acts as a filter on the underlying tables referenced in the </a:t>
            </a:r>
            <a:r>
              <a:rPr lang="en-US" altLang="en-US" sz="1600" b="1" dirty="0">
                <a:solidFill>
                  <a:srgbClr val="00B0F0"/>
                </a:solidFill>
              </a:rPr>
              <a:t>VIEW</a:t>
            </a:r>
            <a:r>
              <a:rPr lang="en-US" altLang="en-US" sz="1600" dirty="0" smtClean="0"/>
              <a:t>.</a:t>
            </a:r>
            <a:endParaRPr lang="en-US" altLang="en-US" sz="16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STORED PROCEDURES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 stored procedure in SQL Server is a group of one or more Transact-SQL statements or a reference to a Microsoft .NET Framework common runtime language (CLR) </a:t>
            </a:r>
            <a:r>
              <a:rPr lang="en-US" altLang="en-US" sz="2000" dirty="0" smtClean="0"/>
              <a:t>method.</a:t>
            </a:r>
          </a:p>
          <a:p>
            <a:r>
              <a:rPr lang="en-US" altLang="en-US" sz="2000" dirty="0" smtClean="0"/>
              <a:t>Procedures </a:t>
            </a:r>
            <a:r>
              <a:rPr lang="en-US" altLang="en-US" sz="2000" dirty="0"/>
              <a:t>resemble constructs in other programming languages because they can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1"/>
            <a:r>
              <a:rPr lang="en-US" altLang="en-US" sz="2000" dirty="0"/>
              <a:t>Accept input parameters and return multiple values in the form of output parameters to the calling program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Contain programming statements that perform operations in the </a:t>
            </a:r>
            <a:r>
              <a:rPr lang="en-US" altLang="en-US" sz="2000" dirty="0" smtClean="0"/>
              <a:t>database.</a:t>
            </a:r>
          </a:p>
          <a:p>
            <a:pPr lvl="1"/>
            <a:r>
              <a:rPr lang="en-US" altLang="en-US" sz="2000" dirty="0" smtClean="0"/>
              <a:t>These </a:t>
            </a:r>
            <a:r>
              <a:rPr lang="en-US" altLang="en-US" sz="2000" dirty="0"/>
              <a:t>include calling other procedures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Return a status value to a calling program to indicate success or failure (and the reason for failure).</a:t>
            </a:r>
            <a:endParaRPr lang="en-US" altLang="en-US" sz="20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BASICS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What is a database?</a:t>
            </a:r>
          </a:p>
          <a:p>
            <a:pPr lvl="1" eaLnBrk="1" hangingPunct="1"/>
            <a:r>
              <a:rPr lang="en-US" altLang="en-US" sz="2000" dirty="0" smtClean="0"/>
              <a:t>Full name – Relational Database Management System</a:t>
            </a:r>
          </a:p>
          <a:p>
            <a:pPr lvl="1" eaLnBrk="1" hangingPunct="1"/>
            <a:r>
              <a:rPr lang="en-US" altLang="en-US" sz="2000" dirty="0" smtClean="0"/>
              <a:t>Manages data</a:t>
            </a:r>
          </a:p>
          <a:p>
            <a:pPr lvl="1" eaLnBrk="1" hangingPunct="1"/>
            <a:r>
              <a:rPr lang="en-US" altLang="en-US" sz="2000" dirty="0" smtClean="0"/>
              <a:t>Stores data in its own format</a:t>
            </a:r>
          </a:p>
          <a:p>
            <a:pPr lvl="1" eaLnBrk="1" hangingPunct="1"/>
            <a:r>
              <a:rPr lang="en-US" altLang="en-US" sz="2000" dirty="0" smtClean="0"/>
              <a:t>Data only accessible through database tools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TOOLS USED TO ACCESS DATABASE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Microsoft SQL Server Management </a:t>
            </a:r>
            <a:r>
              <a:rPr lang="en-US" altLang="en-US" sz="2000" dirty="0" smtClean="0"/>
              <a:t>Studio:</a:t>
            </a:r>
          </a:p>
          <a:p>
            <a:pPr lvl="1" eaLnBrk="1" hangingPunct="1"/>
            <a:r>
              <a:rPr lang="en-US" altLang="en-US" sz="2000" dirty="0" smtClean="0"/>
              <a:t>Administration</a:t>
            </a:r>
          </a:p>
          <a:p>
            <a:pPr lvl="1" eaLnBrk="1" hangingPunct="1"/>
            <a:r>
              <a:rPr lang="en-US" altLang="en-US" sz="2000" dirty="0" smtClean="0"/>
              <a:t>Setting up users/security</a:t>
            </a:r>
          </a:p>
          <a:p>
            <a:pPr lvl="1" eaLnBrk="1" hangingPunct="1"/>
            <a:r>
              <a:rPr lang="en-US" altLang="en-US" sz="2000" dirty="0" smtClean="0"/>
              <a:t>Create databases</a:t>
            </a:r>
          </a:p>
          <a:p>
            <a:pPr lvl="1" eaLnBrk="1" hangingPunct="1"/>
            <a:r>
              <a:rPr lang="en-US" altLang="en-US" sz="2000" dirty="0" smtClean="0"/>
              <a:t>Check locks</a:t>
            </a:r>
          </a:p>
          <a:p>
            <a:pPr lvl="1"/>
            <a:r>
              <a:rPr lang="en-US" altLang="en-US" sz="2000" dirty="0"/>
              <a:t>Run SQL statements</a:t>
            </a:r>
          </a:p>
          <a:p>
            <a:pPr lvl="1"/>
            <a:r>
              <a:rPr lang="en-US" altLang="en-US" sz="2000" dirty="0"/>
              <a:t>Look at structure of tables</a:t>
            </a:r>
          </a:p>
          <a:p>
            <a:pPr lvl="1"/>
            <a:r>
              <a:rPr lang="en-US" altLang="en-US" sz="2000" dirty="0"/>
              <a:t>Many of the same functions, except through SQL</a:t>
            </a:r>
          </a:p>
          <a:p>
            <a:pPr lvl="1" eaLnBrk="1" hangingPunct="1"/>
            <a:endParaRPr lang="en-US" altLang="en-US" sz="2800" dirty="0" smtClean="0"/>
          </a:p>
          <a:p>
            <a:pPr lvl="1" eaLnBrk="1" hangingPunct="1">
              <a:buFontTx/>
              <a:buNone/>
            </a:pPr>
            <a:endParaRPr lang="en-US" altLang="en-US" sz="2800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TABLES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Analogous to a </a:t>
            </a:r>
            <a:r>
              <a:rPr lang="en-US" altLang="en-US" dirty="0" smtClean="0"/>
              <a:t>file.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Made up of </a:t>
            </a:r>
            <a:r>
              <a:rPr lang="en-US" altLang="en-US" b="1" dirty="0" smtClean="0">
                <a:solidFill>
                  <a:srgbClr val="00B0F0"/>
                </a:solidFill>
              </a:rPr>
              <a:t>COLUMN</a:t>
            </a:r>
            <a:r>
              <a:rPr lang="en-US" altLang="en-US" dirty="0" smtClean="0"/>
              <a:t>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Analogous to a </a:t>
            </a:r>
            <a:r>
              <a:rPr lang="en-US" altLang="en-US" dirty="0" smtClean="0"/>
              <a:t>field.</a:t>
            </a: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CREATE TABLE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CREATE TABLE</a:t>
            </a:r>
            <a:r>
              <a:rPr lang="en-US" altLang="en-US" b="1" dirty="0" smtClean="0"/>
              <a:t> cusxrf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cusno </a:t>
            </a:r>
            <a:r>
              <a:rPr lang="en-US" altLang="en-US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b="1" dirty="0" smtClean="0"/>
              <a:t>( 5 ),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xrfcus </a:t>
            </a:r>
            <a:r>
              <a:rPr lang="en-US" altLang="en-US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b="1" dirty="0" smtClean="0"/>
              <a:t>( 20 )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)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F0"/>
                </a:solidFill>
              </a:rPr>
              <a:t>COLUMN</a:t>
            </a:r>
            <a:r>
              <a:rPr lang="en-US" altLang="en-US" dirty="0" smtClean="0"/>
              <a:t> DATATYPES</a:t>
            </a:r>
          </a:p>
        </p:txBody>
      </p:sp>
      <p:sp>
        <p:nvSpPr>
          <p:cNvPr id="1536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CHAR</a:t>
            </a:r>
            <a:r>
              <a:rPr lang="en-US" altLang="en-US" sz="2400" dirty="0" smtClean="0"/>
              <a:t> – Character string: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CHAR</a:t>
            </a:r>
            <a:r>
              <a:rPr lang="en-US" altLang="en-US" sz="2400" b="1" dirty="0" smtClean="0"/>
              <a:t>( 10 )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sz="2400" dirty="0" smtClean="0"/>
              <a:t> – Variable length character string: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VARCHAR</a:t>
            </a:r>
            <a:r>
              <a:rPr lang="en-US" altLang="en-US" sz="2400" b="1" dirty="0" smtClean="0"/>
              <a:t>( 100 )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NUMERIC</a:t>
            </a:r>
            <a:r>
              <a:rPr lang="en-US" altLang="en-US" sz="2400" dirty="0" smtClean="0"/>
              <a:t> –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NUMERIC</a:t>
            </a:r>
            <a:r>
              <a:rPr lang="en-US" altLang="en-US" sz="2400" b="1" dirty="0" smtClean="0"/>
              <a:t>( 8 )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NUMERIC</a:t>
            </a:r>
            <a:r>
              <a:rPr lang="en-US" altLang="en-US" sz="2400" b="1" dirty="0" smtClean="0"/>
              <a:t>( 15, 6 )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B0F0"/>
                </a:solidFill>
              </a:rPr>
              <a:t>DATETIME</a:t>
            </a:r>
            <a:r>
              <a:rPr lang="en-US" altLang="en-US" sz="2400" dirty="0" smtClean="0"/>
              <a:t> – SQL internal date and time.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STORING DATA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INSERT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INTO</a:t>
            </a:r>
            <a:r>
              <a:rPr lang="en-US" altLang="en-US" sz="2400" b="1" dirty="0" smtClean="0"/>
              <a:t> cusxrf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cusno,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/>
              <a:t>xrfcus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B0F0"/>
                </a:solidFill>
              </a:rPr>
              <a:t>VALUES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‘00123’</a:t>
            </a:r>
            <a:r>
              <a:rPr lang="en-US" altLang="en-US" sz="2400" b="1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	’A01133A’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)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131057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CU Toolkit Training</a:t>
            </a:r>
            <a:endParaRPr lang="en-US" sz="1600" dirty="0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Light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Light" id="{7F92C81A-AD01-4476-9547-A3482F63BA76}" vid="{D112A410-AC4D-45F1-AC49-44B69ADEE4A6}"/>
    </a:ext>
  </a:extLst>
</a:theme>
</file>

<file path=ppt/theme/theme4.xml><?xml version="1.0" encoding="utf-8"?>
<a:theme xmlns:a="http://schemas.openxmlformats.org/drawingml/2006/main" name="1_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0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1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9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0254AB73-1673-406B-A9F6-B210165486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1580A7-DFE8-426E-B304-3E8495AD20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F86CE-DEE7-45BB-9BE4-48CD86D0A36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C059BEEB-BC20-4809-9837-86F686A5EC78}">
  <ds:schemaRefs>
    <ds:schemaRef ds:uri="7E1B7CF5-752A-422F-85AE-1DE92AF584A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402</TotalTime>
  <Words>2007</Words>
  <Application>Microsoft Office PowerPoint</Application>
  <PresentationFormat>On-screen Show (4:3)</PresentationFormat>
  <Paragraphs>364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Times New Roman</vt:lpstr>
      <vt:lpstr>Verdana</vt:lpstr>
      <vt:lpstr>Wingdings</vt:lpstr>
      <vt:lpstr>CUDark</vt:lpstr>
      <vt:lpstr>Dark Design</vt:lpstr>
      <vt:lpstr>CULight</vt:lpstr>
      <vt:lpstr>1_Dark Design</vt:lpstr>
      <vt:lpstr>CU Toolkit Training</vt:lpstr>
      <vt:lpstr>Introduction</vt:lpstr>
      <vt:lpstr>SQL</vt:lpstr>
      <vt:lpstr>DATABASE BASICS</vt:lpstr>
      <vt:lpstr>TOOLS USED TO ACCESS DATABASE</vt:lpstr>
      <vt:lpstr>DATABASE TABLES</vt:lpstr>
      <vt:lpstr>CREATE TABLE</vt:lpstr>
      <vt:lpstr>COLUMN DATATYPES</vt:lpstr>
      <vt:lpstr>STORING DATA</vt:lpstr>
      <vt:lpstr>RETRIEVING DATA</vt:lpstr>
      <vt:lpstr>CHANGING DATA</vt:lpstr>
      <vt:lpstr>REMOVING DATA</vt:lpstr>
      <vt:lpstr>WHERE …</vt:lpstr>
      <vt:lpstr>IF YOU DON’T HAVE A WHERE CLAUSE</vt:lpstr>
      <vt:lpstr>SIMPLE CASE</vt:lpstr>
      <vt:lpstr>MULTIPLE CRITERIA</vt:lpstr>
      <vt:lpstr>WHERE OPERATORS</vt:lpstr>
      <vt:lpstr>COMPARISON OPERATORS</vt:lpstr>
      <vt:lpstr>COMPARISON (continued)</vt:lpstr>
      <vt:lpstr>NULL</vt:lpstr>
      <vt:lpstr>JOINing TABLES</vt:lpstr>
      <vt:lpstr>SIMPLE JOIN</vt:lpstr>
      <vt:lpstr>DIFFERENT TYPES OF JOINs</vt:lpstr>
      <vt:lpstr>FUNCTIONS</vt:lpstr>
      <vt:lpstr>SUM</vt:lpstr>
      <vt:lpstr>COUNT</vt:lpstr>
      <vt:lpstr>MIN</vt:lpstr>
      <vt:lpstr>MAX</vt:lpstr>
      <vt:lpstr>AVG</vt:lpstr>
      <vt:lpstr>ORDER BY Clause</vt:lpstr>
      <vt:lpstr>ALTER TABLE Clause</vt:lpstr>
      <vt:lpstr>VIEWs</vt:lpstr>
      <vt:lpstr>STORED PROCEDURES</vt:lpstr>
    </vt:vector>
  </TitlesOfParts>
  <Company>Computers Unlimited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SQL</dc:title>
  <dc:creator>Jim McRae</dc:creator>
  <cp:lastModifiedBy>Jason Rolle</cp:lastModifiedBy>
  <cp:revision>127</cp:revision>
  <dcterms:created xsi:type="dcterms:W3CDTF">2003-06-09T22:36:09Z</dcterms:created>
  <dcterms:modified xsi:type="dcterms:W3CDTF">2021-07-12T19:02:40Z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29100.0000000000</vt:lpwstr>
  </property>
  <property fmtid="{D5CDD505-2E9C-101B-9397-08002B2CF9AE}" pid="3" name="_MarkAsFinal">
    <vt:bool>true</vt:bool>
  </property>
</Properties>
</file>