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5"/>
    <p:sldMasterId id="2147483733" r:id="rId6"/>
    <p:sldMasterId id="2147483742" r:id="rId7"/>
  </p:sldMasterIdLst>
  <p:notesMasterIdLst>
    <p:notesMasterId r:id="rId20"/>
  </p:notesMasterIdLst>
  <p:handoutMasterIdLst>
    <p:handoutMasterId r:id="rId21"/>
  </p:handoutMasterIdLst>
  <p:sldIdLst>
    <p:sldId id="274" r:id="rId8"/>
    <p:sldId id="256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1" autoAdjust="0"/>
  </p:normalViewPr>
  <p:slideViewPr>
    <p:cSldViewPr>
      <p:cViewPr>
        <p:scale>
          <a:sx n="100" d="100"/>
          <a:sy n="100" d="100"/>
        </p:scale>
        <p:origin x="191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ette Engschrift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ette Engschrift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ette Engschrift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ette Engschrift" pitchFamily="2" charset="0"/>
              </a:defRPr>
            </a:lvl1pPr>
          </a:lstStyle>
          <a:p>
            <a:fld id="{110F0CBA-AF2C-4E82-AB94-DBB5029638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0C1C24-B607-4517-BB70-3B03C26907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19A3B-B10E-47E4-B3DD-F794B7562E95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C13EA1-9103-4E62-AFE1-9A4E1DEE8307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551AC-37BE-4A88-80C1-24A2D01F3CFB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A4F53C-512C-4D21-B953-BFF02463A674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19A3B-B10E-47E4-B3DD-F794B7562E95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94210E-8EDD-4DC0-9BFF-D0B5EC632EDA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C319C-082F-4872-90B7-E42E4CE301C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74C5D-9127-4EC2-9B50-F1BACA4BFE8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873FCC-97B4-4159-B7BA-07E38758E8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BCA460-72B3-486F-933D-158E1FFBFEE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35858-DF5D-4718-9366-3DADD2A929D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31E59D-069A-49C6-9DFC-36B56E299155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416B2C-6C76-40A5-B42F-1D32863A56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44297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01C712E-2F3C-43B8-A834-272FE71664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58457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7CD3F50-4756-4960-8C21-EEE35462C0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485266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B19A634C-3DF6-4976-9150-7C4E10BF3B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97570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8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71A4-B623-4333-9596-B00D19DC114C}" type="datetime1">
              <a:rPr lang="en-US" smtClean="0"/>
              <a:t>7/12/2021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8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2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C0DCD61-8F44-47B6-A533-946163CCA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66194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88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517201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F2AD0-48A4-4C55-B1A2-7FB6845C0520}" type="datetime1">
              <a:rPr lang="en-US" smtClean="0"/>
              <a:t>7/12/2021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7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98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31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31468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C0DCD61-8F44-47B6-A533-946163CCA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8852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C0DCD61-8F44-47B6-A533-946163CCA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2415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C0DCD61-8F44-47B6-A533-946163CCA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2796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2715EC9-5E8A-45DA-A0C0-9144CE3598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184956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85727DD-550A-46CE-866B-1146F421B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66339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C2F6526-754A-4FC4-BD20-70D8D93F33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92637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B7DDA91-C51A-4C09-97A6-AA4325CB4D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40823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3C0DCD61-8F44-47B6-A533-946163CCA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1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5D0157-249D-4168-91A0-FCE53F35F2E5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98EFDE-51DB-4D83-BACE-00251A12F876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  <p:sp>
        <p:nvSpPr>
          <p:cNvPr id="27" name="Title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CU Toolkit Training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 Access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2617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DELETE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B0F0"/>
                </a:solidFill>
              </a:rPr>
              <a:t>DELETE FROM</a:t>
            </a:r>
            <a:r>
              <a:rPr lang="en-US" altLang="en-US" sz="2800" b="1" dirty="0" smtClean="0"/>
              <a:t> TIMSData.dbo.posmas  </a:t>
            </a:r>
            <a:r>
              <a:rPr lang="en-US" altLang="en-US" sz="28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800" b="1" dirty="0" smtClean="0"/>
              <a:t> id_no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800" b="1" dirty="0" smtClean="0"/>
              <a:t> 12345</a:t>
            </a:r>
            <a:endParaRPr lang="en-US" altLang="en-US" b="1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SELECT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b="1" dirty="0" smtClean="0"/>
              <a:t>trans,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b="1" dirty="0" smtClean="0"/>
              <a:t>skild_fac,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b="1" dirty="0" smtClean="0"/>
              <a:t>descr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FROM</a:t>
            </a:r>
            <a:r>
              <a:rPr lang="en-US" altLang="en-US" b="1" dirty="0" smtClean="0"/>
              <a:t> TIMSData.dbo.posmas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WHERE</a:t>
            </a:r>
            <a:r>
              <a:rPr lang="en-US" altLang="en-US" b="1" dirty="0" smtClean="0"/>
              <a:t> nrs_home </a:t>
            </a:r>
            <a:r>
              <a:rPr lang="en-US" altLang="en-US" b="1" dirty="0" smtClean="0">
                <a:solidFill>
                  <a:srgbClr val="FFC000"/>
                </a:solidFill>
              </a:rPr>
              <a:t>=</a:t>
            </a:r>
            <a:r>
              <a:rPr lang="en-US" altLang="en-US" b="1" dirty="0" smtClean="0"/>
              <a:t> 1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ORDER BY</a:t>
            </a:r>
            <a:r>
              <a:rPr lang="en-US" altLang="en-US" b="1" dirty="0" smtClean="0"/>
              <a:t> address</a:t>
            </a:r>
            <a:endParaRPr lang="en-US" altLang="en-US" b="1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ACCESS ROUTINES</a:t>
            </a:r>
            <a:endParaRPr lang="en-US" altLang="en-US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import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ComputersUnlimited.DataAccessLibrary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import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ComputersUnlimited.Structures</a:t>
            </a:r>
          </a:p>
          <a:p>
            <a:pPr marL="0" indent="0">
              <a:buNone/>
            </a:pP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800" b="1" dirty="0" smtClean="0"/>
              <a:t> Example1</a:t>
            </a:r>
          </a:p>
          <a:p>
            <a:pPr marL="400050" lvl="1" indent="0">
              <a:buNone/>
            </a:pPr>
            <a:endParaRPr lang="en-US" altLang="en-US" sz="800" b="1" dirty="0" smtClean="0"/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r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ecord</a:t>
            </a:r>
            <a:r>
              <a:rPr lang="en-US" altLang="en-US" sz="800" b="1" dirty="0" smtClean="0"/>
              <a:t> WorkVars</a:t>
            </a:r>
          </a:p>
          <a:p>
            <a:pPr marL="800100" lvl="2" indent="0">
              <a:buNone/>
            </a:pPr>
            <a:r>
              <a:rPr lang="en-US" altLang="en-US" sz="800" b="1" dirty="0" smtClean="0"/>
              <a:t>mSql	,string</a:t>
            </a:r>
          </a:p>
          <a:p>
            <a:pPr marL="800100" lvl="2" indent="0">
              <a:buNone/>
            </a:pPr>
            <a:r>
              <a:rPr lang="en-US" altLang="en-US" sz="800" b="1" dirty="0"/>
              <a:t>mCursor	</a:t>
            </a:r>
            <a:r>
              <a:rPr lang="en-US" altLang="en-US" sz="800" b="1" dirty="0" smtClean="0"/>
              <a:t>,</a:t>
            </a:r>
            <a:r>
              <a:rPr lang="en-US" altLang="en-US" sz="800" b="1" dirty="0"/>
              <a:t>sCursor_struc</a:t>
            </a:r>
            <a:endParaRPr lang="en-US" altLang="en-US" sz="800" b="1" dirty="0" smtClean="0"/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endParaRPr lang="en-US" altLang="en-US" sz="800" b="1" dirty="0" smtClean="0"/>
          </a:p>
          <a:p>
            <a:pPr marL="0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proc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mSql </a:t>
            </a:r>
            <a:r>
              <a:rPr lang="en-US" altLang="en-US" sz="800" b="1" dirty="0" smtClean="0"/>
              <a:t>= 	“</a:t>
            </a:r>
            <a:r>
              <a:rPr lang="en-US" altLang="en-US" sz="800" b="1" dirty="0" smtClean="0">
                <a:solidFill>
                  <a:srgbClr val="00B0F0"/>
                </a:solidFill>
              </a:rPr>
              <a:t>SELECT</a:t>
            </a:r>
            <a:r>
              <a:rPr lang="en-US" altLang="en-US" sz="800" b="1" dirty="0" smtClean="0"/>
              <a:t> “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&amp;	“</a:t>
            </a:r>
            <a:r>
              <a:rPr lang="en-US" altLang="en-US" sz="800" b="1" dirty="0" smtClean="0"/>
              <a:t>   column “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&amp;	“</a:t>
            </a:r>
            <a:r>
              <a:rPr lang="en-US" altLang="en-US" sz="800" b="1" dirty="0" smtClean="0">
                <a:solidFill>
                  <a:srgbClr val="00B0F0"/>
                </a:solidFill>
              </a:rPr>
              <a:t>FROM</a:t>
            </a:r>
            <a:r>
              <a:rPr lang="en-US" altLang="en-US" sz="800" b="1" dirty="0" smtClean="0"/>
              <a:t> &amp;&amp;table ”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&amp;	“</a:t>
            </a:r>
            <a:r>
              <a:rPr lang="en-US" altLang="en-US" sz="8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800" b="1" dirty="0" smtClean="0"/>
              <a:t> column = :1 ”</a:t>
            </a:r>
          </a:p>
          <a:p>
            <a:pPr marL="400050" lvl="1" indent="0">
              <a:buNone/>
            </a:pPr>
            <a:endParaRPr lang="en-US" altLang="en-US" sz="800" b="1" dirty="0" smtClean="0"/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Puts fully pathed tables in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SQL statements </a:t>
            </a:r>
            <a:r>
              <a:rPr lang="en-US" altLang="en-US" sz="800" b="1" dirty="0">
                <a:solidFill>
                  <a:srgbClr val="00B050"/>
                </a:solidFill>
              </a:rPr>
              <a:t>and fixes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aliases.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en-US" sz="800" b="1" dirty="0" smtClean="0"/>
              <a:t>DataAccess.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DA_Sub_Sql</a:t>
            </a:r>
            <a:r>
              <a:rPr lang="en-US" altLang="en-US" sz="800" b="1" dirty="0" smtClean="0"/>
              <a:t>( mCursor, mSql, , &lt;Table Name&gt;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Prepares DA_Open call by restructuring argument list depending on contents of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the SQL statement.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DataAccess.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DA_Open</a:t>
            </a:r>
            <a:r>
              <a:rPr lang="en-US" altLang="en-US" sz="800" b="1" dirty="0" smtClean="0"/>
              <a:t>( mCursor, mSql, &lt;Bind Variables&gt;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Defines where the output from a select should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go.</a:t>
            </a:r>
          </a:p>
          <a:p>
            <a:pPr marL="400050" lvl="1" indent="0">
              <a:buNone/>
            </a:pPr>
            <a:r>
              <a:rPr lang="en-US" altLang="en-US" sz="800" b="1" dirty="0" smtClean="0"/>
              <a:t>DataAccess.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DA_Result</a:t>
            </a:r>
            <a:r>
              <a:rPr lang="en-US" altLang="en-US" sz="800" b="1" dirty="0" smtClean="0"/>
              <a:t>( mCursor, &lt;Output Variables&gt;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Fetches next row of a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query.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if</a:t>
            </a:r>
            <a:r>
              <a:rPr lang="en-US" altLang="en-US" sz="800" b="1" dirty="0" smtClean="0"/>
              <a:t>( DataAccess.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DA_Fetch</a:t>
            </a:r>
            <a:r>
              <a:rPr lang="en-US" altLang="en-US" sz="800" b="1" dirty="0" smtClean="0"/>
              <a:t>( mCursor ) == DA_SUCCESS  )</a:t>
            </a:r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begin</a:t>
            </a:r>
          </a:p>
          <a:p>
            <a:pPr marL="800100" lvl="2" indent="0">
              <a:buNone/>
            </a:pPr>
            <a:r>
              <a:rPr lang="en-US" altLang="en-US" sz="800" b="1" dirty="0" smtClean="0">
                <a:solidFill>
                  <a:srgbClr val="00B050"/>
                </a:solidFill>
              </a:rPr>
              <a:t>; Process returned data.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Closes a previously opened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cursor.</a:t>
            </a:r>
            <a:endParaRPr lang="en-US" altLang="en-US" sz="800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en-US" sz="800" b="1" dirty="0"/>
              <a:t>DataAccess</a:t>
            </a:r>
            <a:r>
              <a:rPr lang="en-US" altLang="en-US" sz="800" b="1" dirty="0" smtClean="0"/>
              <a:t>.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DA_Close</a:t>
            </a:r>
            <a:r>
              <a:rPr lang="en-US" altLang="en-US" sz="800" b="1" dirty="0" smtClean="0"/>
              <a:t>( mCursor )</a:t>
            </a:r>
          </a:p>
          <a:p>
            <a:pPr marL="0" indent="0"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endmain</a:t>
            </a:r>
            <a:endParaRPr lang="en-US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Options</a:t>
            </a:r>
          </a:p>
          <a:p>
            <a:r>
              <a:rPr lang="en-US" altLang="en-US" dirty="0" smtClean="0"/>
              <a:t>Relational Database Management</a:t>
            </a:r>
          </a:p>
          <a:p>
            <a:r>
              <a:rPr lang="en-US" altLang="en-US" dirty="0" smtClean="0"/>
              <a:t>Data Access Language</a:t>
            </a:r>
          </a:p>
          <a:p>
            <a:r>
              <a:rPr lang="en-US" altLang="en-US" dirty="0" smtClean="0"/>
              <a:t>Data Access Routines</a:t>
            </a:r>
            <a:endParaRPr lang="en-US" altLang="en-US" dirty="0" smtClean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Access Overview</a:t>
            </a:r>
            <a:endParaRPr lang="en-US" altLang="en-US" dirty="0" smtClean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LITTLE BACKGROUND</a:t>
            </a:r>
            <a:endParaRPr lang="en-US" altLang="en-US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Relational Database Management System (RDBMS).</a:t>
            </a:r>
          </a:p>
          <a:p>
            <a:pPr lvl="1"/>
            <a:r>
              <a:rPr lang="en-US" altLang="en-US" sz="2000" dirty="0" smtClean="0"/>
              <a:t>Synergex supported databases</a:t>
            </a:r>
          </a:p>
          <a:p>
            <a:pPr lvl="2"/>
            <a:r>
              <a:rPr lang="en-US" altLang="en-US" sz="2000" dirty="0" smtClean="0"/>
              <a:t>Oracle</a:t>
            </a:r>
          </a:p>
          <a:p>
            <a:pPr lvl="2"/>
            <a:r>
              <a:rPr lang="en-US" altLang="en-US" sz="2000" dirty="0" smtClean="0"/>
              <a:t>Microsoft SQL Server</a:t>
            </a:r>
          </a:p>
          <a:p>
            <a:pPr lvl="2"/>
            <a:r>
              <a:rPr lang="en-US" altLang="en-US" sz="2000" dirty="0" smtClean="0"/>
              <a:t>MySQL</a:t>
            </a:r>
            <a:endParaRPr lang="en-US" altLang="en-US" sz="2000" dirty="0" smtClean="0"/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NORMALIZATION</a:t>
            </a:r>
            <a:endParaRPr lang="en-US" alt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 Normal Form:</a:t>
            </a:r>
          </a:p>
          <a:p>
            <a:pPr lvl="1"/>
            <a:r>
              <a:rPr lang="en-US" altLang="en-US" sz="2800" dirty="0" smtClean="0"/>
              <a:t>No duplicated rows.</a:t>
            </a:r>
          </a:p>
          <a:p>
            <a:pPr lvl="1"/>
            <a:r>
              <a:rPr lang="en-US" altLang="en-US" sz="2800" dirty="0" smtClean="0"/>
              <a:t>No arrays or repeating groups.</a:t>
            </a:r>
          </a:p>
          <a:p>
            <a:pPr lvl="1"/>
            <a:r>
              <a:rPr lang="en-US" altLang="en-US" sz="2800" dirty="0" smtClean="0"/>
              <a:t>All columns contain the same data type.</a:t>
            </a:r>
            <a:endParaRPr lang="en-US" altLang="en-US" sz="2800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NORMALIZATION (continued)</a:t>
            </a:r>
            <a:endParaRPr lang="en-US"/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nd</a:t>
            </a:r>
            <a:r>
              <a:rPr lang="en-US" altLang="en-US" sz="2400" dirty="0" smtClean="0"/>
              <a:t> Normal Form:</a:t>
            </a:r>
          </a:p>
          <a:p>
            <a:pPr lvl="1"/>
            <a:r>
              <a:rPr lang="en-US" altLang="en-US" sz="2400" dirty="0" smtClean="0"/>
              <a:t>1</a:t>
            </a:r>
            <a:r>
              <a:rPr lang="en-US" altLang="en-US" sz="2400" baseline="30000" dirty="0" smtClean="0"/>
              <a:t>st</a:t>
            </a:r>
            <a:r>
              <a:rPr lang="en-US" altLang="en-US" sz="2400" dirty="0" smtClean="0"/>
              <a:t> Normal form</a:t>
            </a:r>
          </a:p>
          <a:p>
            <a:pPr lvl="1"/>
            <a:r>
              <a:rPr lang="en-US" altLang="en-US" sz="2400" dirty="0" smtClean="0"/>
              <a:t>No partial dependencies.</a:t>
            </a:r>
          </a:p>
          <a:p>
            <a:r>
              <a:rPr lang="en-US" altLang="en-US" sz="2400" dirty="0" smtClean="0"/>
              <a:t>3</a:t>
            </a:r>
            <a:r>
              <a:rPr lang="en-US" altLang="en-US" sz="2400" baseline="30000" dirty="0" smtClean="0"/>
              <a:t>rd</a:t>
            </a:r>
            <a:r>
              <a:rPr lang="en-US" altLang="en-US" sz="2400" dirty="0" smtClean="0"/>
              <a:t> Normal Form:</a:t>
            </a:r>
          </a:p>
          <a:p>
            <a:pPr lvl="1"/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nd</a:t>
            </a:r>
            <a:r>
              <a:rPr lang="en-US" altLang="en-US" sz="2400" dirty="0" smtClean="0"/>
              <a:t> Normal form.</a:t>
            </a:r>
          </a:p>
          <a:p>
            <a:pPr lvl="1"/>
            <a:r>
              <a:rPr lang="en-US" altLang="en-US" sz="2400" dirty="0" smtClean="0"/>
              <a:t>Eliminate columns not dependent on key.</a:t>
            </a:r>
            <a:endParaRPr lang="en-US" altLang="en-US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NORMALIZATION (continued)</a:t>
            </a:r>
            <a:endParaRPr lang="en-US" alt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and 5</a:t>
            </a:r>
            <a:r>
              <a:rPr lang="en-US" altLang="en-US" baseline="30000" dirty="0" smtClean="0"/>
              <a:t>th </a:t>
            </a:r>
            <a:r>
              <a:rPr lang="en-US" altLang="en-US" dirty="0" smtClean="0"/>
              <a:t>Normal Form:</a:t>
            </a:r>
          </a:p>
          <a:p>
            <a:pPr lvl="1"/>
            <a:r>
              <a:rPr lang="en-US" altLang="en-US" dirty="0" smtClean="0"/>
              <a:t>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Normal form:</a:t>
            </a:r>
          </a:p>
          <a:p>
            <a:pPr lvl="1"/>
            <a:r>
              <a:rPr lang="en-US" altLang="en-US" dirty="0" smtClean="0"/>
              <a:t>Many to many relationship limitations between tables.</a:t>
            </a:r>
          </a:p>
          <a:p>
            <a:pPr lvl="1"/>
            <a:endParaRPr lang="en-US" altLang="en-US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SQL</a:t>
            </a:r>
            <a:endParaRPr lang="en-US" altLang="en-US" dirty="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Structured Query Language</a:t>
            </a:r>
          </a:p>
          <a:p>
            <a:r>
              <a:rPr lang="en-US" altLang="en-US" dirty="0" smtClean="0"/>
              <a:t>Primary commands:</a:t>
            </a:r>
          </a:p>
          <a:p>
            <a:pPr lvl="1"/>
            <a:r>
              <a:rPr lang="en-US" altLang="en-US" b="1" dirty="0" smtClean="0">
                <a:solidFill>
                  <a:srgbClr val="00B0F0"/>
                </a:solidFill>
              </a:rPr>
              <a:t>INSERT</a:t>
            </a:r>
          </a:p>
          <a:p>
            <a:pPr lvl="1"/>
            <a:r>
              <a:rPr lang="en-US" altLang="en-US" b="1" dirty="0" smtClean="0">
                <a:solidFill>
                  <a:srgbClr val="00B0F0"/>
                </a:solidFill>
              </a:rPr>
              <a:t>UPDATE</a:t>
            </a:r>
          </a:p>
          <a:p>
            <a:pPr lvl="1"/>
            <a:r>
              <a:rPr lang="en-US" altLang="en-US" b="1" dirty="0" smtClean="0">
                <a:solidFill>
                  <a:srgbClr val="00B0F0"/>
                </a:solidFill>
              </a:rPr>
              <a:t>DELETE</a:t>
            </a:r>
          </a:p>
          <a:p>
            <a:pPr lvl="1"/>
            <a:r>
              <a:rPr lang="en-US" altLang="en-US" b="1" dirty="0" smtClean="0">
                <a:solidFill>
                  <a:srgbClr val="00B0F0"/>
                </a:solidFill>
              </a:rPr>
              <a:t>SELECT</a:t>
            </a:r>
            <a:endParaRPr lang="en-US" altLang="en-US" b="1" dirty="0" smtClean="0">
              <a:solidFill>
                <a:srgbClr val="00B0F0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INSERT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100" b="1" dirty="0" smtClean="0">
                <a:solidFill>
                  <a:srgbClr val="00B0F0"/>
                </a:solidFill>
              </a:rPr>
              <a:t>INSERT INTO </a:t>
            </a:r>
            <a:r>
              <a:rPr lang="en-US" altLang="en-US" sz="1100" b="1" dirty="0" smtClean="0"/>
              <a:t>TIMSData.dbo.posmas</a:t>
            </a:r>
          </a:p>
          <a:p>
            <a:pPr marL="0" indent="0">
              <a:buNone/>
            </a:pPr>
            <a:r>
              <a:rPr lang="en-US" altLang="en-US" sz="1100" b="1" dirty="0" smtClean="0"/>
              <a:t>(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place,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descr,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print,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trans,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skild_fac,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nrs_home,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address,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id_no</a:t>
            </a:r>
          </a:p>
          <a:p>
            <a:pPr marL="0" indent="0">
              <a:buNone/>
            </a:pPr>
            <a:r>
              <a:rPr lang="en-US" altLang="en-US" sz="1100" b="1" dirty="0" smtClean="0"/>
              <a:t>)</a:t>
            </a:r>
          </a:p>
          <a:p>
            <a:pPr marL="0" indent="0">
              <a:buNone/>
            </a:pPr>
            <a:r>
              <a:rPr lang="en-US" altLang="en-US" sz="1100" b="1" dirty="0" smtClean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altLang="en-US" sz="1100" b="1" dirty="0" smtClean="0"/>
              <a:t>(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‘ABC’,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’Description’,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’PR’,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’DB’,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1,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1,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’Address’,</a:t>
            </a:r>
          </a:p>
          <a:p>
            <a:pPr marL="400050" lvl="1" indent="0">
              <a:buNone/>
            </a:pPr>
            <a:r>
              <a:rPr lang="en-US" altLang="en-US" sz="1100" b="1" dirty="0" smtClean="0"/>
              <a:t>12345</a:t>
            </a:r>
          </a:p>
          <a:p>
            <a:pPr marL="0" indent="0">
              <a:buNone/>
            </a:pPr>
            <a:r>
              <a:rPr lang="en-US" altLang="en-US" sz="1100" b="1" dirty="0" smtClean="0"/>
              <a:t>)</a:t>
            </a:r>
            <a:endParaRPr lang="en-US" altLang="en-US" sz="1100" b="1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UPDATE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B0F0"/>
                </a:solidFill>
              </a:rPr>
              <a:t>UPDATE</a:t>
            </a:r>
            <a:r>
              <a:rPr lang="en-US" altLang="en-US" sz="2800" b="1" dirty="0" smtClean="0"/>
              <a:t> TIMSData.dbo.posmas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00B0F0"/>
                </a:solidFill>
              </a:rPr>
              <a:t>SET</a:t>
            </a:r>
          </a:p>
          <a:p>
            <a:pPr marL="0" indent="0"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smtClean="0"/>
              <a:t>address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‘NEW ADDRESS’</a:t>
            </a:r>
          </a:p>
          <a:p>
            <a:pPr marL="0" indent="0">
              <a:buNone/>
            </a:pPr>
            <a:r>
              <a:rPr lang="en-US" altLang="en-US" sz="28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800" b="1" dirty="0" smtClean="0"/>
              <a:t> id_no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800" b="1" dirty="0" smtClean="0"/>
              <a:t> 12345</a:t>
            </a:r>
            <a:endParaRPr lang="en-US" altLang="en-US" b="1" dirty="0" smtClean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6546D2B0-081F-4ADF-ADBB-9B8E99CE037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8EB3640-2B79-428F-9F06-306FC73B7A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7513C2B-A061-4B02-874B-EC1BC3C61B1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8B25F00-2884-437B-B24D-A2E25F1660DD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304</TotalTime>
  <Words>408</Words>
  <Application>Microsoft Office PowerPoint</Application>
  <PresentationFormat>On-screen Show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Fette Engschrift</vt:lpstr>
      <vt:lpstr>Times New Roman</vt:lpstr>
      <vt:lpstr>Verdana</vt:lpstr>
      <vt:lpstr>Wingdings</vt:lpstr>
      <vt:lpstr>CUDark</vt:lpstr>
      <vt:lpstr>Dark Design</vt:lpstr>
      <vt:lpstr>1_Dark Design</vt:lpstr>
      <vt:lpstr>CU Toolkit Training</vt:lpstr>
      <vt:lpstr>Data Access Overview</vt:lpstr>
      <vt:lpstr>A LITTLE BACKGROUND</vt:lpstr>
      <vt:lpstr>NORMALIZATION</vt:lpstr>
      <vt:lpstr>NORMALIZATION (continued)</vt:lpstr>
      <vt:lpstr>NORMALIZATION (continued)</vt:lpstr>
      <vt:lpstr>SQL</vt:lpstr>
      <vt:lpstr>INSERT</vt:lpstr>
      <vt:lpstr>UPDATE</vt:lpstr>
      <vt:lpstr>DELETE</vt:lpstr>
      <vt:lpstr>SELECT</vt:lpstr>
      <vt:lpstr>DATA ACCESS ROUTINES</vt:lpstr>
    </vt:vector>
  </TitlesOfParts>
  <Company>Computers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TIMS 3.0 DATA ACCESS</dc:title>
  <dc:creator>Jim McRae</dc:creator>
  <cp:lastModifiedBy>Jason Rolle</cp:lastModifiedBy>
  <cp:revision>62</cp:revision>
  <cp:lastPrinted>1601-01-01T00:00:00Z</cp:lastPrinted>
  <dcterms:created xsi:type="dcterms:W3CDTF">2000-04-10T16:47:26Z</dcterms:created>
  <dcterms:modified xsi:type="dcterms:W3CDTF">2021-07-12T19:48:30Z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27600.0000000000</vt:lpwstr>
  </property>
  <property fmtid="{D5CDD505-2E9C-101B-9397-08002B2CF9AE}" pid="3" name="_MarkAsFinal">
    <vt:bool>true</vt:bool>
  </property>
</Properties>
</file>