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5"/>
    <p:sldMasterId id="2147483745" r:id="rId6"/>
  </p:sldMasterIdLst>
  <p:notesMasterIdLst>
    <p:notesMasterId r:id="rId22"/>
  </p:notesMasterIdLst>
  <p:handoutMasterIdLst>
    <p:handoutMasterId r:id="rId23"/>
  </p:handoutMasterIdLst>
  <p:sldIdLst>
    <p:sldId id="256" r:id="rId7"/>
    <p:sldId id="257" r:id="rId8"/>
    <p:sldId id="258" r:id="rId9"/>
    <p:sldId id="259" r:id="rId10"/>
    <p:sldId id="265" r:id="rId11"/>
    <p:sldId id="266" r:id="rId12"/>
    <p:sldId id="268" r:id="rId13"/>
    <p:sldId id="288" r:id="rId14"/>
    <p:sldId id="261" r:id="rId15"/>
    <p:sldId id="283" r:id="rId16"/>
    <p:sldId id="287" r:id="rId17"/>
    <p:sldId id="269" r:id="rId18"/>
    <p:sldId id="262" r:id="rId19"/>
    <p:sldId id="275" r:id="rId20"/>
    <p:sldId id="281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153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CU Toolkit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6E335E8-D821-44F5-89FE-C2780E378D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64AB4BF-7FEB-437D-B348-024AB187D6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BACD16-8079-4402-A58B-DF6F0BD5EFBB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3ED6D4-60CF-42A0-A48C-6A30B3EEB3DB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DB1841-2D9C-47EC-8DAD-E453ACEE4B43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39F1D4-13E9-4FD5-83FE-635473BC878C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739FFF-219A-4A13-BC0A-A301DDB1C404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4E2B50-7976-487A-B494-431E6A994084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08DDBD-8961-488B-AB4B-F292820988F3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74BAE0-27BB-48CE-AED6-3798DF3D775C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BE3432-47D4-4857-AD79-AAD9B353B57B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5B2D5A-7F27-4470-BDE9-0E8B22044624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84091B-F454-4C90-A77D-1B9C875E35CF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02666D-F413-43F4-B39E-3DE78435221A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78A8F5-62D1-43B5-AFE2-9F1E24EBD6A5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D6D95D-731F-44A5-8594-44AFB5D01B1F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95B625-BC21-42A7-B57C-D642BEB65424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lvl="1"/>
            <a:fld id="{9C18D545-4EDA-475A-8AD1-B013DDB82691}" type="slidenum">
              <a:rPr lang="en-US" altLang="en-US" smtClean="0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5170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B4EE8DA-C307-4C87-830D-12DB87C5E23A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0725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93D42A0C-D7C8-4BF3-8B57-6161F281282F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51809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E91E30BC-ECF5-4F2E-B309-550ED7EEAC6D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4966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35CFB-CDA6-4E8D-96A4-AB16D366E491}" type="datetime1">
              <a:rPr lang="en-US" smtClean="0"/>
              <a:t>7/12/2021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42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20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12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651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E0F0A1B0-9D68-47FD-9E19-F4D3C266D9F1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30048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75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652698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E0F0A1B0-9D68-47FD-9E19-F4D3C266D9F1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9202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E0F0A1B0-9D68-47FD-9E19-F4D3C266D9F1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0809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E0F0A1B0-9D68-47FD-9E19-F4D3C266D9F1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9294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84278EAA-4638-42AB-A7ED-4868C49826D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015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2F272567-C105-4FD8-A3B9-D0D4852D045B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8481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2DAE8528-74AF-46AD-A8E7-0C47ECBFADDA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5899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ABCB92A7-06CB-42E5-B347-F881B40B0F5E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4355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E0F0A1B0-9D68-47FD-9E19-F4D3C266D9F1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08A3B4-7369-4AA9-AA9E-E531B9DE569E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dirty="0" smtClean="0"/>
              <a:t>CU Toolkit – Introduction</a:t>
            </a:r>
          </a:p>
        </p:txBody>
      </p:sp>
      <p:sp>
        <p:nvSpPr>
          <p:cNvPr id="819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You Need to Know to Understand </a:t>
            </a:r>
            <a:r>
              <a:rPr lang="en-US" altLang="en-US" dirty="0" smtClean="0"/>
              <a:t>TIMS</a:t>
            </a:r>
            <a:endParaRPr lang="en-US" altLang="en-US" dirty="0" smtClean="0"/>
          </a:p>
        </p:txBody>
      </p:sp>
      <p:sp>
        <p:nvSpPr>
          <p:cNvPr id="8196" name="Rectangle 1032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/>
              <a:t>CU Toolkit Training</a:t>
            </a:r>
            <a:endParaRPr lang="en-US" altLang="en-US" sz="1400" dirty="0" smtClean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 Control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  <p:grpSp>
        <p:nvGrpSpPr>
          <p:cNvPr id="17414" name="Group 18"/>
          <p:cNvGrpSpPr>
            <a:grpSpLocks/>
          </p:cNvGrpSpPr>
          <p:nvPr/>
        </p:nvGrpSpPr>
        <p:grpSpPr bwMode="auto">
          <a:xfrm>
            <a:off x="304800" y="1066800"/>
            <a:ext cx="8050213" cy="5295900"/>
            <a:chOff x="192" y="792"/>
            <a:chExt cx="5071" cy="3336"/>
          </a:xfrm>
        </p:grpSpPr>
        <p:sp>
          <p:nvSpPr>
            <p:cNvPr id="17415" name="AutoShape 4"/>
            <p:cNvSpPr>
              <a:spLocks noChangeArrowheads="1"/>
            </p:cNvSpPr>
            <p:nvPr/>
          </p:nvSpPr>
          <p:spPr bwMode="auto">
            <a:xfrm>
              <a:off x="192" y="900"/>
              <a:ext cx="864" cy="279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Progctl</a:t>
              </a:r>
            </a:p>
            <a:p>
              <a:r>
                <a:rPr lang="en-US" altLang="en-US" sz="1600" dirty="0"/>
                <a:t>Pappname</a:t>
              </a:r>
            </a:p>
            <a:p>
              <a:r>
                <a:rPr lang="en-US" altLang="en-US" sz="1600" dirty="0"/>
                <a:t>Numscreens</a:t>
              </a:r>
            </a:p>
            <a:p>
              <a:r>
                <a:rPr lang="en-US" altLang="en-US" sz="1600" dirty="0"/>
                <a:t>Savemeth</a:t>
              </a:r>
            </a:p>
            <a:p>
              <a:r>
                <a:rPr lang="en-US" altLang="en-US" sz="1600" dirty="0"/>
                <a:t>Datameth</a:t>
              </a:r>
            </a:p>
            <a:p>
              <a:r>
                <a:rPr lang="en-US" altLang="en-US" sz="1600" dirty="0"/>
                <a:t>Menumeth</a:t>
              </a:r>
            </a:p>
            <a:p>
              <a:r>
                <a:rPr lang="en-US" altLang="en-US" sz="1600" dirty="0"/>
                <a:t>Keydrillmeth</a:t>
              </a:r>
            </a:p>
            <a:p>
              <a:r>
                <a:rPr lang="en-US" altLang="en-US" sz="1600" dirty="0"/>
                <a:t>Filtermeth</a:t>
              </a:r>
            </a:p>
            <a:p>
              <a:r>
                <a:rPr lang="en-US" altLang="en-US" sz="1600" dirty="0"/>
                <a:t>Validmeth</a:t>
              </a:r>
            </a:p>
            <a:p>
              <a:r>
                <a:rPr lang="en-US" altLang="en-US" sz="1600" dirty="0"/>
                <a:t>Tb_id</a:t>
              </a:r>
            </a:p>
            <a:p>
              <a:r>
                <a:rPr lang="en-US" altLang="en-US" sz="1600" dirty="0"/>
                <a:t>Tabid</a:t>
              </a:r>
            </a:p>
            <a:p>
              <a:r>
                <a:rPr lang="en-US" altLang="en-US" sz="1600" dirty="0"/>
                <a:t>Drillcontext</a:t>
              </a:r>
            </a:p>
            <a:p>
              <a:r>
                <a:rPr lang="en-US" altLang="en-US" sz="1600" dirty="0"/>
                <a:t>Inpcol_id</a:t>
              </a:r>
            </a:p>
            <a:p>
              <a:r>
                <a:rPr lang="en-US" altLang="en-US" sz="1600" dirty="0"/>
                <a:t>Scrcol_id</a:t>
              </a:r>
            </a:p>
            <a:p>
              <a:r>
                <a:rPr lang="en-US" altLang="en-US" sz="1600" dirty="0"/>
                <a:t>Curscreen</a:t>
              </a:r>
            </a:p>
            <a:p>
              <a:r>
                <a:rPr lang="en-US" altLang="en-US" sz="1600" dirty="0"/>
                <a:t>Privcontrol</a:t>
              </a:r>
            </a:p>
            <a:p>
              <a:r>
                <a:rPr lang="en-US" altLang="en-US" sz="1600" dirty="0"/>
                <a:t>Flowcontrol </a:t>
              </a:r>
            </a:p>
            <a:p>
              <a:r>
                <a:rPr lang="en-US" altLang="en-US" sz="1600" dirty="0"/>
                <a:t>Progtype</a:t>
              </a:r>
            </a:p>
          </p:txBody>
        </p:sp>
        <p:sp>
          <p:nvSpPr>
            <p:cNvPr id="17416" name="AutoShape 5"/>
            <p:cNvSpPr>
              <a:spLocks noChangeArrowheads="1"/>
            </p:cNvSpPr>
            <p:nvPr/>
          </p:nvSpPr>
          <p:spPr bwMode="auto">
            <a:xfrm>
              <a:off x="1050" y="900"/>
              <a:ext cx="2037" cy="322"/>
            </a:xfrm>
            <a:prstGeom prst="rightArrow">
              <a:avLst>
                <a:gd name="adj1" fmla="val 54444"/>
                <a:gd name="adj2" fmla="val 984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/>
                <a:t>hinputctl</a:t>
              </a:r>
            </a:p>
          </p:txBody>
        </p:sp>
        <p:sp>
          <p:nvSpPr>
            <p:cNvPr id="17417" name="AutoShape 6"/>
            <p:cNvSpPr>
              <a:spLocks noChangeArrowheads="1"/>
            </p:cNvSpPr>
            <p:nvPr/>
          </p:nvSpPr>
          <p:spPr bwMode="auto">
            <a:xfrm>
              <a:off x="3087" y="792"/>
              <a:ext cx="1425" cy="2664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inputctl</a:t>
              </a:r>
            </a:p>
            <a:p>
              <a:r>
                <a:rPr lang="en-US" altLang="en-US" sz="1600" dirty="0"/>
                <a:t>Arivmeth arivstat </a:t>
              </a:r>
            </a:p>
            <a:p>
              <a:r>
                <a:rPr lang="en-US" altLang="en-US" sz="1600" dirty="0"/>
                <a:t>Dispmeth dispstat</a:t>
              </a:r>
            </a:p>
            <a:p>
              <a:r>
                <a:rPr lang="en-US" altLang="en-US" sz="1600" dirty="0"/>
                <a:t>Leavmeth leavstat</a:t>
              </a:r>
            </a:p>
            <a:p>
              <a:r>
                <a:rPr lang="en-US" altLang="en-US" sz="1600" dirty="0"/>
                <a:t>Menumeth </a:t>
              </a:r>
            </a:p>
            <a:p>
              <a:r>
                <a:rPr lang="en-US" altLang="en-US" sz="1600" dirty="0"/>
                <a:t>Tabmeth </a:t>
              </a:r>
            </a:p>
            <a:p>
              <a:r>
                <a:rPr lang="en-US" altLang="en-US" sz="1600" dirty="0"/>
                <a:t>Inpid</a:t>
              </a:r>
            </a:p>
            <a:p>
              <a:r>
                <a:rPr lang="en-US" altLang="en-US" sz="1600" dirty="0"/>
                <a:t>Listid</a:t>
              </a:r>
            </a:p>
            <a:p>
              <a:r>
                <a:rPr lang="en-US" altLang="en-US" sz="1600" dirty="0"/>
                <a:t>Dataobjidx </a:t>
              </a:r>
            </a:p>
            <a:p>
              <a:r>
                <a:rPr lang="en-US" altLang="en-US" sz="1600" dirty="0"/>
                <a:t>Privcontrol </a:t>
              </a:r>
            </a:p>
            <a:p>
              <a:r>
                <a:rPr lang="en-US" altLang="en-US" sz="1600" dirty="0"/>
                <a:t>Flowcontrol</a:t>
              </a:r>
            </a:p>
            <a:p>
              <a:r>
                <a:rPr lang="en-US" altLang="en-US" sz="1600" dirty="0"/>
                <a:t>Mesgcontrol</a:t>
              </a:r>
            </a:p>
            <a:p>
              <a:r>
                <a:rPr lang="en-US" altLang="en-US" sz="1600" dirty="0"/>
                <a:t>Ctltype</a:t>
              </a:r>
            </a:p>
            <a:p>
              <a:r>
                <a:rPr lang="en-US" altLang="en-US" sz="1600" dirty="0"/>
                <a:t>Lrequest</a:t>
              </a:r>
            </a:p>
            <a:p>
              <a:r>
                <a:rPr lang="en-US" altLang="en-US" sz="1600" dirty="0"/>
                <a:t>Col_hotkey</a:t>
              </a:r>
            </a:p>
            <a:p>
              <a:r>
                <a:rPr lang="en-US" altLang="en-US" sz="1600" dirty="0"/>
                <a:t>Ctlname </a:t>
              </a:r>
            </a:p>
            <a:p>
              <a:r>
                <a:rPr lang="en-US" altLang="en-US" sz="1600" dirty="0"/>
                <a:t>Col_signal</a:t>
              </a:r>
            </a:p>
          </p:txBody>
        </p:sp>
        <p:sp>
          <p:nvSpPr>
            <p:cNvPr id="17418" name="AutoShape 7"/>
            <p:cNvSpPr>
              <a:spLocks noChangeArrowheads="1"/>
            </p:cNvSpPr>
            <p:nvPr/>
          </p:nvSpPr>
          <p:spPr bwMode="auto">
            <a:xfrm>
              <a:off x="1050" y="3159"/>
              <a:ext cx="858" cy="323"/>
            </a:xfrm>
            <a:prstGeom prst="rightArrow">
              <a:avLst>
                <a:gd name="adj1" fmla="val 55185"/>
                <a:gd name="adj2" fmla="val 5165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hdataobjtbl</a:t>
              </a:r>
            </a:p>
          </p:txBody>
        </p:sp>
        <p:sp>
          <p:nvSpPr>
            <p:cNvPr id="17419" name="AutoShape 8"/>
            <p:cNvSpPr>
              <a:spLocks noChangeArrowheads="1"/>
            </p:cNvSpPr>
            <p:nvPr/>
          </p:nvSpPr>
          <p:spPr bwMode="auto">
            <a:xfrm>
              <a:off x="1908" y="3267"/>
              <a:ext cx="965" cy="861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dataobjtbl</a:t>
              </a:r>
            </a:p>
          </p:txBody>
        </p:sp>
        <p:sp>
          <p:nvSpPr>
            <p:cNvPr id="17420" name="AutoShape 9"/>
            <p:cNvSpPr>
              <a:spLocks noChangeArrowheads="1"/>
            </p:cNvSpPr>
            <p:nvPr/>
          </p:nvSpPr>
          <p:spPr bwMode="auto">
            <a:xfrm rot="10800000">
              <a:off x="2229" y="2514"/>
              <a:ext cx="858" cy="7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5920 h 21600"/>
                <a:gd name="T20" fmla="*/ 18176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787" y="0"/>
                  </a:moveTo>
                  <a:lnTo>
                    <a:pt x="9973" y="5928"/>
                  </a:lnTo>
                  <a:lnTo>
                    <a:pt x="13400" y="5928"/>
                  </a:lnTo>
                  <a:lnTo>
                    <a:pt x="13400" y="15927"/>
                  </a:lnTo>
                  <a:lnTo>
                    <a:pt x="0" y="15927"/>
                  </a:lnTo>
                  <a:lnTo>
                    <a:pt x="0" y="21600"/>
                  </a:lnTo>
                  <a:lnTo>
                    <a:pt x="18173" y="21600"/>
                  </a:lnTo>
                  <a:lnTo>
                    <a:pt x="18173" y="5928"/>
                  </a:lnTo>
                  <a:lnTo>
                    <a:pt x="21600" y="5928"/>
                  </a:lnTo>
                  <a:lnTo>
                    <a:pt x="15787" y="0"/>
                  </a:ln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endParaRPr lang="en-US"/>
            </a:p>
          </p:txBody>
        </p:sp>
        <p:sp>
          <p:nvSpPr>
            <p:cNvPr id="17421" name="Line 10"/>
            <p:cNvSpPr>
              <a:spLocks noChangeShapeType="1"/>
            </p:cNvSpPr>
            <p:nvPr/>
          </p:nvSpPr>
          <p:spPr bwMode="auto">
            <a:xfrm>
              <a:off x="3731" y="3482"/>
              <a:ext cx="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1"/>
            <p:cNvSpPr>
              <a:spLocks noChangeShapeType="1"/>
            </p:cNvSpPr>
            <p:nvPr/>
          </p:nvSpPr>
          <p:spPr bwMode="auto">
            <a:xfrm>
              <a:off x="3731" y="3805"/>
              <a:ext cx="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AutoShape 12"/>
            <p:cNvSpPr>
              <a:spLocks noChangeArrowheads="1"/>
            </p:cNvSpPr>
            <p:nvPr/>
          </p:nvSpPr>
          <p:spPr bwMode="auto">
            <a:xfrm>
              <a:off x="2873" y="3482"/>
              <a:ext cx="858" cy="323"/>
            </a:xfrm>
            <a:prstGeom prst="rightArrow">
              <a:avLst>
                <a:gd name="adj1" fmla="val 55185"/>
                <a:gd name="adj2" fmla="val 5165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hcurdataobj</a:t>
              </a:r>
            </a:p>
          </p:txBody>
        </p:sp>
        <p:sp>
          <p:nvSpPr>
            <p:cNvPr id="17424" name="AutoShape 13"/>
            <p:cNvSpPr>
              <a:spLocks noChangeArrowheads="1"/>
            </p:cNvSpPr>
            <p:nvPr/>
          </p:nvSpPr>
          <p:spPr bwMode="auto">
            <a:xfrm>
              <a:off x="2873" y="3805"/>
              <a:ext cx="858" cy="323"/>
            </a:xfrm>
            <a:prstGeom prst="rightArrow">
              <a:avLst>
                <a:gd name="adj1" fmla="val 55185"/>
                <a:gd name="adj2" fmla="val 5165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horgdataobj</a:t>
              </a:r>
            </a:p>
          </p:txBody>
        </p:sp>
        <p:sp>
          <p:nvSpPr>
            <p:cNvPr id="17425" name="AutoShape 14"/>
            <p:cNvSpPr>
              <a:spLocks noChangeArrowheads="1"/>
            </p:cNvSpPr>
            <p:nvPr/>
          </p:nvSpPr>
          <p:spPr bwMode="auto">
            <a:xfrm>
              <a:off x="1050" y="2621"/>
              <a:ext cx="643" cy="323"/>
            </a:xfrm>
            <a:prstGeom prst="rightArrow">
              <a:avLst>
                <a:gd name="adj1" fmla="val 55185"/>
                <a:gd name="adj2" fmla="val 3870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hparent</a:t>
              </a:r>
            </a:p>
          </p:txBody>
        </p:sp>
        <p:sp>
          <p:nvSpPr>
            <p:cNvPr id="17426" name="AutoShape 15"/>
            <p:cNvSpPr>
              <a:spLocks noChangeArrowheads="1"/>
            </p:cNvSpPr>
            <p:nvPr/>
          </p:nvSpPr>
          <p:spPr bwMode="auto">
            <a:xfrm>
              <a:off x="4512" y="2928"/>
              <a:ext cx="751" cy="323"/>
            </a:xfrm>
            <a:prstGeom prst="rightArrow">
              <a:avLst>
                <a:gd name="adj1" fmla="val 55185"/>
                <a:gd name="adj2" fmla="val 4521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hchildctl</a:t>
              </a:r>
            </a:p>
          </p:txBody>
        </p:sp>
        <p:sp>
          <p:nvSpPr>
            <p:cNvPr id="17427" name="Line 16"/>
            <p:cNvSpPr>
              <a:spLocks noChangeShapeType="1"/>
            </p:cNvSpPr>
            <p:nvPr/>
          </p:nvSpPr>
          <p:spPr bwMode="auto">
            <a:xfrm>
              <a:off x="1693" y="2621"/>
              <a:ext cx="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7"/>
            <p:cNvSpPr>
              <a:spLocks noChangeShapeType="1"/>
            </p:cNvSpPr>
            <p:nvPr/>
          </p:nvSpPr>
          <p:spPr bwMode="auto">
            <a:xfrm>
              <a:off x="5232" y="2944"/>
              <a:ext cx="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Program Control Properties &amp; Methods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Application name</a:t>
            </a:r>
          </a:p>
          <a:p>
            <a:pPr eaLnBrk="1" hangingPunct="1"/>
            <a:r>
              <a:rPr lang="en-US" altLang="en-US" sz="2800" dirty="0" smtClean="0"/>
              <a:t>Number of screens</a:t>
            </a:r>
          </a:p>
          <a:p>
            <a:pPr eaLnBrk="1" hangingPunct="1"/>
            <a:r>
              <a:rPr lang="en-US" altLang="en-US" sz="2800" dirty="0" smtClean="0"/>
              <a:t>Mode - add</a:t>
            </a:r>
            <a:r>
              <a:rPr lang="en-US" altLang="en-US" sz="2800" dirty="0" smtClean="0"/>
              <a:t>, change, delete, etc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Type of program</a:t>
            </a:r>
          </a:p>
          <a:p>
            <a:pPr eaLnBrk="1" hangingPunct="1"/>
            <a:r>
              <a:rPr lang="en-US" altLang="en-US" sz="2800" dirty="0" smtClean="0"/>
              <a:t>Pointers to related structures (hinputctl)</a:t>
            </a:r>
          </a:p>
          <a:p>
            <a:pPr eaLnBrk="1" hangingPunct="1"/>
            <a:r>
              <a:rPr lang="en-US" altLang="en-US" sz="2800" dirty="0" smtClean="0"/>
              <a:t>Save method</a:t>
            </a:r>
          </a:p>
          <a:p>
            <a:pPr eaLnBrk="1" hangingPunct="1"/>
            <a:r>
              <a:rPr lang="en-US" altLang="en-US" sz="2800" dirty="0" smtClean="0"/>
              <a:t>Data method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Control Methods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Save </a:t>
            </a:r>
            <a:r>
              <a:rPr lang="en-US" altLang="en-US" sz="2400" dirty="0" smtClean="0"/>
              <a:t>method: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Deals with Add, Change, </a:t>
            </a:r>
            <a:r>
              <a:rPr lang="en-US" altLang="en-US" sz="2400" dirty="0" smtClean="0"/>
              <a:t>Delete.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Does nothing if data did not </a:t>
            </a:r>
            <a:r>
              <a:rPr lang="en-US" altLang="en-US" sz="2400" dirty="0" smtClean="0"/>
              <a:t>change.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Data </a:t>
            </a:r>
            <a:r>
              <a:rPr lang="en-US" altLang="en-US" sz="2400" dirty="0" smtClean="0"/>
              <a:t>method: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Locates record(s) matching current user </a:t>
            </a:r>
            <a:r>
              <a:rPr lang="en-US" altLang="en-US" sz="2400" dirty="0" smtClean="0"/>
              <a:t>entry.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Navigates pre-filtered </a:t>
            </a:r>
            <a:r>
              <a:rPr lang="en-US" altLang="en-US" sz="2400" dirty="0" smtClean="0"/>
              <a:t>selections.</a:t>
            </a:r>
            <a:endParaRPr lang="en-US" altLang="en-US" sz="2400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 Control (inputctl)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structure holding information which describes a single input </a:t>
            </a:r>
            <a:r>
              <a:rPr lang="en-US" altLang="en-US" dirty="0" smtClean="0"/>
              <a:t>screen.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Passed between subroutines via the Program </a:t>
            </a:r>
            <a:r>
              <a:rPr lang="en-US" altLang="en-US" dirty="0" smtClean="0"/>
              <a:t>Control.</a:t>
            </a:r>
            <a:endParaRPr lang="en-US" altLang="en-US" dirty="0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8037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Input Control Properties &amp; Methods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8392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Control name</a:t>
            </a:r>
          </a:p>
          <a:p>
            <a:pPr eaLnBrk="1" hangingPunct="1"/>
            <a:r>
              <a:rPr lang="en-US" altLang="en-US" dirty="0" smtClean="0"/>
              <a:t>Input ID</a:t>
            </a:r>
          </a:p>
          <a:p>
            <a:pPr eaLnBrk="1" hangingPunct="1"/>
            <a:r>
              <a:rPr lang="en-US" altLang="en-US" dirty="0" smtClean="0"/>
              <a:t>Screen flow</a:t>
            </a:r>
          </a:p>
          <a:p>
            <a:pPr lvl="1" eaLnBrk="1" hangingPunct="1"/>
            <a:r>
              <a:rPr lang="en-US" altLang="en-US" dirty="0" smtClean="0"/>
              <a:t>Display, reset, validate</a:t>
            </a:r>
          </a:p>
          <a:p>
            <a:pPr eaLnBrk="1" hangingPunct="1"/>
            <a:r>
              <a:rPr lang="en-US" altLang="en-US" dirty="0" smtClean="0"/>
              <a:t>Arrive method</a:t>
            </a:r>
          </a:p>
          <a:p>
            <a:pPr eaLnBrk="1" hangingPunct="1"/>
            <a:r>
              <a:rPr lang="en-US" altLang="en-US" dirty="0" smtClean="0"/>
              <a:t>Display method</a:t>
            </a:r>
          </a:p>
          <a:p>
            <a:pPr eaLnBrk="1" hangingPunct="1"/>
            <a:r>
              <a:rPr lang="en-US" altLang="en-US" dirty="0" smtClean="0"/>
              <a:t>Leave method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803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Data Object Table (dataobjtbl)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structure holding current and original copies of the data </a:t>
            </a:r>
            <a:r>
              <a:rPr lang="en-US" altLang="en-US" dirty="0" smtClean="0"/>
              <a:t>record.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Used by program control and input </a:t>
            </a:r>
            <a:r>
              <a:rPr lang="en-US" altLang="en-US" dirty="0" smtClean="0"/>
              <a:t>control: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They can be the same table or different </a:t>
            </a:r>
            <a:r>
              <a:rPr lang="en-US" altLang="en-US" dirty="0" smtClean="0"/>
              <a:t>ones.</a:t>
            </a:r>
            <a:endParaRPr lang="en-US" altLang="en-US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Does CU Toolkit Do?</a:t>
            </a:r>
          </a:p>
        </p:txBody>
      </p:sp>
      <p:sp>
        <p:nvSpPr>
          <p:cNvPr id="922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Extends the capabilities of Synergy </a:t>
            </a:r>
            <a:r>
              <a:rPr lang="en-US" altLang="en-US" sz="2400" dirty="0" smtClean="0"/>
              <a:t>Toolkit.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Provides standard functionality for all </a:t>
            </a:r>
            <a:r>
              <a:rPr lang="en-US" altLang="en-US" sz="2400" dirty="0" smtClean="0"/>
              <a:t>programs.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Handles a variety of program types from simple to </a:t>
            </a:r>
            <a:r>
              <a:rPr lang="en-US" altLang="en-US" sz="2400" dirty="0" smtClean="0"/>
              <a:t>complex.</a:t>
            </a:r>
            <a:endParaRPr lang="en-US" altLang="en-US" sz="24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Provide standard behavior so the simple case does not require additional </a:t>
            </a:r>
            <a:r>
              <a:rPr lang="en-US" altLang="en-US" dirty="0" smtClean="0"/>
              <a:t>code.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Allow the program to extend the behavior of the standard model for the specific </a:t>
            </a:r>
            <a:r>
              <a:rPr lang="en-US" altLang="en-US" dirty="0" smtClean="0"/>
              <a:t>case.</a:t>
            </a:r>
            <a:endParaRPr lang="en-US" altLang="en-US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80375" cy="1143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Synergy Toolkit Methods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  <p:grpSp>
        <p:nvGrpSpPr>
          <p:cNvPr id="11270" name="Group 25"/>
          <p:cNvGrpSpPr>
            <a:grpSpLocks/>
          </p:cNvGrpSpPr>
          <p:nvPr/>
        </p:nvGrpSpPr>
        <p:grpSpPr bwMode="auto">
          <a:xfrm>
            <a:off x="1600200" y="1143000"/>
            <a:ext cx="7086600" cy="4876800"/>
            <a:chOff x="1008" y="816"/>
            <a:chExt cx="4503" cy="3340"/>
          </a:xfrm>
        </p:grpSpPr>
        <p:pic>
          <p:nvPicPr>
            <p:cNvPr id="11271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816"/>
              <a:ext cx="3936" cy="3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2" name="AutoShape 21"/>
            <p:cNvSpPr>
              <a:spLocks/>
            </p:cNvSpPr>
            <p:nvPr/>
          </p:nvSpPr>
          <p:spPr bwMode="auto">
            <a:xfrm>
              <a:off x="4503" y="2016"/>
              <a:ext cx="1008" cy="232"/>
            </a:xfrm>
            <a:prstGeom prst="borderCallout1">
              <a:avLst>
                <a:gd name="adj1" fmla="val 32727"/>
                <a:gd name="adj2" fmla="val -4764"/>
                <a:gd name="adj3" fmla="val -111366"/>
                <a:gd name="adj4" fmla="val -24903"/>
              </a:avLst>
            </a:prstGeom>
            <a:solidFill>
              <a:srgbClr val="FF0000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Change method</a:t>
              </a:r>
            </a:p>
          </p:txBody>
        </p:sp>
        <p:sp>
          <p:nvSpPr>
            <p:cNvPr id="11273" name="AutoShape 22"/>
            <p:cNvSpPr>
              <a:spLocks/>
            </p:cNvSpPr>
            <p:nvPr/>
          </p:nvSpPr>
          <p:spPr bwMode="auto">
            <a:xfrm>
              <a:off x="4503" y="2289"/>
              <a:ext cx="864" cy="240"/>
            </a:xfrm>
            <a:prstGeom prst="borderCallout1">
              <a:avLst>
                <a:gd name="adj1" fmla="val 30000"/>
                <a:gd name="adj2" fmla="val -5556"/>
                <a:gd name="adj3" fmla="val -200000"/>
                <a:gd name="adj4" fmla="val -31134"/>
              </a:avLst>
            </a:prstGeom>
            <a:solidFill>
              <a:srgbClr val="FF0000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Leave method</a:t>
              </a:r>
            </a:p>
          </p:txBody>
        </p:sp>
        <p:sp>
          <p:nvSpPr>
            <p:cNvPr id="11274" name="AutoShape 23"/>
            <p:cNvSpPr>
              <a:spLocks/>
            </p:cNvSpPr>
            <p:nvPr/>
          </p:nvSpPr>
          <p:spPr bwMode="auto">
            <a:xfrm>
              <a:off x="4521" y="1740"/>
              <a:ext cx="960" cy="232"/>
            </a:xfrm>
            <a:prstGeom prst="borderCallout1">
              <a:avLst>
                <a:gd name="adj1" fmla="val 32727"/>
                <a:gd name="adj2" fmla="val -5000"/>
                <a:gd name="adj3" fmla="val -14093"/>
                <a:gd name="adj4" fmla="val -29583"/>
              </a:avLst>
            </a:prstGeom>
            <a:solidFill>
              <a:srgbClr val="FF0000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Arrive method</a:t>
              </a:r>
            </a:p>
          </p:txBody>
        </p:sp>
        <p:sp>
          <p:nvSpPr>
            <p:cNvPr id="11275" name="AutoShape 24"/>
            <p:cNvSpPr>
              <a:spLocks/>
            </p:cNvSpPr>
            <p:nvPr/>
          </p:nvSpPr>
          <p:spPr bwMode="auto">
            <a:xfrm>
              <a:off x="2880" y="2208"/>
              <a:ext cx="816" cy="240"/>
            </a:xfrm>
            <a:prstGeom prst="borderCallout1">
              <a:avLst>
                <a:gd name="adj1" fmla="val 30000"/>
                <a:gd name="adj2" fmla="val -5884"/>
                <a:gd name="adj3" fmla="val -237500"/>
                <a:gd name="adj4" fmla="val -89218"/>
              </a:avLst>
            </a:prstGeom>
            <a:solidFill>
              <a:srgbClr val="FF0000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Drill method</a:t>
              </a:r>
            </a:p>
          </p:txBody>
        </p:sp>
      </p:grp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Input Methods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5" y="1219199"/>
            <a:ext cx="6248400" cy="479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95" name="Group 18"/>
          <p:cNvGrpSpPr>
            <a:grpSpLocks/>
          </p:cNvGrpSpPr>
          <p:nvPr/>
        </p:nvGrpSpPr>
        <p:grpSpPr bwMode="auto">
          <a:xfrm>
            <a:off x="1696915" y="1371600"/>
            <a:ext cx="7429500" cy="4495800"/>
            <a:chOff x="528" y="1086"/>
            <a:chExt cx="4680" cy="3015"/>
          </a:xfrm>
        </p:grpSpPr>
        <p:sp>
          <p:nvSpPr>
            <p:cNvPr id="12296" name="AutoShape 13"/>
            <p:cNvSpPr>
              <a:spLocks/>
            </p:cNvSpPr>
            <p:nvPr/>
          </p:nvSpPr>
          <p:spPr bwMode="auto">
            <a:xfrm>
              <a:off x="4281" y="1356"/>
              <a:ext cx="918" cy="249"/>
            </a:xfrm>
            <a:prstGeom prst="borderCallout1">
              <a:avLst>
                <a:gd name="adj1" fmla="val 28917"/>
                <a:gd name="adj2" fmla="val -5227"/>
                <a:gd name="adj3" fmla="val 101204"/>
                <a:gd name="adj4" fmla="val -84856"/>
              </a:avLst>
            </a:prstGeom>
            <a:solidFill>
              <a:srgbClr val="00B0F0"/>
            </a:solidFill>
            <a:ln w="12700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Arrive method</a:t>
              </a:r>
            </a:p>
          </p:txBody>
        </p:sp>
        <p:sp>
          <p:nvSpPr>
            <p:cNvPr id="12297" name="AutoShape 14"/>
            <p:cNvSpPr>
              <a:spLocks/>
            </p:cNvSpPr>
            <p:nvPr/>
          </p:nvSpPr>
          <p:spPr bwMode="auto">
            <a:xfrm>
              <a:off x="3729" y="3891"/>
              <a:ext cx="912" cy="210"/>
            </a:xfrm>
            <a:prstGeom prst="borderCallout1">
              <a:avLst>
                <a:gd name="adj1" fmla="val 34287"/>
                <a:gd name="adj2" fmla="val -5264"/>
                <a:gd name="adj3" fmla="val -95713"/>
                <a:gd name="adj4" fmla="val -26208"/>
              </a:avLst>
            </a:prstGeom>
            <a:solidFill>
              <a:srgbClr val="00B0F0"/>
            </a:solidFill>
            <a:ln w="12700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Leave method</a:t>
              </a:r>
            </a:p>
          </p:txBody>
        </p:sp>
        <p:sp>
          <p:nvSpPr>
            <p:cNvPr id="12298" name="AutoShape 15"/>
            <p:cNvSpPr>
              <a:spLocks/>
            </p:cNvSpPr>
            <p:nvPr/>
          </p:nvSpPr>
          <p:spPr bwMode="auto">
            <a:xfrm>
              <a:off x="4299" y="1086"/>
              <a:ext cx="909" cy="213"/>
            </a:xfrm>
            <a:prstGeom prst="borderCallout1">
              <a:avLst>
                <a:gd name="adj1" fmla="val 33801"/>
                <a:gd name="adj2" fmla="val -5282"/>
                <a:gd name="adj3" fmla="val 25352"/>
                <a:gd name="adj4" fmla="val -344116"/>
              </a:avLst>
            </a:prstGeom>
            <a:solidFill>
              <a:srgbClr val="00B0F0"/>
            </a:solidFill>
            <a:ln w="12700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Menu method</a:t>
              </a:r>
            </a:p>
          </p:txBody>
        </p:sp>
        <p:sp>
          <p:nvSpPr>
            <p:cNvPr id="12299" name="AutoShape 16"/>
            <p:cNvSpPr>
              <a:spLocks/>
            </p:cNvSpPr>
            <p:nvPr/>
          </p:nvSpPr>
          <p:spPr bwMode="auto">
            <a:xfrm>
              <a:off x="3798" y="2940"/>
              <a:ext cx="945" cy="246"/>
            </a:xfrm>
            <a:prstGeom prst="borderCallout1">
              <a:avLst>
                <a:gd name="adj1" fmla="val 29269"/>
                <a:gd name="adj2" fmla="val -5079"/>
                <a:gd name="adj3" fmla="val -51218"/>
                <a:gd name="adj4" fmla="val -140847"/>
              </a:avLst>
            </a:prstGeom>
            <a:solidFill>
              <a:srgbClr val="00B0F0"/>
            </a:solidFill>
            <a:ln w="12700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Display method</a:t>
              </a:r>
            </a:p>
          </p:txBody>
        </p:sp>
        <p:sp>
          <p:nvSpPr>
            <p:cNvPr id="12300" name="AutoShape 17"/>
            <p:cNvSpPr>
              <a:spLocks/>
            </p:cNvSpPr>
            <p:nvPr/>
          </p:nvSpPr>
          <p:spPr bwMode="auto">
            <a:xfrm>
              <a:off x="528" y="3312"/>
              <a:ext cx="813" cy="213"/>
            </a:xfrm>
            <a:prstGeom prst="borderCallout1">
              <a:avLst>
                <a:gd name="adj1" fmla="val 33801"/>
                <a:gd name="adj2" fmla="val -5903"/>
                <a:gd name="adj3" fmla="val -838028"/>
                <a:gd name="adj4" fmla="val -36042"/>
              </a:avLst>
            </a:prstGeom>
            <a:solidFill>
              <a:srgbClr val="00B0F0"/>
            </a:solidFill>
            <a:ln w="12700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Tab method</a:t>
              </a:r>
            </a:p>
          </p:txBody>
        </p:sp>
      </p:grp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 Methods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522413"/>
            <a:ext cx="6248400" cy="457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19" name="Group 13"/>
          <p:cNvGrpSpPr>
            <a:grpSpLocks/>
          </p:cNvGrpSpPr>
          <p:nvPr/>
        </p:nvGrpSpPr>
        <p:grpSpPr bwMode="auto">
          <a:xfrm>
            <a:off x="6896100" y="1404938"/>
            <a:ext cx="1828800" cy="2071687"/>
            <a:chOff x="4290" y="816"/>
            <a:chExt cx="1152" cy="1305"/>
          </a:xfrm>
        </p:grpSpPr>
        <p:sp>
          <p:nvSpPr>
            <p:cNvPr id="13320" name="AutoShape 9"/>
            <p:cNvSpPr>
              <a:spLocks/>
            </p:cNvSpPr>
            <p:nvPr/>
          </p:nvSpPr>
          <p:spPr bwMode="auto">
            <a:xfrm>
              <a:off x="4290" y="816"/>
              <a:ext cx="921" cy="207"/>
            </a:xfrm>
            <a:prstGeom prst="borderCallout1">
              <a:avLst>
                <a:gd name="adj1" fmla="val 45486"/>
                <a:gd name="adj2" fmla="val -2005"/>
                <a:gd name="adj3" fmla="val 149389"/>
                <a:gd name="adj4" fmla="val -220787"/>
              </a:avLst>
            </a:prstGeom>
            <a:solidFill>
              <a:srgbClr val="92D050"/>
            </a:solidFill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Menu Method</a:t>
              </a:r>
            </a:p>
          </p:txBody>
        </p:sp>
        <p:sp>
          <p:nvSpPr>
            <p:cNvPr id="13321" name="AutoShape 10"/>
            <p:cNvSpPr>
              <a:spLocks/>
            </p:cNvSpPr>
            <p:nvPr/>
          </p:nvSpPr>
          <p:spPr bwMode="auto">
            <a:xfrm>
              <a:off x="4290" y="1167"/>
              <a:ext cx="873" cy="246"/>
            </a:xfrm>
            <a:prstGeom prst="borderCallout1">
              <a:avLst>
                <a:gd name="adj1" fmla="val 50282"/>
                <a:gd name="adj2" fmla="val -426"/>
                <a:gd name="adj3" fmla="val -15106"/>
                <a:gd name="adj4" fmla="val -330653"/>
              </a:avLst>
            </a:prstGeom>
            <a:solidFill>
              <a:srgbClr val="92D050"/>
            </a:solidFill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Save Method</a:t>
              </a:r>
            </a:p>
          </p:txBody>
        </p:sp>
        <p:sp>
          <p:nvSpPr>
            <p:cNvPr id="13322" name="AutoShape 11"/>
            <p:cNvSpPr>
              <a:spLocks/>
            </p:cNvSpPr>
            <p:nvPr/>
          </p:nvSpPr>
          <p:spPr bwMode="auto">
            <a:xfrm>
              <a:off x="4290" y="1563"/>
              <a:ext cx="912" cy="240"/>
            </a:xfrm>
            <a:prstGeom prst="borderCallout1">
              <a:avLst>
                <a:gd name="adj1" fmla="val 48463"/>
                <a:gd name="adj2" fmla="val -1213"/>
                <a:gd name="adj3" fmla="val 15579"/>
                <a:gd name="adj4" fmla="val -246097"/>
              </a:avLst>
            </a:prstGeom>
            <a:solidFill>
              <a:srgbClr val="92D050"/>
            </a:solidFill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Data Method</a:t>
              </a:r>
            </a:p>
          </p:txBody>
        </p:sp>
        <p:sp>
          <p:nvSpPr>
            <p:cNvPr id="13323" name="AutoShape 12"/>
            <p:cNvSpPr>
              <a:spLocks/>
            </p:cNvSpPr>
            <p:nvPr/>
          </p:nvSpPr>
          <p:spPr bwMode="auto">
            <a:xfrm>
              <a:off x="4290" y="1881"/>
              <a:ext cx="1152" cy="240"/>
            </a:xfrm>
            <a:prstGeom prst="borderCallout1">
              <a:avLst>
                <a:gd name="adj1" fmla="val 51537"/>
                <a:gd name="adj2" fmla="val -1602"/>
                <a:gd name="adj3" fmla="val 597213"/>
                <a:gd name="adj4" fmla="val -266463"/>
              </a:avLst>
            </a:prstGeom>
            <a:solidFill>
              <a:srgbClr val="92D050"/>
            </a:solidFill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Validate Method</a:t>
              </a:r>
            </a:p>
          </p:txBody>
        </p:sp>
      </p:grp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Input Detail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  <p:grpSp>
        <p:nvGrpSpPr>
          <p:cNvPr id="14342" name="Group 43"/>
          <p:cNvGrpSpPr>
            <a:grpSpLocks/>
          </p:cNvGrpSpPr>
          <p:nvPr/>
        </p:nvGrpSpPr>
        <p:grpSpPr bwMode="auto">
          <a:xfrm>
            <a:off x="152400" y="1172320"/>
            <a:ext cx="8610600" cy="4876800"/>
            <a:chOff x="0" y="1104"/>
            <a:chExt cx="5424" cy="3072"/>
          </a:xfrm>
        </p:grpSpPr>
        <p:sp>
          <p:nvSpPr>
            <p:cNvPr id="14343" name="AutoShape 24"/>
            <p:cNvSpPr>
              <a:spLocks noChangeArrowheads="1"/>
            </p:cNvSpPr>
            <p:nvPr/>
          </p:nvSpPr>
          <p:spPr bwMode="auto">
            <a:xfrm>
              <a:off x="0" y="1104"/>
              <a:ext cx="1113" cy="2389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CUE_PROCESS</a:t>
              </a:r>
            </a:p>
          </p:txBody>
        </p:sp>
        <p:sp>
          <p:nvSpPr>
            <p:cNvPr id="14344" name="AutoShape 25"/>
            <p:cNvSpPr>
              <a:spLocks noChangeArrowheads="1"/>
            </p:cNvSpPr>
            <p:nvPr/>
          </p:nvSpPr>
          <p:spPr bwMode="auto">
            <a:xfrm>
              <a:off x="1392" y="1104"/>
              <a:ext cx="1251" cy="34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Arrive Method</a:t>
              </a:r>
            </a:p>
          </p:txBody>
        </p:sp>
        <p:sp>
          <p:nvSpPr>
            <p:cNvPr id="14345" name="AutoShape 26"/>
            <p:cNvSpPr>
              <a:spLocks noChangeArrowheads="1"/>
            </p:cNvSpPr>
            <p:nvPr/>
          </p:nvSpPr>
          <p:spPr bwMode="auto">
            <a:xfrm>
              <a:off x="1391" y="1559"/>
              <a:ext cx="973" cy="569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Display Method</a:t>
              </a:r>
            </a:p>
          </p:txBody>
        </p:sp>
        <p:sp>
          <p:nvSpPr>
            <p:cNvPr id="14346" name="AutoShape 27"/>
            <p:cNvSpPr>
              <a:spLocks noChangeArrowheads="1"/>
            </p:cNvSpPr>
            <p:nvPr/>
          </p:nvSpPr>
          <p:spPr bwMode="auto">
            <a:xfrm>
              <a:off x="1113" y="1218"/>
              <a:ext cx="278" cy="114"/>
            </a:xfrm>
            <a:prstGeom prst="rightArrow">
              <a:avLst>
                <a:gd name="adj1" fmla="val 50000"/>
                <a:gd name="adj2" fmla="val 609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7" name="AutoShape 28"/>
            <p:cNvSpPr>
              <a:spLocks noChangeArrowheads="1"/>
            </p:cNvSpPr>
            <p:nvPr/>
          </p:nvSpPr>
          <p:spPr bwMode="auto">
            <a:xfrm>
              <a:off x="1113" y="1787"/>
              <a:ext cx="278" cy="113"/>
            </a:xfrm>
            <a:prstGeom prst="rightArrow">
              <a:avLst>
                <a:gd name="adj1" fmla="val 50000"/>
                <a:gd name="adj2" fmla="val 6150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8" name="AutoShape 29"/>
            <p:cNvSpPr>
              <a:spLocks noChangeArrowheads="1"/>
            </p:cNvSpPr>
            <p:nvPr/>
          </p:nvSpPr>
          <p:spPr bwMode="auto">
            <a:xfrm>
              <a:off x="1113" y="2242"/>
              <a:ext cx="1669" cy="114"/>
            </a:xfrm>
            <a:prstGeom prst="rightArrow">
              <a:avLst>
                <a:gd name="adj1" fmla="val 42778"/>
                <a:gd name="adj2" fmla="val 780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9" name="AutoShape 30"/>
            <p:cNvSpPr>
              <a:spLocks noChangeArrowheads="1"/>
            </p:cNvSpPr>
            <p:nvPr/>
          </p:nvSpPr>
          <p:spPr bwMode="auto">
            <a:xfrm>
              <a:off x="2782" y="2014"/>
              <a:ext cx="1112" cy="2162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I_INPUT</a:t>
              </a:r>
            </a:p>
          </p:txBody>
        </p:sp>
        <p:sp>
          <p:nvSpPr>
            <p:cNvPr id="14350" name="AutoShape 31"/>
            <p:cNvSpPr>
              <a:spLocks noChangeArrowheads="1"/>
            </p:cNvSpPr>
            <p:nvPr/>
          </p:nvSpPr>
          <p:spPr bwMode="auto">
            <a:xfrm>
              <a:off x="4172" y="2469"/>
              <a:ext cx="1113" cy="569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Change Method</a:t>
              </a:r>
            </a:p>
          </p:txBody>
        </p:sp>
        <p:sp>
          <p:nvSpPr>
            <p:cNvPr id="14351" name="AutoShape 32"/>
            <p:cNvSpPr>
              <a:spLocks noChangeArrowheads="1"/>
            </p:cNvSpPr>
            <p:nvPr/>
          </p:nvSpPr>
          <p:spPr bwMode="auto">
            <a:xfrm>
              <a:off x="4172" y="3152"/>
              <a:ext cx="974" cy="569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Display Method</a:t>
              </a:r>
            </a:p>
          </p:txBody>
        </p:sp>
        <p:sp>
          <p:nvSpPr>
            <p:cNvPr id="14352" name="AutoShape 33"/>
            <p:cNvSpPr>
              <a:spLocks noChangeArrowheads="1"/>
            </p:cNvSpPr>
            <p:nvPr/>
          </p:nvSpPr>
          <p:spPr bwMode="auto">
            <a:xfrm>
              <a:off x="4172" y="2014"/>
              <a:ext cx="1252" cy="34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Arrive Method</a:t>
              </a:r>
            </a:p>
          </p:txBody>
        </p:sp>
        <p:sp>
          <p:nvSpPr>
            <p:cNvPr id="14353" name="AutoShape 34"/>
            <p:cNvSpPr>
              <a:spLocks noChangeArrowheads="1"/>
            </p:cNvSpPr>
            <p:nvPr/>
          </p:nvSpPr>
          <p:spPr bwMode="auto">
            <a:xfrm>
              <a:off x="4172" y="3835"/>
              <a:ext cx="1252" cy="34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Leave Method</a:t>
              </a:r>
            </a:p>
          </p:txBody>
        </p:sp>
        <p:sp>
          <p:nvSpPr>
            <p:cNvPr id="14354" name="AutoShape 35"/>
            <p:cNvSpPr>
              <a:spLocks noChangeArrowheads="1"/>
            </p:cNvSpPr>
            <p:nvPr/>
          </p:nvSpPr>
          <p:spPr bwMode="auto">
            <a:xfrm>
              <a:off x="1391" y="2469"/>
              <a:ext cx="1251" cy="34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Leave Method</a:t>
              </a:r>
            </a:p>
          </p:txBody>
        </p:sp>
        <p:sp>
          <p:nvSpPr>
            <p:cNvPr id="14355" name="AutoShape 36"/>
            <p:cNvSpPr>
              <a:spLocks noChangeArrowheads="1"/>
            </p:cNvSpPr>
            <p:nvPr/>
          </p:nvSpPr>
          <p:spPr bwMode="auto">
            <a:xfrm>
              <a:off x="3894" y="2128"/>
              <a:ext cx="278" cy="114"/>
            </a:xfrm>
            <a:prstGeom prst="rightArrow">
              <a:avLst>
                <a:gd name="adj1" fmla="val 50000"/>
                <a:gd name="adj2" fmla="val 609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6" name="AutoShape 37"/>
            <p:cNvSpPr>
              <a:spLocks noChangeArrowheads="1"/>
            </p:cNvSpPr>
            <p:nvPr/>
          </p:nvSpPr>
          <p:spPr bwMode="auto">
            <a:xfrm>
              <a:off x="3894" y="2697"/>
              <a:ext cx="278" cy="114"/>
            </a:xfrm>
            <a:prstGeom prst="rightArrow">
              <a:avLst>
                <a:gd name="adj1" fmla="val 50000"/>
                <a:gd name="adj2" fmla="val 609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7" name="AutoShape 38"/>
            <p:cNvSpPr>
              <a:spLocks noChangeArrowheads="1"/>
            </p:cNvSpPr>
            <p:nvPr/>
          </p:nvSpPr>
          <p:spPr bwMode="auto">
            <a:xfrm>
              <a:off x="3894" y="3380"/>
              <a:ext cx="278" cy="113"/>
            </a:xfrm>
            <a:prstGeom prst="rightArrow">
              <a:avLst>
                <a:gd name="adj1" fmla="val 50000"/>
                <a:gd name="adj2" fmla="val 6150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8" name="AutoShape 39"/>
            <p:cNvSpPr>
              <a:spLocks noChangeArrowheads="1"/>
            </p:cNvSpPr>
            <p:nvPr/>
          </p:nvSpPr>
          <p:spPr bwMode="auto">
            <a:xfrm>
              <a:off x="3894" y="3948"/>
              <a:ext cx="278" cy="114"/>
            </a:xfrm>
            <a:prstGeom prst="rightArrow">
              <a:avLst>
                <a:gd name="adj1" fmla="val 50000"/>
                <a:gd name="adj2" fmla="val 609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9" name="AutoShape 40"/>
            <p:cNvSpPr>
              <a:spLocks noChangeArrowheads="1"/>
            </p:cNvSpPr>
            <p:nvPr/>
          </p:nvSpPr>
          <p:spPr bwMode="auto">
            <a:xfrm>
              <a:off x="1113" y="2583"/>
              <a:ext cx="278" cy="114"/>
            </a:xfrm>
            <a:prstGeom prst="rightArrow">
              <a:avLst>
                <a:gd name="adj1" fmla="val 50000"/>
                <a:gd name="adj2" fmla="val 609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AutoShape 41"/>
            <p:cNvSpPr>
              <a:spLocks noChangeArrowheads="1"/>
            </p:cNvSpPr>
            <p:nvPr/>
          </p:nvSpPr>
          <p:spPr bwMode="auto">
            <a:xfrm>
              <a:off x="1391" y="2924"/>
              <a:ext cx="1251" cy="79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Menu Method</a:t>
              </a:r>
            </a:p>
          </p:txBody>
        </p:sp>
        <p:sp>
          <p:nvSpPr>
            <p:cNvPr id="14361" name="AutoShape 42"/>
            <p:cNvSpPr>
              <a:spLocks noChangeArrowheads="1"/>
            </p:cNvSpPr>
            <p:nvPr/>
          </p:nvSpPr>
          <p:spPr bwMode="auto">
            <a:xfrm>
              <a:off x="1113" y="3266"/>
              <a:ext cx="278" cy="114"/>
            </a:xfrm>
            <a:prstGeom prst="rightArrow">
              <a:avLst>
                <a:gd name="adj1" fmla="val 50000"/>
                <a:gd name="adj2" fmla="val 609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 Map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  <p:grpSp>
        <p:nvGrpSpPr>
          <p:cNvPr id="15366" name="Group 41"/>
          <p:cNvGrpSpPr>
            <a:grpSpLocks/>
          </p:cNvGrpSpPr>
          <p:nvPr/>
        </p:nvGrpSpPr>
        <p:grpSpPr bwMode="auto">
          <a:xfrm>
            <a:off x="152400" y="914400"/>
            <a:ext cx="8991600" cy="5257800"/>
            <a:chOff x="0" y="816"/>
            <a:chExt cx="5664" cy="3504"/>
          </a:xfrm>
        </p:grpSpPr>
        <p:pic>
          <p:nvPicPr>
            <p:cNvPr id="15367" name="Picture 4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80"/>
              <a:ext cx="3936" cy="3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368" name="Group 43"/>
            <p:cNvGrpSpPr>
              <a:grpSpLocks/>
            </p:cNvGrpSpPr>
            <p:nvPr/>
          </p:nvGrpSpPr>
          <p:grpSpPr bwMode="auto">
            <a:xfrm>
              <a:off x="528" y="816"/>
              <a:ext cx="5136" cy="3465"/>
              <a:chOff x="528" y="816"/>
              <a:chExt cx="5136" cy="3465"/>
            </a:xfrm>
          </p:grpSpPr>
          <p:sp>
            <p:nvSpPr>
              <p:cNvPr id="15369" name="AutoShape 44"/>
              <p:cNvSpPr>
                <a:spLocks/>
              </p:cNvSpPr>
              <p:nvPr/>
            </p:nvSpPr>
            <p:spPr bwMode="auto">
              <a:xfrm>
                <a:off x="3495" y="2160"/>
                <a:ext cx="1008" cy="220"/>
              </a:xfrm>
              <a:prstGeom prst="borderCallout1">
                <a:avLst>
                  <a:gd name="adj1" fmla="val 32727"/>
                  <a:gd name="adj2" fmla="val -4764"/>
                  <a:gd name="adj3" fmla="val -111366"/>
                  <a:gd name="adj4" fmla="val -24903"/>
                </a:avLst>
              </a:prstGeom>
              <a:solidFill>
                <a:srgbClr val="FF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Change method</a:t>
                </a:r>
              </a:p>
            </p:txBody>
          </p:sp>
          <p:sp>
            <p:nvSpPr>
              <p:cNvPr id="15370" name="AutoShape 45"/>
              <p:cNvSpPr>
                <a:spLocks/>
              </p:cNvSpPr>
              <p:nvPr/>
            </p:nvSpPr>
            <p:spPr bwMode="auto">
              <a:xfrm>
                <a:off x="3495" y="2433"/>
                <a:ext cx="864" cy="240"/>
              </a:xfrm>
              <a:prstGeom prst="borderCallout1">
                <a:avLst>
                  <a:gd name="adj1" fmla="val 30000"/>
                  <a:gd name="adj2" fmla="val -5556"/>
                  <a:gd name="adj3" fmla="val -200000"/>
                  <a:gd name="adj4" fmla="val -31134"/>
                </a:avLst>
              </a:prstGeom>
              <a:solidFill>
                <a:srgbClr val="FF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Leave method</a:t>
                </a:r>
              </a:p>
            </p:txBody>
          </p:sp>
          <p:sp>
            <p:nvSpPr>
              <p:cNvPr id="15371" name="AutoShape 46"/>
              <p:cNvSpPr>
                <a:spLocks/>
              </p:cNvSpPr>
              <p:nvPr/>
            </p:nvSpPr>
            <p:spPr bwMode="auto">
              <a:xfrm>
                <a:off x="3513" y="1884"/>
                <a:ext cx="960" cy="220"/>
              </a:xfrm>
              <a:prstGeom prst="borderCallout1">
                <a:avLst>
                  <a:gd name="adj1" fmla="val 32727"/>
                  <a:gd name="adj2" fmla="val -5000"/>
                  <a:gd name="adj3" fmla="val -14093"/>
                  <a:gd name="adj4" fmla="val -29583"/>
                </a:avLst>
              </a:prstGeom>
              <a:solidFill>
                <a:srgbClr val="FF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Arrive method</a:t>
                </a:r>
              </a:p>
            </p:txBody>
          </p:sp>
          <p:sp>
            <p:nvSpPr>
              <p:cNvPr id="15372" name="AutoShape 47"/>
              <p:cNvSpPr>
                <a:spLocks/>
              </p:cNvSpPr>
              <p:nvPr/>
            </p:nvSpPr>
            <p:spPr bwMode="auto">
              <a:xfrm>
                <a:off x="1872" y="2352"/>
                <a:ext cx="816" cy="240"/>
              </a:xfrm>
              <a:prstGeom prst="borderCallout1">
                <a:avLst>
                  <a:gd name="adj1" fmla="val 30000"/>
                  <a:gd name="adj2" fmla="val -5884"/>
                  <a:gd name="adj3" fmla="val -237500"/>
                  <a:gd name="adj4" fmla="val -89218"/>
                </a:avLst>
              </a:prstGeom>
              <a:solidFill>
                <a:srgbClr val="FF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Drill method</a:t>
                </a:r>
              </a:p>
            </p:txBody>
          </p:sp>
          <p:sp>
            <p:nvSpPr>
              <p:cNvPr id="15373" name="AutoShape 48"/>
              <p:cNvSpPr>
                <a:spLocks/>
              </p:cNvSpPr>
              <p:nvPr/>
            </p:nvSpPr>
            <p:spPr bwMode="auto">
              <a:xfrm>
                <a:off x="4281" y="1356"/>
                <a:ext cx="918" cy="249"/>
              </a:xfrm>
              <a:prstGeom prst="borderCallout1">
                <a:avLst>
                  <a:gd name="adj1" fmla="val 28917"/>
                  <a:gd name="adj2" fmla="val -5227"/>
                  <a:gd name="adj3" fmla="val 101204"/>
                  <a:gd name="adj4" fmla="val -84856"/>
                </a:avLst>
              </a:prstGeom>
              <a:solidFill>
                <a:srgbClr val="00B0F0"/>
              </a:solidFill>
              <a:ln w="12700">
                <a:solidFill>
                  <a:srgbClr val="00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 dirty="0"/>
                  <a:t>Arrive method</a:t>
                </a:r>
              </a:p>
            </p:txBody>
          </p:sp>
          <p:sp>
            <p:nvSpPr>
              <p:cNvPr id="15374" name="AutoShape 49"/>
              <p:cNvSpPr>
                <a:spLocks/>
              </p:cNvSpPr>
              <p:nvPr/>
            </p:nvSpPr>
            <p:spPr bwMode="auto">
              <a:xfrm>
                <a:off x="3729" y="3891"/>
                <a:ext cx="912" cy="210"/>
              </a:xfrm>
              <a:prstGeom prst="borderCallout1">
                <a:avLst>
                  <a:gd name="adj1" fmla="val 34287"/>
                  <a:gd name="adj2" fmla="val -5264"/>
                  <a:gd name="adj3" fmla="val -95713"/>
                  <a:gd name="adj4" fmla="val -26208"/>
                </a:avLst>
              </a:prstGeom>
              <a:solidFill>
                <a:srgbClr val="00B0F0"/>
              </a:solidFill>
              <a:ln w="12700">
                <a:solidFill>
                  <a:srgbClr val="00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Leave method</a:t>
                </a:r>
              </a:p>
            </p:txBody>
          </p:sp>
          <p:sp>
            <p:nvSpPr>
              <p:cNvPr id="15375" name="AutoShape 50"/>
              <p:cNvSpPr>
                <a:spLocks/>
              </p:cNvSpPr>
              <p:nvPr/>
            </p:nvSpPr>
            <p:spPr bwMode="auto">
              <a:xfrm>
                <a:off x="4299" y="1086"/>
                <a:ext cx="909" cy="213"/>
              </a:xfrm>
              <a:prstGeom prst="borderCallout1">
                <a:avLst>
                  <a:gd name="adj1" fmla="val 33801"/>
                  <a:gd name="adj2" fmla="val -5282"/>
                  <a:gd name="adj3" fmla="val 25352"/>
                  <a:gd name="adj4" fmla="val -344116"/>
                </a:avLst>
              </a:prstGeom>
              <a:solidFill>
                <a:srgbClr val="00B0F0"/>
              </a:solidFill>
              <a:ln w="12700">
                <a:solidFill>
                  <a:srgbClr val="00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Menu method</a:t>
                </a:r>
              </a:p>
            </p:txBody>
          </p:sp>
          <p:sp>
            <p:nvSpPr>
              <p:cNvPr id="15376" name="AutoShape 51"/>
              <p:cNvSpPr>
                <a:spLocks/>
              </p:cNvSpPr>
              <p:nvPr/>
            </p:nvSpPr>
            <p:spPr bwMode="auto">
              <a:xfrm>
                <a:off x="3798" y="2940"/>
                <a:ext cx="945" cy="246"/>
              </a:xfrm>
              <a:prstGeom prst="borderCallout1">
                <a:avLst>
                  <a:gd name="adj1" fmla="val 29269"/>
                  <a:gd name="adj2" fmla="val -5079"/>
                  <a:gd name="adj3" fmla="val -51218"/>
                  <a:gd name="adj4" fmla="val -140847"/>
                </a:avLst>
              </a:prstGeom>
              <a:solidFill>
                <a:srgbClr val="00B0F0"/>
              </a:solidFill>
              <a:ln w="12700">
                <a:solidFill>
                  <a:srgbClr val="00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Display method</a:t>
                </a:r>
              </a:p>
            </p:txBody>
          </p:sp>
          <p:sp>
            <p:nvSpPr>
              <p:cNvPr id="15377" name="AutoShape 52"/>
              <p:cNvSpPr>
                <a:spLocks/>
              </p:cNvSpPr>
              <p:nvPr/>
            </p:nvSpPr>
            <p:spPr bwMode="auto">
              <a:xfrm>
                <a:off x="528" y="3312"/>
                <a:ext cx="813" cy="213"/>
              </a:xfrm>
              <a:prstGeom prst="borderCallout1">
                <a:avLst>
                  <a:gd name="adj1" fmla="val 33801"/>
                  <a:gd name="adj2" fmla="val -5903"/>
                  <a:gd name="adj3" fmla="val -838028"/>
                  <a:gd name="adj4" fmla="val -36042"/>
                </a:avLst>
              </a:prstGeom>
              <a:solidFill>
                <a:srgbClr val="00B0F0"/>
              </a:solidFill>
              <a:ln w="12700">
                <a:solidFill>
                  <a:srgbClr val="00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 dirty="0"/>
                  <a:t>Tab method</a:t>
                </a:r>
              </a:p>
            </p:txBody>
          </p:sp>
          <p:sp>
            <p:nvSpPr>
              <p:cNvPr id="15378" name="AutoShape 53"/>
              <p:cNvSpPr>
                <a:spLocks/>
              </p:cNvSpPr>
              <p:nvPr/>
            </p:nvSpPr>
            <p:spPr bwMode="auto">
              <a:xfrm>
                <a:off x="4290" y="816"/>
                <a:ext cx="921" cy="207"/>
              </a:xfrm>
              <a:prstGeom prst="borderCallout1">
                <a:avLst>
                  <a:gd name="adj1" fmla="val 34782"/>
                  <a:gd name="adj2" fmla="val -5213"/>
                  <a:gd name="adj3" fmla="val 156523"/>
                  <a:gd name="adj4" fmla="val -338653"/>
                </a:avLst>
              </a:prstGeom>
              <a:solidFill>
                <a:srgbClr val="92D050"/>
              </a:solidFill>
              <a:ln w="127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 dirty="0"/>
                  <a:t>Menu Method</a:t>
                </a:r>
              </a:p>
            </p:txBody>
          </p:sp>
          <p:sp>
            <p:nvSpPr>
              <p:cNvPr id="15379" name="AutoShape 54"/>
              <p:cNvSpPr>
                <a:spLocks/>
              </p:cNvSpPr>
              <p:nvPr/>
            </p:nvSpPr>
            <p:spPr bwMode="auto">
              <a:xfrm>
                <a:off x="2508" y="1167"/>
                <a:ext cx="873" cy="246"/>
              </a:xfrm>
              <a:prstGeom prst="borderCallout1">
                <a:avLst>
                  <a:gd name="adj1" fmla="val 29269"/>
                  <a:gd name="adj2" fmla="val -5500"/>
                  <a:gd name="adj3" fmla="val 32926"/>
                  <a:gd name="adj4" fmla="val -232532"/>
                </a:avLst>
              </a:prstGeom>
              <a:solidFill>
                <a:srgbClr val="92D050"/>
              </a:solidFill>
              <a:ln w="127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Save Method</a:t>
                </a:r>
              </a:p>
            </p:txBody>
          </p:sp>
          <p:sp>
            <p:nvSpPr>
              <p:cNvPr id="15380" name="AutoShape 55"/>
              <p:cNvSpPr>
                <a:spLocks/>
              </p:cNvSpPr>
              <p:nvPr/>
            </p:nvSpPr>
            <p:spPr bwMode="auto">
              <a:xfrm>
                <a:off x="2427" y="1563"/>
                <a:ext cx="912" cy="240"/>
              </a:xfrm>
              <a:prstGeom prst="borderCallout1">
                <a:avLst>
                  <a:gd name="adj1" fmla="val 30000"/>
                  <a:gd name="adj2" fmla="val -5264"/>
                  <a:gd name="adj3" fmla="val 92500"/>
                  <a:gd name="adj4" fmla="val -140023"/>
                </a:avLst>
              </a:prstGeom>
              <a:solidFill>
                <a:srgbClr val="92D050"/>
              </a:solidFill>
              <a:ln w="127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Data Method</a:t>
                </a:r>
              </a:p>
            </p:txBody>
          </p:sp>
          <p:sp>
            <p:nvSpPr>
              <p:cNvPr id="15381" name="AutoShape 56"/>
              <p:cNvSpPr>
                <a:spLocks/>
              </p:cNvSpPr>
              <p:nvPr/>
            </p:nvSpPr>
            <p:spPr bwMode="auto">
              <a:xfrm>
                <a:off x="1626" y="4041"/>
                <a:ext cx="1152" cy="240"/>
              </a:xfrm>
              <a:prstGeom prst="borderCallout1">
                <a:avLst>
                  <a:gd name="adj1" fmla="val 30000"/>
                  <a:gd name="adj2" fmla="val -4167"/>
                  <a:gd name="adj3" fmla="val -101250"/>
                  <a:gd name="adj4" fmla="val -108769"/>
                </a:avLst>
              </a:prstGeom>
              <a:solidFill>
                <a:srgbClr val="92D050"/>
              </a:solidFill>
              <a:ln w="127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 dirty="0"/>
                  <a:t>Validate Method</a:t>
                </a:r>
              </a:p>
            </p:txBody>
          </p:sp>
          <p:grpSp>
            <p:nvGrpSpPr>
              <p:cNvPr id="15382" name="Group 57"/>
              <p:cNvGrpSpPr>
                <a:grpSpLocks/>
              </p:cNvGrpSpPr>
              <p:nvPr/>
            </p:nvGrpSpPr>
            <p:grpSpPr bwMode="auto">
              <a:xfrm>
                <a:off x="4896" y="1728"/>
                <a:ext cx="768" cy="1152"/>
                <a:chOff x="4896" y="1728"/>
                <a:chExt cx="768" cy="1152"/>
              </a:xfrm>
            </p:grpSpPr>
            <p:sp>
              <p:nvSpPr>
                <p:cNvPr id="15383" name="Rectangle 58"/>
                <p:cNvSpPr>
                  <a:spLocks noChangeArrowheads="1"/>
                </p:cNvSpPr>
                <p:nvPr/>
              </p:nvSpPr>
              <p:spPr bwMode="auto">
                <a:xfrm>
                  <a:off x="4896" y="1728"/>
                  <a:ext cx="768" cy="115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>
                      <a:solidFill>
                        <a:schemeClr val="bg2"/>
                      </a:solidFill>
                    </a:rPr>
                    <a:t>Method</a:t>
                  </a:r>
                  <a:r>
                    <a:rPr lang="en-US" altLang="en-US">
                      <a:solidFill>
                        <a:schemeClr val="bg2"/>
                      </a:solidFill>
                    </a:rPr>
                    <a:t> </a:t>
                  </a:r>
                  <a:r>
                    <a:rPr lang="en-US" altLang="en-US" sz="1800">
                      <a:solidFill>
                        <a:schemeClr val="bg2"/>
                      </a:solidFill>
                    </a:rPr>
                    <a:t>Key</a:t>
                  </a:r>
                </a:p>
              </p:txBody>
            </p:sp>
            <p:sp>
              <p:nvSpPr>
                <p:cNvPr id="1538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992" y="2016"/>
                  <a:ext cx="624" cy="22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hlink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600" dirty="0"/>
                    <a:t>Field</a:t>
                  </a:r>
                </a:p>
              </p:txBody>
            </p:sp>
            <p:sp>
              <p:nvSpPr>
                <p:cNvPr id="1538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992" y="2256"/>
                  <a:ext cx="624" cy="220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rgbClr val="00FF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600" dirty="0"/>
                    <a:t>Input</a:t>
                  </a:r>
                </a:p>
              </p:txBody>
            </p:sp>
            <p:sp>
              <p:nvSpPr>
                <p:cNvPr id="1538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992" y="2544"/>
                  <a:ext cx="624" cy="220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rgbClr val="FFFF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Program</a:t>
                  </a:r>
                </a:p>
              </p:txBody>
            </p:sp>
          </p:grpSp>
        </p:grpSp>
      </p:grp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 Control (progctl)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structure holding information which describes the current program </a:t>
            </a:r>
            <a:r>
              <a:rPr lang="en-US" altLang="en-US" dirty="0" smtClean="0"/>
              <a:t>state.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Passed between </a:t>
            </a:r>
            <a:r>
              <a:rPr lang="en-US" altLang="en-US" dirty="0" smtClean="0"/>
              <a:t>subroutines.</a:t>
            </a:r>
            <a:endParaRPr lang="en-US" altLang="en-US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CU Toolkit Training</a:t>
            </a:r>
            <a:endParaRPr lang="en-US" altLang="en-US" sz="1400" smtClean="0"/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E2599C0F-A940-4F4E-963C-9599B28783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F9E65-08AA-43BB-9931-BD1863443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FF30CFC-D1C6-43B6-B556-79822CDFC7F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900E7E2C-EC7D-4E08-9079-05E30C8886F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979</TotalTime>
  <Words>439</Words>
  <Application>Microsoft Office PowerPoint</Application>
  <PresentationFormat>On-screen Show (4:3)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Arial</vt:lpstr>
      <vt:lpstr>Franklin Gothic Book</vt:lpstr>
      <vt:lpstr>Perpetua</vt:lpstr>
      <vt:lpstr>Wingdings 2</vt:lpstr>
      <vt:lpstr>CUDark</vt:lpstr>
      <vt:lpstr>Dark Design</vt:lpstr>
      <vt:lpstr>CU Toolkit – Introduction</vt:lpstr>
      <vt:lpstr>What Does CU Toolkit Do?</vt:lpstr>
      <vt:lpstr>Methods</vt:lpstr>
      <vt:lpstr>Synergy Toolkit Methods</vt:lpstr>
      <vt:lpstr>Input Methods</vt:lpstr>
      <vt:lpstr>Program Methods</vt:lpstr>
      <vt:lpstr>Input Detail</vt:lpstr>
      <vt:lpstr>Method Map</vt:lpstr>
      <vt:lpstr>Program Control (progctl)</vt:lpstr>
      <vt:lpstr>Program Control</vt:lpstr>
      <vt:lpstr>Program Control Properties &amp; Methods</vt:lpstr>
      <vt:lpstr>Program Control Methods</vt:lpstr>
      <vt:lpstr>Input Control (inputctl)</vt:lpstr>
      <vt:lpstr>Input Control Properties &amp; Methods</vt:lpstr>
      <vt:lpstr>Data Object Table (dataobjtbl)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60</cp:revision>
  <cp:lastPrinted>1601-01-01T00:00:00Z</cp:lastPrinted>
  <dcterms:created xsi:type="dcterms:W3CDTF">1601-01-01T00:00:00Z</dcterms:created>
  <dcterms:modified xsi:type="dcterms:W3CDTF">2021-07-12T21:22:21Z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27100.0000000000</vt:lpwstr>
  </property>
  <property fmtid="{D5CDD505-2E9C-101B-9397-08002B2CF9AE}" pid="3" name="_MarkAsFinal">
    <vt:bool>true</vt:bool>
  </property>
</Properties>
</file>