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5"/>
    <p:sldMasterId id="2147483733" r:id="rId6"/>
  </p:sldMasterIdLst>
  <p:notesMasterIdLst>
    <p:notesMasterId r:id="rId38"/>
  </p:notesMasterIdLst>
  <p:handoutMasterIdLst>
    <p:handoutMasterId r:id="rId39"/>
  </p:handoutMasterIdLst>
  <p:sldIdLst>
    <p:sldId id="313" r:id="rId7"/>
    <p:sldId id="281" r:id="rId8"/>
    <p:sldId id="285" r:id="rId9"/>
    <p:sldId id="331" r:id="rId10"/>
    <p:sldId id="333" r:id="rId11"/>
    <p:sldId id="332" r:id="rId12"/>
    <p:sldId id="284" r:id="rId13"/>
    <p:sldId id="302" r:id="rId14"/>
    <p:sldId id="286" r:id="rId15"/>
    <p:sldId id="287" r:id="rId16"/>
    <p:sldId id="297" r:id="rId17"/>
    <p:sldId id="339" r:id="rId18"/>
    <p:sldId id="314" r:id="rId19"/>
    <p:sldId id="315" r:id="rId20"/>
    <p:sldId id="320" r:id="rId21"/>
    <p:sldId id="310" r:id="rId22"/>
    <p:sldId id="288" r:id="rId23"/>
    <p:sldId id="305" r:id="rId24"/>
    <p:sldId id="306" r:id="rId25"/>
    <p:sldId id="307" r:id="rId26"/>
    <p:sldId id="321" r:id="rId27"/>
    <p:sldId id="322" r:id="rId28"/>
    <p:sldId id="323" r:id="rId29"/>
    <p:sldId id="324" r:id="rId30"/>
    <p:sldId id="326" r:id="rId31"/>
    <p:sldId id="329" r:id="rId32"/>
    <p:sldId id="330" r:id="rId33"/>
    <p:sldId id="311" r:id="rId34"/>
    <p:sldId id="308" r:id="rId35"/>
    <p:sldId id="309" r:id="rId36"/>
    <p:sldId id="31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CU Toolkit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1B6C37D1-7EFF-4EDA-9AF7-EF2B83809B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80D264DC-C2FA-4CAE-9E32-64DA925D72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BC09D6-BCDD-4CF5-B837-AAD74599F61A}" type="slidenum">
              <a:rPr kumimoji="0" lang="en-US" altLang="en-US" sz="1200"/>
              <a:pPr/>
              <a:t>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127FD2-9CC8-41A6-AAC8-1FF0490ACC16}" type="slidenum">
              <a:rPr kumimoji="0" lang="en-US" altLang="en-US" sz="1200"/>
              <a:pPr/>
              <a:t>10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1126FA-AD6F-48B6-9CD3-958BDBA064FA}" type="slidenum">
              <a:rPr kumimoji="0" lang="en-US" altLang="en-US" sz="1200"/>
              <a:pPr/>
              <a:t>11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1126FA-AD6F-48B6-9CD3-958BDBA064FA}" type="slidenum">
              <a:rPr kumimoji="0" lang="en-US" altLang="en-US" sz="1200"/>
              <a:pPr/>
              <a:t>12</a:t>
            </a:fld>
            <a:endParaRPr kumimoji="0"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0501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76A155-C88E-4D2B-B5CC-434979DAF6E3}" type="slidenum">
              <a:rPr kumimoji="0" lang="en-US" altLang="en-US" sz="1200"/>
              <a:pPr/>
              <a:t>13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6E29B6-C9BA-49C7-8F49-6C9DF5C7379B}" type="slidenum">
              <a:rPr kumimoji="0" lang="en-US" altLang="en-US" sz="1200"/>
              <a:pPr/>
              <a:t>14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25A03B-9217-4527-9C94-5BAF886D1B23}" type="slidenum">
              <a:rPr kumimoji="0" lang="en-US" altLang="en-US" sz="1200"/>
              <a:pPr/>
              <a:t>15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267E4-FE83-468A-BDDB-09D24D0A41A5}" type="slidenum">
              <a:rPr kumimoji="0" lang="en-US" altLang="en-US" sz="1200"/>
              <a:pPr/>
              <a:t>16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0D48AC-D0F8-4752-8406-8AEE4D5BDBDE}" type="slidenum">
              <a:rPr kumimoji="0" lang="en-US" altLang="en-US" sz="1200"/>
              <a:pPr/>
              <a:t>17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EA31C-1188-4F17-855E-136DB90452E6}" type="slidenum">
              <a:rPr kumimoji="0" lang="en-US" altLang="en-US" sz="1200"/>
              <a:pPr/>
              <a:t>18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BF4AF4-A98D-4087-BE94-F712214128C2}" type="slidenum">
              <a:rPr kumimoji="0" lang="en-US" altLang="en-US" sz="1200"/>
              <a:pPr/>
              <a:t>19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EDC2D6-F93B-4689-B01E-95AC62B5521C}" type="slidenum">
              <a:rPr kumimoji="0" lang="en-US" altLang="en-US" sz="1200"/>
              <a:pPr/>
              <a:t>2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7F235F-D175-424B-BF87-EB7F5148CBDE}" type="slidenum">
              <a:rPr kumimoji="0" lang="en-US" altLang="en-US" sz="1200"/>
              <a:pPr/>
              <a:t>20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5DF0D9-D7B3-4D3B-8384-D8FF1A4E4D62}" type="slidenum">
              <a:rPr kumimoji="0" lang="en-US" altLang="en-US" sz="1200"/>
              <a:pPr/>
              <a:t>21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04B9B7-E1E2-4924-80B3-241709ACEE6E}" type="slidenum">
              <a:rPr kumimoji="0" lang="en-US" altLang="en-US" sz="1200"/>
              <a:pPr/>
              <a:t>22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C24537-08EE-4591-8230-C892F18970A7}" type="slidenum">
              <a:rPr kumimoji="0" lang="en-US" altLang="en-US" sz="1200"/>
              <a:pPr/>
              <a:t>23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F4F4B3-E39C-4599-A7A1-DF4F4024F22D}" type="slidenum">
              <a:rPr kumimoji="0" lang="en-US" altLang="en-US" sz="1200"/>
              <a:pPr/>
              <a:t>24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6E7EFA-40AC-4753-9269-A9FE9A95BB9C}" type="slidenum">
              <a:rPr kumimoji="0" lang="en-US" altLang="en-US" sz="1200"/>
              <a:pPr/>
              <a:t>25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5CFBE4-FDA3-4A84-B802-BA2893DDB209}" type="slidenum">
              <a:rPr kumimoji="0" lang="en-US" altLang="en-US" sz="1200"/>
              <a:pPr/>
              <a:t>26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6DEA95-F4C5-4FA0-8C49-1534374740E5}" type="slidenum">
              <a:rPr kumimoji="0" lang="en-US" altLang="en-US" sz="1200"/>
              <a:pPr/>
              <a:t>27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7E561B-C2B0-47AE-9FDB-4CBEBDF4FADD}" type="slidenum">
              <a:rPr kumimoji="0" lang="en-US" altLang="en-US" sz="1200"/>
              <a:pPr/>
              <a:t>28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241BBF-D97F-42B1-8938-AAE2549641A9}" type="slidenum">
              <a:rPr kumimoji="0" lang="en-US" altLang="en-US" sz="1200"/>
              <a:pPr/>
              <a:t>29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4472BE-226C-4C1D-A2B0-C8F419F5BB58}" type="slidenum">
              <a:rPr kumimoji="0" lang="en-US" altLang="en-US" sz="1200"/>
              <a:pPr/>
              <a:t>3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2E3D1C-8A37-4CB9-A04F-AF835C7763A1}" type="slidenum">
              <a:rPr kumimoji="0" lang="en-US" altLang="en-US" sz="1200"/>
              <a:pPr/>
              <a:t>30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5E4E45-CEDC-4930-B20F-579C9C78F529}" type="slidenum">
              <a:rPr kumimoji="0" lang="en-US" altLang="en-US" sz="1200"/>
              <a:pPr/>
              <a:t>31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F4708D-0B4A-4472-9D9B-970F02A08352}" type="slidenum">
              <a:rPr kumimoji="0" lang="en-US" altLang="en-US" sz="1200"/>
              <a:pPr/>
              <a:t>4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81C5AD-CA0A-4DA8-AD89-A563AC3830B8}" type="slidenum">
              <a:rPr kumimoji="0" lang="en-US" altLang="en-US" sz="1200"/>
              <a:pPr/>
              <a:t>5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53EBE9-1310-4CD7-B6D3-91B78751B7D8}" type="slidenum">
              <a:rPr kumimoji="0" lang="en-US" altLang="en-US" sz="1200"/>
              <a:pPr/>
              <a:t>6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239690-2AF7-4AA3-9773-B84EE29A009F}" type="slidenum">
              <a:rPr kumimoji="0" lang="en-US" altLang="en-US" sz="1200"/>
              <a:pPr/>
              <a:t>7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05C6AD-9368-408B-94A8-2C7E6D4794B0}" type="slidenum">
              <a:rPr kumimoji="0" lang="en-US" altLang="en-US" sz="1200"/>
              <a:pPr/>
              <a:t>8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D7E96D-DF87-49FF-912D-8F676AF618F8}" type="slidenum">
              <a:rPr kumimoji="0" lang="en-US" altLang="en-US" sz="1200"/>
              <a:pPr/>
              <a:t>9</a:t>
            </a:fld>
            <a:endParaRPr kumimoji="0"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1"/>
            <a:fld id="{69A65A30-D0CD-43B2-BCA2-7435ED80E770}" type="slidenum">
              <a:rPr lang="en-US" altLang="en-US" smtClean="0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11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900E23EC-5A77-4AAC-BD75-7014D0307CE2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0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C5CB9CB4-8984-4CBF-8CCA-3EE19318DA3B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23CDB411-A904-4C74-9675-5DF268D2DEAA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7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CCC6-5EF8-4DD6-BE8E-0B36FF4D3C52}" type="datetime1">
              <a:rPr lang="en-US" smtClean="0"/>
              <a:t>7/12/2021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9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9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99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6CE5830-AB05-4E38-9335-A70489F00C1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5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25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44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6CE5830-AB05-4E38-9335-A70489F00C1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4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6CE5830-AB05-4E38-9335-A70489F00C1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4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36CE5830-AB05-4E38-9335-A70489F00C1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6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807A3F3-4A6D-49E4-B643-B2BBD6DE0118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1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C95D3B30-35E3-4A30-B9B1-0E958A10EE1F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8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A03ED9D3-B1EC-4D8C-86BA-85C1115CF5B7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3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7D2EB709-F8E5-41F6-9079-7E2F9D1C036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36CE5830-AB05-4E38-9335-A70489F00C19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99E623-D96C-4E34-9704-C5691594CF4F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CU Toolkit – Maintenance Program Concepts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a Maintenance Program</a:t>
            </a:r>
          </a:p>
        </p:txBody>
      </p:sp>
      <p:sp>
        <p:nvSpPr>
          <p:cNvPr id="6148" name="Rectangle 1032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CUTS_CREATE</a:t>
            </a:r>
            <a:r>
              <a:rPr lang="en-US" altLang="en-US" dirty="0" smtClean="0"/>
              <a:t> Arguments</a:t>
            </a:r>
            <a:endParaRPr lang="en-US" altLang="en-US" dirty="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/>
              <a:t>HPROGCTL</a:t>
            </a:r>
            <a:r>
              <a:rPr lang="en-US" altLang="en-US" sz="1400" b="1" dirty="0" smtClean="0"/>
              <a:t>	(n)</a:t>
            </a:r>
          </a:p>
          <a:p>
            <a:pPr lvl="1"/>
            <a:r>
              <a:rPr lang="en-US" altLang="en-US" sz="1400" dirty="0" smtClean="0"/>
              <a:t>The program control to affect.</a:t>
            </a:r>
          </a:p>
          <a:p>
            <a:r>
              <a:rPr lang="en-US" altLang="en-US" sz="1400" b="1" i="1" dirty="0" smtClean="0"/>
              <a:t>TABNAME	</a:t>
            </a:r>
            <a:r>
              <a:rPr lang="en-US" altLang="en-US" sz="1400" b="1" dirty="0" smtClean="0"/>
              <a:t>(a)</a:t>
            </a:r>
          </a:p>
          <a:p>
            <a:pPr lvl="1"/>
            <a:r>
              <a:rPr lang="en-US" altLang="en-US" sz="1400" dirty="0" smtClean="0"/>
              <a:t>The name of the tab (and its input window).</a:t>
            </a:r>
          </a:p>
          <a:p>
            <a:r>
              <a:rPr lang="en-US" altLang="en-US" sz="1400" b="1" i="1" dirty="0" smtClean="0"/>
              <a:t>TABMETHOD</a:t>
            </a:r>
            <a:r>
              <a:rPr lang="en-US" altLang="en-US" sz="1400" b="1" dirty="0" smtClean="0"/>
              <a:t>	(a)</a:t>
            </a:r>
          </a:p>
          <a:p>
            <a:pPr lvl="1"/>
            <a:r>
              <a:rPr lang="en-US" altLang="en-US" sz="1400" dirty="0" smtClean="0"/>
              <a:t>Optional</a:t>
            </a:r>
          </a:p>
          <a:p>
            <a:pPr lvl="1"/>
            <a:r>
              <a:rPr lang="en-US" altLang="en-US" sz="1400" dirty="0" smtClean="0"/>
              <a:t>The name of the tab method for this tab.</a:t>
            </a:r>
          </a:p>
          <a:p>
            <a:pPr lvl="1"/>
            <a:r>
              <a:rPr lang="en-US" altLang="en-US" sz="1400" dirty="0" smtClean="0"/>
              <a:t>Default is “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TM_STDMETH</a:t>
            </a:r>
            <a:r>
              <a:rPr lang="en-US" altLang="en-US" sz="1400" dirty="0" smtClean="0"/>
              <a:t>”.</a:t>
            </a:r>
          </a:p>
          <a:p>
            <a:r>
              <a:rPr lang="en-US" altLang="en-US" sz="1400" b="1" i="1" dirty="0" smtClean="0"/>
              <a:t>DATATBL</a:t>
            </a:r>
            <a:r>
              <a:rPr lang="en-US" altLang="en-US" sz="1400" b="1" dirty="0" smtClean="0"/>
              <a:t>	(n)</a:t>
            </a:r>
          </a:p>
          <a:p>
            <a:pPr lvl="1"/>
            <a:r>
              <a:rPr lang="en-US" altLang="en-US" sz="1400" dirty="0" smtClean="0"/>
              <a:t>Optional</a:t>
            </a:r>
            <a:endParaRPr lang="en-US" altLang="en-US" sz="1400" dirty="0"/>
          </a:p>
          <a:p>
            <a:pPr lvl="1"/>
            <a:r>
              <a:rPr lang="en-US" altLang="en-US" sz="1400" dirty="0"/>
              <a:t>The data object table for this </a:t>
            </a:r>
            <a:r>
              <a:rPr lang="en-US" altLang="en-US" sz="1400" dirty="0" smtClean="0"/>
              <a:t>tab.</a:t>
            </a:r>
            <a:endParaRPr lang="en-US" altLang="en-US" sz="1400" dirty="0"/>
          </a:p>
          <a:p>
            <a:pPr lvl="1"/>
            <a:r>
              <a:rPr lang="en-US" altLang="en-US" sz="1400" dirty="0"/>
              <a:t>Default is inherit from program </a:t>
            </a:r>
            <a:r>
              <a:rPr lang="en-US" altLang="en-US" sz="1400" dirty="0" smtClean="0"/>
              <a:t>control.</a:t>
            </a:r>
            <a:endParaRPr lang="en-US" altLang="en-US" sz="1400" dirty="0"/>
          </a:p>
          <a:p>
            <a:r>
              <a:rPr lang="en-US" altLang="en-US" sz="1400" b="1" i="1" dirty="0" smtClean="0"/>
              <a:t>DATAELE</a:t>
            </a:r>
            <a:r>
              <a:rPr lang="en-US" altLang="en-US" sz="1400" b="1" dirty="0"/>
              <a:t>	</a:t>
            </a:r>
            <a:r>
              <a:rPr lang="en-US" altLang="en-US" sz="1400" b="1" dirty="0" smtClean="0"/>
              <a:t>(n)</a:t>
            </a:r>
          </a:p>
          <a:p>
            <a:pPr lvl="1"/>
            <a:r>
              <a:rPr lang="en-US" altLang="en-US" sz="1400" dirty="0"/>
              <a:t>Optional</a:t>
            </a:r>
          </a:p>
          <a:p>
            <a:pPr lvl="1"/>
            <a:r>
              <a:rPr lang="en-US" altLang="en-US" sz="1400" dirty="0" smtClean="0"/>
              <a:t>The </a:t>
            </a:r>
            <a:r>
              <a:rPr lang="en-US" altLang="en-US" sz="1400" dirty="0"/>
              <a:t>data element within the data object table in which input will be </a:t>
            </a:r>
            <a:r>
              <a:rPr lang="en-US" altLang="en-US" sz="1400" dirty="0" smtClean="0"/>
              <a:t>performed.</a:t>
            </a:r>
            <a:endParaRPr lang="en-US" altLang="en-US" sz="1400" dirty="0"/>
          </a:p>
          <a:p>
            <a:pPr lvl="1"/>
            <a:r>
              <a:rPr lang="en-US" altLang="en-US" sz="1400" dirty="0"/>
              <a:t>Default is </a:t>
            </a:r>
            <a:r>
              <a:rPr lang="en-US" altLang="en-US" sz="1400" dirty="0" smtClean="0"/>
              <a:t>1.</a:t>
            </a:r>
            <a:endParaRPr lang="en-US" altLang="en-US" sz="1400" dirty="0"/>
          </a:p>
          <a:p>
            <a:endParaRPr lang="en-US" altLang="en-US" sz="1600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CUTB_MAINT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5000"/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cutb_maint</a:t>
            </a:r>
            <a:r>
              <a:rPr lang="en-US" altLang="en-US" sz="2000" b="1" dirty="0"/>
              <a:t>( </a:t>
            </a:r>
            <a:r>
              <a:rPr lang="en-US" altLang="en-US" sz="2000" b="1" i="1" dirty="0"/>
              <a:t>hprogctl</a:t>
            </a:r>
            <a:r>
              <a:rPr lang="en-US" altLang="en-US" sz="2000" b="1" dirty="0"/>
              <a:t> )</a:t>
            </a:r>
          </a:p>
          <a:p>
            <a:pPr>
              <a:lnSpc>
                <a:spcPct val="90000"/>
              </a:lnSpc>
              <a:buSzPct val="75000"/>
              <a:buNone/>
            </a:pPr>
            <a:r>
              <a:rPr lang="en-US" altLang="en-US" sz="2000" b="1" i="1" dirty="0"/>
              <a:t>offset </a:t>
            </a:r>
            <a:r>
              <a:rPr lang="en-US" altLang="en-US" sz="2000" b="1" dirty="0"/>
              <a:t>= </a:t>
            </a:r>
            <a:r>
              <a:rPr lang="en-US" altLang="en-US" sz="2000" b="1" dirty="0">
                <a:solidFill>
                  <a:srgbClr val="FF0000"/>
                </a:solidFill>
              </a:rPr>
              <a:t>%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cutb_maint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hprogctl</a:t>
            </a:r>
            <a:r>
              <a:rPr lang="en-US" altLang="en-US" sz="2000" b="1" dirty="0" smtClean="0"/>
              <a:t> )</a:t>
            </a:r>
          </a:p>
          <a:p>
            <a:pPr>
              <a:lnSpc>
                <a:spcPct val="90000"/>
              </a:lnSpc>
              <a:buSzPct val="75000"/>
              <a:buNone/>
            </a:pPr>
            <a:endParaRPr lang="en-US" altLang="en-US" sz="2000" b="1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/>
              <a:t>Creates a standard maintenance </a:t>
            </a:r>
            <a:r>
              <a:rPr lang="en-US" altLang="en-US" sz="2000" dirty="0" smtClean="0"/>
              <a:t>toolbar.</a:t>
            </a:r>
            <a:endParaRPr lang="en-US" alt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/>
              <a:t>Return value allows the program to add more buttons to the standard set (using  </a:t>
            </a:r>
            <a:r>
              <a:rPr lang="en-US" altLang="en-US" sz="2000" b="1" dirty="0">
                <a:solidFill>
                  <a:srgbClr val="7030A0"/>
                </a:solidFill>
              </a:rPr>
              <a:t>xcall</a:t>
            </a:r>
            <a:r>
              <a:rPr lang="en-US" altLang="en-US" sz="2000" b="1" dirty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CUTB_ADDBUTTON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).</a:t>
            </a:r>
            <a:endParaRPr lang="en-US" alt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 smtClean="0"/>
              <a:t>Arguments: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b="1" i="1" dirty="0" smtClean="0"/>
              <a:t>HPROGCTL</a:t>
            </a:r>
            <a:r>
              <a:rPr lang="en-US" altLang="en-US" sz="2000" b="1" dirty="0" smtClean="0"/>
              <a:t>		(n)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program control to </a:t>
            </a:r>
            <a:r>
              <a:rPr lang="en-US" altLang="en-US" sz="2000" dirty="0" smtClean="0"/>
              <a:t>affect.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b="1" i="1" dirty="0" smtClean="0"/>
              <a:t>OFFSET			</a:t>
            </a:r>
            <a:r>
              <a:rPr lang="en-US" altLang="en-US" sz="2000" b="1" dirty="0" smtClean="0"/>
              <a:t>(n)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sz="2000" dirty="0" smtClean="0"/>
              <a:t>Button offset of last entry.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152400" y="12954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CUTB_MAINT </a:t>
            </a:r>
            <a:r>
              <a:rPr lang="en-US" altLang="en-US" dirty="0" smtClean="0"/>
              <a:t>Arguments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5000"/>
            </a:pPr>
            <a:r>
              <a:rPr lang="en-US" altLang="en-US" sz="2800" b="1" i="1" dirty="0" smtClean="0"/>
              <a:t>HPROGCTL</a:t>
            </a:r>
            <a:r>
              <a:rPr lang="en-US" altLang="en-US" sz="2800" b="1" dirty="0" smtClean="0"/>
              <a:t>		(n)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program control to </a:t>
            </a:r>
            <a:r>
              <a:rPr lang="en-US" altLang="en-US" sz="2800" dirty="0" smtClean="0"/>
              <a:t>affect.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800" b="1" i="1" dirty="0" smtClean="0"/>
              <a:t>OFFSET		</a:t>
            </a:r>
            <a:r>
              <a:rPr lang="en-US" altLang="en-US" sz="2800" b="1" dirty="0" smtClean="0"/>
              <a:t>(n)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 smtClean="0"/>
              <a:t>Button offset of last entry.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152400" y="12954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4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CUE_PROCESS</a:t>
            </a:r>
          </a:p>
        </p:txBody>
      </p:sp>
      <p:sp>
        <p:nvSpPr>
          <p:cNvPr id="1946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cue_process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hprogctl</a:t>
            </a:r>
            <a:r>
              <a:rPr lang="en-US" altLang="en-US" sz="2000" b="1" dirty="0" smtClean="0"/>
              <a:t>, [</a:t>
            </a:r>
            <a:r>
              <a:rPr lang="en-US" altLang="en-US" sz="2000" b="1" i="1" dirty="0" smtClean="0"/>
              <a:t>setname</a:t>
            </a:r>
            <a:r>
              <a:rPr lang="en-US" altLang="en-US" sz="2000" b="1" dirty="0" smtClean="0"/>
              <a:t>] [,</a:t>
            </a:r>
            <a:r>
              <a:rPr lang="en-US" altLang="en-US" sz="2000" b="1" i="1" dirty="0" smtClean="0"/>
              <a:t>datarec</a:t>
            </a:r>
            <a:r>
              <a:rPr lang="en-US" altLang="en-US" sz="2000" b="1" dirty="0" smtClean="0"/>
              <a:t>] )</a:t>
            </a:r>
            <a:endParaRPr lang="en-US" altLang="en-US" sz="2000" b="1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Performs input on the program </a:t>
            </a:r>
            <a:r>
              <a:rPr lang="en-US" altLang="en-US" sz="2400" dirty="0" smtClean="0"/>
              <a:t>control.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Determines program </a:t>
            </a:r>
            <a:r>
              <a:rPr lang="en-US" altLang="en-US" sz="2400" dirty="0" smtClean="0"/>
              <a:t>flow.</a:t>
            </a:r>
            <a:endParaRPr lang="en-US" altLang="en-US" sz="24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CUE_PROCESS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i="1" dirty="0" smtClean="0"/>
              <a:t>HPROGCTL</a:t>
            </a:r>
            <a:r>
              <a:rPr lang="en-US" altLang="en-US" sz="2000" b="1" dirty="0" smtClean="0"/>
              <a:t>	(n)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 smtClean="0"/>
              <a:t>program control handle</a:t>
            </a:r>
          </a:p>
          <a:p>
            <a:r>
              <a:rPr lang="en-US" altLang="en-US" sz="2000" b="1" i="1" dirty="0" smtClean="0"/>
              <a:t>SETNAME</a:t>
            </a:r>
            <a:r>
              <a:rPr lang="en-US" altLang="en-US" sz="2000" b="1" dirty="0" smtClean="0"/>
              <a:t>		(a)</a:t>
            </a:r>
          </a:p>
          <a:p>
            <a:pPr lvl="1"/>
            <a:r>
              <a:rPr lang="en-US" altLang="en-US" sz="2000" dirty="0" smtClean="0"/>
              <a:t>Optional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 smtClean="0"/>
              <a:t>set in the input window to </a:t>
            </a:r>
            <a:r>
              <a:rPr lang="en-US" altLang="en-US" sz="2000" dirty="0" smtClean="0"/>
              <a:t>process.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Not required if program control contains a </a:t>
            </a:r>
            <a:r>
              <a:rPr lang="en-US" altLang="en-US" sz="2000" dirty="0" smtClean="0"/>
              <a:t>tabset.</a:t>
            </a:r>
            <a:endParaRPr lang="en-US" altLang="en-US" sz="2000" dirty="0" smtClean="0"/>
          </a:p>
          <a:p>
            <a:r>
              <a:rPr lang="en-US" altLang="en-US" sz="2000" b="1" i="1" dirty="0" smtClean="0"/>
              <a:t>DATAREC		</a:t>
            </a:r>
            <a:r>
              <a:rPr lang="en-US" altLang="en-US" sz="2000" b="1" dirty="0" smtClean="0"/>
              <a:t>(a)</a:t>
            </a:r>
            <a:endParaRPr lang="en-US" altLang="en-US" sz="2000" b="1" i="1" dirty="0" smtClean="0"/>
          </a:p>
          <a:p>
            <a:pPr lvl="1" eaLnBrk="1" hangingPunct="1"/>
            <a:r>
              <a:rPr lang="en-US" altLang="en-US" sz="2000" dirty="0" smtClean="0"/>
              <a:t>Optional</a:t>
            </a: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dirty="0" smtClean="0"/>
              <a:t>data record associated with the </a:t>
            </a:r>
            <a:r>
              <a:rPr lang="en-US" altLang="en-US" sz="2000" dirty="0" smtClean="0"/>
              <a:t>screen.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Not required if program control has a data object </a:t>
            </a:r>
            <a:r>
              <a:rPr lang="en-US" altLang="en-US" sz="2000" dirty="0" smtClean="0"/>
              <a:t>table.</a:t>
            </a:r>
            <a:endParaRPr lang="en-US" altLang="en-US" sz="20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%CUE_DESTROYHPROGCTL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i="1" dirty="0" smtClean="0"/>
              <a:t>hprogctl</a:t>
            </a:r>
            <a:r>
              <a:rPr lang="en-US" altLang="en-US" sz="2400" b="1" dirty="0" smtClean="0"/>
              <a:t> =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%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cue_destroyhprogctl</a:t>
            </a:r>
            <a:r>
              <a:rPr lang="en-US" altLang="en-US" sz="2400" b="1" dirty="0" smtClean="0"/>
              <a:t>( </a:t>
            </a:r>
            <a:r>
              <a:rPr lang="en-US" altLang="en-US" sz="2400" b="1" i="1" dirty="0" smtClean="0"/>
              <a:t>hprogctl</a:t>
            </a:r>
            <a:r>
              <a:rPr lang="en-US" altLang="en-US" sz="2400" b="1" dirty="0" smtClean="0"/>
              <a:t> )</a:t>
            </a:r>
            <a:endParaRPr lang="en-US" altLang="en-US" sz="2400" b="1" dirty="0" smtClean="0"/>
          </a:p>
          <a:p>
            <a:pPr eaLnBrk="1" hangingPunct="1"/>
            <a:endParaRPr lang="en-US" altLang="en-US" sz="2400" dirty="0" smtClean="0"/>
          </a:p>
          <a:p>
            <a:r>
              <a:rPr lang="en-US" altLang="en-US" sz="2000" dirty="0" smtClean="0"/>
              <a:t>Destroys </a:t>
            </a:r>
            <a:r>
              <a:rPr lang="en-US" altLang="en-US" sz="2000" dirty="0"/>
              <a:t>a program control and all the container controls.</a:t>
            </a:r>
          </a:p>
          <a:p>
            <a:r>
              <a:rPr lang="en-US" altLang="en-US" sz="2000" dirty="0"/>
              <a:t>Returns 0 to indicate a cleared control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Arguments:</a:t>
            </a:r>
          </a:p>
          <a:p>
            <a:pPr lvl="1"/>
            <a:r>
              <a:rPr lang="en-US" altLang="en-US" sz="2000" b="1" i="1" dirty="0" smtClean="0"/>
              <a:t>HPROGCTL</a:t>
            </a:r>
            <a:r>
              <a:rPr lang="en-US" altLang="en-US" sz="2000" b="1" dirty="0" smtClean="0"/>
              <a:t>	(n)</a:t>
            </a:r>
          </a:p>
          <a:p>
            <a:pPr lvl="2"/>
            <a:r>
              <a:rPr lang="en-US" altLang="en-US" sz="2000" dirty="0" smtClean="0"/>
              <a:t>Program control to destroy.</a:t>
            </a:r>
            <a:endParaRPr lang="en-US" altLang="en-US" sz="2000" dirty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3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</a:t>
            </a:r>
            <a:r>
              <a:rPr lang="en-US" altLang="en-US" sz="2800" dirty="0" smtClean="0"/>
              <a:t>this exercise</a:t>
            </a:r>
            <a:r>
              <a:rPr lang="en-US" altLang="en-US" sz="2800" dirty="0"/>
              <a:t>.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Save Method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>
              <a:buNone/>
            </a:pPr>
            <a:r>
              <a:rPr lang="en-US" altLang="en-US" sz="11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100" b="1" dirty="0" smtClean="0"/>
              <a:t> progname_save	,^</a:t>
            </a:r>
            <a:r>
              <a:rPr lang="en-US" altLang="en-US" sz="1100" b="1" dirty="0" smtClean="0"/>
              <a:t>val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/>
              <a:t>hprogctl</a:t>
            </a:r>
            <a:r>
              <a:rPr lang="en-US" altLang="en-US" sz="1100" b="1" dirty="0" smtClean="0"/>
              <a:t>	</a:t>
            </a:r>
            <a:r>
              <a:rPr lang="en-US" altLang="en-US" sz="1100" b="1" dirty="0"/>
              <a:t>	</a:t>
            </a:r>
            <a:r>
              <a:rPr lang="en-US" altLang="en-US" sz="1100" b="1" dirty="0" smtClean="0"/>
              <a:t>,n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endParaRPr lang="en-US" altLang="en-US" sz="11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/>
              <a:t>.align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100" b="1" dirty="0" smtClean="0"/>
              <a:t> WorkVars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100" b="1" dirty="0" smtClean="0"/>
              <a:t>mReturnStatus		,int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1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init</a:t>
            </a:r>
            <a:r>
              <a:rPr lang="en-US" altLang="en-US" sz="1100" b="1" dirty="0" smtClean="0"/>
              <a:t> WorkVars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/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/>
              <a:t>	</a:t>
            </a:r>
            <a:r>
              <a:rPr lang="en-US" altLang="en-US" sz="1100" b="1" dirty="0" smtClean="0">
                <a:solidFill>
                  <a:srgbClr val="FF0000"/>
                </a:solidFill>
              </a:rPr>
              <a:t>freturn</a:t>
            </a:r>
            <a:r>
              <a:rPr lang="en-US" altLang="en-US" sz="1100" b="1" dirty="0" smtClean="0"/>
              <a:t> mReturnStatus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b="1" dirty="0" smtClean="0">
                <a:solidFill>
                  <a:srgbClr val="FF0000"/>
                </a:solidFill>
              </a:rPr>
              <a:t>endfunction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100" dirty="0" smtClean="0"/>
          </a:p>
          <a:p>
            <a:pPr eaLnBrk="1" hangingPunct="1"/>
            <a:r>
              <a:rPr lang="en-US" altLang="en-US" sz="1100" dirty="0" smtClean="0"/>
              <a:t>Called automatically when save conditions </a:t>
            </a:r>
            <a:r>
              <a:rPr lang="en-US" altLang="en-US" sz="1100" dirty="0" smtClean="0"/>
              <a:t>occur:</a:t>
            </a:r>
            <a:endParaRPr lang="en-US" altLang="en-US" sz="1100" dirty="0" smtClean="0"/>
          </a:p>
          <a:p>
            <a:pPr lvl="1" eaLnBrk="1" hangingPunct="1"/>
            <a:r>
              <a:rPr lang="en-US" altLang="en-US" sz="1100" dirty="0" smtClean="0"/>
              <a:t>User wants to save current </a:t>
            </a:r>
            <a:r>
              <a:rPr lang="en-US" altLang="en-US" sz="1100" dirty="0" smtClean="0"/>
              <a:t>record.</a:t>
            </a:r>
            <a:endParaRPr lang="en-US" altLang="en-US" sz="1100" dirty="0" smtClean="0"/>
          </a:p>
          <a:p>
            <a:pPr lvl="1" eaLnBrk="1" hangingPunct="1"/>
            <a:r>
              <a:rPr lang="en-US" altLang="en-US" sz="1100" dirty="0" smtClean="0"/>
              <a:t>User navigates to next </a:t>
            </a:r>
            <a:r>
              <a:rPr lang="en-US" altLang="en-US" sz="1100" dirty="0" smtClean="0"/>
              <a:t>record.</a:t>
            </a:r>
            <a:endParaRPr lang="en-US" altLang="en-US" sz="1100" dirty="0" smtClean="0"/>
          </a:p>
          <a:p>
            <a:pPr lvl="1" eaLnBrk="1" hangingPunct="1"/>
            <a:r>
              <a:rPr lang="en-US" altLang="en-US" sz="1100" dirty="0" smtClean="0"/>
              <a:t>User closes the </a:t>
            </a:r>
            <a:r>
              <a:rPr lang="en-US" altLang="en-US" sz="1100" dirty="0" smtClean="0"/>
              <a:t>application.</a:t>
            </a:r>
            <a:endParaRPr lang="en-US" altLang="en-US" sz="1100" dirty="0" smtClean="0"/>
          </a:p>
          <a:p>
            <a:pPr eaLnBrk="1" hangingPunct="1"/>
            <a:r>
              <a:rPr lang="en-US" altLang="en-US" sz="1100" dirty="0" smtClean="0"/>
              <a:t>Save method is responsible for Add, Change, Delete, Inquire </a:t>
            </a:r>
            <a:r>
              <a:rPr lang="en-US" altLang="en-US" sz="1100" dirty="0" smtClean="0"/>
              <a:t>differences.</a:t>
            </a:r>
          </a:p>
          <a:p>
            <a:pPr eaLnBrk="1" hangingPunct="1"/>
            <a:r>
              <a:rPr lang="en-US" altLang="en-US" sz="1100" dirty="0" smtClean="0"/>
              <a:t>Arguments:</a:t>
            </a:r>
          </a:p>
          <a:p>
            <a:pPr lvl="1"/>
            <a:r>
              <a:rPr lang="en-US" altLang="en-US" sz="1100" b="1" i="1" dirty="0" smtClean="0"/>
              <a:t>HPROGCTL</a:t>
            </a:r>
            <a:r>
              <a:rPr lang="en-US" altLang="en-US" sz="1100" b="1" dirty="0" smtClean="0"/>
              <a:t>	(n)</a:t>
            </a:r>
          </a:p>
          <a:p>
            <a:pPr lvl="2"/>
            <a:r>
              <a:rPr lang="en-US" altLang="en-US" sz="1100" dirty="0" smtClean="0"/>
              <a:t>Current program control.</a:t>
            </a:r>
            <a:endParaRPr lang="en-US" altLang="en-US" sz="11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Save Method Tasks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Determine if the key was </a:t>
            </a:r>
            <a:r>
              <a:rPr lang="en-US" altLang="en-US" sz="1800" dirty="0" smtClean="0"/>
              <a:t>entered: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No need to continue saving if the user did not yet enter a valid </a:t>
            </a:r>
            <a:r>
              <a:rPr lang="en-US" altLang="en-US" sz="1800" dirty="0" smtClean="0"/>
              <a:t>key.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Delete the </a:t>
            </a:r>
            <a:r>
              <a:rPr lang="en-US" altLang="en-US" sz="1800" dirty="0" smtClean="0"/>
              <a:t>record - Delete mode</a:t>
            </a:r>
            <a:r>
              <a:rPr lang="en-US" altLang="en-US" sz="1800" dirty="0"/>
              <a:t>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Add </a:t>
            </a:r>
            <a:r>
              <a:rPr lang="en-US" altLang="en-US" sz="1800" dirty="0" smtClean="0"/>
              <a:t>the </a:t>
            </a:r>
            <a:r>
              <a:rPr lang="en-US" altLang="en-US" sz="1800" dirty="0" smtClean="0"/>
              <a:t>record - Add mode</a:t>
            </a:r>
            <a:r>
              <a:rPr lang="en-US" altLang="en-US" sz="1800" dirty="0"/>
              <a:t>.</a:t>
            </a:r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Compare </a:t>
            </a:r>
            <a:r>
              <a:rPr lang="en-US" altLang="en-US" sz="1800" dirty="0" smtClean="0"/>
              <a:t>current and original records to see if there was a change.</a:t>
            </a:r>
            <a:endParaRPr lang="en-US" altLang="en-US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Method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000" b="1" dirty="0" smtClean="0"/>
              <a:t> progname_data	,^</a:t>
            </a:r>
            <a:r>
              <a:rPr lang="en-US" altLang="en-US" sz="1000" b="1" dirty="0" smtClean="0"/>
              <a:t>val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hprogctl	</a:t>
            </a:r>
            <a:r>
              <a:rPr lang="en-US" altLang="en-US" sz="1000" b="1" dirty="0" smtClean="0"/>
              <a:t>,n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datarec		</a:t>
            </a:r>
            <a:r>
              <a:rPr lang="en-US" altLang="en-US" sz="1000" b="1" dirty="0" smtClean="0"/>
              <a:t>,a</a:t>
            </a:r>
          </a:p>
          <a:p>
            <a:pPr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>
                <a:solidFill>
                  <a:srgbClr val="FF0000"/>
                </a:solidFill>
              </a:rPr>
              <a:t>endparams</a:t>
            </a:r>
          </a:p>
          <a:p>
            <a:pPr>
              <a:buNone/>
            </a:pPr>
            <a:r>
              <a:rPr lang="en-US" altLang="en-US" sz="1000" b="1" dirty="0"/>
              <a:t>	</a:t>
            </a:r>
          </a:p>
          <a:p>
            <a:pPr>
              <a:buNone/>
            </a:pPr>
            <a:r>
              <a:rPr lang="en-US" altLang="en-US" sz="1000" b="1" dirty="0"/>
              <a:t>	.align</a:t>
            </a:r>
          </a:p>
          <a:p>
            <a:pPr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>
                <a:solidFill>
                  <a:srgbClr val="FF0000"/>
                </a:solidFill>
              </a:rPr>
              <a:t>record</a:t>
            </a:r>
            <a:r>
              <a:rPr lang="en-US" altLang="en-US" sz="1000" b="1" dirty="0"/>
              <a:t> WorkVars</a:t>
            </a:r>
          </a:p>
          <a:p>
            <a:pPr lvl="1">
              <a:buNone/>
            </a:pPr>
            <a:r>
              <a:rPr lang="en-US" altLang="en-US" sz="1000" b="1" dirty="0" smtClean="0"/>
              <a:t>mReturnStatus	,int</a:t>
            </a:r>
            <a:endParaRPr lang="en-US" altLang="en-US" sz="1000" b="1" dirty="0"/>
          </a:p>
          <a:p>
            <a:pPr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endrecord</a:t>
            </a:r>
          </a:p>
          <a:p>
            <a:pPr>
              <a:buNone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proc</a:t>
            </a:r>
          </a:p>
          <a:p>
            <a:pPr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>
                <a:solidFill>
                  <a:srgbClr val="FF0000"/>
                </a:solidFill>
              </a:rPr>
              <a:t>init</a:t>
            </a:r>
            <a:r>
              <a:rPr lang="en-US" altLang="en-US" sz="1000" b="1" dirty="0"/>
              <a:t> WorkVars</a:t>
            </a:r>
          </a:p>
          <a:p>
            <a:pPr>
              <a:buNone/>
            </a:pPr>
            <a:r>
              <a:rPr lang="en-US" altLang="en-US" sz="1000" b="1" dirty="0"/>
              <a:t>	…</a:t>
            </a:r>
          </a:p>
          <a:p>
            <a:pPr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>
                <a:solidFill>
                  <a:srgbClr val="FF0000"/>
                </a:solidFill>
              </a:rPr>
              <a:t>freturn</a:t>
            </a:r>
            <a:r>
              <a:rPr lang="en-US" altLang="en-US" sz="1000" b="1" dirty="0"/>
              <a:t> mReturnStatus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endfunction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000" dirty="0" smtClean="0"/>
              <a:t>Called </a:t>
            </a:r>
            <a:r>
              <a:rPr lang="en-US" altLang="en-US" sz="1000" dirty="0" smtClean="0"/>
              <a:t>automatically when the next record is needed via navigate </a:t>
            </a:r>
            <a:r>
              <a:rPr lang="en-US" altLang="en-US" sz="1000" dirty="0" smtClean="0"/>
              <a:t>buttons.</a:t>
            </a:r>
            <a:endParaRPr lang="en-US" altLang="en-US" sz="1000" dirty="0" smtClean="0"/>
          </a:p>
          <a:p>
            <a:pPr lvl="1" eaLnBrk="1" hangingPunct="1"/>
            <a:r>
              <a:rPr lang="en-US" altLang="en-US" sz="1000" b="1" i="1" dirty="0" smtClean="0"/>
              <a:t>DATAREC</a:t>
            </a:r>
            <a:r>
              <a:rPr lang="en-US" altLang="en-US" sz="1000" dirty="0" smtClean="0"/>
              <a:t> </a:t>
            </a:r>
            <a:r>
              <a:rPr lang="en-US" altLang="en-US" sz="1000" dirty="0" smtClean="0"/>
              <a:t>parameter not passed in this </a:t>
            </a:r>
            <a:r>
              <a:rPr lang="en-US" altLang="en-US" sz="1000" dirty="0" smtClean="0"/>
              <a:t>case.</a:t>
            </a:r>
            <a:endParaRPr lang="en-US" altLang="en-US" sz="1000" dirty="0" smtClean="0"/>
          </a:p>
          <a:p>
            <a:pPr eaLnBrk="1" hangingPunct="1"/>
            <a:r>
              <a:rPr lang="en-US" altLang="en-US" sz="1000" dirty="0" smtClean="0"/>
              <a:t>Called manually to retrieve a specific </a:t>
            </a:r>
            <a:r>
              <a:rPr lang="en-US" altLang="en-US" sz="1000" dirty="0" smtClean="0"/>
              <a:t>record.</a:t>
            </a:r>
            <a:endParaRPr lang="en-US" altLang="en-US" sz="1000" dirty="0" smtClean="0"/>
          </a:p>
          <a:p>
            <a:pPr eaLnBrk="1" hangingPunct="1"/>
            <a:r>
              <a:rPr lang="en-US" altLang="en-US" sz="1000" dirty="0" smtClean="0"/>
              <a:t>Returns </a:t>
            </a:r>
            <a:r>
              <a:rPr lang="en-US" altLang="en-US" sz="1000" b="1" dirty="0" smtClean="0">
                <a:solidFill>
                  <a:srgbClr val="FFC000"/>
                </a:solidFill>
              </a:rPr>
              <a:t>DA_SUCCESS</a:t>
            </a:r>
            <a:r>
              <a:rPr lang="en-US" altLang="en-US" sz="1000" dirty="0" smtClean="0"/>
              <a:t> if data found, </a:t>
            </a:r>
            <a:r>
              <a:rPr lang="en-US" altLang="en-US" sz="1000" b="1" dirty="0" smtClean="0">
                <a:solidFill>
                  <a:srgbClr val="FFC000"/>
                </a:solidFill>
              </a:rPr>
              <a:t>DA_NOMOREDATA</a:t>
            </a:r>
            <a:r>
              <a:rPr lang="en-US" altLang="en-US" sz="1000" dirty="0" smtClean="0"/>
              <a:t> if not </a:t>
            </a:r>
            <a:r>
              <a:rPr lang="en-US" altLang="en-US" sz="1000" dirty="0" smtClean="0"/>
              <a:t>found.</a:t>
            </a:r>
          </a:p>
          <a:p>
            <a:pPr eaLnBrk="1" hangingPunct="1"/>
            <a:r>
              <a:rPr lang="en-US" altLang="en-US" sz="1000" dirty="0" smtClean="0"/>
              <a:t>Arguments:</a:t>
            </a:r>
          </a:p>
          <a:p>
            <a:pPr lvl="1"/>
            <a:r>
              <a:rPr lang="en-US" altLang="en-US" sz="1000" b="1" i="1" dirty="0" smtClean="0"/>
              <a:t>HPROGCTL</a:t>
            </a:r>
            <a:r>
              <a:rPr lang="en-US" altLang="en-US" sz="1000" b="1" dirty="0" smtClean="0"/>
              <a:t>	(n)</a:t>
            </a:r>
          </a:p>
          <a:p>
            <a:pPr lvl="2"/>
            <a:r>
              <a:rPr lang="en-US" altLang="en-US" sz="1000" dirty="0"/>
              <a:t>Current program control</a:t>
            </a:r>
            <a:r>
              <a:rPr lang="en-US" altLang="en-US" sz="1000" dirty="0" smtClean="0"/>
              <a:t>.</a:t>
            </a:r>
            <a:endParaRPr lang="en-US" altLang="en-US" sz="1000" b="1" dirty="0" smtClean="0"/>
          </a:p>
          <a:p>
            <a:pPr lvl="1"/>
            <a:r>
              <a:rPr lang="en-US" altLang="en-US" sz="1000" b="1" i="1" dirty="0" smtClean="0"/>
              <a:t>DATAREC</a:t>
            </a:r>
            <a:r>
              <a:rPr lang="en-US" altLang="en-US" sz="1000" b="1" dirty="0" smtClean="0"/>
              <a:t>	(a)</a:t>
            </a:r>
          </a:p>
          <a:p>
            <a:pPr lvl="2"/>
            <a:r>
              <a:rPr lang="en-US" altLang="en-US" sz="1000" dirty="0" smtClean="0"/>
              <a:t>Optional</a:t>
            </a:r>
          </a:p>
          <a:p>
            <a:pPr lvl="2"/>
            <a:r>
              <a:rPr lang="en-US" altLang="en-US" sz="1000" dirty="0" smtClean="0"/>
              <a:t>Data record passed to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CUE_MAINTCTL</a:t>
            </a:r>
            <a:r>
              <a:rPr lang="en-US" altLang="en-US" sz="1000" dirty="0" smtClean="0"/>
              <a:t>.</a:t>
            </a:r>
            <a:endParaRPr lang="en-US" altLang="en-US" sz="1000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 smtClean="0"/>
              <a:t>Maintenance Program Overview</a:t>
            </a:r>
          </a:p>
        </p:txBody>
      </p:sp>
      <p:sp>
        <p:nvSpPr>
          <p:cNvPr id="717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maintenance program is a specific type of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Default behavior defined for the simple </a:t>
            </a:r>
            <a:r>
              <a:rPr lang="en-US" altLang="en-US" dirty="0" smtClean="0"/>
              <a:t>case.</a:t>
            </a:r>
            <a:endParaRPr lang="en-US" altLang="en-US" dirty="0" smtClean="0">
              <a:latin typeface="Arial terminal" pitchFamily="49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Method Tasks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Verify a single match to the passed in </a:t>
            </a:r>
            <a:r>
              <a:rPr lang="en-US" altLang="en-US" sz="2400" dirty="0" smtClean="0"/>
              <a:t>datarec: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Offer list of matches if more than </a:t>
            </a:r>
            <a:r>
              <a:rPr lang="en-US" altLang="en-US" sz="2400" dirty="0" smtClean="0"/>
              <a:t>one.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Navigate the program control drill </a:t>
            </a:r>
            <a:r>
              <a:rPr lang="en-US" altLang="en-US" sz="2400" dirty="0" smtClean="0"/>
              <a:t>context.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Set the values for the data object </a:t>
            </a:r>
            <a:r>
              <a:rPr lang="en-US" altLang="en-US" sz="2400" dirty="0" smtClean="0"/>
              <a:t>table.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Return success or </a:t>
            </a:r>
            <a:r>
              <a:rPr lang="en-US" altLang="en-US" sz="2400" dirty="0" smtClean="0"/>
              <a:t>failure.</a:t>
            </a:r>
            <a:endParaRPr lang="en-US" altLang="en-US" sz="28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Dynamic Memory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76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Understanding dynamic memory is required to understand the details of </a:t>
            </a:r>
            <a:r>
              <a:rPr lang="en-US" altLang="en-US" sz="2800" b="1" i="1" dirty="0" smtClean="0"/>
              <a:t>hprogctl</a:t>
            </a:r>
            <a:r>
              <a:rPr lang="en-US" altLang="en-US" sz="2800" dirty="0" smtClean="0"/>
              <a:t>.</a:t>
            </a:r>
            <a:endParaRPr lang="en-US" altLang="en-US" sz="2800" b="1" i="1" dirty="0" smtClean="0"/>
          </a:p>
          <a:p>
            <a:pPr eaLnBrk="1" hangingPunct="1"/>
            <a:r>
              <a:rPr lang="en-US" altLang="en-US" sz="2800" dirty="0" smtClean="0"/>
              <a:t>Macros make it </a:t>
            </a:r>
            <a:r>
              <a:rPr lang="en-US" altLang="en-US" sz="2800" dirty="0" smtClean="0"/>
              <a:t>easier.</a:t>
            </a:r>
            <a:endParaRPr lang="en-US" altLang="en-US" sz="2800" dirty="0" smtClean="0">
              <a:latin typeface="Arial terminal" pitchFamily="49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 Control Macros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80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Program control methods and </a:t>
            </a:r>
            <a:r>
              <a:rPr lang="en-US" altLang="en-US" sz="2400" dirty="0" smtClean="0"/>
              <a:t>properties:</a:t>
            </a:r>
          </a:p>
          <a:p>
            <a:pPr lvl="1"/>
            <a:r>
              <a:rPr lang="en-US" altLang="en-US" sz="2400" b="1" dirty="0" smtClean="0"/>
              <a:t>m$PCTL(x)</a:t>
            </a:r>
          </a:p>
          <a:p>
            <a:pPr lvl="2"/>
            <a:r>
              <a:rPr lang="en-US" altLang="en-US" sz="2400" b="1" dirty="0" smtClean="0"/>
              <a:t>^</a:t>
            </a:r>
            <a:r>
              <a:rPr lang="en-US" altLang="en-US" sz="2400" b="1" dirty="0" smtClean="0"/>
              <a:t>m(progctl.x, hprogctl)</a:t>
            </a:r>
          </a:p>
          <a:p>
            <a:pPr eaLnBrk="1" hangingPunct="1"/>
            <a:r>
              <a:rPr lang="en-US" altLang="en-US" sz="2400" dirty="0" smtClean="0"/>
              <a:t>Program control data </a:t>
            </a:r>
            <a:r>
              <a:rPr lang="en-US" altLang="en-US" sz="2400" dirty="0" smtClean="0"/>
              <a:t>access:</a:t>
            </a:r>
            <a:endParaRPr lang="en-US" altLang="en-US" sz="2400" dirty="0"/>
          </a:p>
          <a:p>
            <a:pPr lvl="1"/>
            <a:r>
              <a:rPr lang="en-US" altLang="en-US" sz="2400" b="1" dirty="0" smtClean="0"/>
              <a:t>m$PDATAOBJ(x)</a:t>
            </a:r>
          </a:p>
          <a:p>
            <a:pPr lvl="2"/>
            <a:r>
              <a:rPr lang="en-US" altLang="en-US" sz="2400" b="1" dirty="0" smtClean="0"/>
              <a:t>^</a:t>
            </a:r>
            <a:r>
              <a:rPr lang="en-US" altLang="en-US" sz="2400" b="1" dirty="0" smtClean="0"/>
              <a:t>m(dataobjtbl.x,m$PCTL(hdataobjtbl))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Input Control Macros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876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Input control methods and </a:t>
            </a:r>
            <a:r>
              <a:rPr lang="en-US" altLang="en-US" sz="2400" dirty="0" smtClean="0"/>
              <a:t>properties: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m$SCTL(x, y)</a:t>
            </a:r>
          </a:p>
          <a:p>
            <a:pPr lvl="2"/>
            <a:r>
              <a:rPr lang="en-US" altLang="en-US" sz="2400" b="1" dirty="0" smtClean="0"/>
              <a:t>^m(inputctl[y].x, m$PCTL(hinputctl))</a:t>
            </a:r>
          </a:p>
          <a:p>
            <a:pPr eaLnBrk="1" hangingPunct="1"/>
            <a:r>
              <a:rPr lang="en-US" altLang="en-US" sz="2400" dirty="0" smtClean="0"/>
              <a:t>Shortcut for current </a:t>
            </a:r>
            <a:r>
              <a:rPr lang="en-US" altLang="en-US" sz="2400" dirty="0" smtClean="0"/>
              <a:t>screen: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m$CTL(x)</a:t>
            </a:r>
          </a:p>
          <a:p>
            <a:pPr eaLnBrk="1" hangingPunct="1"/>
            <a:r>
              <a:rPr lang="en-US" altLang="en-US" sz="2400" dirty="0" smtClean="0"/>
              <a:t>Input control data </a:t>
            </a:r>
            <a:r>
              <a:rPr lang="en-US" altLang="en-US" sz="2400" dirty="0" smtClean="0"/>
              <a:t>access: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m$DATAOBJ(x)</a:t>
            </a:r>
          </a:p>
          <a:p>
            <a:pPr lvl="2"/>
            <a:r>
              <a:rPr lang="en-US" altLang="en-US" sz="2400" b="1" dirty="0" smtClean="0"/>
              <a:t>^m(dataobjtbl.x,m$CTL(hdataobjtbl))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Flow and Privilege Control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TESTFLAG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control</a:t>
            </a:r>
            <a:r>
              <a:rPr lang="en-US" altLang="en-US" sz="2400" b="1" dirty="0" smtClean="0"/>
              <a:t>, </a:t>
            </a:r>
            <a:r>
              <a:rPr lang="en-US" altLang="en-US" sz="2400" b="1" i="1" dirty="0" smtClean="0"/>
              <a:t>bit</a:t>
            </a:r>
            <a:r>
              <a:rPr lang="en-US" altLang="en-US" sz="2400" b="1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See if a bit is set in control </a:t>
            </a:r>
            <a:r>
              <a:rPr lang="en-US" altLang="en-US" sz="2400" dirty="0" smtClean="0"/>
              <a:t>(i.e. </a:t>
            </a:r>
            <a:r>
              <a:rPr lang="en-US" altLang="en-US" sz="2400" dirty="0" smtClean="0"/>
              <a:t>add mode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SETFLAG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control</a:t>
            </a:r>
            <a:r>
              <a:rPr lang="en-US" altLang="en-US" sz="2400" b="1" dirty="0" smtClean="0"/>
              <a:t>, </a:t>
            </a:r>
            <a:r>
              <a:rPr lang="en-US" altLang="en-US" sz="2400" b="1" i="1" dirty="0" smtClean="0"/>
              <a:t>bit</a:t>
            </a:r>
            <a:r>
              <a:rPr lang="en-US" altLang="en-US" sz="2400" b="1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Set a bit in </a:t>
            </a:r>
            <a:r>
              <a:rPr lang="en-US" altLang="en-US" sz="2400" dirty="0" smtClean="0"/>
              <a:t>control.</a:t>
            </a:r>
            <a:endParaRPr lang="en-US" altLang="en-US" sz="24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CLEARFLAG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control</a:t>
            </a:r>
            <a:r>
              <a:rPr lang="en-US" altLang="en-US" sz="2400" b="1" dirty="0" smtClean="0"/>
              <a:t>, </a:t>
            </a:r>
            <a:r>
              <a:rPr lang="en-US" altLang="en-US" sz="2400" b="1" i="1" dirty="0" smtClean="0"/>
              <a:t>bit</a:t>
            </a:r>
            <a:r>
              <a:rPr lang="en-US" altLang="en-US" sz="2400" b="1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Clear a  bit in </a:t>
            </a:r>
            <a:r>
              <a:rPr lang="en-US" altLang="en-US" sz="2400" dirty="0" smtClean="0"/>
              <a:t>control.</a:t>
            </a:r>
            <a:endParaRPr lang="en-US" altLang="en-US" sz="2400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TOGGLEFLAG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control</a:t>
            </a:r>
            <a:r>
              <a:rPr lang="en-US" altLang="en-US" sz="2400" b="1" dirty="0" smtClean="0"/>
              <a:t>, </a:t>
            </a:r>
            <a:r>
              <a:rPr lang="en-US" altLang="en-US" sz="2400" b="1" i="1" dirty="0" smtClean="0"/>
              <a:t>bit</a:t>
            </a:r>
            <a:r>
              <a:rPr lang="en-US" altLang="en-US" sz="2400" b="1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Toggle a bit in </a:t>
            </a:r>
            <a:r>
              <a:rPr lang="en-US" altLang="en-US" sz="2400" dirty="0" smtClean="0"/>
              <a:t>control.</a:t>
            </a:r>
            <a:endParaRPr lang="en-US" altLang="en-US" sz="2400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Flow and Privilege Control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Flowcontrol bits (</a:t>
            </a:r>
            <a:r>
              <a:rPr lang="en-US" altLang="en-US" sz="2800" b="1" i="1" dirty="0" smtClean="0"/>
              <a:t>hprogctl</a:t>
            </a:r>
            <a:r>
              <a:rPr lang="en-US" altLang="en-US" sz="2800" dirty="0" smtClean="0"/>
              <a:t>)</a:t>
            </a:r>
          </a:p>
          <a:p>
            <a:pPr lvl="1"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FLOW_ADD</a:t>
            </a:r>
          </a:p>
          <a:p>
            <a:pPr lvl="2" eaLnBrk="1" hangingPunct="1"/>
            <a:r>
              <a:rPr lang="en-US" altLang="en-US" sz="2800" dirty="0" smtClean="0"/>
              <a:t>The program is currently in add </a:t>
            </a:r>
            <a:r>
              <a:rPr lang="en-US" altLang="en-US" sz="2800" dirty="0" smtClean="0"/>
              <a:t>mode.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FLOW_INQUIRE</a:t>
            </a:r>
          </a:p>
          <a:p>
            <a:pPr lvl="2" eaLnBrk="1" hangingPunct="1"/>
            <a:r>
              <a:rPr lang="en-US" altLang="en-US" sz="2800" dirty="0" smtClean="0"/>
              <a:t>The program is currently inquire </a:t>
            </a:r>
            <a:r>
              <a:rPr lang="en-US" altLang="en-US" sz="2800" dirty="0" smtClean="0"/>
              <a:t>only.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FLOW_DELETE</a:t>
            </a:r>
          </a:p>
          <a:p>
            <a:pPr lvl="2" eaLnBrk="1" hangingPunct="1"/>
            <a:r>
              <a:rPr lang="en-US" altLang="en-US" sz="2800" dirty="0" smtClean="0"/>
              <a:t>The program is currently in delete </a:t>
            </a:r>
            <a:r>
              <a:rPr lang="en-US" altLang="en-US" sz="2800" dirty="0" smtClean="0"/>
              <a:t>mode.</a:t>
            </a:r>
            <a:endParaRPr lang="en-US" altLang="en-US" sz="2800" dirty="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Steps to Program Setup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Populate the input control(s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Assign methods (partially automated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Process the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Destroy the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803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 Naming Conventions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r>
              <a:rPr lang="en-US" altLang="en-US" dirty="0" smtClean="0"/>
              <a:t>Save Method: </a:t>
            </a:r>
            <a:r>
              <a:rPr lang="en-US" altLang="en-US" b="1" i="1" dirty="0"/>
              <a:t>progname</a:t>
            </a:r>
            <a:r>
              <a:rPr lang="en-US" altLang="en-US" b="1" i="1" dirty="0" smtClean="0"/>
              <a:t>_save</a:t>
            </a:r>
            <a:endParaRPr lang="en-US" altLang="en-US" b="1" i="1" dirty="0" smtClean="0"/>
          </a:p>
          <a:p>
            <a:r>
              <a:rPr lang="en-US" altLang="en-US" dirty="0" smtClean="0"/>
              <a:t>Data Method: </a:t>
            </a:r>
            <a:r>
              <a:rPr lang="en-US" altLang="en-US" b="1" i="1" dirty="0"/>
              <a:t>progname</a:t>
            </a:r>
            <a:r>
              <a:rPr lang="en-US" altLang="en-US" b="1" i="1" dirty="0" smtClean="0"/>
              <a:t>_data</a:t>
            </a:r>
            <a:endParaRPr lang="en-US" altLang="en-US" b="1" i="1" dirty="0" smtClean="0"/>
          </a:p>
          <a:p>
            <a:r>
              <a:rPr lang="en-US" altLang="en-US" dirty="0" smtClean="0"/>
              <a:t>Validate Method: </a:t>
            </a:r>
            <a:r>
              <a:rPr lang="en-US" altLang="en-US" b="1" i="1" dirty="0"/>
              <a:t>progname</a:t>
            </a:r>
            <a:r>
              <a:rPr lang="en-US" altLang="en-US" b="1" i="1" dirty="0" smtClean="0"/>
              <a:t>_valid</a:t>
            </a:r>
            <a:endParaRPr lang="en-US" altLang="en-US" b="1" i="1" dirty="0" smtClean="0"/>
          </a:p>
          <a:p>
            <a:r>
              <a:rPr lang="en-US" altLang="en-US" dirty="0" smtClean="0"/>
              <a:t>Menu Method: </a:t>
            </a:r>
            <a:r>
              <a:rPr lang="en-US" altLang="en-US" b="1" i="1" dirty="0"/>
              <a:t>progname</a:t>
            </a:r>
            <a:r>
              <a:rPr lang="en-US" altLang="en-US" b="1" i="1" dirty="0" smtClean="0"/>
              <a:t>_menu</a:t>
            </a:r>
            <a:endParaRPr lang="en-US" altLang="en-US" b="1" i="1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4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this exercise.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Key Change Method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200" b="1" dirty="0" smtClean="0"/>
              <a:t> cmk_fldnam	, </a:t>
            </a:r>
            <a:r>
              <a:rPr lang="en-US" altLang="en-US" sz="1200" b="1" dirty="0" smtClean="0"/>
              <a:t>^val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i="1" dirty="0" smtClean="0"/>
              <a:t>dataEntered</a:t>
            </a:r>
            <a:r>
              <a:rPr lang="en-US" altLang="en-US" sz="1200" b="1" dirty="0" smtClean="0"/>
              <a:t>	,a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i="1" dirty="0" smtClean="0"/>
              <a:t>	dataStored</a:t>
            </a:r>
            <a:r>
              <a:rPr lang="en-US" altLang="en-US" sz="1200" b="1" dirty="0" smtClean="0"/>
              <a:t>	,a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i="1" dirty="0" smtClean="0"/>
              <a:t>	</a:t>
            </a:r>
            <a:r>
              <a:rPr lang="en-US" altLang="en-US" sz="1200" b="1" i="1" dirty="0" smtClean="0"/>
              <a:t>pendingStatus</a:t>
            </a:r>
            <a:r>
              <a:rPr lang="en-US" altLang="en-US" sz="1200" b="1" dirty="0" smtClean="0"/>
              <a:t>	,</a:t>
            </a:r>
            <a:r>
              <a:rPr lang="en-US" altLang="en-US" sz="1200" b="1" dirty="0" smtClean="0"/>
              <a:t>n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i="1" dirty="0" smtClean="0"/>
              <a:t>.include “WND:inpinf.def</a:t>
            </a:r>
            <a:r>
              <a:rPr lang="en-US" altLang="en-US" sz="1200" b="1" i="1" dirty="0" smtClean="0"/>
              <a:t>”</a:t>
            </a:r>
            <a:endParaRPr lang="en-US" altLang="en-US" sz="1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i="1" dirty="0" smtClean="0"/>
              <a:t>	</a:t>
            </a:r>
            <a:r>
              <a:rPr lang="en-US" altLang="en-US" sz="1200" b="1" i="1" dirty="0" smtClean="0"/>
              <a:t>dataRecord</a:t>
            </a:r>
            <a:r>
              <a:rPr lang="en-US" altLang="en-US" sz="1200" b="1" dirty="0" smtClean="0"/>
              <a:t>	,</a:t>
            </a:r>
            <a:r>
              <a:rPr lang="en-US" altLang="en-US" sz="1200" b="1" dirty="0" smtClean="0"/>
              <a:t>a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i="1" dirty="0" smtClean="0"/>
              <a:t>	</a:t>
            </a:r>
            <a:r>
              <a:rPr lang="en-US" altLang="en-US" sz="1200" b="1" i="1" dirty="0" smtClean="0"/>
              <a:t>hprogctl</a:t>
            </a:r>
            <a:r>
              <a:rPr lang="en-US" altLang="en-US" sz="1200" b="1" dirty="0" smtClean="0"/>
              <a:t>	,</a:t>
            </a:r>
            <a:r>
              <a:rPr lang="en-US" altLang="en-US" sz="1200" b="1" dirty="0" smtClean="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.align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WorkVars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mReturnStatus	,int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init</a:t>
            </a:r>
            <a:r>
              <a:rPr lang="en-US" altLang="en-US" sz="1200" b="1" dirty="0" smtClean="0"/>
              <a:t> WorkVars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…</a:t>
            </a:r>
            <a:endParaRPr lang="en-US" altLang="en-US" sz="1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freturn</a:t>
            </a:r>
            <a:r>
              <a:rPr lang="en-US" altLang="en-US" sz="1200" b="1" dirty="0" smtClean="0"/>
              <a:t> mReturnStatus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endfunction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sz="1200" dirty="0" smtClean="0"/>
              <a:t>Special version of standard Synergy field level change method.</a:t>
            </a:r>
          </a:p>
          <a:p>
            <a:r>
              <a:rPr lang="en-US" sz="1200" dirty="0" smtClean="0"/>
              <a:t>Designated by prefix </a:t>
            </a:r>
            <a:r>
              <a:rPr lang="en-US" sz="1200" b="1" i="1" dirty="0" smtClean="0"/>
              <a:t>CMK_ </a:t>
            </a:r>
            <a:r>
              <a:rPr lang="en-US" sz="1200" dirty="0" smtClean="0"/>
              <a:t>(CU naming convention).</a:t>
            </a:r>
          </a:p>
          <a:p>
            <a:r>
              <a:rPr lang="en-US" sz="1200" dirty="0" smtClean="0"/>
              <a:t>Perform </a:t>
            </a:r>
            <a:r>
              <a:rPr lang="en-US" sz="1200" dirty="0"/>
              <a:t>input field change </a:t>
            </a:r>
            <a:r>
              <a:rPr lang="en-US" sz="1200" dirty="0" smtClean="0"/>
              <a:t>processing and additional tasks based on </a:t>
            </a:r>
            <a:r>
              <a:rPr lang="en-US" sz="1200" b="1" i="1" dirty="0" smtClean="0"/>
              <a:t>dataEntered.</a:t>
            </a:r>
            <a:endParaRPr lang="en-US" sz="1200" dirty="0" smtClean="0"/>
          </a:p>
          <a:p>
            <a:r>
              <a:rPr lang="en-US" sz="1200" dirty="0" smtClean="0"/>
              <a:t>Arguments:</a:t>
            </a:r>
          </a:p>
          <a:p>
            <a:pPr lvl="1"/>
            <a:r>
              <a:rPr lang="en-US" altLang="en-US" sz="1200" b="1" i="1" dirty="0" smtClean="0"/>
              <a:t>DATAENTERED</a:t>
            </a:r>
          </a:p>
          <a:p>
            <a:pPr lvl="2"/>
            <a:r>
              <a:rPr lang="en-US" altLang="en-US" sz="1200" dirty="0" smtClean="0"/>
              <a:t>Data </a:t>
            </a:r>
            <a:r>
              <a:rPr lang="en-US" altLang="en-US" sz="1200" dirty="0"/>
              <a:t>as </a:t>
            </a:r>
            <a:r>
              <a:rPr lang="en-US" altLang="en-US" sz="1200" dirty="0" smtClean="0"/>
              <a:t>entered.</a:t>
            </a:r>
          </a:p>
          <a:p>
            <a:pPr lvl="1"/>
            <a:r>
              <a:rPr lang="en-US" altLang="en-US" sz="1200" b="1" i="1" dirty="0" smtClean="0"/>
              <a:t>DATASTORED</a:t>
            </a:r>
          </a:p>
          <a:p>
            <a:pPr lvl="2"/>
            <a:r>
              <a:rPr lang="en-US" altLang="en-US" sz="1200" dirty="0" smtClean="0"/>
              <a:t>Data </a:t>
            </a:r>
            <a:r>
              <a:rPr lang="en-US" altLang="en-US" sz="1200" dirty="0"/>
              <a:t>as </a:t>
            </a:r>
            <a:r>
              <a:rPr lang="en-US" altLang="en-US" sz="1200" dirty="0" smtClean="0"/>
              <a:t>stored.</a:t>
            </a:r>
          </a:p>
          <a:p>
            <a:pPr lvl="1"/>
            <a:r>
              <a:rPr lang="en-US" altLang="en-US" sz="1200" b="1" i="1" dirty="0" smtClean="0"/>
              <a:t>PENDINGSTATUS</a:t>
            </a:r>
          </a:p>
          <a:p>
            <a:pPr lvl="2"/>
            <a:r>
              <a:rPr lang="en-US" altLang="en-US" sz="1200" dirty="0" smtClean="0"/>
              <a:t>Incoming </a:t>
            </a:r>
            <a:r>
              <a:rPr lang="en-US" altLang="en-US" sz="1200" dirty="0"/>
              <a:t>error </a:t>
            </a:r>
            <a:r>
              <a:rPr lang="en-US" altLang="en-US" sz="1200" dirty="0" smtClean="0"/>
              <a:t>status.</a:t>
            </a:r>
          </a:p>
          <a:p>
            <a:pPr lvl="1"/>
            <a:r>
              <a:rPr lang="en-US" altLang="en-US" sz="1200" b="1" i="1" dirty="0" smtClean="0"/>
              <a:t>.</a:t>
            </a:r>
            <a:r>
              <a:rPr lang="en-US" altLang="en-US" sz="1200" b="1" i="1" dirty="0"/>
              <a:t>include “WND:inpinf.def”</a:t>
            </a:r>
            <a:r>
              <a:rPr lang="en-US" altLang="en-US" sz="1200" dirty="0"/>
              <a:t> </a:t>
            </a:r>
            <a:endParaRPr lang="en-US" altLang="en-US" sz="1200" dirty="0" smtClean="0"/>
          </a:p>
          <a:p>
            <a:pPr lvl="2"/>
            <a:r>
              <a:rPr lang="en-US" altLang="en-US" sz="1200" dirty="0" smtClean="0"/>
              <a:t>Inputinfo structure.</a:t>
            </a:r>
          </a:p>
          <a:p>
            <a:pPr lvl="1"/>
            <a:r>
              <a:rPr lang="en-US" altLang="en-US" sz="1200" b="1" i="1" dirty="0" smtClean="0"/>
              <a:t>DATARECORD</a:t>
            </a:r>
          </a:p>
          <a:p>
            <a:pPr lvl="2"/>
            <a:r>
              <a:rPr lang="en-US" altLang="en-US" sz="1200" dirty="0"/>
              <a:t>D</a:t>
            </a:r>
            <a:r>
              <a:rPr lang="en-US" altLang="en-US" sz="1200" dirty="0" smtClean="0"/>
              <a:t>ata </a:t>
            </a:r>
            <a:r>
              <a:rPr lang="en-US" altLang="en-US" sz="1200" dirty="0"/>
              <a:t>record passed </a:t>
            </a:r>
            <a:r>
              <a:rPr lang="en-US" altLang="en-US" sz="1200" dirty="0" smtClean="0"/>
              <a:t>to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CUI_INPUT</a:t>
            </a:r>
            <a:r>
              <a:rPr lang="en-US" altLang="en-US" sz="1200" dirty="0" smtClean="0"/>
              <a:t>.</a:t>
            </a:r>
          </a:p>
          <a:p>
            <a:pPr lvl="1"/>
            <a:r>
              <a:rPr lang="en-US" altLang="en-US" sz="1200" b="1" i="1" dirty="0" smtClean="0"/>
              <a:t>HPROGCTL</a:t>
            </a:r>
          </a:p>
          <a:p>
            <a:pPr lvl="2"/>
            <a:r>
              <a:rPr lang="en-US" altLang="en-US" sz="1200" dirty="0" smtClean="0"/>
              <a:t>The </a:t>
            </a:r>
            <a:r>
              <a:rPr lang="en-US" altLang="en-US" sz="1200" dirty="0"/>
              <a:t>current program </a:t>
            </a:r>
            <a:r>
              <a:rPr lang="en-US" altLang="en-US" sz="1200" dirty="0" smtClean="0"/>
              <a:t>control.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Steps to Program Setup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Create a maintenance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Populate the tabset/input </a:t>
            </a:r>
            <a:r>
              <a:rPr lang="en-US" altLang="en-US" dirty="0" smtClean="0"/>
              <a:t>controls.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standard </a:t>
            </a:r>
            <a:r>
              <a:rPr lang="en-US" altLang="en-US" dirty="0" smtClean="0"/>
              <a:t>toolbar.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Process the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Destroy the program </a:t>
            </a:r>
            <a:r>
              <a:rPr lang="en-US" altLang="en-US" dirty="0" smtClean="0"/>
              <a:t>control.</a:t>
            </a:r>
            <a:endParaRPr lang="en-US" altLang="en-US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Key Change Method Tasks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en-US" sz="1600" dirty="0" smtClean="0"/>
              <a:t>Perform any field-specific </a:t>
            </a:r>
            <a:r>
              <a:rPr lang="en-US" altLang="en-US" sz="1600" dirty="0" smtClean="0"/>
              <a:t>validation.</a:t>
            </a:r>
            <a:endParaRPr lang="en-US" altLang="en-US" sz="1600" dirty="0" smtClean="0"/>
          </a:p>
          <a:p>
            <a:pPr eaLnBrk="1" hangingPunct="1"/>
            <a:r>
              <a:rPr lang="en-US" altLang="en-US" sz="1600" dirty="0" smtClean="0"/>
              <a:t>If </a:t>
            </a:r>
            <a:r>
              <a:rPr lang="en-US" altLang="en-US" sz="1600" b="1" i="1" dirty="0" smtClean="0"/>
              <a:t>dataEntered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is blank: </a:t>
            </a:r>
          </a:p>
          <a:p>
            <a:pPr lvl="1" eaLnBrk="1" hangingPunct="1"/>
            <a:r>
              <a:rPr lang="en-US" altLang="en-US" sz="1600" dirty="0" smtClean="0"/>
              <a:t>Add mode: </a:t>
            </a:r>
            <a:r>
              <a:rPr lang="en-US" altLang="en-US" sz="1600" dirty="0" smtClean="0"/>
              <a:t>Return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D_REQERR</a:t>
            </a:r>
            <a:endParaRPr lang="en-US" altLang="en-US" sz="1600" b="1" dirty="0" smtClean="0">
              <a:solidFill>
                <a:srgbClr val="FFC000"/>
              </a:solidFill>
            </a:endParaRPr>
          </a:p>
          <a:p>
            <a:pPr lvl="1" eaLnBrk="1" hangingPunct="1"/>
            <a:r>
              <a:rPr lang="en-US" altLang="en-US" sz="1600" dirty="0" smtClean="0"/>
              <a:t>Otherwise: </a:t>
            </a:r>
            <a:r>
              <a:rPr lang="en-US" altLang="en-US" sz="1600" dirty="0" smtClean="0"/>
              <a:t>Signal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CU_NXTREC</a:t>
            </a:r>
            <a:endParaRPr lang="en-US" altLang="en-US" sz="1600" b="1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en-US" altLang="en-US" sz="1600" dirty="0" smtClean="0"/>
              <a:t>Call data method to verify the </a:t>
            </a:r>
            <a:r>
              <a:rPr lang="en-US" altLang="en-US" sz="1600" dirty="0" smtClean="0"/>
              <a:t>record: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600" dirty="0" smtClean="0"/>
              <a:t>If data method returns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DA_NOMOREDATA</a:t>
            </a:r>
            <a:r>
              <a:rPr lang="en-US" altLang="en-US" sz="1600" dirty="0" smtClean="0"/>
              <a:t>, return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D_EMITTEDERR</a:t>
            </a:r>
            <a:r>
              <a:rPr lang="en-US" altLang="en-US" sz="1600" dirty="0" smtClean="0"/>
              <a:t>.</a:t>
            </a:r>
            <a:endParaRPr lang="en-US" altLang="en-US" sz="1600" b="1" dirty="0" smtClean="0"/>
          </a:p>
          <a:p>
            <a:pPr lvl="1" eaLnBrk="1" hangingPunct="1"/>
            <a:r>
              <a:rPr lang="en-US" altLang="en-US" sz="1600" dirty="0" smtClean="0"/>
              <a:t>Add mode: Signal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CU_ENABLE</a:t>
            </a:r>
          </a:p>
          <a:p>
            <a:pPr lvl="1" eaLnBrk="1" hangingPunct="1"/>
            <a:r>
              <a:rPr lang="en-US" altLang="en-US" sz="1600" dirty="0" smtClean="0"/>
              <a:t>Otherwise: Signal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CU_DISPLAY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5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this exercise.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Conventions</a:t>
            </a:r>
          </a:p>
        </p:txBody>
      </p:sp>
      <p:sp>
        <p:nvSpPr>
          <p:cNvPr id="1741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Input set “</a:t>
            </a:r>
            <a:r>
              <a:rPr lang="en-US" altLang="en-US" sz="2000" b="1" dirty="0" smtClean="0"/>
              <a:t>input</a:t>
            </a:r>
            <a:r>
              <a:rPr lang="en-US" altLang="en-US" sz="2000" dirty="0" smtClean="0"/>
              <a:t>” contains all fields entered by the </a:t>
            </a:r>
            <a:r>
              <a:rPr lang="en-US" altLang="en-US" sz="2000" dirty="0" smtClean="0"/>
              <a:t>user.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Input set “</a:t>
            </a:r>
            <a:r>
              <a:rPr lang="en-US" altLang="en-US" sz="2000" b="1" dirty="0" smtClean="0"/>
              <a:t>key</a:t>
            </a:r>
            <a:r>
              <a:rPr lang="en-US" altLang="en-US" sz="2000" dirty="0" smtClean="0"/>
              <a:t>” contains all fields in the primary </a:t>
            </a:r>
            <a:r>
              <a:rPr lang="en-US" altLang="en-US" sz="2000" dirty="0" smtClean="0"/>
              <a:t>key.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Input set “</a:t>
            </a:r>
            <a:r>
              <a:rPr lang="en-US" altLang="en-US" sz="2000" b="1" dirty="0" smtClean="0"/>
              <a:t>depend</a:t>
            </a:r>
            <a:r>
              <a:rPr lang="en-US" altLang="en-US" sz="2000" dirty="0" smtClean="0"/>
              <a:t>” contains all fields that need to be disabled in add </a:t>
            </a:r>
            <a:r>
              <a:rPr lang="en-US" altLang="en-US" sz="2000" dirty="0" smtClean="0"/>
              <a:t>mode.</a:t>
            </a:r>
            <a:endParaRPr lang="en-US" altLang="en-US" sz="2000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CU Toolkit Calls Involved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CUE_MAINTCTL</a:t>
            </a:r>
          </a:p>
          <a:p>
            <a:pPr lvl="1"/>
            <a:r>
              <a:rPr lang="en-US" altLang="en-US" sz="2000" dirty="0"/>
              <a:t>Create a program control for a maintenance </a:t>
            </a:r>
            <a:r>
              <a:rPr lang="en-US" altLang="en-US" sz="2000" dirty="0" smtClean="0"/>
              <a:t>program.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CUTS_CREATE</a:t>
            </a:r>
          </a:p>
          <a:p>
            <a:pPr lvl="1"/>
            <a:r>
              <a:rPr lang="en-US" altLang="en-US" sz="2000" dirty="0"/>
              <a:t>A</a:t>
            </a:r>
            <a:r>
              <a:rPr lang="en-US" altLang="en-US" sz="2000" dirty="0" smtClean="0"/>
              <a:t>dds </a:t>
            </a:r>
            <a:r>
              <a:rPr lang="en-US" altLang="en-US" sz="2000" dirty="0" smtClean="0"/>
              <a:t>a tab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CUTB_MAINT</a:t>
            </a:r>
          </a:p>
          <a:p>
            <a:pPr lvl="1"/>
            <a:r>
              <a:rPr lang="en-US" altLang="en-US" sz="2000" dirty="0"/>
              <a:t>C</a:t>
            </a:r>
            <a:r>
              <a:rPr lang="en-US" altLang="en-US" sz="2000" dirty="0" smtClean="0"/>
              <a:t>reates </a:t>
            </a:r>
            <a:r>
              <a:rPr lang="en-US" altLang="en-US" sz="2000" dirty="0" smtClean="0"/>
              <a:t>toolbar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CUE_PROCESS</a:t>
            </a:r>
          </a:p>
          <a:p>
            <a:pPr lvl="1"/>
            <a:r>
              <a:rPr lang="en-US" altLang="en-US" sz="2000" dirty="0" smtClean="0"/>
              <a:t>Process </a:t>
            </a:r>
            <a:r>
              <a:rPr lang="en-US" altLang="en-US" sz="2000" dirty="0" smtClean="0"/>
              <a:t>input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CUE_DESTROYHPROGCTL </a:t>
            </a:r>
          </a:p>
          <a:p>
            <a:pPr lvl="1"/>
            <a:r>
              <a:rPr lang="en-US" altLang="en-US" sz="2000" dirty="0" smtClean="0"/>
              <a:t>Deletes </a:t>
            </a:r>
            <a:r>
              <a:rPr lang="en-US" altLang="en-US" sz="2000" dirty="0" smtClean="0"/>
              <a:t>program </a:t>
            </a:r>
            <a:r>
              <a:rPr lang="en-US" altLang="en-US" sz="2000" dirty="0" smtClean="0"/>
              <a:t>control.</a:t>
            </a:r>
            <a:endParaRPr lang="en-US" altLang="en-US" sz="20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Naming Conventions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User data window that contains application name must be named “</a:t>
            </a:r>
            <a:r>
              <a:rPr lang="en-US" altLang="en-US" sz="2000" b="1" i="1" dirty="0" smtClean="0"/>
              <a:t>progname_txt</a:t>
            </a:r>
            <a:r>
              <a:rPr lang="en-US" altLang="en-US" sz="2000" dirty="0" smtClean="0"/>
              <a:t>”.</a:t>
            </a:r>
          </a:p>
          <a:p>
            <a:r>
              <a:rPr lang="en-US" altLang="en-US" sz="2000" dirty="0" smtClean="0"/>
              <a:t>Save method should be named </a:t>
            </a:r>
            <a:r>
              <a:rPr lang="en-US" altLang="en-US" sz="2000" dirty="0" smtClean="0"/>
              <a:t>“</a:t>
            </a:r>
            <a:r>
              <a:rPr lang="en-US" altLang="en-US" sz="2000" b="1" i="1" dirty="0"/>
              <a:t>progname</a:t>
            </a:r>
            <a:r>
              <a:rPr lang="en-US" altLang="en-US" sz="2000" b="1" i="1" dirty="0" smtClean="0"/>
              <a:t>_save</a:t>
            </a:r>
            <a:r>
              <a:rPr lang="en-US" altLang="en-US" sz="2000" dirty="0" smtClean="0"/>
              <a:t>”.</a:t>
            </a:r>
            <a:endParaRPr lang="en-US" altLang="en-US" sz="2000" dirty="0" smtClean="0"/>
          </a:p>
          <a:p>
            <a:r>
              <a:rPr lang="en-US" altLang="en-US" sz="2000" dirty="0" smtClean="0"/>
              <a:t>Data method should be named </a:t>
            </a:r>
            <a:r>
              <a:rPr lang="en-US" altLang="en-US" sz="2000" dirty="0" smtClean="0"/>
              <a:t>“</a:t>
            </a:r>
            <a:r>
              <a:rPr lang="en-US" altLang="en-US" sz="2000" b="1" i="1" dirty="0"/>
              <a:t>progname</a:t>
            </a:r>
            <a:r>
              <a:rPr lang="en-US" altLang="en-US" sz="2000" b="1" i="1" dirty="0" smtClean="0"/>
              <a:t>_data</a:t>
            </a:r>
            <a:r>
              <a:rPr lang="en-US" altLang="en-US" sz="2000" dirty="0" smtClean="0"/>
              <a:t>”.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First input window must contain two input </a:t>
            </a:r>
            <a:r>
              <a:rPr lang="en-US" altLang="en-US" sz="2000" dirty="0" smtClean="0"/>
              <a:t>sets: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One named “</a:t>
            </a:r>
            <a:r>
              <a:rPr lang="en-US" altLang="en-US" sz="2000" b="1" dirty="0" smtClean="0"/>
              <a:t>key</a:t>
            </a:r>
            <a:r>
              <a:rPr lang="en-US" altLang="en-US" sz="2000" dirty="0" smtClean="0"/>
              <a:t>” that contains key </a:t>
            </a:r>
            <a:r>
              <a:rPr lang="en-US" altLang="en-US" sz="2000" dirty="0" smtClean="0"/>
              <a:t>fields.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One name “</a:t>
            </a:r>
            <a:r>
              <a:rPr lang="en-US" altLang="en-US" sz="2000" b="1" dirty="0" smtClean="0"/>
              <a:t>input</a:t>
            </a:r>
            <a:r>
              <a:rPr lang="en-US" altLang="en-US" sz="2000" dirty="0" smtClean="0"/>
              <a:t>” that contains all </a:t>
            </a:r>
            <a:r>
              <a:rPr lang="en-US" altLang="en-US" sz="2000" dirty="0" smtClean="0"/>
              <a:t>fields.</a:t>
            </a:r>
            <a:endParaRPr lang="en-US" altLang="en-US" sz="20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%CUE_MAINTCTL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200" b="1" i="1" dirty="0" smtClean="0"/>
              <a:t>hprogctl</a:t>
            </a:r>
            <a:r>
              <a:rPr lang="en-US" altLang="en-US" sz="1200" b="1" dirty="0" smtClean="0"/>
              <a:t> =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%cue_maintctl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progname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datarec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numtabs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numdataobjs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rows</a:t>
            </a:r>
            <a:r>
              <a:rPr lang="en-US" altLang="en-US" sz="1200" b="1" dirty="0" smtClean="0"/>
              <a:t>, </a:t>
            </a:r>
            <a:r>
              <a:rPr lang="en-US" altLang="en-US" sz="1200" b="1" i="1" dirty="0" smtClean="0"/>
              <a:t>cols </a:t>
            </a:r>
            <a:r>
              <a:rPr lang="en-US" altLang="en-US" sz="1200" b="1" dirty="0" smtClean="0"/>
              <a:t>)</a:t>
            </a:r>
          </a:p>
          <a:p>
            <a:pPr marL="0" indent="0">
              <a:buNone/>
            </a:pPr>
            <a:endParaRPr lang="en-US" altLang="en-US" sz="1400" b="1" dirty="0" smtClean="0"/>
          </a:p>
          <a:p>
            <a:r>
              <a:rPr lang="en-US" altLang="en-US" sz="2800" dirty="0" smtClean="0"/>
              <a:t>Creates the program control.</a:t>
            </a:r>
          </a:p>
          <a:p>
            <a:r>
              <a:rPr lang="en-US" altLang="en-US" sz="2800" dirty="0" smtClean="0"/>
              <a:t>Loads application name.</a:t>
            </a:r>
          </a:p>
          <a:p>
            <a:r>
              <a:rPr lang="en-US" altLang="en-US" sz="2800" dirty="0" smtClean="0"/>
              <a:t>Registers standard methods.</a:t>
            </a:r>
          </a:p>
          <a:p>
            <a:r>
              <a:rPr lang="en-US" altLang="en-US" sz="2800" dirty="0" smtClean="0"/>
              <a:t>Creates tab container.</a:t>
            </a:r>
          </a:p>
          <a:p>
            <a:r>
              <a:rPr lang="en-US" altLang="en-US" sz="2800" dirty="0" smtClean="0"/>
              <a:t>Creates data object table.</a:t>
            </a:r>
          </a:p>
          <a:p>
            <a:r>
              <a:rPr lang="en-US" altLang="en-US" sz="2800" dirty="0" smtClean="0"/>
              <a:t>Verifies user security privileges.</a:t>
            </a:r>
            <a:endParaRPr lang="en-US" altLang="en-US" sz="2800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80375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CUE_MAINTCTL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4876800"/>
          </a:xfrm>
        </p:spPr>
        <p:txBody>
          <a:bodyPr/>
          <a:lstStyle/>
          <a:p>
            <a:r>
              <a:rPr lang="en-US" altLang="en-US" sz="1600" b="1" i="1" dirty="0" smtClean="0"/>
              <a:t>HPROGCTL		</a:t>
            </a:r>
            <a:r>
              <a:rPr lang="en-US" altLang="en-US" sz="1600" b="1" dirty="0" smtClean="0"/>
              <a:t>(n)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Program control to add.</a:t>
            </a:r>
          </a:p>
          <a:p>
            <a:r>
              <a:rPr lang="en-US" altLang="en-US" sz="1600" b="1" i="1" dirty="0" smtClean="0"/>
              <a:t>PROGNAME		</a:t>
            </a:r>
            <a:r>
              <a:rPr lang="en-US" altLang="en-US" sz="1600" b="1" dirty="0" smtClean="0"/>
              <a:t>(a)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name of the </a:t>
            </a:r>
            <a:r>
              <a:rPr lang="en-US" altLang="en-US" sz="1600" dirty="0" smtClean="0"/>
              <a:t>program.</a:t>
            </a:r>
            <a:endParaRPr lang="en-US" altLang="en-US" sz="1600" dirty="0"/>
          </a:p>
          <a:p>
            <a:r>
              <a:rPr lang="en-US" altLang="en-US" sz="1600" b="1" i="1" dirty="0" smtClean="0"/>
              <a:t>DATAREC</a:t>
            </a:r>
            <a:r>
              <a:rPr lang="en-US" altLang="en-US" sz="1600" b="1" dirty="0"/>
              <a:t>		</a:t>
            </a:r>
            <a:r>
              <a:rPr lang="en-US" altLang="en-US" sz="1600" b="1" dirty="0" smtClean="0"/>
              <a:t>(a)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The record which will be used as the primary entry in the data object </a:t>
            </a:r>
            <a:r>
              <a:rPr lang="en-US" altLang="en-US" sz="1600" dirty="0" smtClean="0"/>
              <a:t>table.</a:t>
            </a:r>
            <a:endParaRPr lang="en-US" altLang="en-US" sz="1600" dirty="0"/>
          </a:p>
          <a:p>
            <a:r>
              <a:rPr lang="en-US" altLang="en-US" sz="1600" b="1" i="1" dirty="0" smtClean="0"/>
              <a:t>NUMTABS</a:t>
            </a:r>
            <a:r>
              <a:rPr lang="en-US" altLang="en-US" sz="1600" b="1" dirty="0" smtClean="0"/>
              <a:t>		(n)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number of screens used by the </a:t>
            </a:r>
            <a:r>
              <a:rPr lang="en-US" altLang="en-US" sz="1600" dirty="0" smtClean="0"/>
              <a:t>program.</a:t>
            </a:r>
            <a:endParaRPr lang="en-US" altLang="en-US" sz="1600" dirty="0"/>
          </a:p>
          <a:p>
            <a:r>
              <a:rPr lang="en-US" altLang="en-US" sz="1600" b="1" i="1" dirty="0" smtClean="0"/>
              <a:t>NUMDATAOBJS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(n)</a:t>
            </a:r>
            <a:endParaRPr lang="en-US" altLang="en-US" sz="1600" b="1" dirty="0"/>
          </a:p>
          <a:p>
            <a:pPr lvl="1"/>
            <a:r>
              <a:rPr lang="en-US" altLang="en-US" sz="1600" dirty="0"/>
              <a:t>The number of entries in the data object </a:t>
            </a:r>
            <a:r>
              <a:rPr lang="en-US" altLang="en-US" sz="1600" dirty="0" smtClean="0"/>
              <a:t>table.</a:t>
            </a:r>
          </a:p>
          <a:p>
            <a:r>
              <a:rPr lang="en-US" altLang="en-US" sz="1600" b="1" i="1" dirty="0" smtClean="0"/>
              <a:t>ROWS</a:t>
            </a:r>
            <a:r>
              <a:rPr lang="en-US" altLang="en-US" sz="1600" b="1" dirty="0" smtClean="0"/>
              <a:t>		(n)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number of rows in the tab </a:t>
            </a:r>
            <a:r>
              <a:rPr lang="en-US" altLang="en-US" sz="1600" dirty="0" smtClean="0"/>
              <a:t>container.</a:t>
            </a:r>
            <a:endParaRPr lang="en-US" altLang="en-US" sz="1600" dirty="0"/>
          </a:p>
          <a:p>
            <a:r>
              <a:rPr lang="en-US" altLang="en-US" sz="1600" b="1" i="1" dirty="0" smtClean="0"/>
              <a:t>COLS</a:t>
            </a:r>
            <a:r>
              <a:rPr lang="en-US" altLang="en-US" sz="1600" b="1" dirty="0" smtClean="0"/>
              <a:t>		(n)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number of columns in the tab </a:t>
            </a:r>
            <a:r>
              <a:rPr lang="en-US" altLang="en-US" sz="1600" dirty="0" smtClean="0"/>
              <a:t>container.</a:t>
            </a:r>
            <a:endParaRPr lang="en-US" altLang="en-US" sz="1600" dirty="0"/>
          </a:p>
          <a:p>
            <a:endParaRPr lang="en-US" altLang="en-US" sz="1600" dirty="0" smtClean="0"/>
          </a:p>
          <a:p>
            <a:endParaRPr lang="en-US" altLang="en-US" sz="28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CUTS_CREATE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5000"/>
              <a:buNone/>
            </a:pPr>
            <a:r>
              <a:rPr lang="en-US" altLang="en-US" sz="1400" b="1" dirty="0">
                <a:solidFill>
                  <a:srgbClr val="7030A0"/>
                </a:solidFill>
              </a:rPr>
              <a:t>xcall</a:t>
            </a:r>
            <a:r>
              <a:rPr lang="en-US" altLang="en-US" sz="1400" b="1" dirty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cuts_create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hprogctl</a:t>
            </a:r>
            <a:r>
              <a:rPr lang="en-US" altLang="en-US" sz="1400" b="1" dirty="0"/>
              <a:t>, </a:t>
            </a:r>
            <a:r>
              <a:rPr lang="en-US" altLang="en-US" sz="1400" b="1" i="1" dirty="0" smtClean="0"/>
              <a:t>tabname</a:t>
            </a:r>
            <a:r>
              <a:rPr lang="en-US" altLang="en-US" sz="1400" b="1" dirty="0" smtClean="0"/>
              <a:t>, [</a:t>
            </a:r>
            <a:r>
              <a:rPr lang="en-US" altLang="en-US" sz="1400" b="1" i="1" dirty="0"/>
              <a:t>tabmethod</a:t>
            </a:r>
            <a:r>
              <a:rPr lang="en-US" altLang="en-US" sz="1400" b="1" dirty="0"/>
              <a:t>], [</a:t>
            </a:r>
            <a:r>
              <a:rPr lang="en-US" altLang="en-US" sz="1400" b="1" i="1" dirty="0"/>
              <a:t>datatbl</a:t>
            </a:r>
            <a:r>
              <a:rPr lang="en-US" altLang="en-US" sz="1400" b="1" dirty="0"/>
              <a:t>] [,</a:t>
            </a:r>
            <a:r>
              <a:rPr lang="en-US" altLang="en-US" sz="1400" b="1" i="1" dirty="0"/>
              <a:t>dataele</a:t>
            </a:r>
            <a:r>
              <a:rPr lang="en-US" altLang="en-US" sz="1400" b="1" dirty="0" smtClean="0"/>
              <a:t>] )</a:t>
            </a:r>
            <a:endParaRPr lang="en-US" altLang="en-US" sz="1400" b="1" dirty="0"/>
          </a:p>
          <a:p>
            <a:pPr>
              <a:lnSpc>
                <a:spcPct val="90000"/>
              </a:lnSpc>
              <a:buSzPct val="75000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 smtClean="0"/>
              <a:t>Loads </a:t>
            </a:r>
            <a:r>
              <a:rPr lang="en-US" altLang="en-US" sz="2000" dirty="0"/>
              <a:t>an input </a:t>
            </a:r>
            <a:r>
              <a:rPr lang="en-US" altLang="en-US" sz="2000" dirty="0" smtClean="0"/>
              <a:t>window.</a:t>
            </a:r>
            <a:endParaRPr lang="en-US" alt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/>
              <a:t>Creates an input control for that </a:t>
            </a:r>
            <a:r>
              <a:rPr lang="en-US" altLang="en-US" sz="2000" dirty="0" smtClean="0"/>
              <a:t>window.</a:t>
            </a:r>
            <a:endParaRPr lang="en-US" alt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/>
              <a:t>Passes the input window to the program control’s </a:t>
            </a:r>
            <a:r>
              <a:rPr lang="en-US" altLang="en-US" sz="2000" dirty="0" smtClean="0"/>
              <a:t>tabset.</a:t>
            </a:r>
            <a:endParaRPr lang="en-US" alt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/>
              <a:t>Registers standard </a:t>
            </a:r>
            <a:r>
              <a:rPr lang="en-US" altLang="en-US" sz="2000" dirty="0" smtClean="0"/>
              <a:t>methods.</a:t>
            </a:r>
            <a:endParaRPr lang="en-US" sz="2000" dirty="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52400" y="12954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altLang="en-US" sz="1400" smtClean="0">
                <a:solidFill>
                  <a:schemeClr val="tx2"/>
                </a:solidFill>
              </a:rPr>
              <a:t>CU Toolkit Training</a:t>
            </a:r>
            <a:endParaRPr kumimoji="0"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08CAA36A-BDEC-4860-9927-1CDBD208B19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06D8B6E-EA6A-4B54-9841-24FED1039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CB3472-85F7-45AF-9337-EDD67FA289B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642472-A7A4-44E3-91A4-9E662CF0679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1019</TotalTime>
  <Words>1551</Words>
  <Application>Microsoft Office PowerPoint</Application>
  <PresentationFormat>On-screen Show (4:3)</PresentationFormat>
  <Paragraphs>345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Times New Roman</vt:lpstr>
      <vt:lpstr>Arial</vt:lpstr>
      <vt:lpstr>Franklin Gothic Book</vt:lpstr>
      <vt:lpstr>Perpetua</vt:lpstr>
      <vt:lpstr>Wingdings 2</vt:lpstr>
      <vt:lpstr>Arial terminal</vt:lpstr>
      <vt:lpstr>Wingdings</vt:lpstr>
      <vt:lpstr>CUDark</vt:lpstr>
      <vt:lpstr>Dark Design</vt:lpstr>
      <vt:lpstr>CU Toolkit – Maintenance Program Concepts</vt:lpstr>
      <vt:lpstr>Maintenance Program Overview</vt:lpstr>
      <vt:lpstr>Steps to Program Setup</vt:lpstr>
      <vt:lpstr>Input Conventions</vt:lpstr>
      <vt:lpstr>CU Toolkit Calls Involved</vt:lpstr>
      <vt:lpstr>Naming Conventions</vt:lpstr>
      <vt:lpstr>%CUE_MAINTCTL</vt:lpstr>
      <vt:lpstr>CUE_MAINTCTL Arguments</vt:lpstr>
      <vt:lpstr>XCALL CUTS_CREATE</vt:lpstr>
      <vt:lpstr>CUTS_CREATE Arguments</vt:lpstr>
      <vt:lpstr>CUTB_MAINT</vt:lpstr>
      <vt:lpstr>CUTB_MAINT Arguments</vt:lpstr>
      <vt:lpstr>XCALL CUE_PROCESS</vt:lpstr>
      <vt:lpstr>CUE_PROCESS Arguments</vt:lpstr>
      <vt:lpstr>%CUE_DESTROYHPROGCTL</vt:lpstr>
      <vt:lpstr>Exercise 3</vt:lpstr>
      <vt:lpstr>Save Method</vt:lpstr>
      <vt:lpstr>Save Method Tasks</vt:lpstr>
      <vt:lpstr>Data Method</vt:lpstr>
      <vt:lpstr>Data Method Tasks</vt:lpstr>
      <vt:lpstr>Dynamic Memory</vt:lpstr>
      <vt:lpstr>Program Control Macros</vt:lpstr>
      <vt:lpstr>Input Control Macros</vt:lpstr>
      <vt:lpstr>Flow and Privilege Control</vt:lpstr>
      <vt:lpstr>Flow and Privilege Control</vt:lpstr>
      <vt:lpstr>Steps to Program Setup</vt:lpstr>
      <vt:lpstr>Method Naming Conventions</vt:lpstr>
      <vt:lpstr>Exercise 4</vt:lpstr>
      <vt:lpstr>Key Change Method</vt:lpstr>
      <vt:lpstr>Key Change Method Tasks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166</cp:revision>
  <cp:lastPrinted>1601-01-01T00:00:00Z</cp:lastPrinted>
  <dcterms:created xsi:type="dcterms:W3CDTF">1601-01-01T00:00:00Z</dcterms:created>
  <dcterms:modified xsi:type="dcterms:W3CDTF">2021-07-12T23:22:23Z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27300.0000000000</vt:lpwstr>
  </property>
  <property fmtid="{D5CDD505-2E9C-101B-9397-08002B2CF9AE}" pid="3" name="_MarkAsFinal">
    <vt:bool>true</vt:bool>
  </property>
</Properties>
</file>