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9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5"/>
    <p:sldMasterId id="2147483733" r:id="rId6"/>
    <p:sldMasterId id="2147483742" r:id="rId7"/>
    <p:sldMasterId id="2147483756" r:id="rId8"/>
  </p:sldMasterIdLst>
  <p:notesMasterIdLst>
    <p:notesMasterId r:id="rId56"/>
  </p:notesMasterIdLst>
  <p:handoutMasterIdLst>
    <p:handoutMasterId r:id="rId57"/>
  </p:handoutMasterIdLst>
  <p:sldIdLst>
    <p:sldId id="256" r:id="rId9"/>
    <p:sldId id="337" r:id="rId10"/>
    <p:sldId id="329" r:id="rId11"/>
    <p:sldId id="341" r:id="rId12"/>
    <p:sldId id="340" r:id="rId13"/>
    <p:sldId id="339" r:id="rId14"/>
    <p:sldId id="330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38" r:id="rId25"/>
    <p:sldId id="296" r:id="rId26"/>
    <p:sldId id="307" r:id="rId27"/>
    <p:sldId id="308" r:id="rId28"/>
    <p:sldId id="288" r:id="rId29"/>
    <p:sldId id="351" r:id="rId30"/>
    <p:sldId id="309" r:id="rId31"/>
    <p:sldId id="310" r:id="rId32"/>
    <p:sldId id="311" r:id="rId33"/>
    <p:sldId id="352" r:id="rId34"/>
    <p:sldId id="353" r:id="rId35"/>
    <p:sldId id="314" r:id="rId36"/>
    <p:sldId id="315" r:id="rId37"/>
    <p:sldId id="316" r:id="rId38"/>
    <p:sldId id="319" r:id="rId39"/>
    <p:sldId id="354" r:id="rId40"/>
    <p:sldId id="355" r:id="rId41"/>
    <p:sldId id="320" r:id="rId42"/>
    <p:sldId id="327" r:id="rId43"/>
    <p:sldId id="356" r:id="rId44"/>
    <p:sldId id="357" r:id="rId45"/>
    <p:sldId id="358" r:id="rId46"/>
    <p:sldId id="359" r:id="rId47"/>
    <p:sldId id="360" r:id="rId48"/>
    <p:sldId id="361" r:id="rId49"/>
    <p:sldId id="326" r:id="rId50"/>
    <p:sldId id="331" r:id="rId51"/>
    <p:sldId id="332" r:id="rId52"/>
    <p:sldId id="334" r:id="rId53"/>
    <p:sldId id="335" r:id="rId54"/>
    <p:sldId id="328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r>
              <a:rPr lang="en-US"/>
              <a:t>CU Toolkit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2EDCD4FB-9555-4BB6-9988-837F38BC72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751E0877-16FD-4C7F-8036-85BC6D1017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015B33-533A-4C5E-AE25-FC074639FF60}" type="slidenum">
              <a:rPr kumimoji="0" lang="en-US" altLang="en-US" sz="1200"/>
              <a:pPr/>
              <a:t>1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10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6349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11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75681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12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4234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13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3780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14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66906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15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5719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16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624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DE84CB-3AB0-4F43-8BE6-D5AD958E7136}" type="slidenum">
              <a:rPr kumimoji="0" lang="en-US" altLang="en-US" sz="1200"/>
              <a:pPr/>
              <a:t>17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91C0F2-D209-495F-A484-8310D0EE665B}" type="slidenum">
              <a:rPr kumimoji="0" lang="en-US" altLang="en-US" sz="1200"/>
              <a:pPr/>
              <a:t>18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151565-D281-451B-B797-A2704FCBAB30}" type="slidenum">
              <a:rPr kumimoji="0" lang="en-US" altLang="en-US" sz="1200"/>
              <a:pPr/>
              <a:t>19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DC1CFC-9558-4D64-AC0B-5C087352654F}" type="slidenum">
              <a:rPr kumimoji="0" lang="en-US" altLang="en-US" sz="1200"/>
              <a:pPr/>
              <a:t>2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CBD322-2293-439E-9E74-6B5188598C28}" type="slidenum">
              <a:rPr kumimoji="0" lang="en-US" altLang="en-US" sz="1200"/>
              <a:pPr/>
              <a:t>20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24BB54-56EC-487C-9732-4B7A97A06834}" type="slidenum">
              <a:rPr kumimoji="0" lang="en-US" altLang="en-US" sz="1200"/>
              <a:pPr/>
              <a:t>21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24BB54-56EC-487C-9732-4B7A97A06834}" type="slidenum">
              <a:rPr kumimoji="0" lang="en-US" altLang="en-US" sz="1200"/>
              <a:pPr/>
              <a:t>22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0627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D6E126-AB7F-4D7A-B700-5FCC77B7437B}" type="slidenum">
              <a:rPr kumimoji="0" lang="en-US" altLang="en-US" sz="1200"/>
              <a:pPr/>
              <a:t>23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A22D8A-8DA0-4CD1-83D7-12DFA6BB8FC9}" type="slidenum">
              <a:rPr kumimoji="0" lang="en-US" altLang="en-US" sz="1200"/>
              <a:pPr/>
              <a:t>24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A12BCC-42D2-4DAA-81E1-A49678521552}" type="slidenum">
              <a:rPr kumimoji="0" lang="en-US" altLang="en-US" sz="1200"/>
              <a:pPr/>
              <a:t>25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26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87820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27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86269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2ADD9A-FE55-4338-A02E-FF9429CA8B35}" type="slidenum">
              <a:rPr kumimoji="0" lang="en-US" altLang="en-US" sz="1200"/>
              <a:pPr/>
              <a:t>28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A52975-F429-4042-99EE-FDFF3BC16FA3}" type="slidenum">
              <a:rPr kumimoji="0" lang="en-US" altLang="en-US" sz="1200"/>
              <a:pPr/>
              <a:t>29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54DA8-BB2C-45DE-8488-6D149DAFD18D}" type="slidenum">
              <a:rPr kumimoji="0" lang="en-US" altLang="en-US" sz="1200"/>
              <a:pPr/>
              <a:t>3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FF8A84-6E44-4D0F-96F4-45A6CCFB7618}" type="slidenum">
              <a:rPr kumimoji="0" lang="en-US" altLang="en-US" sz="1200"/>
              <a:pPr/>
              <a:t>30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8BA144-0888-454D-A48B-0E5455956AD1}" type="slidenum">
              <a:rPr kumimoji="0" lang="en-US" altLang="en-US" sz="1200"/>
              <a:pPr/>
              <a:t>31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32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08643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33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80524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1E42AE-D5A5-4943-91D9-FA7FE51F2C3C}" type="slidenum">
              <a:rPr kumimoji="0" lang="en-US" altLang="en-US" sz="1200"/>
              <a:pPr/>
              <a:t>34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15A5C0-F1CA-402E-9425-D1D8AA237B77}" type="slidenum">
              <a:rPr kumimoji="0" lang="en-US" altLang="en-US" sz="1200"/>
              <a:pPr/>
              <a:t>35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36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97153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37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81675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38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42231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39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5555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54DA8-BB2C-45DE-8488-6D149DAFD18D}" type="slidenum">
              <a:rPr kumimoji="0" lang="en-US" altLang="en-US" sz="1200"/>
              <a:pPr/>
              <a:t>4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476284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40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43974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D6E0AA-B4C2-4B74-858D-842D1E954E88}" type="slidenum">
              <a:rPr kumimoji="0" lang="en-US" altLang="en-US" sz="1200"/>
              <a:pPr/>
              <a:t>41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63396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78F2E4-156E-4F9B-AC9D-18E3BAC496ED}" type="slidenum">
              <a:rPr kumimoji="0" lang="en-US" altLang="en-US" sz="1200"/>
              <a:pPr/>
              <a:t>42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73927D-0B0C-4484-A357-424B177B28CB}" type="slidenum">
              <a:rPr kumimoji="0" lang="en-US" altLang="en-US" sz="1200"/>
              <a:pPr/>
              <a:t>43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2D1323-95A6-49FE-AEF6-21D25E323828}" type="slidenum">
              <a:rPr kumimoji="0" lang="en-US" altLang="en-US" sz="1200"/>
              <a:pPr/>
              <a:t>44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0E0EDE-EE26-4968-89D8-21691B0DD08E}" type="slidenum">
              <a:rPr kumimoji="0" lang="en-US" altLang="en-US" sz="1200"/>
              <a:pPr/>
              <a:t>45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F99351-CACC-4B02-BECE-728A9419CB7A}" type="slidenum">
              <a:rPr kumimoji="0" lang="en-US" altLang="en-US" sz="1200"/>
              <a:pPr/>
              <a:t>46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46B1BF-7CF5-4236-95FB-D2E0B7289724}" type="slidenum">
              <a:rPr kumimoji="0" lang="en-US" altLang="en-US" sz="1200"/>
              <a:pPr/>
              <a:t>47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54DA8-BB2C-45DE-8488-6D149DAFD18D}" type="slidenum">
              <a:rPr kumimoji="0" lang="en-US" altLang="en-US" sz="1200"/>
              <a:pPr/>
              <a:t>5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833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54DA8-BB2C-45DE-8488-6D149DAFD18D}" type="slidenum">
              <a:rPr kumimoji="0" lang="en-US" altLang="en-US" sz="1200"/>
              <a:pPr/>
              <a:t>6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2342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7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8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7066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281C-8152-4DF8-946C-3912A4F9C9A1}" type="slidenum">
              <a:rPr kumimoji="0" lang="en-US" altLang="en-US" sz="1200"/>
              <a:pPr/>
              <a:t>9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7240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lvl="1"/>
            <a:fld id="{585B8739-0219-481F-8F21-82D0AA4E2E7B}" type="slidenum">
              <a:rPr lang="en-US" altLang="en-US" smtClean="0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48660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6AA3E56A-140A-4119-A211-37401126256F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28807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A9652FB6-83E6-4105-8F77-A45A0B57ECCE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81610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51ED84AA-7FB4-413A-AEA5-E90E51439143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37719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6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633E2-4CA9-4C9E-8E87-F13FF295B0A2}" type="datetime1">
              <a:rPr lang="en-US" smtClean="0"/>
              <a:t>7/13/2021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1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2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38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6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820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30327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890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31463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lvl="1"/>
            <a:fld id="{585B8739-0219-481F-8F21-82D0AA4E2E7B}" type="slidenum">
              <a:rPr lang="en-US" altLang="en-US" smtClean="0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576679"/>
      </p:ext>
    </p:extLst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09453"/>
      </p:ext>
    </p:extLst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66417"/>
      </p:ext>
    </p:extLst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81153"/>
      </p:ext>
    </p:extLst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16771"/>
      </p:ext>
    </p:extLst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4B3449F4-90D7-4DDE-BEB9-72CB7EEC05C4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15016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3FFB10AF-3F87-4AE4-A957-C04751D80496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84816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282DEB23-A86A-4CBB-AD07-98CAC83F29FE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5584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53339"/>
      </p:ext>
    </p:extLst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7C39BB85-82F7-4DE1-91F9-4464F2E73761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1493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6AA3E56A-140A-4119-A211-37401126256F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89209"/>
      </p:ext>
    </p:extLst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A9652FB6-83E6-4105-8F77-A45A0B57ECCE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75107"/>
      </p:ext>
    </p:extLst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51ED84AA-7FB4-413A-AEA5-E90E51439143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45804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8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4AE85-3B17-4897-B9C2-864CEB4E0E7F}" type="datetime1">
              <a:rPr lang="en-US" smtClean="0"/>
              <a:t>7/13/2021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3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1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84745"/>
      </p:ext>
    </p:extLst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55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7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4192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4B3449F4-90D7-4DDE-BEB9-72CB7EEC05C4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5274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3FFB10AF-3F87-4AE4-A957-C04751D80496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7433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282DEB23-A86A-4CBB-AD07-98CAC83F29FE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5321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7C39BB85-82F7-4DE1-91F9-4464F2E73761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7788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316891-4B4C-4DB4-AF2F-795B69625F50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4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1D194D77-9A1C-4EBD-896F-58C647010E4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1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67B664E-08FA-4D95-A15E-0E71C7CBF7A3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CU Toolkit – </a:t>
            </a:r>
            <a:br>
              <a:rPr altLang="en-US" smtClean="0"/>
            </a:br>
            <a:r>
              <a:rPr altLang="en-US" smtClean="0"/>
              <a:t>Input Methods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Expanding the Maintenance Program to Handle Greater Complexity</a:t>
            </a:r>
          </a:p>
        </p:txBody>
      </p:sp>
      <p:sp>
        <p:nvSpPr>
          <p:cNvPr id="6148" name="Rectangle 1032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Drill </a:t>
            </a:r>
            <a:r>
              <a:rPr lang="en-US" altLang="en-US" dirty="0" smtClean="0"/>
              <a:t>Method Example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52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700" b="1" dirty="0">
                <a:solidFill>
                  <a:srgbClr val="FF0000"/>
                </a:solidFill>
              </a:rPr>
              <a:t>subroutine</a:t>
            </a:r>
            <a:r>
              <a:rPr lang="en-US" altLang="en-US" sz="700" b="1" dirty="0"/>
              <a:t> </a:t>
            </a:r>
            <a:r>
              <a:rPr lang="en-US" altLang="en-US" sz="700" b="1" dirty="0">
                <a:solidFill>
                  <a:srgbClr val="0070C0"/>
                </a:solidFill>
              </a:rPr>
              <a:t>dl_BnkNo</a:t>
            </a:r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FF0000"/>
                </a:solidFill>
              </a:rPr>
              <a:t>    .include</a:t>
            </a:r>
            <a:r>
              <a:rPr lang="en-US" altLang="en-US" sz="700" b="1" dirty="0"/>
              <a:t> "WND:inpinf.def"</a:t>
            </a:r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FF0000"/>
                </a:solidFill>
              </a:rPr>
              <a:t>    required inout</a:t>
            </a:r>
            <a:r>
              <a:rPr lang="en-US" altLang="en-US" sz="700" b="1" dirty="0"/>
              <a:t>	</a:t>
            </a:r>
            <a:r>
              <a:rPr lang="en-US" altLang="en-US" sz="700" b="1" dirty="0" smtClean="0"/>
              <a:t>dataRecord</a:t>
            </a:r>
            <a:r>
              <a:rPr lang="en-US" altLang="en-US" sz="700" b="1" dirty="0"/>
              <a:t>	,a</a:t>
            </a:r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FF0000"/>
                </a:solidFill>
              </a:rPr>
              <a:t>    optional in</a:t>
            </a:r>
            <a:r>
              <a:rPr lang="en-US" altLang="en-US" sz="700" b="1" dirty="0"/>
              <a:t> </a:t>
            </a:r>
            <a:r>
              <a:rPr lang="en-US" altLang="en-US" sz="700" b="1" dirty="0" smtClean="0"/>
              <a:t>	hprogctl</a:t>
            </a:r>
            <a:r>
              <a:rPr lang="en-US" altLang="en-US" sz="700" b="1" dirty="0"/>
              <a:t>	,n</a:t>
            </a:r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FF0000"/>
                </a:solidFill>
              </a:rPr>
              <a:t>    endparams</a:t>
            </a:r>
          </a:p>
          <a:p>
            <a:pPr marL="0" indent="0">
              <a:buNone/>
            </a:pPr>
            <a:endParaRPr lang="en-US" altLang="en-US" sz="700" b="1" dirty="0"/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FF0000"/>
                </a:solidFill>
              </a:rPr>
              <a:t>    .include</a:t>
            </a:r>
            <a:r>
              <a:rPr lang="en-US" altLang="en-US" sz="700" b="1" dirty="0"/>
              <a:t> "tims.def" </a:t>
            </a:r>
            <a:r>
              <a:rPr lang="en-US" altLang="en-US" sz="700" b="1" dirty="0">
                <a:solidFill>
                  <a:srgbClr val="FF0000"/>
                </a:solidFill>
              </a:rPr>
              <a:t>library</a:t>
            </a:r>
            <a:r>
              <a:rPr lang="en-US" altLang="en-US" sz="700" b="1" dirty="0"/>
              <a:t> "cu_records"</a:t>
            </a:r>
          </a:p>
          <a:p>
            <a:pPr marL="0" indent="0">
              <a:buNone/>
            </a:pPr>
            <a:endParaRPr lang="en-US" altLang="en-US" sz="700" b="1" dirty="0"/>
          </a:p>
          <a:p>
            <a:pPr marL="0" indent="0">
              <a:buNone/>
            </a:pPr>
            <a:r>
              <a:rPr lang="en-US" altLang="en-US" sz="700" b="1" dirty="0" smtClean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altLang="en-US" sz="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00B050"/>
                </a:solidFill>
              </a:rPr>
              <a:t>    ; Only process if the field is not read-only.</a:t>
            </a:r>
          </a:p>
          <a:p>
            <a:pPr marL="0" indent="0">
              <a:buNone/>
            </a:pPr>
            <a:r>
              <a:rPr lang="en-US" altLang="en-US" sz="700" b="1" dirty="0"/>
              <a:t>    </a:t>
            </a:r>
            <a:r>
              <a:rPr lang="en-US" altLang="en-US" sz="700" b="1" dirty="0">
                <a:solidFill>
                  <a:srgbClr val="FF0000"/>
                </a:solidFill>
              </a:rPr>
              <a:t>if</a:t>
            </a:r>
            <a:r>
              <a:rPr lang="en-US" altLang="en-US" sz="700" b="1" dirty="0"/>
              <a:t>( !</a:t>
            </a:r>
            <a:r>
              <a:rPr lang="en-US" altLang="en-US" sz="700" b="1" dirty="0">
                <a:solidFill>
                  <a:srgbClr val="FF0000"/>
                </a:solidFill>
              </a:rPr>
              <a:t>%cui_fldro</a:t>
            </a:r>
            <a:r>
              <a:rPr lang="en-US" altLang="en-US" sz="700" b="1" dirty="0"/>
              <a:t>( inp_wndid, inp_fldnum ) )</a:t>
            </a:r>
          </a:p>
          <a:p>
            <a:pPr marL="0" indent="0">
              <a:buNone/>
            </a:pPr>
            <a:r>
              <a:rPr lang="en-US" altLang="en-US" sz="700" b="1" dirty="0"/>
              <a:t>    </a:t>
            </a:r>
            <a:r>
              <a:rPr lang="en-US" altLang="en-US" sz="700" b="1" dirty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altLang="en-US" sz="700" b="1" dirty="0"/>
              <a:t>        </a:t>
            </a:r>
            <a:r>
              <a:rPr lang="en-US" altLang="en-US" sz="700" b="1" dirty="0">
                <a:solidFill>
                  <a:srgbClr val="FF0000"/>
                </a:solidFill>
              </a:rPr>
              <a:t>data</a:t>
            </a:r>
            <a:r>
              <a:rPr lang="en-US" altLang="en-US" sz="700" b="1" dirty="0"/>
              <a:t> mLookupID, </a:t>
            </a:r>
            <a:r>
              <a:rPr lang="en-US" altLang="en-US" sz="700" b="1" dirty="0">
                <a:solidFill>
                  <a:srgbClr val="FF0000"/>
                </a:solidFill>
              </a:rPr>
              <a:t>@</a:t>
            </a:r>
            <a:r>
              <a:rPr lang="en-US" altLang="en-US" sz="700" b="1" dirty="0">
                <a:solidFill>
                  <a:srgbClr val="7030A0"/>
                </a:solidFill>
              </a:rPr>
              <a:t>NetPRBankLookup</a:t>
            </a:r>
          </a:p>
          <a:p>
            <a:pPr marL="0" indent="0">
              <a:buNone/>
            </a:pPr>
            <a:endParaRPr lang="en-US" altLang="en-US" sz="700" b="1" dirty="0"/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00B050"/>
                </a:solidFill>
              </a:rPr>
              <a:t>        ; Create an instance of the Payroll Bank </a:t>
            </a:r>
            <a:r>
              <a:rPr lang="en-US" altLang="en-US" sz="700" b="1" dirty="0" smtClean="0">
                <a:solidFill>
                  <a:srgbClr val="00B050"/>
                </a:solidFill>
              </a:rPr>
              <a:t>Lookup.</a:t>
            </a:r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00B050"/>
                </a:solidFill>
              </a:rPr>
              <a:t> </a:t>
            </a:r>
            <a:r>
              <a:rPr lang="en-US" altLang="en-US" sz="700" b="1" dirty="0" smtClean="0">
                <a:solidFill>
                  <a:srgbClr val="00B050"/>
                </a:solidFill>
              </a:rPr>
              <a:t>       ; First </a:t>
            </a:r>
            <a:r>
              <a:rPr lang="en-US" altLang="en-US" sz="700" b="1" dirty="0">
                <a:solidFill>
                  <a:srgbClr val="00B050"/>
                </a:solidFill>
              </a:rPr>
              <a:t>call may pause a bit so hourglass to compensate.</a:t>
            </a:r>
          </a:p>
          <a:p>
            <a:pPr marL="0" indent="0">
              <a:buNone/>
            </a:pPr>
            <a:r>
              <a:rPr lang="en-US" altLang="en-US" sz="700" b="1" dirty="0"/>
              <a:t>        </a:t>
            </a:r>
            <a:r>
              <a:rPr lang="en-US" altLang="en-US" sz="700" b="1" dirty="0">
                <a:solidFill>
                  <a:srgbClr val="FFC000"/>
                </a:solidFill>
              </a:rPr>
              <a:t>WAITCURSOR</a:t>
            </a:r>
          </a:p>
          <a:p>
            <a:pPr marL="0" indent="0">
              <a:buNone/>
            </a:pPr>
            <a:r>
              <a:rPr lang="en-US" altLang="en-US" sz="700" b="1" dirty="0"/>
              <a:t>        mLookupID = </a:t>
            </a:r>
            <a:r>
              <a:rPr lang="en-US" altLang="en-US" sz="700" b="1" dirty="0">
                <a:solidFill>
                  <a:srgbClr val="FF0000"/>
                </a:solidFill>
              </a:rPr>
              <a:t>new</a:t>
            </a:r>
            <a:r>
              <a:rPr lang="en-US" altLang="en-US" sz="700" b="1" dirty="0"/>
              <a:t> </a:t>
            </a:r>
            <a:r>
              <a:rPr lang="en-US" altLang="en-US" sz="700" b="1" dirty="0">
                <a:solidFill>
                  <a:srgbClr val="7030A0"/>
                </a:solidFill>
              </a:rPr>
              <a:t>NetPRBankLookup</a:t>
            </a:r>
            <a:r>
              <a:rPr lang="en-US" altLang="en-US" sz="700" b="1" dirty="0"/>
              <a:t>()</a:t>
            </a:r>
          </a:p>
          <a:p>
            <a:pPr marL="0" indent="0">
              <a:buNone/>
            </a:pPr>
            <a:r>
              <a:rPr lang="en-US" altLang="en-US" sz="700" b="1" dirty="0"/>
              <a:t>        </a:t>
            </a:r>
            <a:r>
              <a:rPr lang="en-US" altLang="en-US" sz="700" b="1" dirty="0">
                <a:solidFill>
                  <a:srgbClr val="FFC000"/>
                </a:solidFill>
              </a:rPr>
              <a:t>UNWAITCURSOR</a:t>
            </a:r>
          </a:p>
          <a:p>
            <a:pPr marL="0" indent="0">
              <a:buNone/>
            </a:pPr>
            <a:endParaRPr lang="en-US" altLang="en-US" sz="700" b="1" dirty="0"/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00B050"/>
                </a:solidFill>
              </a:rPr>
              <a:t>        ; Process the dialog.</a:t>
            </a:r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FF0000"/>
                </a:solidFill>
              </a:rPr>
              <a:t>        if</a:t>
            </a:r>
            <a:r>
              <a:rPr lang="en-US" altLang="en-US" sz="700" b="1" dirty="0"/>
              <a:t>( mLookupID.ShowDialog() </a:t>
            </a:r>
            <a:r>
              <a:rPr lang="en-US" altLang="en-US" sz="700" b="1" dirty="0" smtClean="0"/>
              <a:t>== </a:t>
            </a:r>
            <a:r>
              <a:rPr lang="en-US" altLang="en-US" sz="700" b="1" dirty="0" smtClean="0">
                <a:solidFill>
                  <a:srgbClr val="7030A0"/>
                </a:solidFill>
              </a:rPr>
              <a:t>System.Windows.Forms.DialogResult.OK </a:t>
            </a:r>
            <a:r>
              <a:rPr lang="en-US" altLang="en-US" sz="700" b="1" dirty="0"/>
              <a:t>)</a:t>
            </a:r>
          </a:p>
          <a:p>
            <a:pPr marL="0" indent="0">
              <a:buNone/>
            </a:pPr>
            <a:r>
              <a:rPr lang="en-US" altLang="en-US" sz="700" b="1" dirty="0"/>
              <a:t>        </a:t>
            </a:r>
            <a:r>
              <a:rPr lang="en-US" altLang="en-US" sz="700" b="1" dirty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altLang="en-US" sz="700" b="1" dirty="0"/>
              <a:t>            </a:t>
            </a:r>
            <a:r>
              <a:rPr lang="en-US" altLang="en-US" sz="700" b="1" dirty="0">
                <a:solidFill>
                  <a:srgbClr val="FF0000"/>
                </a:solidFill>
              </a:rPr>
              <a:t>data</a:t>
            </a:r>
            <a:r>
              <a:rPr lang="en-US" altLang="en-US" sz="700" b="1" dirty="0"/>
              <a:t> </a:t>
            </a:r>
            <a:r>
              <a:rPr lang="en-US" altLang="en-US" sz="700" b="1" dirty="0" smtClean="0"/>
              <a:t>mSelectedBank, a4</a:t>
            </a:r>
          </a:p>
          <a:p>
            <a:pPr marL="0" indent="0">
              <a:buNone/>
            </a:pPr>
            <a:endParaRPr lang="en-US" altLang="en-US" sz="700" b="1" dirty="0"/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00B050"/>
                </a:solidFill>
              </a:rPr>
              <a:t>            ; Working copy of selected bank is assigned from the one selected by the </a:t>
            </a:r>
            <a:r>
              <a:rPr lang="en-US" altLang="en-US" sz="700" b="1" dirty="0" smtClean="0">
                <a:solidFill>
                  <a:srgbClr val="00B050"/>
                </a:solidFill>
              </a:rPr>
              <a:t>user</a:t>
            </a:r>
            <a:r>
              <a:rPr lang="en-US" altLang="en-US" sz="700" b="1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en-US" sz="700" b="1" dirty="0"/>
              <a:t>            mSelectedBank = </a:t>
            </a:r>
            <a:r>
              <a:rPr lang="en-US" altLang="en-US" sz="700" b="1" dirty="0" smtClean="0"/>
              <a:t>mLookupID.SelectedBank</a:t>
            </a:r>
          </a:p>
          <a:p>
            <a:pPr marL="0" indent="0">
              <a:buNone/>
            </a:pPr>
            <a:endParaRPr lang="en-US" altLang="en-US" sz="700" b="1" dirty="0"/>
          </a:p>
          <a:p>
            <a:pPr marL="0" indent="0">
              <a:buNone/>
            </a:pPr>
            <a:r>
              <a:rPr lang="en-US" altLang="en-US" sz="700" b="1" dirty="0"/>
              <a:t>            </a:t>
            </a:r>
            <a:r>
              <a:rPr lang="en-US" altLang="en-US" sz="700" b="1" dirty="0">
                <a:solidFill>
                  <a:srgbClr val="7030A0"/>
                </a:solidFill>
              </a:rPr>
              <a:t>i_force</a:t>
            </a:r>
            <a:r>
              <a:rPr lang="en-US" altLang="en-US" sz="700" b="1" dirty="0"/>
              <a:t>( mSelectedBank )</a:t>
            </a:r>
          </a:p>
          <a:p>
            <a:pPr marL="0" indent="0">
              <a:buNone/>
            </a:pPr>
            <a:r>
              <a:rPr lang="en-US" altLang="en-US" sz="700" b="1" dirty="0"/>
              <a:t>        </a:t>
            </a:r>
            <a:r>
              <a:rPr lang="en-US" altLang="en-US" sz="700" b="1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altLang="en-US" sz="700" b="1" dirty="0"/>
              <a:t>    </a:t>
            </a:r>
            <a:r>
              <a:rPr lang="en-US" altLang="en-US" sz="700" b="1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endParaRPr lang="en-US" altLang="en-US" sz="700" b="1" dirty="0"/>
          </a:p>
          <a:p>
            <a:pPr marL="0" indent="0">
              <a:buNone/>
            </a:pPr>
            <a:r>
              <a:rPr lang="en-US" altLang="en-US" sz="700" b="1" dirty="0"/>
              <a:t>    </a:t>
            </a:r>
            <a:r>
              <a:rPr lang="en-US" altLang="en-US" sz="700" b="1" dirty="0">
                <a:solidFill>
                  <a:srgbClr val="7030A0"/>
                </a:solidFill>
              </a:rPr>
              <a:t>xreturn</a:t>
            </a:r>
          </a:p>
          <a:p>
            <a:pPr marL="0" indent="0">
              <a:buNone/>
            </a:pPr>
            <a:endParaRPr lang="en-US" altLang="en-US" sz="700" b="1" dirty="0"/>
          </a:p>
          <a:p>
            <a:pPr marL="0" indent="0">
              <a:buNone/>
            </a:pPr>
            <a:r>
              <a:rPr lang="en-US" altLang="en-US" sz="700" b="1" dirty="0">
                <a:solidFill>
                  <a:srgbClr val="FF0000"/>
                </a:solidFill>
              </a:rPr>
              <a:t>endsubroutine</a:t>
            </a:r>
            <a:endParaRPr lang="en-US" altLang="en-US" sz="700" b="1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r>
              <a:rPr lang="en-US" sz="1400" dirty="0" smtClean="0"/>
              <a:t>Arguments:</a:t>
            </a:r>
          </a:p>
          <a:p>
            <a:pPr lvl="1"/>
            <a:r>
              <a:rPr lang="en-US" sz="1400" b="1" i="1" dirty="0" smtClean="0"/>
              <a:t>.include “WND:inpinf.def”</a:t>
            </a:r>
          </a:p>
          <a:p>
            <a:pPr lvl="2"/>
            <a:r>
              <a:rPr lang="en-US" sz="1400" dirty="0" smtClean="0"/>
              <a:t>DTK Input info structure.</a:t>
            </a:r>
          </a:p>
          <a:p>
            <a:pPr lvl="1"/>
            <a:r>
              <a:rPr lang="en-US" sz="1400" b="1" i="1" dirty="0" smtClean="0"/>
              <a:t>DATARECORD</a:t>
            </a:r>
            <a:r>
              <a:rPr lang="en-US" sz="1400" b="1" dirty="0" smtClean="0"/>
              <a:t>	(a)</a:t>
            </a:r>
          </a:p>
          <a:p>
            <a:pPr lvl="2"/>
            <a:r>
              <a:rPr lang="en-US" sz="1400" dirty="0" smtClean="0"/>
              <a:t>Data record passed to </a:t>
            </a:r>
            <a:r>
              <a:rPr lang="en-US" sz="1400" b="1" dirty="0" smtClean="0">
                <a:solidFill>
                  <a:srgbClr val="FF0000"/>
                </a:solidFill>
              </a:rPr>
              <a:t>I_INPUT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lvl="1"/>
            <a:r>
              <a:rPr lang="en-US" sz="1400" b="1" i="1" dirty="0" smtClean="0"/>
              <a:t>HPROGCTL		</a:t>
            </a:r>
            <a:r>
              <a:rPr lang="en-US" sz="1400" b="1" dirty="0" smtClean="0"/>
              <a:t>(n)</a:t>
            </a:r>
          </a:p>
          <a:p>
            <a:pPr lvl="2"/>
            <a:r>
              <a:rPr lang="en-US" sz="1400" dirty="0" smtClean="0"/>
              <a:t>Program control.</a:t>
            </a:r>
            <a:endParaRPr lang="en-US" sz="1400" dirty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35072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 smtClean="0">
                <a:solidFill>
                  <a:srgbClr val="0070C0"/>
                </a:solidFill>
              </a:rPr>
              <a:t>edt_</a:t>
            </a:r>
            <a:r>
              <a:rPr lang="en-US" altLang="en-US" sz="2800" b="1" i="1" dirty="0" smtClean="0">
                <a:solidFill>
                  <a:srgbClr val="0070C0"/>
                </a:solidFill>
              </a:rPr>
              <a:t>fieldname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Perform input field </a:t>
            </a:r>
            <a:r>
              <a:rPr lang="en-US" altLang="en-US" sz="2000" dirty="0" smtClean="0"/>
              <a:t>edit format processing.</a:t>
            </a:r>
            <a:endParaRPr lang="en-US" altLang="en-US" sz="2000" dirty="0" smtClean="0"/>
          </a:p>
          <a:p>
            <a:r>
              <a:rPr lang="en-US" altLang="en-US" sz="2000" dirty="0"/>
              <a:t>Must be registered in the schema, script, or at runtime.</a:t>
            </a:r>
          </a:p>
          <a:p>
            <a:endParaRPr lang="en-US" altLang="en-US" dirty="0" smtClean="0"/>
          </a:p>
        </p:txBody>
      </p:sp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Edit </a:t>
            </a:r>
            <a:r>
              <a:rPr lang="en-US" altLang="en-US" dirty="0" smtClean="0"/>
              <a:t>Format Method</a:t>
            </a:r>
            <a:endParaRPr lang="en-US" alt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6555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Edit </a:t>
            </a:r>
            <a:r>
              <a:rPr lang="en-US" altLang="en-US" sz="3600" dirty="0" smtClean="0"/>
              <a:t>Format Method </a:t>
            </a:r>
            <a:r>
              <a:rPr lang="en-US" altLang="en-US" sz="3600" dirty="0" smtClean="0"/>
              <a:t>Example</a:t>
            </a:r>
            <a:endParaRPr lang="en-US" altLang="en-US" sz="3600" dirty="0" smtClean="0"/>
          </a:p>
        </p:txBody>
      </p:sp>
      <p:sp>
        <p:nvSpPr>
          <p:cNvPr id="9222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52400" y="1295400"/>
            <a:ext cx="4572000" cy="4830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function </a:t>
            </a:r>
            <a:r>
              <a:rPr lang="en-US" altLang="en-US" sz="1000" b="1" dirty="0" smtClean="0">
                <a:solidFill>
                  <a:srgbClr val="0070C0"/>
                </a:solidFill>
              </a:rPr>
              <a:t>edt_CCD_Expdt</a:t>
            </a:r>
            <a:r>
              <a:rPr lang="en-US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en-US" sz="1000" b="1" dirty="0" smtClean="0"/>
              <a:t>,</a:t>
            </a:r>
            <a:r>
              <a:rPr lang="en-US" altLang="en-US" sz="1000" b="1" dirty="0" smtClean="0">
                <a:solidFill>
                  <a:srgbClr val="FFC000"/>
                </a:solidFill>
              </a:rPr>
              <a:t>^</a:t>
            </a:r>
            <a:r>
              <a:rPr lang="en-US" altLang="en-US" sz="1000" b="1" dirty="0">
                <a:solidFill>
                  <a:srgbClr val="FFC000"/>
                </a:solidFill>
              </a:rPr>
              <a:t>val</a:t>
            </a:r>
            <a:r>
              <a:rPr lang="en-US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en-US" sz="1000" b="1" dirty="0"/>
              <a:t>,</a:t>
            </a:r>
            <a:r>
              <a:rPr lang="en-US" altLang="en-US" sz="1000" b="1" dirty="0">
                <a:solidFill>
                  <a:srgbClr val="FF0000"/>
                </a:solidFill>
              </a:rPr>
              <a:t>reentrant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required inout	</a:t>
            </a:r>
            <a:r>
              <a:rPr lang="en-US" altLang="en-US" sz="1000" b="1" dirty="0" smtClean="0"/>
              <a:t>dataStored</a:t>
            </a:r>
            <a:r>
              <a:rPr lang="en-US" altLang="en-US" sz="1000" b="1" dirty="0"/>
              <a:t>	</a:t>
            </a:r>
            <a:r>
              <a:rPr lang="en-US" altLang="en-US" sz="1000" b="1" dirty="0" smtClean="0"/>
              <a:t>	,</a:t>
            </a:r>
            <a:r>
              <a:rPr lang="en-US" altLang="en-US" sz="1000" b="1" dirty="0"/>
              <a:t>a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required inout	</a:t>
            </a:r>
            <a:r>
              <a:rPr lang="en-US" altLang="en-US" sz="1000" b="1" dirty="0"/>
              <a:t>dataDisplayed	,a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.include </a:t>
            </a:r>
            <a:r>
              <a:rPr lang="en-US" altLang="en-US" sz="1000" b="1" dirty="0"/>
              <a:t>"WND:inpinf.def"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required inout	</a:t>
            </a:r>
            <a:r>
              <a:rPr lang="en-US" altLang="en-US" sz="1000" b="1" dirty="0" smtClean="0"/>
              <a:t>dataRecord</a:t>
            </a:r>
            <a:r>
              <a:rPr lang="en-US" altLang="en-US" sz="1000" b="1" dirty="0"/>
              <a:t>	</a:t>
            </a:r>
            <a:r>
              <a:rPr lang="en-US" altLang="en-US" sz="1000" b="1" dirty="0" smtClean="0"/>
              <a:t>	,</a:t>
            </a:r>
            <a:r>
              <a:rPr lang="en-US" altLang="en-US" sz="1000" b="1" dirty="0"/>
              <a:t>a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required in 	</a:t>
            </a:r>
            <a:r>
              <a:rPr lang="en-US" altLang="en-US" sz="1000" b="1" dirty="0" smtClean="0"/>
              <a:t>attributes</a:t>
            </a:r>
            <a:r>
              <a:rPr lang="en-US" altLang="en-US" sz="1000" b="1" dirty="0"/>
              <a:t>	</a:t>
            </a:r>
            <a:r>
              <a:rPr lang="en-US" altLang="en-US" sz="1000" b="1" dirty="0" smtClean="0"/>
              <a:t>	,</a:t>
            </a:r>
            <a:r>
              <a:rPr lang="en-US" altLang="en-US" sz="1000" b="1" dirty="0"/>
              <a:t>n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required in 	</a:t>
            </a:r>
            <a:r>
              <a:rPr lang="en-US" altLang="en-US" sz="1000" b="1" dirty="0" smtClean="0"/>
              <a:t>color</a:t>
            </a:r>
            <a:r>
              <a:rPr lang="en-US" altLang="en-US" sz="1000" b="1" dirty="0"/>
              <a:t>	</a:t>
            </a:r>
            <a:r>
              <a:rPr lang="en-US" altLang="en-US" sz="1000" b="1" dirty="0" smtClean="0"/>
              <a:t>	,n</a:t>
            </a:r>
          </a:p>
          <a:p>
            <a:pPr marL="0" indent="0">
              <a:buNone/>
            </a:pPr>
            <a:r>
              <a:rPr lang="en-US" altLang="en-US" sz="1000" b="1" dirty="0"/>
              <a:t> </a:t>
            </a:r>
            <a:r>
              <a:rPr lang="en-US" altLang="en-US" sz="1000" b="1" dirty="0" smtClean="0"/>
              <a:t>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optional in</a:t>
            </a:r>
            <a:r>
              <a:rPr lang="en-US" altLang="en-US" sz="1000" b="1" dirty="0" smtClean="0"/>
              <a:t>	hprogctl		,n</a:t>
            </a:r>
            <a:endParaRPr lang="en-US" altLang="en-US" sz="1000" b="1" dirty="0"/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endparams</a:t>
            </a:r>
          </a:p>
          <a:p>
            <a:pPr marL="0" indent="0">
              <a:buNone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.include </a:t>
            </a:r>
            <a:r>
              <a:rPr lang="en-US" altLang="en-US" sz="1000" b="1" dirty="0"/>
              <a:t>"tims.def"</a:t>
            </a:r>
            <a:r>
              <a:rPr lang="en-US" altLang="en-US" sz="1000" b="1" dirty="0">
                <a:solidFill>
                  <a:srgbClr val="FF0000"/>
                </a:solidFill>
              </a:rPr>
              <a:t> library </a:t>
            </a:r>
            <a:r>
              <a:rPr lang="en-US" altLang="en-US" sz="1000" b="1" dirty="0"/>
              <a:t>"cu_records"</a:t>
            </a:r>
          </a:p>
          <a:p>
            <a:pPr marL="0" indent="0">
              <a:buNone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00B050"/>
                </a:solidFill>
              </a:rPr>
              <a:t>    ; Display expiration date as only MM/YYYY.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</a:t>
            </a:r>
            <a:r>
              <a:rPr lang="en-US" altLang="en-US" sz="1000" b="1" dirty="0"/>
              <a:t>dataDisplayed = </a:t>
            </a:r>
            <a:r>
              <a:rPr lang="en-US" altLang="en-US" sz="1000" b="1" dirty="0">
                <a:solidFill>
                  <a:srgbClr val="FF0000"/>
                </a:solidFill>
              </a:rPr>
              <a:t>%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cu_FmtDate</a:t>
            </a:r>
            <a:r>
              <a:rPr lang="en-US" altLang="en-US" sz="1000" b="1" dirty="0" smtClean="0"/>
              <a:t>(</a:t>
            </a:r>
          </a:p>
          <a:p>
            <a:pPr marL="0" indent="0">
              <a:buNone/>
            </a:pPr>
            <a:r>
              <a:rPr lang="en-US" altLang="en-US" sz="1000" b="1" dirty="0" smtClean="0"/>
              <a:t>    &amp;	dataStored,</a:t>
            </a:r>
          </a:p>
          <a:p>
            <a:pPr marL="0" indent="0">
              <a:buNone/>
            </a:pPr>
            <a:r>
              <a:rPr lang="en-US" altLang="en-US" sz="1000" b="1" dirty="0" smtClean="0"/>
              <a:t>    &amp;	</a:t>
            </a:r>
            <a:r>
              <a:rPr lang="en-US" altLang="en-US" sz="1000" b="1" dirty="0" smtClean="0">
                <a:solidFill>
                  <a:srgbClr val="FFC000"/>
                </a:solidFill>
              </a:rPr>
              <a:t>DT_YYYYMMDD</a:t>
            </a:r>
            <a:r>
              <a:rPr lang="en-US" altLang="en-US" sz="1000" b="1" dirty="0" smtClean="0"/>
              <a:t>,</a:t>
            </a:r>
          </a:p>
          <a:p>
            <a:pPr marL="0" indent="0">
              <a:buNone/>
            </a:pPr>
            <a:r>
              <a:rPr lang="en-US" altLang="en-US" sz="1000" b="1" dirty="0" smtClean="0"/>
              <a:t>    &amp;	</a:t>
            </a:r>
            <a:r>
              <a:rPr lang="en-US" altLang="en-US" sz="1000" b="1" dirty="0" smtClean="0">
                <a:solidFill>
                  <a:srgbClr val="FFC000"/>
                </a:solidFill>
              </a:rPr>
              <a:t>DT_MMYYYY</a:t>
            </a:r>
            <a:r>
              <a:rPr lang="en-US" altLang="en-US" sz="1000" b="1" dirty="0" smtClean="0"/>
              <a:t> )</a:t>
            </a:r>
          </a:p>
          <a:p>
            <a:pPr marL="0" indent="0">
              <a:buNone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</a:t>
            </a:r>
            <a:r>
              <a:rPr lang="en-US" altLang="en-US" sz="1000" b="1" dirty="0">
                <a:solidFill>
                  <a:srgbClr val="7030A0"/>
                </a:solidFill>
              </a:rPr>
              <a:t>freturn</a:t>
            </a:r>
            <a:r>
              <a:rPr lang="en-US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en-US" sz="1000" b="1" dirty="0">
                <a:solidFill>
                  <a:srgbClr val="FFC000"/>
                </a:solidFill>
              </a:rPr>
              <a:t>TRUE</a:t>
            </a:r>
          </a:p>
          <a:p>
            <a:pPr marL="0" indent="0">
              <a:buNone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endfunction</a:t>
            </a:r>
            <a:endParaRPr lang="en-US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267200" y="1295400"/>
            <a:ext cx="4800600" cy="5105400"/>
          </a:xfrm>
        </p:spPr>
        <p:txBody>
          <a:bodyPr/>
          <a:lstStyle/>
          <a:p>
            <a:r>
              <a:rPr lang="en-US" sz="800" dirty="0"/>
              <a:t>Arguments:</a:t>
            </a:r>
          </a:p>
          <a:p>
            <a:pPr lvl="1"/>
            <a:r>
              <a:rPr lang="en-US" sz="800" b="1" i="1" dirty="0"/>
              <a:t>DATASTORED</a:t>
            </a:r>
            <a:r>
              <a:rPr lang="en-US" sz="800" b="1" dirty="0"/>
              <a:t>	(a)</a:t>
            </a:r>
          </a:p>
          <a:p>
            <a:pPr lvl="2"/>
            <a:r>
              <a:rPr lang="en-US" sz="800" dirty="0"/>
              <a:t>A buffer for the final storage of the data that’s about to be displayed.</a:t>
            </a:r>
          </a:p>
          <a:p>
            <a:pPr lvl="1"/>
            <a:r>
              <a:rPr lang="en-US" sz="800" b="1" i="1" dirty="0"/>
              <a:t>DATADISPLAYED</a:t>
            </a:r>
            <a:r>
              <a:rPr lang="en-US" sz="800" b="1" dirty="0"/>
              <a:t>	(a)</a:t>
            </a:r>
          </a:p>
          <a:p>
            <a:pPr lvl="2"/>
            <a:r>
              <a:rPr lang="en-US" sz="800" dirty="0"/>
              <a:t>A buffer for the display form of the data.</a:t>
            </a:r>
          </a:p>
          <a:p>
            <a:pPr lvl="1"/>
            <a:r>
              <a:rPr lang="en-US" sz="800" b="1" i="1" dirty="0"/>
              <a:t>.include “WND:inpinf.def”</a:t>
            </a:r>
          </a:p>
          <a:p>
            <a:pPr lvl="2"/>
            <a:r>
              <a:rPr lang="en-US" sz="800" dirty="0"/>
              <a:t>DTK Input info structure.</a:t>
            </a:r>
          </a:p>
          <a:p>
            <a:pPr lvl="1"/>
            <a:r>
              <a:rPr lang="en-US" sz="800" b="1" i="1" dirty="0"/>
              <a:t>DATARECORD</a:t>
            </a:r>
            <a:r>
              <a:rPr lang="en-US" sz="800" b="1" dirty="0"/>
              <a:t>	(a)</a:t>
            </a:r>
          </a:p>
          <a:p>
            <a:pPr lvl="2"/>
            <a:r>
              <a:rPr lang="en-US" sz="800" dirty="0"/>
              <a:t>Data record passed to </a:t>
            </a:r>
            <a:r>
              <a:rPr lang="en-US" sz="800" b="1" dirty="0">
                <a:solidFill>
                  <a:srgbClr val="FF0000"/>
                </a:solidFill>
              </a:rPr>
              <a:t>I_INPUT</a:t>
            </a:r>
            <a:r>
              <a:rPr lang="en-US" sz="800" dirty="0"/>
              <a:t>.</a:t>
            </a:r>
          </a:p>
          <a:p>
            <a:pPr lvl="1"/>
            <a:r>
              <a:rPr lang="en-US" sz="800" b="1" i="1" dirty="0"/>
              <a:t>ATTRIBUTES	</a:t>
            </a:r>
            <a:r>
              <a:rPr lang="en-US" sz="800" b="1" dirty="0"/>
              <a:t>(n)</a:t>
            </a:r>
          </a:p>
          <a:p>
            <a:pPr lvl="2"/>
            <a:r>
              <a:rPr lang="en-US" sz="800" dirty="0"/>
              <a:t>The attribute to apply to the data displayed: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A_NONE</a:t>
            </a:r>
            <a:r>
              <a:rPr lang="en-US" sz="700" dirty="0"/>
              <a:t>	= No attributes.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A_U</a:t>
            </a:r>
            <a:r>
              <a:rPr lang="en-US" sz="700" dirty="0"/>
              <a:t> 	= Underlined.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A_R</a:t>
            </a:r>
            <a:r>
              <a:rPr lang="en-US" sz="700" dirty="0"/>
              <a:t> 	= Reverse.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A_RU</a:t>
            </a:r>
            <a:r>
              <a:rPr lang="en-US" sz="700" dirty="0"/>
              <a:t> 	= Reverse, underlined.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A_I</a:t>
            </a:r>
            <a:r>
              <a:rPr lang="en-US" sz="700" dirty="0"/>
              <a:t> 	</a:t>
            </a:r>
            <a:r>
              <a:rPr lang="en-US" sz="700" dirty="0" smtClean="0"/>
              <a:t>	= </a:t>
            </a:r>
            <a:r>
              <a:rPr lang="en-US" sz="700" dirty="0"/>
              <a:t>Italic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A_IU</a:t>
            </a:r>
            <a:r>
              <a:rPr lang="en-US" sz="700" dirty="0"/>
              <a:t> 	= Italic, underlined.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A_IR</a:t>
            </a:r>
            <a:r>
              <a:rPr lang="en-US" sz="700" dirty="0"/>
              <a:t> 	= Italic, reverse.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A_IRU</a:t>
            </a:r>
            <a:r>
              <a:rPr lang="en-US" sz="700" dirty="0"/>
              <a:t> 	= Italic, reverse, underlined.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A_H</a:t>
            </a:r>
            <a:r>
              <a:rPr lang="en-US" sz="700" dirty="0"/>
              <a:t> 	= Highlighted.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A_HU</a:t>
            </a:r>
            <a:r>
              <a:rPr lang="en-US" sz="700" dirty="0"/>
              <a:t> 	= Highlighted, underlined.</a:t>
            </a:r>
          </a:p>
          <a:p>
            <a:pPr lvl="3"/>
            <a:r>
              <a:rPr lang="en-US" sz="700" dirty="0">
                <a:solidFill>
                  <a:srgbClr val="FFC000"/>
                </a:solidFill>
              </a:rPr>
              <a:t>A_HR</a:t>
            </a:r>
            <a:r>
              <a:rPr lang="en-US" sz="700" dirty="0"/>
              <a:t> 	= Highlighted, reverse.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A_HRU</a:t>
            </a:r>
            <a:r>
              <a:rPr lang="en-US" sz="700" dirty="0"/>
              <a:t> 	= Highlighted, reverse, underlined.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A_IH</a:t>
            </a:r>
            <a:r>
              <a:rPr lang="en-US" sz="700" dirty="0"/>
              <a:t> 	= Italic, highlighted.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A_IHU</a:t>
            </a:r>
            <a:r>
              <a:rPr lang="en-US" sz="700" dirty="0"/>
              <a:t> 	= Italic, highlighted, underlined.</a:t>
            </a:r>
          </a:p>
          <a:p>
            <a:pPr lvl="3"/>
            <a:r>
              <a:rPr lang="en-US" sz="700" b="1" dirty="0">
                <a:solidFill>
                  <a:srgbClr val="FFC000"/>
                </a:solidFill>
              </a:rPr>
              <a:t>A_IHR</a:t>
            </a:r>
            <a:r>
              <a:rPr lang="en-US" sz="700" dirty="0"/>
              <a:t> </a:t>
            </a:r>
            <a:r>
              <a:rPr lang="en-US" sz="700" dirty="0" smtClean="0"/>
              <a:t>  	= </a:t>
            </a:r>
            <a:r>
              <a:rPr lang="en-US" sz="700" dirty="0"/>
              <a:t>Italic, highlighted, reverse.</a:t>
            </a:r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A_IHRU 	</a:t>
            </a:r>
            <a:r>
              <a:rPr lang="en-US" sz="700" dirty="0" smtClean="0"/>
              <a:t>= </a:t>
            </a:r>
            <a:r>
              <a:rPr lang="en-US" sz="700" dirty="0"/>
              <a:t>Italic, highlighted, reverse, underlined.</a:t>
            </a:r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A_ALL    	</a:t>
            </a:r>
            <a:r>
              <a:rPr lang="en-US" sz="700" dirty="0" smtClean="0"/>
              <a:t>= </a:t>
            </a:r>
            <a:r>
              <a:rPr lang="en-US" sz="700" dirty="0"/>
              <a:t>All attributes (same as A_IHRU).</a:t>
            </a:r>
            <a:endParaRPr lang="en-US" sz="800" dirty="0"/>
          </a:p>
          <a:p>
            <a:pPr lvl="1"/>
            <a:r>
              <a:rPr lang="en-US" sz="800" b="1" i="1" dirty="0"/>
              <a:t>COLOR	</a:t>
            </a:r>
            <a:r>
              <a:rPr lang="en-US" sz="800" b="1" dirty="0"/>
              <a:t>(n)</a:t>
            </a:r>
          </a:p>
          <a:p>
            <a:pPr lvl="2"/>
            <a:r>
              <a:rPr lang="en-US" sz="800" dirty="0"/>
              <a:t>The color to apply to the data displayed, where </a:t>
            </a:r>
            <a:r>
              <a:rPr lang="en-US" sz="800" b="1" i="1" dirty="0"/>
              <a:t>COLOR</a:t>
            </a:r>
            <a:r>
              <a:rPr lang="en-US" sz="800" dirty="0"/>
              <a:t> is a palette number in the range 1 to 16.</a:t>
            </a:r>
          </a:p>
          <a:p>
            <a:pPr lvl="1"/>
            <a:r>
              <a:rPr lang="en-US" sz="800" b="1" i="1" dirty="0"/>
              <a:t>HPROGCTL	</a:t>
            </a:r>
            <a:r>
              <a:rPr lang="en-US" sz="800" b="1" dirty="0"/>
              <a:t>(n)</a:t>
            </a:r>
          </a:p>
          <a:p>
            <a:pPr lvl="2"/>
            <a:r>
              <a:rPr lang="en-US" sz="800" dirty="0"/>
              <a:t>Program control.</a:t>
            </a:r>
            <a:endParaRPr lang="en-US" sz="800" dirty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0753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 smtClean="0">
                <a:solidFill>
                  <a:srgbClr val="0070C0"/>
                </a:solidFill>
              </a:rPr>
              <a:t>cmk_</a:t>
            </a:r>
            <a:r>
              <a:rPr lang="en-US" altLang="en-US" sz="2800" b="1" i="1" dirty="0" smtClean="0">
                <a:solidFill>
                  <a:srgbClr val="0070C0"/>
                </a:solidFill>
              </a:rPr>
              <a:t>fieldname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Special version of standard </a:t>
            </a:r>
            <a:r>
              <a:rPr lang="en-US" altLang="en-US" sz="2000" dirty="0" smtClean="0"/>
              <a:t>field </a:t>
            </a:r>
            <a:r>
              <a:rPr lang="en-US" altLang="en-US" sz="2000" dirty="0"/>
              <a:t>level change method.</a:t>
            </a:r>
          </a:p>
          <a:p>
            <a:r>
              <a:rPr lang="en-US" altLang="en-US" sz="2000" dirty="0" smtClean="0"/>
              <a:t>Perform </a:t>
            </a:r>
            <a:r>
              <a:rPr lang="en-US" altLang="en-US" sz="2000" dirty="0"/>
              <a:t>input field change processing and additional tasks based on </a:t>
            </a:r>
            <a:r>
              <a:rPr lang="en-US" altLang="en-US" sz="2000" b="1" i="1" dirty="0" smtClean="0"/>
              <a:t>DATAENTERED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r>
              <a:rPr lang="en-US" altLang="en-US" sz="2000" dirty="0"/>
              <a:t>Must be registered in the schema, script, or at runtime.</a:t>
            </a:r>
          </a:p>
          <a:p>
            <a:endParaRPr lang="en-US" altLang="en-US" dirty="0" smtClean="0"/>
          </a:p>
        </p:txBody>
      </p:sp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 Change Method</a:t>
            </a:r>
            <a:endParaRPr lang="en-US" alt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31925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Key Change Method </a:t>
            </a:r>
            <a:r>
              <a:rPr lang="en-US" altLang="en-US" sz="3600" dirty="0" smtClean="0"/>
              <a:t>Example</a:t>
            </a:r>
            <a:endParaRPr lang="en-US" altLang="en-US" sz="3600" dirty="0" smtClean="0"/>
          </a:p>
        </p:txBody>
      </p:sp>
      <p:sp>
        <p:nvSpPr>
          <p:cNvPr id="9222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52400" y="1295400"/>
            <a:ext cx="4572000" cy="4830763"/>
          </a:xfrm>
        </p:spPr>
        <p:txBody>
          <a:bodyPr/>
          <a:lstStyle/>
          <a:p>
            <a:pPr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function</a:t>
            </a:r>
            <a:r>
              <a:rPr lang="en-US" altLang="en-US" sz="1000" b="1" dirty="0"/>
              <a:t> </a:t>
            </a:r>
            <a:r>
              <a:rPr lang="en-US" altLang="en-US" sz="1000" b="1" dirty="0" smtClean="0">
                <a:solidFill>
                  <a:srgbClr val="0070C0"/>
                </a:solidFill>
              </a:rPr>
              <a:t>cmk_fldnam</a:t>
            </a:r>
            <a:r>
              <a:rPr lang="en-US" altLang="en-US" sz="1000" b="1" dirty="0" smtClean="0"/>
              <a:t>			,</a:t>
            </a:r>
            <a:r>
              <a:rPr lang="en-US" altLang="en-US" sz="1000" b="1" dirty="0" smtClean="0">
                <a:solidFill>
                  <a:srgbClr val="FFC000"/>
                </a:solidFill>
              </a:rPr>
              <a:t>^</a:t>
            </a:r>
            <a:r>
              <a:rPr lang="en-US" altLang="en-US" sz="1000" b="1" dirty="0">
                <a:solidFill>
                  <a:srgbClr val="FFC000"/>
                </a:solidFill>
              </a:rPr>
              <a:t>val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    required </a:t>
            </a:r>
            <a:r>
              <a:rPr lang="en-US" sz="1000" b="1" dirty="0">
                <a:solidFill>
                  <a:srgbClr val="FF0000"/>
                </a:solidFill>
              </a:rPr>
              <a:t>inout	</a:t>
            </a:r>
            <a:r>
              <a:rPr lang="en-US" sz="1000" b="1" dirty="0"/>
              <a:t>dataEntered	</a:t>
            </a:r>
            <a:r>
              <a:rPr lang="en-US" sz="1000" b="1" dirty="0" smtClean="0"/>
              <a:t>	,</a:t>
            </a:r>
            <a:r>
              <a:rPr lang="en-US" sz="1000" b="1" dirty="0"/>
              <a:t>a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required inout	</a:t>
            </a:r>
            <a:r>
              <a:rPr lang="en-US" sz="1000" b="1" dirty="0"/>
              <a:t>dataStored	</a:t>
            </a:r>
            <a:r>
              <a:rPr lang="en-US" sz="1000" b="1" dirty="0" smtClean="0"/>
              <a:t>	,</a:t>
            </a:r>
            <a:r>
              <a:rPr lang="en-US" sz="1000" b="1" dirty="0"/>
              <a:t>a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required inout	</a:t>
            </a:r>
            <a:r>
              <a:rPr lang="en-US" sz="1000" b="1" dirty="0" smtClean="0"/>
              <a:t>pendingStatus	,n</a:t>
            </a:r>
            <a:endParaRPr lang="en-US" sz="1000" b="1" dirty="0"/>
          </a:p>
          <a:p>
            <a:pPr marL="0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.include </a:t>
            </a:r>
            <a:r>
              <a:rPr lang="en-US" sz="1000" b="1" dirty="0"/>
              <a:t>"WND:inpinf.def"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    required inout	</a:t>
            </a:r>
            <a:r>
              <a:rPr lang="en-US" sz="1000" b="1" dirty="0" smtClean="0"/>
              <a:t>dataRecord</a:t>
            </a:r>
            <a:r>
              <a:rPr lang="en-US" sz="1000" b="1" dirty="0"/>
              <a:t>	</a:t>
            </a:r>
            <a:r>
              <a:rPr lang="en-US" sz="1000" b="1" dirty="0" smtClean="0"/>
              <a:t>	,</a:t>
            </a:r>
            <a:r>
              <a:rPr lang="en-US" sz="1000" b="1" dirty="0"/>
              <a:t>a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    optional </a:t>
            </a:r>
            <a:r>
              <a:rPr lang="en-US" sz="1000" b="1" dirty="0">
                <a:solidFill>
                  <a:srgbClr val="FF0000"/>
                </a:solidFill>
              </a:rPr>
              <a:t>in	</a:t>
            </a:r>
            <a:r>
              <a:rPr lang="en-US" sz="1000" b="1" dirty="0" smtClean="0"/>
              <a:t>hprogctl</a:t>
            </a:r>
            <a:r>
              <a:rPr lang="en-US" sz="1000" b="1" dirty="0"/>
              <a:t>	</a:t>
            </a:r>
            <a:r>
              <a:rPr lang="en-US" sz="1000" b="1" dirty="0" smtClean="0"/>
              <a:t>	,n</a:t>
            </a:r>
            <a:endParaRPr lang="en-US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    endparams</a:t>
            </a:r>
            <a:endParaRPr lang="en-US" altLang="en-US" sz="1000" b="1" dirty="0"/>
          </a:p>
          <a:p>
            <a:pPr>
              <a:buNone/>
            </a:pPr>
            <a:endParaRPr lang="en-US" altLang="en-US" sz="1000" b="1" dirty="0" smtClean="0"/>
          </a:p>
          <a:p>
            <a:pPr>
              <a:buNone/>
            </a:pPr>
            <a:r>
              <a:rPr lang="en-US" altLang="en-US" sz="1000" b="1" dirty="0" smtClean="0"/>
              <a:t>    .</a:t>
            </a:r>
            <a:r>
              <a:rPr lang="en-US" altLang="en-US" sz="1000" b="1" dirty="0"/>
              <a:t>align</a:t>
            </a:r>
          </a:p>
          <a:p>
            <a:pPr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    record</a:t>
            </a:r>
            <a:r>
              <a:rPr lang="en-US" altLang="en-US" sz="1000" b="1" dirty="0" smtClean="0"/>
              <a:t> </a:t>
            </a:r>
            <a:r>
              <a:rPr lang="en-US" altLang="en-US" sz="1000" b="1" dirty="0"/>
              <a:t>WorkVars</a:t>
            </a:r>
          </a:p>
          <a:p>
            <a:pPr lvl="1">
              <a:buNone/>
            </a:pPr>
            <a:r>
              <a:rPr lang="en-US" altLang="en-US" sz="1000" b="1" dirty="0" smtClean="0"/>
              <a:t>mReturnStatus</a:t>
            </a:r>
            <a:r>
              <a:rPr lang="en-US" altLang="en-US" sz="1000" b="1" dirty="0"/>
              <a:t>	,int</a:t>
            </a:r>
          </a:p>
          <a:p>
            <a:pPr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    endrecord</a:t>
            </a:r>
            <a:endParaRPr lang="en-US" altLang="en-US" sz="1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en-US" sz="1000" b="1" dirty="0"/>
          </a:p>
          <a:p>
            <a:pPr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proc</a:t>
            </a:r>
          </a:p>
          <a:p>
            <a:pPr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    </a:t>
            </a:r>
          </a:p>
          <a:p>
            <a:pPr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    init</a:t>
            </a:r>
            <a:r>
              <a:rPr lang="en-US" altLang="en-US" sz="1000" b="1" dirty="0" smtClean="0"/>
              <a:t> </a:t>
            </a:r>
            <a:r>
              <a:rPr lang="en-US" altLang="en-US" sz="1000" b="1" dirty="0"/>
              <a:t>WorkVars</a:t>
            </a:r>
          </a:p>
          <a:p>
            <a:pPr>
              <a:buNone/>
            </a:pPr>
            <a:r>
              <a:rPr lang="en-US" altLang="en-US" sz="1000" b="1" dirty="0" smtClean="0"/>
              <a:t> </a:t>
            </a:r>
          </a:p>
          <a:p>
            <a:pPr>
              <a:buNone/>
            </a:pPr>
            <a:r>
              <a:rPr lang="en-US" altLang="en-US" sz="1000" b="1" dirty="0"/>
              <a:t> </a:t>
            </a:r>
            <a:r>
              <a:rPr lang="en-US" altLang="en-US" sz="1000" b="1" dirty="0" smtClean="0"/>
              <a:t>   …</a:t>
            </a:r>
            <a:endParaRPr lang="en-US" altLang="en-US" sz="1000" b="1" dirty="0"/>
          </a:p>
          <a:p>
            <a:pPr>
              <a:buNone/>
            </a:pPr>
            <a:endParaRPr lang="en-US" altLang="en-US" sz="1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   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freturn</a:t>
            </a:r>
            <a:r>
              <a:rPr lang="en-US" altLang="en-US" sz="1000" b="1" dirty="0" smtClean="0"/>
              <a:t> mReturnStatus</a:t>
            </a:r>
          </a:p>
          <a:p>
            <a:pPr>
              <a:buNone/>
            </a:pPr>
            <a:endParaRPr lang="en-US" altLang="en-US" sz="1000" b="1" dirty="0"/>
          </a:p>
          <a:p>
            <a:pPr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endfunction</a:t>
            </a:r>
          </a:p>
          <a:p>
            <a:pPr marL="0" indent="0">
              <a:buNone/>
            </a:pPr>
            <a:endParaRPr lang="en-US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19600" cy="5105400"/>
          </a:xfrm>
        </p:spPr>
        <p:txBody>
          <a:bodyPr/>
          <a:lstStyle/>
          <a:p>
            <a:r>
              <a:rPr lang="en-US" sz="1000" dirty="0"/>
              <a:t>Arguments:</a:t>
            </a:r>
          </a:p>
          <a:p>
            <a:pPr lvl="1"/>
            <a:r>
              <a:rPr lang="en-US" sz="1000" b="1" i="1" dirty="0"/>
              <a:t>DATAENTERED</a:t>
            </a:r>
            <a:r>
              <a:rPr lang="en-US" sz="1000" b="1" dirty="0"/>
              <a:t>	</a:t>
            </a:r>
            <a:r>
              <a:rPr lang="en-US" sz="1000" b="1" dirty="0" smtClean="0"/>
              <a:t>	(</a:t>
            </a:r>
            <a:r>
              <a:rPr lang="en-US" sz="1000" b="1" dirty="0"/>
              <a:t>a)</a:t>
            </a:r>
          </a:p>
          <a:p>
            <a:pPr lvl="2"/>
            <a:r>
              <a:rPr lang="en-US" sz="1000" dirty="0"/>
              <a:t>Field data as entered by the user.</a:t>
            </a:r>
          </a:p>
          <a:p>
            <a:pPr lvl="1"/>
            <a:r>
              <a:rPr lang="en-US" sz="1000" b="1" i="1" dirty="0"/>
              <a:t>DATASTORED</a:t>
            </a:r>
            <a:r>
              <a:rPr lang="en-US" sz="1000" b="1" dirty="0"/>
              <a:t>		(a)</a:t>
            </a:r>
          </a:p>
          <a:p>
            <a:pPr lvl="2"/>
            <a:r>
              <a:rPr lang="en-US" sz="1000" dirty="0"/>
              <a:t>Field data in storage format.</a:t>
            </a:r>
          </a:p>
          <a:p>
            <a:pPr lvl="1"/>
            <a:r>
              <a:rPr lang="en-US" sz="1000" b="1" i="1" dirty="0"/>
              <a:t>PENDINGSTATUS	</a:t>
            </a:r>
            <a:r>
              <a:rPr lang="en-US" sz="1000" b="1" dirty="0"/>
              <a:t>(n)</a:t>
            </a:r>
          </a:p>
          <a:p>
            <a:pPr lvl="2"/>
            <a:r>
              <a:rPr lang="en-US" sz="1000" dirty="0"/>
              <a:t>DTK field status: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D_OK</a:t>
            </a:r>
            <a:r>
              <a:rPr lang="en-US" sz="800" dirty="0"/>
              <a:t>            	= Field passed validation.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D_RNGERR</a:t>
            </a:r>
            <a:r>
              <a:rPr lang="en-US" sz="800" dirty="0"/>
              <a:t>        	= Out of range.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D_VALERR</a:t>
            </a:r>
            <a:r>
              <a:rPr lang="en-US" sz="800" dirty="0"/>
              <a:t>        	= Invalid value.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D_LSTERR</a:t>
            </a:r>
            <a:r>
              <a:rPr lang="en-US" sz="800" dirty="0"/>
              <a:t>        	= Not in a validation list.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D_REQERR</a:t>
            </a:r>
            <a:r>
              <a:rPr lang="en-US" sz="800" dirty="0"/>
              <a:t>        	= Non-blank/zero required.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D_DATERR</a:t>
            </a:r>
            <a:r>
              <a:rPr lang="en-US" sz="800" dirty="0"/>
              <a:t>        	= Invalid date.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D_NEGERR</a:t>
            </a:r>
            <a:r>
              <a:rPr lang="en-US" sz="800" dirty="0"/>
              <a:t>        	= Negative not allowed.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D_OVFERR</a:t>
            </a:r>
            <a:r>
              <a:rPr lang="en-US" sz="800" dirty="0"/>
              <a:t>        	= Value too large.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D_TIMERR</a:t>
            </a:r>
            <a:r>
              <a:rPr lang="en-US" sz="800" dirty="0"/>
              <a:t>        	= Invalid time.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D_NEGOERR</a:t>
            </a:r>
            <a:r>
              <a:rPr lang="en-US" sz="800" dirty="0"/>
              <a:t>     	= Negative only allowed.</a:t>
            </a:r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D_EMITTEDERR</a:t>
            </a:r>
            <a:r>
              <a:rPr lang="en-US" sz="800" dirty="0"/>
              <a:t>	= Message already emitted.</a:t>
            </a:r>
          </a:p>
          <a:p>
            <a:pPr lvl="1"/>
            <a:r>
              <a:rPr lang="en-US" sz="1000" b="1" i="1" dirty="0"/>
              <a:t>.include "WND:inpinf.def“</a:t>
            </a:r>
          </a:p>
          <a:p>
            <a:pPr lvl="2"/>
            <a:r>
              <a:rPr lang="en-US" sz="1000" dirty="0"/>
              <a:t>DTK Input info structure.</a:t>
            </a:r>
          </a:p>
          <a:p>
            <a:pPr lvl="1"/>
            <a:r>
              <a:rPr lang="en-US" sz="1000" b="1" i="1" dirty="0"/>
              <a:t>DATARECORD</a:t>
            </a:r>
            <a:r>
              <a:rPr lang="en-US" sz="1000" b="1" dirty="0"/>
              <a:t>		(a)</a:t>
            </a:r>
          </a:p>
          <a:p>
            <a:pPr lvl="2"/>
            <a:r>
              <a:rPr lang="en-US" sz="1000" dirty="0"/>
              <a:t>Data record passed to </a:t>
            </a:r>
            <a:r>
              <a:rPr lang="en-US" sz="1000" b="1" dirty="0">
                <a:solidFill>
                  <a:srgbClr val="FF0000"/>
                </a:solidFill>
              </a:rPr>
              <a:t>I_INPUT</a:t>
            </a:r>
            <a:r>
              <a:rPr lang="en-US" sz="1000" dirty="0"/>
              <a:t>.</a:t>
            </a:r>
          </a:p>
          <a:p>
            <a:pPr lvl="1"/>
            <a:r>
              <a:rPr lang="en-US" sz="1000" b="1" i="1" dirty="0"/>
              <a:t>HPROGCTL</a:t>
            </a:r>
            <a:r>
              <a:rPr lang="en-US" sz="1000" b="1" dirty="0"/>
              <a:t>		(n)</a:t>
            </a:r>
          </a:p>
          <a:p>
            <a:pPr lvl="2"/>
            <a:r>
              <a:rPr lang="en-US" sz="1000" dirty="0"/>
              <a:t>Handle to the current program control.</a:t>
            </a:r>
            <a:endParaRPr lang="en-US" sz="800" dirty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95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 smtClean="0">
                <a:solidFill>
                  <a:srgbClr val="0070C0"/>
                </a:solidFill>
              </a:rPr>
              <a:t>lm_</a:t>
            </a:r>
            <a:r>
              <a:rPr lang="en-US" altLang="en-US" sz="2800" b="1" i="1" dirty="0" smtClean="0">
                <a:solidFill>
                  <a:srgbClr val="0070C0"/>
                </a:solidFill>
              </a:rPr>
              <a:t>fieldname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1600" dirty="0"/>
              <a:t>Perform input field leave </a:t>
            </a:r>
            <a:r>
              <a:rPr lang="en-US" altLang="en-US" sz="1600" dirty="0" smtClean="0"/>
              <a:t>processing.</a:t>
            </a:r>
          </a:p>
          <a:p>
            <a:r>
              <a:rPr lang="en-US" altLang="en-US" sz="1600" dirty="0"/>
              <a:t>The </a:t>
            </a:r>
            <a:r>
              <a:rPr lang="en-US" altLang="en-US" sz="1600" dirty="0" smtClean="0"/>
              <a:t>leave method </a:t>
            </a:r>
            <a:r>
              <a:rPr lang="en-US" altLang="en-US" sz="1600" dirty="0"/>
              <a:t>is called whenever a field is </a:t>
            </a:r>
            <a:r>
              <a:rPr lang="en-US" altLang="en-US" sz="1600" dirty="0" smtClean="0"/>
              <a:t>de-accessed by:</a:t>
            </a:r>
            <a:endParaRPr lang="en-US" altLang="en-US" sz="1600" dirty="0"/>
          </a:p>
          <a:p>
            <a:pPr lvl="1"/>
            <a:r>
              <a:rPr lang="en-US" altLang="en-US" sz="1600" dirty="0"/>
              <a:t>F</a:t>
            </a:r>
            <a:r>
              <a:rPr lang="en-US" altLang="en-US" sz="1600" dirty="0" smtClean="0"/>
              <a:t>ocus </a:t>
            </a:r>
            <a:r>
              <a:rPr lang="en-US" altLang="en-US" sz="1600" dirty="0"/>
              <a:t>change to a different field.</a:t>
            </a:r>
          </a:p>
          <a:p>
            <a:pPr lvl="1"/>
            <a:r>
              <a:rPr lang="en-US" altLang="en-US" sz="1600" dirty="0" smtClean="0"/>
              <a:t>&lt;Tab&gt;/&lt;Shift&gt; + &lt;Tab&gt; keys.</a:t>
            </a:r>
            <a:endParaRPr lang="en-US" altLang="en-US" sz="1600" dirty="0"/>
          </a:p>
          <a:p>
            <a:pPr lvl="1"/>
            <a:r>
              <a:rPr lang="en-US" altLang="en-US" sz="1600" dirty="0" smtClean="0"/>
              <a:t>Mouse action.</a:t>
            </a:r>
            <a:endParaRPr lang="en-US" altLang="en-US" sz="1600" dirty="0"/>
          </a:p>
          <a:p>
            <a:pPr lvl="1"/>
            <a:r>
              <a:rPr lang="en-US" altLang="en-US" sz="1600" dirty="0" smtClean="0"/>
              <a:t>&lt;Enter&gt; </a:t>
            </a:r>
            <a:r>
              <a:rPr lang="en-US" altLang="en-US" sz="1600" dirty="0"/>
              <a:t>key.</a:t>
            </a:r>
          </a:p>
          <a:p>
            <a:pPr lvl="1"/>
            <a:r>
              <a:rPr lang="en-US" altLang="en-US" sz="1600" dirty="0" smtClean="0"/>
              <a:t>Menu </a:t>
            </a:r>
            <a:r>
              <a:rPr lang="en-US" altLang="en-US" sz="1600" dirty="0"/>
              <a:t>entry selection.</a:t>
            </a:r>
          </a:p>
          <a:p>
            <a:r>
              <a:rPr lang="en-US" altLang="en-US" sz="1600" dirty="0"/>
              <a:t>Note that the leave method is called prior to any break processing or any menu entry dispatching.</a:t>
            </a:r>
            <a:endParaRPr lang="en-US" altLang="en-US" sz="1600" dirty="0" smtClean="0"/>
          </a:p>
          <a:p>
            <a:r>
              <a:rPr lang="en-US" altLang="en-US" sz="1600" dirty="0"/>
              <a:t>Must be registered in the schema, script, or at runtime.</a:t>
            </a:r>
          </a:p>
          <a:p>
            <a:endParaRPr lang="en-US" altLang="en-US" dirty="0" smtClean="0"/>
          </a:p>
        </p:txBody>
      </p:sp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Leave Method</a:t>
            </a:r>
            <a:endParaRPr lang="en-US" alt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964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subroutine </a:t>
            </a:r>
            <a:r>
              <a:rPr lang="en-US" altLang="en-US" sz="800" b="1" dirty="0">
                <a:solidFill>
                  <a:srgbClr val="0070C0"/>
                </a:solidFill>
              </a:rPr>
              <a:t>lm_acct_date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.include </a:t>
            </a:r>
            <a:r>
              <a:rPr lang="en-US" altLang="en-US" sz="800" b="1" dirty="0"/>
              <a:t>"WND:inpinf.def"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required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inout</a:t>
            </a:r>
            <a:r>
              <a:rPr lang="en-US" altLang="en-US" sz="800" b="1" dirty="0" smtClean="0"/>
              <a:t>	dataRecord</a:t>
            </a:r>
            <a:r>
              <a:rPr lang="en-US" altLang="en-US" sz="800" b="1" dirty="0"/>
              <a:t>	,sControlTotalParameters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required in</a:t>
            </a:r>
            <a:r>
              <a:rPr lang="en-US" altLang="en-US" sz="800" b="1" dirty="0"/>
              <a:t>		hprogctl	,n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endparams</a:t>
            </a:r>
          </a:p>
          <a:p>
            <a:pPr marL="0" indent="0">
              <a:buNone/>
            </a:pPr>
            <a:endParaRPr lang="en-US" altLang="en-US" sz="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.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include </a:t>
            </a:r>
            <a:r>
              <a:rPr lang="en-US" altLang="en-US" sz="800" b="1" dirty="0" smtClean="0"/>
              <a:t>“tims.def”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library </a:t>
            </a:r>
            <a:r>
              <a:rPr lang="en-US" altLang="en-US" sz="800" b="1" dirty="0" smtClean="0"/>
              <a:t>“cu_records”</a:t>
            </a:r>
            <a:endParaRPr lang="en-US" altLang="en-US" sz="800" b="1" dirty="0"/>
          </a:p>
          <a:p>
            <a:pPr marL="0" indent="0">
              <a:buNone/>
            </a:pPr>
            <a:endParaRPr lang="en-US" altLang="en-US" sz="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altLang="en-US" sz="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if</a:t>
            </a:r>
            <a:r>
              <a:rPr lang="en-US" altLang="en-US" sz="800" b="1" dirty="0"/>
              <a:t>( !dataRecord.AccountingDate )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begin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    </a:t>
            </a:r>
            <a:r>
              <a:rPr lang="en-US" altLang="en-US" sz="800" b="1" dirty="0"/>
              <a:t>dataRecord.AccountingDate = </a:t>
            </a:r>
            <a:r>
              <a:rPr lang="en-US" altLang="en-US" sz="800" b="1" dirty="0">
                <a:solidFill>
                  <a:srgbClr val="FFC000"/>
                </a:solidFill>
              </a:rPr>
              <a:t>DT_EOT8</a:t>
            </a:r>
          </a:p>
          <a:p>
            <a:pPr marL="0" indent="0">
              <a:buNone/>
            </a:pPr>
            <a:endParaRPr lang="en-US" altLang="en-US" sz="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    </a:t>
            </a:r>
            <a:r>
              <a:rPr lang="en-US" altLang="en-US" sz="800" b="1" dirty="0">
                <a:solidFill>
                  <a:srgbClr val="7030A0"/>
                </a:solidFill>
              </a:rPr>
              <a:t>xcall</a:t>
            </a:r>
            <a:r>
              <a:rPr lang="en-US" altLang="en-US" sz="800" b="1" dirty="0">
                <a:solidFill>
                  <a:srgbClr val="FF0000"/>
                </a:solidFill>
              </a:rPr>
              <a:t>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i_dspFld</a:t>
            </a:r>
            <a:r>
              <a:rPr lang="en-US" altLang="en-US" sz="800" b="1" dirty="0" smtClean="0"/>
              <a:t>( </a:t>
            </a:r>
            <a:r>
              <a:rPr lang="en-US" altLang="en-US" sz="800" b="1" dirty="0" smtClean="0">
                <a:solidFill>
                  <a:srgbClr val="FFC000"/>
                </a:solidFill>
              </a:rPr>
              <a:t>m$CTL</a:t>
            </a:r>
            <a:r>
              <a:rPr lang="en-US" altLang="en-US" sz="800" b="1" dirty="0" smtClean="0"/>
              <a:t>(inpid), "</a:t>
            </a:r>
            <a:r>
              <a:rPr lang="en-US" altLang="en-US" sz="800" b="1" dirty="0"/>
              <a:t>AccountingDate", </a:t>
            </a:r>
            <a:r>
              <a:rPr lang="en-US" altLang="en-US" sz="800" b="1" dirty="0" smtClean="0"/>
              <a:t>dataRecord.AccountingDate </a:t>
            </a:r>
            <a:r>
              <a:rPr lang="en-US" altLang="en-US" sz="800" b="1" dirty="0"/>
              <a:t>)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end</a:t>
            </a:r>
          </a:p>
          <a:p>
            <a:pPr marL="0" indent="0">
              <a:buNone/>
            </a:pPr>
            <a:endParaRPr lang="en-US" altLang="en-US" sz="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7030A0"/>
                </a:solidFill>
              </a:rPr>
              <a:t>    xreturn</a:t>
            </a:r>
          </a:p>
          <a:p>
            <a:pPr marL="0" indent="0">
              <a:buNone/>
            </a:pPr>
            <a:endParaRPr lang="en-US" altLang="en-US" sz="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endsubroutine</a:t>
            </a:r>
            <a:endParaRPr lang="en-US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Leave Method </a:t>
            </a:r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5334000" y="1295400"/>
            <a:ext cx="3810000" cy="5105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1400" dirty="0"/>
              <a:t>Arguments:</a:t>
            </a:r>
          </a:p>
          <a:p>
            <a:pPr lvl="1"/>
            <a:r>
              <a:rPr lang="en-US" altLang="en-US" sz="1400" b="1" i="1" dirty="0"/>
              <a:t>.include "WND:inpinf.def“</a:t>
            </a:r>
          </a:p>
          <a:p>
            <a:pPr lvl="2"/>
            <a:r>
              <a:rPr lang="en-US" altLang="en-US" sz="1400" dirty="0"/>
              <a:t>DTK Input info structure.</a:t>
            </a:r>
          </a:p>
          <a:p>
            <a:pPr lvl="1"/>
            <a:r>
              <a:rPr lang="en-US" altLang="en-US" sz="1400" b="1" i="1" dirty="0"/>
              <a:t>DATARECORD	</a:t>
            </a:r>
            <a:r>
              <a:rPr lang="en-US" altLang="en-US" sz="1400" b="1" dirty="0"/>
              <a:t>(a)</a:t>
            </a:r>
          </a:p>
          <a:p>
            <a:pPr lvl="2"/>
            <a:r>
              <a:rPr lang="en-US" altLang="en-US" sz="1400" dirty="0"/>
              <a:t>Current data record.</a:t>
            </a:r>
          </a:p>
          <a:p>
            <a:pPr lvl="1"/>
            <a:r>
              <a:rPr lang="en-US" altLang="en-US" sz="1400" b="1" i="1" dirty="0"/>
              <a:t>HPROGCTL		</a:t>
            </a:r>
            <a:r>
              <a:rPr lang="en-US" altLang="en-US" sz="1400" b="1" dirty="0"/>
              <a:t>(n)</a:t>
            </a:r>
          </a:p>
          <a:p>
            <a:pPr lvl="2"/>
            <a:r>
              <a:rPr lang="en-US" altLang="en-US" sz="1400" dirty="0"/>
              <a:t>Current program control</a:t>
            </a:r>
            <a:r>
              <a:rPr lang="en-US" altLang="en-US" sz="1000" dirty="0"/>
              <a:t>.</a:t>
            </a:r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6187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8037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Input Method Naming Conventions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sz="1200" dirty="0" smtClean="0"/>
              <a:t>Input Arrive Method:</a:t>
            </a:r>
          </a:p>
          <a:p>
            <a:pPr marL="457200" lvl="1" indent="0">
              <a:buNone/>
            </a:pPr>
            <a:r>
              <a:rPr lang="en-US" altLang="en-US" sz="1200" b="1" dirty="0" smtClean="0">
                <a:solidFill>
                  <a:srgbClr val="0070C0"/>
                </a:solidFill>
              </a:rPr>
              <a:t>iam_</a:t>
            </a:r>
            <a:r>
              <a:rPr lang="en-US" altLang="en-US" sz="1200" b="1" i="1" dirty="0" smtClean="0">
                <a:solidFill>
                  <a:srgbClr val="0070C0"/>
                </a:solidFill>
              </a:rPr>
              <a:t>controlName</a:t>
            </a:r>
          </a:p>
          <a:p>
            <a:pPr lvl="1"/>
            <a:r>
              <a:rPr lang="en-US" altLang="en-US" sz="1200" dirty="0" smtClean="0"/>
              <a:t>Perform </a:t>
            </a:r>
            <a:r>
              <a:rPr lang="en-US" altLang="en-US" sz="1200" dirty="0"/>
              <a:t>input control “Arrive” </a:t>
            </a:r>
            <a:r>
              <a:rPr lang="en-US" altLang="en-US" sz="1200" dirty="0" smtClean="0"/>
              <a:t>processing.</a:t>
            </a:r>
            <a:endParaRPr lang="en-US" altLang="en-US" sz="1200" dirty="0" smtClean="0"/>
          </a:p>
          <a:p>
            <a:pPr eaLnBrk="1" hangingPunct="1"/>
            <a:r>
              <a:rPr lang="en-US" altLang="en-US" sz="1200" dirty="0" smtClean="0"/>
              <a:t>Input </a:t>
            </a:r>
            <a:r>
              <a:rPr lang="en-US" altLang="en-US" sz="1200" dirty="0" smtClean="0"/>
              <a:t>Display </a:t>
            </a:r>
            <a:r>
              <a:rPr lang="en-US" altLang="en-US" sz="1200" dirty="0" smtClean="0"/>
              <a:t>Method:</a:t>
            </a:r>
          </a:p>
          <a:p>
            <a:pPr lvl="1"/>
            <a:r>
              <a:rPr lang="en-US" altLang="en-US" sz="1200" b="1" dirty="0" smtClean="0">
                <a:solidFill>
                  <a:srgbClr val="0070C0"/>
                </a:solidFill>
              </a:rPr>
              <a:t>idsp_</a:t>
            </a:r>
            <a:r>
              <a:rPr lang="en-US" altLang="en-US" sz="1200" b="1" i="1" dirty="0" smtClean="0">
                <a:solidFill>
                  <a:srgbClr val="0070C0"/>
                </a:solidFill>
              </a:rPr>
              <a:t>controlName</a:t>
            </a:r>
          </a:p>
          <a:p>
            <a:pPr lvl="1"/>
            <a:r>
              <a:rPr lang="en-US" altLang="en-US" sz="1200" dirty="0" smtClean="0"/>
              <a:t>Perform </a:t>
            </a:r>
            <a:r>
              <a:rPr lang="en-US" altLang="en-US" sz="1200" dirty="0"/>
              <a:t>input control “Display” </a:t>
            </a:r>
            <a:r>
              <a:rPr lang="en-US" altLang="en-US" sz="1200" dirty="0" smtClean="0"/>
              <a:t>processing.</a:t>
            </a:r>
            <a:endParaRPr lang="en-US" altLang="en-US" sz="1200" dirty="0" smtClean="0"/>
          </a:p>
          <a:p>
            <a:pPr eaLnBrk="1" hangingPunct="1"/>
            <a:r>
              <a:rPr lang="en-US" altLang="en-US" sz="1200" dirty="0" smtClean="0"/>
              <a:t>Input Leave </a:t>
            </a:r>
            <a:r>
              <a:rPr lang="en-US" altLang="en-US" sz="1200" dirty="0" smtClean="0"/>
              <a:t>Method:</a:t>
            </a:r>
          </a:p>
          <a:p>
            <a:pPr lvl="1"/>
            <a:r>
              <a:rPr lang="en-US" altLang="en-US" sz="1200" b="1" dirty="0" smtClean="0">
                <a:solidFill>
                  <a:srgbClr val="0070C0"/>
                </a:solidFill>
              </a:rPr>
              <a:t>ilm_</a:t>
            </a:r>
            <a:r>
              <a:rPr lang="en-US" altLang="en-US" sz="1200" b="1" i="1" dirty="0" smtClean="0">
                <a:solidFill>
                  <a:srgbClr val="0070C0"/>
                </a:solidFill>
              </a:rPr>
              <a:t>controlName</a:t>
            </a:r>
          </a:p>
          <a:p>
            <a:pPr lvl="1"/>
            <a:r>
              <a:rPr lang="en-US" altLang="en-US" sz="1200" dirty="0" smtClean="0"/>
              <a:t>Perform </a:t>
            </a:r>
            <a:r>
              <a:rPr lang="en-US" altLang="en-US" sz="1200" dirty="0"/>
              <a:t>input control “Leave” </a:t>
            </a:r>
            <a:r>
              <a:rPr lang="en-US" altLang="en-US" sz="1200" dirty="0" smtClean="0"/>
              <a:t>processing.</a:t>
            </a:r>
            <a:endParaRPr lang="en-US" altLang="en-US" sz="1200" dirty="0" smtClean="0"/>
          </a:p>
          <a:p>
            <a:pPr eaLnBrk="1" hangingPunct="1"/>
            <a:r>
              <a:rPr lang="en-US" altLang="en-US" sz="1200" dirty="0" smtClean="0"/>
              <a:t>Input Menu </a:t>
            </a:r>
            <a:r>
              <a:rPr lang="en-US" altLang="en-US" sz="1200" dirty="0" smtClean="0"/>
              <a:t>Method:</a:t>
            </a:r>
          </a:p>
          <a:p>
            <a:pPr lvl="1"/>
            <a:r>
              <a:rPr lang="en-US" altLang="en-US" sz="1200" b="1" dirty="0" smtClean="0">
                <a:solidFill>
                  <a:srgbClr val="0070C0"/>
                </a:solidFill>
              </a:rPr>
              <a:t>imnu_</a:t>
            </a:r>
            <a:r>
              <a:rPr lang="en-US" altLang="en-US" sz="1200" b="1" i="1" dirty="0" smtClean="0">
                <a:solidFill>
                  <a:srgbClr val="0070C0"/>
                </a:solidFill>
              </a:rPr>
              <a:t>controlName</a:t>
            </a:r>
          </a:p>
          <a:p>
            <a:pPr lvl="1"/>
            <a:r>
              <a:rPr lang="en-US" altLang="en-US" sz="1200" dirty="0"/>
              <a:t>Perform input control </a:t>
            </a:r>
            <a:r>
              <a:rPr lang="en-US" altLang="en-US" sz="1200" dirty="0" smtClean="0"/>
              <a:t>“Menu” processing.</a:t>
            </a:r>
            <a:endParaRPr lang="en-US" altLang="en-US" sz="1200" dirty="0" smtClean="0"/>
          </a:p>
          <a:p>
            <a:pPr eaLnBrk="1" hangingPunct="1"/>
            <a:r>
              <a:rPr lang="en-US" altLang="en-US" sz="1200" dirty="0" smtClean="0"/>
              <a:t>Input Default </a:t>
            </a:r>
            <a:r>
              <a:rPr lang="en-US" altLang="en-US" sz="1200" dirty="0" smtClean="0"/>
              <a:t>Method:</a:t>
            </a:r>
          </a:p>
          <a:p>
            <a:pPr lvl="1"/>
            <a:r>
              <a:rPr lang="en-US" altLang="en-US" sz="1200" b="1" dirty="0" smtClean="0">
                <a:solidFill>
                  <a:srgbClr val="0070C0"/>
                </a:solidFill>
              </a:rPr>
              <a:t>isdf_</a:t>
            </a:r>
            <a:r>
              <a:rPr lang="en-US" altLang="en-US" sz="1200" b="1" i="1" dirty="0" smtClean="0">
                <a:solidFill>
                  <a:srgbClr val="0070C0"/>
                </a:solidFill>
              </a:rPr>
              <a:t>controlName</a:t>
            </a:r>
          </a:p>
          <a:p>
            <a:pPr lvl="1"/>
            <a:r>
              <a:rPr lang="en-US" altLang="en-US" sz="1200" dirty="0" smtClean="0"/>
              <a:t>Add mode only.</a:t>
            </a:r>
          </a:p>
          <a:p>
            <a:pPr lvl="1"/>
            <a:r>
              <a:rPr lang="en-US" altLang="en-US" sz="1200" dirty="0"/>
              <a:t>Perform input control “Set Defaults” </a:t>
            </a:r>
            <a:r>
              <a:rPr lang="en-US" altLang="en-US" sz="1200" dirty="0" smtClean="0"/>
              <a:t>processing.</a:t>
            </a:r>
            <a:endParaRPr lang="en-US" altLang="en-US" sz="1200" dirty="0" smtClean="0"/>
          </a:p>
          <a:p>
            <a:pPr eaLnBrk="1" hangingPunct="1"/>
            <a:r>
              <a:rPr lang="en-US" altLang="en-US" sz="1200" dirty="0" smtClean="0"/>
              <a:t>Tab </a:t>
            </a:r>
            <a:r>
              <a:rPr lang="en-US" altLang="en-US" sz="1200" dirty="0" smtClean="0"/>
              <a:t>Method:</a:t>
            </a:r>
          </a:p>
          <a:p>
            <a:pPr lvl="1"/>
            <a:r>
              <a:rPr lang="en-US" altLang="en-US" sz="1200" b="1" dirty="0" smtClean="0">
                <a:solidFill>
                  <a:srgbClr val="0070C0"/>
                </a:solidFill>
              </a:rPr>
              <a:t>tm_</a:t>
            </a:r>
            <a:r>
              <a:rPr lang="en-US" altLang="en-US" sz="1200" b="1" i="1" dirty="0" smtClean="0">
                <a:solidFill>
                  <a:srgbClr val="0070C0"/>
                </a:solidFill>
              </a:rPr>
              <a:t>controlName</a:t>
            </a:r>
          </a:p>
          <a:p>
            <a:pPr lvl="1"/>
            <a:r>
              <a:rPr lang="en-US" altLang="en-US" sz="1200" dirty="0"/>
              <a:t>Perform “Tab” </a:t>
            </a:r>
            <a:r>
              <a:rPr lang="en-US" altLang="en-US" sz="1200" dirty="0" smtClean="0"/>
              <a:t>processing.</a:t>
            </a:r>
            <a:endParaRPr lang="en-US" altLang="en-US" sz="1200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Called when the window gets the </a:t>
            </a:r>
            <a:r>
              <a:rPr lang="en-US" altLang="en-US" sz="2800" dirty="0" smtClean="0"/>
              <a:t>focus.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Categories of operation:</a:t>
            </a:r>
          </a:p>
          <a:p>
            <a:pPr lvl="1" eaLnBrk="1" hangingPunct="1"/>
            <a:r>
              <a:rPr lang="en-US" altLang="en-US" sz="2800" dirty="0" smtClean="0"/>
              <a:t>“First time in” </a:t>
            </a:r>
            <a:r>
              <a:rPr lang="en-US" altLang="en-US" sz="2800" dirty="0" smtClean="0"/>
              <a:t>logic.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“Each time in” </a:t>
            </a:r>
            <a:r>
              <a:rPr lang="en-US" altLang="en-US" sz="2800" dirty="0" smtClean="0"/>
              <a:t>logic.</a:t>
            </a:r>
            <a:endParaRPr lang="en-US" altLang="en-US" sz="28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Arrive Method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First Time </a:t>
            </a:r>
            <a:r>
              <a:rPr lang="en-US" altLang="en-US" sz="2800" dirty="0" smtClean="0"/>
              <a:t>In: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Remove all </a:t>
            </a:r>
            <a:r>
              <a:rPr lang="en-US" altLang="en-US" sz="2800" dirty="0" smtClean="0"/>
              <a:t>un-configured fields.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“Fix” the size of item number </a:t>
            </a:r>
            <a:r>
              <a:rPr lang="en-US" altLang="en-US" sz="2800" dirty="0" smtClean="0"/>
              <a:t>fields.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Display any heading </a:t>
            </a:r>
            <a:r>
              <a:rPr lang="en-US" altLang="en-US" sz="2800" dirty="0" smtClean="0"/>
              <a:t>fields.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“Fix” G/L number </a:t>
            </a:r>
            <a:r>
              <a:rPr lang="en-US" altLang="en-US" sz="2800" dirty="0" smtClean="0"/>
              <a:t>fields.</a:t>
            </a:r>
            <a:endParaRPr lang="en-US" altLang="en-US" sz="2800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Arrive Behavior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757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Toolkit Method Naming Conventions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r>
              <a:rPr lang="en-US" altLang="en-US" sz="1100" dirty="0" smtClean="0"/>
              <a:t>Arrive </a:t>
            </a:r>
            <a:r>
              <a:rPr lang="en-US" altLang="en-US" sz="1100" dirty="0" smtClean="0"/>
              <a:t>Method:</a:t>
            </a:r>
          </a:p>
          <a:p>
            <a:pPr lvl="1"/>
            <a:r>
              <a:rPr lang="en-US" altLang="en-US" sz="1100" b="1" dirty="0" smtClean="0">
                <a:solidFill>
                  <a:srgbClr val="0070C0"/>
                </a:solidFill>
              </a:rPr>
              <a:t>am_</a:t>
            </a:r>
            <a:r>
              <a:rPr lang="en-US" altLang="en-US" sz="1100" b="1" i="1" dirty="0" smtClean="0">
                <a:solidFill>
                  <a:srgbClr val="0070C0"/>
                </a:solidFill>
              </a:rPr>
              <a:t>fieldName</a:t>
            </a:r>
            <a:endParaRPr lang="en-US" altLang="en-US" sz="1100" baseline="30000" dirty="0" smtClean="0"/>
          </a:p>
          <a:p>
            <a:pPr lvl="1"/>
            <a:r>
              <a:rPr lang="en-US" altLang="en-US" sz="1100" dirty="0"/>
              <a:t>Perform input field arrive </a:t>
            </a:r>
            <a:r>
              <a:rPr lang="en-US" altLang="en-US" sz="1100" dirty="0" smtClean="0"/>
              <a:t>processing.</a:t>
            </a:r>
            <a:endParaRPr lang="en-US" altLang="en-US" sz="1100" dirty="0" smtClean="0"/>
          </a:p>
          <a:p>
            <a:r>
              <a:rPr lang="en-US" altLang="en-US" sz="1100" dirty="0" smtClean="0"/>
              <a:t>Change </a:t>
            </a:r>
            <a:r>
              <a:rPr lang="en-US" altLang="en-US" sz="1100" dirty="0" smtClean="0"/>
              <a:t>Method:</a:t>
            </a:r>
          </a:p>
          <a:p>
            <a:pPr lvl="1"/>
            <a:r>
              <a:rPr lang="en-US" altLang="en-US" sz="1100" b="1" dirty="0" smtClean="0">
                <a:solidFill>
                  <a:srgbClr val="0070C0"/>
                </a:solidFill>
              </a:rPr>
              <a:t>cm_</a:t>
            </a:r>
            <a:r>
              <a:rPr lang="en-US" altLang="en-US" sz="1100" b="1" i="1" dirty="0" smtClean="0">
                <a:solidFill>
                  <a:srgbClr val="0070C0"/>
                </a:solidFill>
              </a:rPr>
              <a:t>fieldName</a:t>
            </a:r>
          </a:p>
          <a:p>
            <a:pPr lvl="1"/>
            <a:r>
              <a:rPr lang="en-US" altLang="en-US" sz="1100" dirty="0"/>
              <a:t>Perform input field change </a:t>
            </a:r>
            <a:r>
              <a:rPr lang="en-US" altLang="en-US" sz="1100" dirty="0" smtClean="0"/>
              <a:t>processing.</a:t>
            </a:r>
            <a:endParaRPr lang="en-US" altLang="en-US" sz="1100" dirty="0"/>
          </a:p>
          <a:p>
            <a:r>
              <a:rPr lang="en-US" altLang="en-US" sz="1100" dirty="0"/>
              <a:t>Display </a:t>
            </a:r>
            <a:r>
              <a:rPr lang="en-US" altLang="en-US" sz="1100" dirty="0" smtClean="0"/>
              <a:t>Method:</a:t>
            </a:r>
          </a:p>
          <a:p>
            <a:pPr lvl="1"/>
            <a:r>
              <a:rPr lang="en-US" altLang="en-US" sz="1100" b="1" dirty="0" smtClean="0">
                <a:solidFill>
                  <a:srgbClr val="0070C0"/>
                </a:solidFill>
              </a:rPr>
              <a:t>dsp_</a:t>
            </a:r>
            <a:r>
              <a:rPr lang="en-US" altLang="en-US" sz="1100" b="1" i="1" dirty="0" smtClean="0">
                <a:solidFill>
                  <a:srgbClr val="0070C0"/>
                </a:solidFill>
              </a:rPr>
              <a:t>fieldName</a:t>
            </a:r>
          </a:p>
          <a:p>
            <a:pPr lvl="1"/>
            <a:r>
              <a:rPr lang="en-US" altLang="en-US" sz="1100" dirty="0"/>
              <a:t>Perform input field display </a:t>
            </a:r>
            <a:r>
              <a:rPr lang="en-US" altLang="en-US" sz="1100" dirty="0" smtClean="0"/>
              <a:t>processing.</a:t>
            </a:r>
            <a:endParaRPr lang="en-US" altLang="en-US" sz="1100" dirty="0"/>
          </a:p>
          <a:p>
            <a:r>
              <a:rPr lang="en-US" altLang="en-US" sz="1100" dirty="0"/>
              <a:t>Drill </a:t>
            </a:r>
            <a:r>
              <a:rPr lang="en-US" altLang="en-US" sz="1100" dirty="0" smtClean="0"/>
              <a:t>Method:</a:t>
            </a:r>
          </a:p>
          <a:p>
            <a:pPr lvl="1"/>
            <a:r>
              <a:rPr lang="en-US" altLang="en-US" sz="1100" b="1" dirty="0" smtClean="0">
                <a:solidFill>
                  <a:srgbClr val="0070C0"/>
                </a:solidFill>
              </a:rPr>
              <a:t>dl_</a:t>
            </a:r>
            <a:r>
              <a:rPr lang="en-US" altLang="en-US" sz="1100" b="1" i="1" dirty="0" smtClean="0">
                <a:solidFill>
                  <a:srgbClr val="0070C0"/>
                </a:solidFill>
              </a:rPr>
              <a:t>fieldName</a:t>
            </a:r>
          </a:p>
          <a:p>
            <a:pPr lvl="1"/>
            <a:r>
              <a:rPr lang="en-US" altLang="en-US" sz="1100" dirty="0"/>
              <a:t>Perform drilldown button </a:t>
            </a:r>
            <a:r>
              <a:rPr lang="en-US" altLang="en-US" sz="1100" dirty="0" smtClean="0"/>
              <a:t>processing.</a:t>
            </a:r>
            <a:endParaRPr lang="en-US" altLang="en-US" sz="1100" dirty="0"/>
          </a:p>
          <a:p>
            <a:r>
              <a:rPr lang="en-US" altLang="en-US" sz="1100" dirty="0"/>
              <a:t>Edit Format </a:t>
            </a:r>
            <a:r>
              <a:rPr lang="en-US" altLang="en-US" sz="1100" dirty="0" smtClean="0"/>
              <a:t>Method:</a:t>
            </a:r>
          </a:p>
          <a:p>
            <a:pPr lvl="1"/>
            <a:r>
              <a:rPr lang="en-US" altLang="en-US" sz="1100" b="1" dirty="0" smtClean="0">
                <a:solidFill>
                  <a:srgbClr val="0070C0"/>
                </a:solidFill>
              </a:rPr>
              <a:t>edt_</a:t>
            </a:r>
            <a:r>
              <a:rPr lang="en-US" altLang="en-US" sz="1100" b="1" i="1" dirty="0" smtClean="0">
                <a:solidFill>
                  <a:srgbClr val="0070C0"/>
                </a:solidFill>
              </a:rPr>
              <a:t>fieldName</a:t>
            </a:r>
          </a:p>
          <a:p>
            <a:pPr lvl="1"/>
            <a:r>
              <a:rPr lang="en-US" altLang="en-US" sz="1100" dirty="0"/>
              <a:t>Perform input field “edit format” </a:t>
            </a:r>
            <a:r>
              <a:rPr lang="en-US" altLang="en-US" sz="1100" dirty="0" smtClean="0"/>
              <a:t>processing.</a:t>
            </a:r>
            <a:endParaRPr lang="en-US" altLang="en-US" sz="1100" dirty="0"/>
          </a:p>
          <a:p>
            <a:r>
              <a:rPr lang="en-US" altLang="en-US" sz="1100" dirty="0"/>
              <a:t>Key Change </a:t>
            </a:r>
            <a:r>
              <a:rPr lang="en-US" altLang="en-US" sz="1100" dirty="0" smtClean="0"/>
              <a:t>Method:</a:t>
            </a:r>
          </a:p>
          <a:p>
            <a:pPr lvl="1"/>
            <a:r>
              <a:rPr lang="en-US" altLang="en-US" sz="1100" b="1" dirty="0" smtClean="0">
                <a:solidFill>
                  <a:srgbClr val="0070C0"/>
                </a:solidFill>
              </a:rPr>
              <a:t>cmk_</a:t>
            </a:r>
            <a:r>
              <a:rPr lang="en-US" altLang="en-US" sz="1100" b="1" i="1" dirty="0" smtClean="0">
                <a:solidFill>
                  <a:srgbClr val="0070C0"/>
                </a:solidFill>
              </a:rPr>
              <a:t>fieldName</a:t>
            </a:r>
          </a:p>
          <a:p>
            <a:pPr lvl="1"/>
            <a:r>
              <a:rPr lang="en-US" altLang="en-US" sz="1100" dirty="0"/>
              <a:t>Perform input field change processing</a:t>
            </a:r>
            <a:r>
              <a:rPr lang="en-US" altLang="en-US" sz="1100" dirty="0" smtClean="0"/>
              <a:t>.</a:t>
            </a:r>
            <a:endParaRPr lang="en-US" altLang="en-US" sz="1100" b="1" i="1" dirty="0">
              <a:solidFill>
                <a:srgbClr val="0070C0"/>
              </a:solidFill>
            </a:endParaRPr>
          </a:p>
          <a:p>
            <a:r>
              <a:rPr lang="en-US" altLang="en-US" sz="1100" dirty="0"/>
              <a:t>Leave </a:t>
            </a:r>
            <a:r>
              <a:rPr lang="en-US" altLang="en-US" sz="1100" dirty="0" smtClean="0"/>
              <a:t>Method:</a:t>
            </a:r>
          </a:p>
          <a:p>
            <a:pPr lvl="1"/>
            <a:r>
              <a:rPr lang="en-US" altLang="en-US" sz="1100" b="1" dirty="0" smtClean="0">
                <a:solidFill>
                  <a:srgbClr val="0070C0"/>
                </a:solidFill>
              </a:rPr>
              <a:t>lm_</a:t>
            </a:r>
            <a:r>
              <a:rPr lang="en-US" altLang="en-US" sz="1100" b="1" i="1" dirty="0" smtClean="0">
                <a:solidFill>
                  <a:srgbClr val="0070C0"/>
                </a:solidFill>
              </a:rPr>
              <a:t>fieldName</a:t>
            </a:r>
          </a:p>
          <a:p>
            <a:pPr lvl="1"/>
            <a:r>
              <a:rPr lang="en-US" altLang="en-US" sz="1100" dirty="0"/>
              <a:t>Perform input field leave </a:t>
            </a:r>
            <a:r>
              <a:rPr lang="en-US" altLang="en-US" sz="1100" dirty="0" smtClean="0"/>
              <a:t>processing.</a:t>
            </a:r>
            <a:endParaRPr lang="en-US" altLang="en-US" sz="1100" dirty="0" smtClean="0"/>
          </a:p>
          <a:p>
            <a:endParaRPr lang="en-US" altLang="en-US" sz="1100" b="1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100" b="1" dirty="0" smtClean="0">
                <a:solidFill>
                  <a:srgbClr val="FF0000"/>
                </a:solidFill>
              </a:rPr>
              <a:t>All field level methods must </a:t>
            </a:r>
            <a:r>
              <a:rPr lang="en-US" altLang="en-US" sz="1100" b="1" dirty="0">
                <a:solidFill>
                  <a:srgbClr val="FF0000"/>
                </a:solidFill>
              </a:rPr>
              <a:t>be registered in the schema, script, or at runtime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.</a:t>
            </a:r>
            <a:endParaRPr lang="en-US" altLang="en-US" sz="1100" dirty="0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Reset: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>
                <a:solidFill>
                  <a:srgbClr val="FFC000"/>
                </a:solidFill>
              </a:rPr>
              <a:t>I_INIT</a:t>
            </a:r>
            <a:r>
              <a:rPr lang="en-US" altLang="en-US" dirty="0" smtClean="0"/>
              <a:t> current set, clearing </a:t>
            </a:r>
            <a:r>
              <a:rPr lang="en-US" altLang="en-US" dirty="0" smtClean="0"/>
              <a:t>data.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>
                <a:solidFill>
                  <a:srgbClr val="FFC000"/>
                </a:solidFill>
              </a:rPr>
              <a:t>I_INIT</a:t>
            </a:r>
            <a:r>
              <a:rPr lang="en-US" altLang="en-US" dirty="0" smtClean="0"/>
              <a:t> all, clearing screen </a:t>
            </a:r>
            <a:r>
              <a:rPr lang="en-US" altLang="en-US" dirty="0" smtClean="0"/>
              <a:t>only.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Reset on first </a:t>
            </a:r>
            <a:r>
              <a:rPr lang="en-US" altLang="en-US" dirty="0" smtClean="0"/>
              <a:t>screen: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Clears the </a:t>
            </a:r>
            <a:r>
              <a:rPr lang="en-US" altLang="en-US" dirty="0" smtClean="0"/>
              <a:t>data.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Disables all non-key </a:t>
            </a:r>
            <a:r>
              <a:rPr lang="en-US" altLang="en-US" dirty="0" smtClean="0"/>
              <a:t>fields.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Disables all other </a:t>
            </a:r>
            <a:r>
              <a:rPr lang="en-US" altLang="en-US" dirty="0" smtClean="0"/>
              <a:t>tabs.</a:t>
            </a:r>
            <a:endParaRPr lang="en-US" altLang="en-US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Arrive Behavior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70C0"/>
                </a:solidFill>
              </a:rPr>
              <a:t>iam_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controlName</a:t>
            </a:r>
            <a:endParaRPr lang="en-US" altLang="en-US" sz="2400" b="1" i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>
              <a:lnSpc>
                <a:spcPct val="80000"/>
              </a:lnSpc>
            </a:pPr>
            <a:r>
              <a:rPr lang="en-US" altLang="en-US" sz="1100" dirty="0"/>
              <a:t>P</a:t>
            </a:r>
            <a:r>
              <a:rPr lang="en-US" altLang="en-US" sz="1100" dirty="0" smtClean="0"/>
              <a:t>erform </a:t>
            </a:r>
            <a:r>
              <a:rPr lang="en-US" altLang="en-US" sz="1100" dirty="0"/>
              <a:t>extra actions before a specific input window is processed.</a:t>
            </a:r>
          </a:p>
          <a:p>
            <a:pPr>
              <a:lnSpc>
                <a:spcPct val="80000"/>
              </a:lnSpc>
            </a:pPr>
            <a:r>
              <a:rPr lang="en-US" altLang="en-US" sz="1100" dirty="0"/>
              <a:t>This subroutine is called by </a:t>
            </a:r>
            <a:r>
              <a:rPr lang="en-US" altLang="en-US" sz="1100" b="1" dirty="0">
                <a:solidFill>
                  <a:srgbClr val="FF0000"/>
                </a:solidFill>
              </a:rPr>
              <a:t>CUI_ARRIVE</a:t>
            </a:r>
            <a:r>
              <a:rPr lang="en-US" altLang="en-US" sz="1100" dirty="0"/>
              <a:t> (via </a:t>
            </a:r>
            <a:r>
              <a:rPr lang="en-US" altLang="en-US" sz="1100" b="1" dirty="0">
                <a:solidFill>
                  <a:srgbClr val="FF0000"/>
                </a:solidFill>
              </a:rPr>
              <a:t>CUI_INPUT</a:t>
            </a:r>
            <a:r>
              <a:rPr lang="en-US" altLang="en-US" sz="1100" dirty="0"/>
              <a:t>) when an input control first receives input </a:t>
            </a:r>
            <a:r>
              <a:rPr lang="en-US" altLang="en-US" sz="1100" dirty="0" smtClean="0"/>
              <a:t>focus.</a:t>
            </a:r>
          </a:p>
          <a:p>
            <a:pPr>
              <a:lnSpc>
                <a:spcPct val="80000"/>
              </a:lnSpc>
            </a:pPr>
            <a:r>
              <a:rPr lang="en-US" altLang="en-US" sz="1100" dirty="0" smtClean="0"/>
              <a:t>When </a:t>
            </a:r>
            <a:r>
              <a:rPr lang="en-US" altLang="en-US" sz="1100" dirty="0"/>
              <a:t>the </a:t>
            </a:r>
            <a:r>
              <a:rPr lang="en-US" altLang="en-US" sz="1100" b="1" dirty="0">
                <a:solidFill>
                  <a:srgbClr val="FFC000"/>
                </a:solidFill>
              </a:rPr>
              <a:t>FLOW_RESET</a:t>
            </a:r>
            <a:r>
              <a:rPr lang="en-US" altLang="en-US" sz="1100" dirty="0"/>
              <a:t> bit in the input control </a:t>
            </a:r>
            <a:r>
              <a:rPr lang="en-US" altLang="en-US" sz="1100" b="1" dirty="0" smtClean="0">
                <a:solidFill>
                  <a:srgbClr val="FFC000"/>
                </a:solidFill>
              </a:rPr>
              <a:t>FLOWCONTROL</a:t>
            </a:r>
            <a:r>
              <a:rPr lang="en-US" altLang="en-US" sz="1100" dirty="0" smtClean="0"/>
              <a:t> </a:t>
            </a:r>
            <a:r>
              <a:rPr lang="en-US" altLang="en-US" sz="1100" dirty="0"/>
              <a:t>is set, reset processing is </a:t>
            </a:r>
            <a:r>
              <a:rPr lang="en-US" altLang="en-US" sz="1100" dirty="0" smtClean="0"/>
              <a:t>performed.</a:t>
            </a:r>
          </a:p>
          <a:p>
            <a:pPr>
              <a:lnSpc>
                <a:spcPct val="80000"/>
              </a:lnSpc>
            </a:pPr>
            <a:r>
              <a:rPr lang="en-US" altLang="en-US" sz="1100" dirty="0" smtClean="0"/>
              <a:t>The </a:t>
            </a:r>
            <a:r>
              <a:rPr lang="en-US" altLang="en-US" sz="1100" dirty="0"/>
              <a:t>default reset action performs an 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I_INIT</a:t>
            </a:r>
            <a:r>
              <a:rPr lang="en-US" altLang="en-US" sz="1100" b="1" dirty="0" smtClean="0"/>
              <a:t> </a:t>
            </a:r>
            <a:r>
              <a:rPr lang="en-US" altLang="en-US" sz="1100" dirty="0" smtClean="0"/>
              <a:t>on </a:t>
            </a:r>
            <a:r>
              <a:rPr lang="en-US" altLang="en-US" sz="1100" dirty="0"/>
              <a:t>the </a:t>
            </a:r>
            <a:r>
              <a:rPr lang="en-US" altLang="en-US" sz="1100" dirty="0" smtClean="0"/>
              <a:t>input window using </a:t>
            </a:r>
            <a:r>
              <a:rPr lang="en-US" altLang="en-US" sz="1100" dirty="0"/>
              <a:t>set </a:t>
            </a:r>
            <a:r>
              <a:rPr lang="en-US" altLang="en-US" sz="1100" b="1" i="1" dirty="0" smtClean="0"/>
              <a:t>setName</a:t>
            </a:r>
            <a:r>
              <a:rPr lang="en-US" altLang="en-US" sz="1100" dirty="0" smtClean="0"/>
              <a:t> </a:t>
            </a:r>
            <a:r>
              <a:rPr lang="en-US" altLang="en-US" sz="1100" dirty="0"/>
              <a:t>and data record </a:t>
            </a:r>
            <a:r>
              <a:rPr lang="en-US" altLang="en-US" sz="1100" b="1" i="1" dirty="0" smtClean="0"/>
              <a:t>dataRecord</a:t>
            </a:r>
            <a:r>
              <a:rPr lang="en-US" altLang="en-US" sz="1100" dirty="0" smtClean="0"/>
              <a:t>.</a:t>
            </a:r>
            <a:endParaRPr lang="en-US" altLang="en-US" sz="1100" dirty="0"/>
          </a:p>
          <a:p>
            <a:pPr>
              <a:lnSpc>
                <a:spcPct val="80000"/>
              </a:lnSpc>
            </a:pPr>
            <a:r>
              <a:rPr lang="en-US" altLang="en-US" sz="1100" dirty="0"/>
              <a:t>The </a:t>
            </a:r>
            <a:r>
              <a:rPr lang="en-US" altLang="en-US" sz="1100" dirty="0" smtClean="0"/>
              <a:t>input arrive method </a:t>
            </a:r>
            <a:r>
              <a:rPr lang="en-US" altLang="en-US" sz="1100" dirty="0"/>
              <a:t>is useful to perform any setup required before the </a:t>
            </a:r>
            <a:r>
              <a:rPr lang="en-US" altLang="en-US" sz="1100" dirty="0" smtClean="0"/>
              <a:t>input </a:t>
            </a:r>
            <a:r>
              <a:rPr lang="en-US" altLang="en-US" sz="1100" dirty="0"/>
              <a:t>window may receive </a:t>
            </a:r>
            <a:r>
              <a:rPr lang="en-US" altLang="en-US" sz="1100" dirty="0" smtClean="0"/>
              <a:t>input.</a:t>
            </a:r>
          </a:p>
          <a:p>
            <a:pPr>
              <a:lnSpc>
                <a:spcPct val="80000"/>
              </a:lnSpc>
            </a:pPr>
            <a:r>
              <a:rPr lang="en-US" altLang="en-US" sz="1100" dirty="0" smtClean="0"/>
              <a:t>These </a:t>
            </a:r>
            <a:r>
              <a:rPr lang="en-US" altLang="en-US" sz="1100" dirty="0"/>
              <a:t>conditions may fall into two </a:t>
            </a:r>
            <a:r>
              <a:rPr lang="en-US" altLang="en-US" sz="1100" dirty="0" smtClean="0"/>
              <a:t>categories:</a:t>
            </a:r>
          </a:p>
          <a:p>
            <a:pPr lvl="1">
              <a:lnSpc>
                <a:spcPct val="80000"/>
              </a:lnSpc>
            </a:pPr>
            <a:r>
              <a:rPr lang="en-US" altLang="en-US" sz="1100" dirty="0" smtClean="0"/>
              <a:t>Things </a:t>
            </a:r>
            <a:r>
              <a:rPr lang="en-US" altLang="en-US" sz="1100" dirty="0"/>
              <a:t>done the first time a window is </a:t>
            </a:r>
            <a:r>
              <a:rPr lang="en-US" altLang="en-US" sz="1100" dirty="0" smtClean="0"/>
              <a:t>loaded.</a:t>
            </a:r>
          </a:p>
          <a:p>
            <a:pPr lvl="1">
              <a:lnSpc>
                <a:spcPct val="80000"/>
              </a:lnSpc>
            </a:pPr>
            <a:r>
              <a:rPr lang="en-US" altLang="en-US" sz="1100" dirty="0" smtClean="0"/>
              <a:t>Things </a:t>
            </a:r>
            <a:r>
              <a:rPr lang="en-US" altLang="en-US" sz="1100" dirty="0"/>
              <a:t>done each time the window gets </a:t>
            </a:r>
            <a:r>
              <a:rPr lang="en-US" altLang="en-US" sz="1100" dirty="0" smtClean="0"/>
              <a:t>focus.</a:t>
            </a:r>
          </a:p>
          <a:p>
            <a:pPr>
              <a:lnSpc>
                <a:spcPct val="80000"/>
              </a:lnSpc>
            </a:pPr>
            <a:r>
              <a:rPr lang="en-US" altLang="en-US" sz="1100" dirty="0" smtClean="0"/>
              <a:t>If </a:t>
            </a:r>
            <a:r>
              <a:rPr lang="en-US" altLang="en-US" sz="1100" dirty="0"/>
              <a:t>all processing for a reset method fits the first time category, the input arrive </a:t>
            </a:r>
            <a:r>
              <a:rPr lang="en-US" altLang="en-US" sz="1100" dirty="0" smtClean="0"/>
              <a:t>method </a:t>
            </a:r>
            <a:r>
              <a:rPr lang="en-US" altLang="en-US" sz="1100" dirty="0"/>
              <a:t>should deregister itself to prevent unnecessary </a:t>
            </a:r>
            <a:r>
              <a:rPr lang="en-US" altLang="en-US" sz="1100" dirty="0" smtClean="0"/>
              <a:t>overhead.</a:t>
            </a:r>
          </a:p>
          <a:p>
            <a:pPr>
              <a:lnSpc>
                <a:spcPct val="80000"/>
              </a:lnSpc>
            </a:pPr>
            <a:r>
              <a:rPr lang="en-US" altLang="en-US" sz="1100" dirty="0" smtClean="0"/>
              <a:t>The first time an input arrive method is called, the </a:t>
            </a:r>
            <a:r>
              <a:rPr lang="en-US" altLang="en-US" sz="1100" b="1" dirty="0" smtClean="0">
                <a:solidFill>
                  <a:srgbClr val="FFC000"/>
                </a:solidFill>
              </a:rPr>
              <a:t>FLOW_LOADED</a:t>
            </a:r>
            <a:r>
              <a:rPr lang="en-US" altLang="en-US" sz="1100" dirty="0" smtClean="0"/>
              <a:t> bit will be clear in the input control flowcontrol.</a:t>
            </a:r>
          </a:p>
          <a:p>
            <a:pPr>
              <a:lnSpc>
                <a:spcPct val="80000"/>
              </a:lnSpc>
            </a:pPr>
            <a:r>
              <a:rPr lang="en-US" altLang="en-US" sz="1100" dirty="0" smtClean="0"/>
              <a:t>The input arrive method should </a:t>
            </a:r>
            <a:r>
              <a:rPr lang="en-US" altLang="en-US" sz="1100" dirty="0"/>
              <a:t>clear the corresponding bits in the </a:t>
            </a:r>
            <a:r>
              <a:rPr lang="en-US" altLang="en-US" sz="1100" b="1" dirty="0" smtClean="0">
                <a:solidFill>
                  <a:srgbClr val="FFC000"/>
                </a:solidFill>
              </a:rPr>
              <a:t>ARIVSTAT</a:t>
            </a:r>
            <a:r>
              <a:rPr lang="en-US" altLang="en-US" sz="1100" dirty="0" smtClean="0"/>
              <a:t> </a:t>
            </a:r>
            <a:r>
              <a:rPr lang="en-US" altLang="en-US" sz="1100" dirty="0"/>
              <a:t>field in the </a:t>
            </a:r>
            <a:r>
              <a:rPr lang="en-US" altLang="en-US" sz="1100" dirty="0" smtClean="0"/>
              <a:t>input </a:t>
            </a:r>
            <a:r>
              <a:rPr lang="en-US" altLang="en-US" sz="1100" dirty="0"/>
              <a:t>control if it overrides the default behavior:</a:t>
            </a:r>
          </a:p>
          <a:p>
            <a:pPr lvl="1">
              <a:lnSpc>
                <a:spcPct val="80000"/>
              </a:lnSpc>
            </a:pPr>
            <a:r>
              <a:rPr lang="en-US" altLang="en-US" sz="1100" b="1" dirty="0" smtClean="0">
                <a:solidFill>
                  <a:srgbClr val="FFC000"/>
                </a:solidFill>
              </a:rPr>
              <a:t>ARRIVE_REMFLDS</a:t>
            </a:r>
            <a:r>
              <a:rPr lang="en-US" altLang="en-US" sz="1100" dirty="0"/>
              <a:t>:	Remove all </a:t>
            </a:r>
            <a:r>
              <a:rPr lang="en-US" altLang="en-US" sz="1100" dirty="0" smtClean="0"/>
              <a:t>un-configured fields.</a:t>
            </a:r>
            <a:endParaRPr lang="en-US" altLang="en-US" sz="1100" dirty="0"/>
          </a:p>
          <a:p>
            <a:pPr lvl="1">
              <a:lnSpc>
                <a:spcPct val="80000"/>
              </a:lnSpc>
            </a:pPr>
            <a:r>
              <a:rPr lang="en-US" altLang="en-US" sz="1100" b="1" dirty="0" smtClean="0">
                <a:solidFill>
                  <a:srgbClr val="FFC000"/>
                </a:solidFill>
              </a:rPr>
              <a:t>RESET_INITALL</a:t>
            </a:r>
            <a:r>
              <a:rPr lang="en-US" altLang="en-US" sz="1100" dirty="0" smtClean="0"/>
              <a:t>:</a:t>
            </a:r>
            <a:r>
              <a:rPr lang="en-US" altLang="en-US" sz="1100" dirty="0"/>
              <a:t>	</a:t>
            </a:r>
            <a:r>
              <a:rPr lang="en-US" altLang="en-US" sz="1100" dirty="0" smtClean="0"/>
              <a:t>Initialize </a:t>
            </a:r>
            <a:r>
              <a:rPr lang="en-US" altLang="en-US" sz="1100" dirty="0"/>
              <a:t>all fields on the screen and in </a:t>
            </a:r>
            <a:r>
              <a:rPr lang="en-US" altLang="en-US" sz="1100" dirty="0" smtClean="0"/>
              <a:t>data record.</a:t>
            </a:r>
            <a:endParaRPr lang="en-US" altLang="en-US" sz="1100" dirty="0"/>
          </a:p>
          <a:p>
            <a:pPr lvl="1">
              <a:lnSpc>
                <a:spcPct val="80000"/>
              </a:lnSpc>
            </a:pPr>
            <a:r>
              <a:rPr lang="en-US" altLang="en-US" sz="1100" b="1" dirty="0" smtClean="0">
                <a:solidFill>
                  <a:srgbClr val="FFC000"/>
                </a:solidFill>
              </a:rPr>
              <a:t>RESET_INITSET</a:t>
            </a:r>
            <a:r>
              <a:rPr lang="en-US" altLang="en-US" sz="1100" dirty="0" smtClean="0"/>
              <a:t>:</a:t>
            </a:r>
            <a:r>
              <a:rPr lang="en-US" altLang="en-US" sz="1100" dirty="0"/>
              <a:t>	</a:t>
            </a:r>
            <a:r>
              <a:rPr lang="en-US" altLang="en-US" sz="1100" dirty="0" smtClean="0"/>
              <a:t>Initialize </a:t>
            </a:r>
            <a:r>
              <a:rPr lang="en-US" altLang="en-US" sz="1100" dirty="0"/>
              <a:t>only fields found in set “input”.</a:t>
            </a:r>
          </a:p>
          <a:p>
            <a:pPr lvl="1">
              <a:lnSpc>
                <a:spcPct val="80000"/>
              </a:lnSpc>
            </a:pPr>
            <a:r>
              <a:rPr lang="en-US" altLang="en-US" sz="1100" b="1" dirty="0" smtClean="0">
                <a:solidFill>
                  <a:srgbClr val="FFC000"/>
                </a:solidFill>
              </a:rPr>
              <a:t>RESET_DISABLE</a:t>
            </a:r>
            <a:r>
              <a:rPr lang="en-US" altLang="en-US" sz="1100" dirty="0" smtClean="0"/>
              <a:t>:</a:t>
            </a:r>
            <a:r>
              <a:rPr lang="en-US" altLang="en-US" sz="1100" dirty="0"/>
              <a:t>	</a:t>
            </a:r>
            <a:r>
              <a:rPr lang="en-US" altLang="en-US" sz="1100" dirty="0" smtClean="0"/>
              <a:t>Disable </a:t>
            </a:r>
            <a:r>
              <a:rPr lang="en-US" altLang="en-US" sz="1100" dirty="0"/>
              <a:t>all non-key fields and all other screens.</a:t>
            </a:r>
          </a:p>
          <a:p>
            <a:pPr lvl="1">
              <a:lnSpc>
                <a:spcPct val="80000"/>
              </a:lnSpc>
            </a:pPr>
            <a:r>
              <a:rPr lang="en-US" altLang="en-US" sz="1100" b="1" dirty="0" smtClean="0">
                <a:solidFill>
                  <a:srgbClr val="FFC000"/>
                </a:solidFill>
              </a:rPr>
              <a:t>RESET_STANDARD</a:t>
            </a:r>
            <a:r>
              <a:rPr lang="en-US" altLang="en-US" sz="1100" dirty="0"/>
              <a:t>:	Perform all standard reset </a:t>
            </a:r>
            <a:r>
              <a:rPr lang="en-US" altLang="en-US" sz="1100" dirty="0" smtClean="0"/>
              <a:t>functions.</a:t>
            </a:r>
            <a:endParaRPr lang="en-US" altLang="en-US" sz="1100" dirty="0"/>
          </a:p>
          <a:p>
            <a:pPr lvl="1">
              <a:lnSpc>
                <a:spcPct val="80000"/>
              </a:lnSpc>
            </a:pPr>
            <a:r>
              <a:rPr lang="en-US" altLang="en-US" sz="1100" b="1" dirty="0" smtClean="0">
                <a:solidFill>
                  <a:srgbClr val="FFC000"/>
                </a:solidFill>
              </a:rPr>
              <a:t>ARRIVE_STANDARD</a:t>
            </a:r>
            <a:r>
              <a:rPr lang="en-US" altLang="en-US" sz="1100" dirty="0"/>
              <a:t>:	Perform all standard arrive </a:t>
            </a:r>
            <a:r>
              <a:rPr lang="en-US" altLang="en-US" sz="1100" dirty="0" smtClean="0"/>
              <a:t>functions.</a:t>
            </a:r>
            <a:endParaRPr lang="en-US" altLang="en-US" sz="1200" dirty="0"/>
          </a:p>
          <a:p>
            <a:pPr>
              <a:lnSpc>
                <a:spcPct val="80000"/>
              </a:lnSpc>
            </a:pPr>
            <a:endParaRPr lang="en-US" altLang="en-US" sz="14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Arrive Method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subroutine </a:t>
            </a:r>
            <a:r>
              <a:rPr lang="en-US" sz="1200" b="1" dirty="0" smtClean="0">
                <a:solidFill>
                  <a:srgbClr val="0070C0"/>
                </a:solidFill>
              </a:rPr>
              <a:t>iam_controlName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required in</a:t>
            </a:r>
            <a:r>
              <a:rPr lang="en-US" sz="1200" b="1" dirty="0" smtClean="0"/>
              <a:t>	hprogctl		,n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optional inout</a:t>
            </a:r>
            <a:r>
              <a:rPr lang="en-US" sz="1200" b="1" dirty="0" smtClean="0"/>
              <a:t>	dataRecord	,a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optional in</a:t>
            </a:r>
            <a:r>
              <a:rPr lang="en-US" sz="1200" b="1" dirty="0" smtClean="0"/>
              <a:t>	setName		,a</a:t>
            </a:r>
          </a:p>
          <a:p>
            <a:pPr marL="0" indent="0">
              <a:buNone/>
            </a:pPr>
            <a:r>
              <a:rPr lang="en-US" sz="1200" b="1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endparams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…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</a:t>
            </a:r>
            <a:r>
              <a:rPr lang="en-US" sz="1200" b="1" dirty="0" smtClean="0">
                <a:solidFill>
                  <a:srgbClr val="7030A0"/>
                </a:solidFill>
              </a:rPr>
              <a:t>xreturn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endsubroutine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Input Arrive Method Example</a:t>
            </a:r>
            <a:endParaRPr lang="en-US" altLang="en-US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724400" y="1600200"/>
            <a:ext cx="4419600" cy="4525963"/>
          </a:xfrm>
        </p:spPr>
        <p:txBody>
          <a:bodyPr/>
          <a:lstStyle/>
          <a:p>
            <a:r>
              <a:rPr lang="en-US" sz="1400" dirty="0"/>
              <a:t>Arguments:</a:t>
            </a:r>
          </a:p>
          <a:p>
            <a:pPr lvl="1"/>
            <a:r>
              <a:rPr lang="en-US" sz="1400" b="1" i="1" dirty="0" smtClean="0"/>
              <a:t>HPROGCTL</a:t>
            </a:r>
            <a:r>
              <a:rPr lang="en-US" sz="1400" b="1" dirty="0" smtClean="0"/>
              <a:t> 	(</a:t>
            </a:r>
            <a:r>
              <a:rPr lang="en-US" sz="1400" b="1" dirty="0"/>
              <a:t>n)</a:t>
            </a:r>
          </a:p>
          <a:p>
            <a:pPr lvl="2"/>
            <a:r>
              <a:rPr lang="en-US" sz="1400" dirty="0"/>
              <a:t>The program control.</a:t>
            </a:r>
          </a:p>
          <a:p>
            <a:pPr lvl="1"/>
            <a:r>
              <a:rPr lang="en-US" sz="1400" b="1" i="1" dirty="0" smtClean="0"/>
              <a:t>DATARECORD	</a:t>
            </a:r>
            <a:r>
              <a:rPr lang="en-US" sz="1400" b="1" dirty="0" smtClean="0"/>
              <a:t>(a</a:t>
            </a:r>
            <a:r>
              <a:rPr lang="en-US" sz="1400" b="1" dirty="0"/>
              <a:t>)</a:t>
            </a:r>
          </a:p>
          <a:p>
            <a:pPr lvl="2"/>
            <a:r>
              <a:rPr lang="en-US" sz="1400" dirty="0"/>
              <a:t>The current data record for input.</a:t>
            </a:r>
          </a:p>
          <a:p>
            <a:pPr lvl="1"/>
            <a:r>
              <a:rPr lang="en-US" sz="1400" b="1" i="1" dirty="0" smtClean="0"/>
              <a:t>SETNAME</a:t>
            </a:r>
            <a:r>
              <a:rPr lang="en-US" sz="1400" b="1" dirty="0" smtClean="0"/>
              <a:t> 		(</a:t>
            </a:r>
            <a:r>
              <a:rPr lang="en-US" sz="1400" b="1" dirty="0"/>
              <a:t>n)</a:t>
            </a:r>
          </a:p>
          <a:p>
            <a:pPr lvl="2"/>
            <a:r>
              <a:rPr lang="en-US" sz="1400" dirty="0"/>
              <a:t>The name of the input set currently being processed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37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Default behaviors can be </a:t>
            </a:r>
            <a:r>
              <a:rPr lang="en-US" altLang="en-US" dirty="0" smtClean="0"/>
              <a:t>overridden.</a:t>
            </a:r>
            <a:endParaRPr lang="en-US" alt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Arrive Method Exceptions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Called when the window needs to display current </a:t>
            </a:r>
            <a:r>
              <a:rPr lang="en-US" altLang="en-US" dirty="0" smtClean="0"/>
              <a:t>data.</a:t>
            </a:r>
            <a:endParaRPr lang="en-US" alt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Display Method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Enable all </a:t>
            </a:r>
            <a:r>
              <a:rPr lang="en-US" altLang="en-US" sz="2400" dirty="0" smtClean="0"/>
              <a:t>fields.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Make the set “</a:t>
            </a:r>
            <a:r>
              <a:rPr lang="en-US" altLang="en-US" sz="2400" b="1" dirty="0" smtClean="0"/>
              <a:t>key</a:t>
            </a:r>
            <a:r>
              <a:rPr lang="en-US" altLang="en-US" sz="2400" dirty="0" smtClean="0"/>
              <a:t>” </a:t>
            </a:r>
            <a:r>
              <a:rPr lang="en-US" altLang="en-US" sz="2400" dirty="0" smtClean="0"/>
              <a:t>read-only.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Display the current </a:t>
            </a:r>
            <a:r>
              <a:rPr lang="en-US" altLang="en-US" sz="2400" dirty="0" smtClean="0"/>
              <a:t>set.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Signal </a:t>
            </a:r>
            <a:r>
              <a:rPr lang="en-US" altLang="en-US" sz="2400" b="1" dirty="0" smtClean="0">
                <a:solidFill>
                  <a:srgbClr val="FFC000"/>
                </a:solidFill>
              </a:rPr>
              <a:t>CU_ENABLE</a:t>
            </a:r>
            <a:r>
              <a:rPr lang="en-US" altLang="en-US" sz="2400" dirty="0" smtClean="0"/>
              <a:t> to enable all other </a:t>
            </a:r>
            <a:r>
              <a:rPr lang="en-US" altLang="en-US" sz="2400" dirty="0" smtClean="0"/>
              <a:t>tabs.</a:t>
            </a:r>
            <a:endParaRPr lang="en-US" altLang="en-US" sz="240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Display Behavior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70C0"/>
                </a:solidFill>
              </a:rPr>
              <a:t>idsp_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controlName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i="1" dirty="0">
              <a:solidFill>
                <a:srgbClr val="0070C0"/>
              </a:solidFill>
            </a:endParaRPr>
          </a:p>
          <a:p>
            <a:r>
              <a:rPr lang="en-US" altLang="en-US" sz="1200" dirty="0" smtClean="0"/>
              <a:t>Perform </a:t>
            </a:r>
            <a:r>
              <a:rPr lang="en-US" altLang="en-US" sz="1200" dirty="0"/>
              <a:t>extra actions when an input control is displayed.</a:t>
            </a:r>
          </a:p>
          <a:p>
            <a:r>
              <a:rPr lang="en-US" altLang="en-US" sz="1200" dirty="0"/>
              <a:t>This subroutine is called by </a:t>
            </a:r>
            <a:r>
              <a:rPr lang="en-US" altLang="en-US" sz="1200" b="1" dirty="0">
                <a:solidFill>
                  <a:srgbClr val="FF0000"/>
                </a:solidFill>
              </a:rPr>
              <a:t>CUI_DISPLAY</a:t>
            </a:r>
            <a:r>
              <a:rPr lang="en-US" altLang="en-US" sz="1200" dirty="0"/>
              <a:t> (via </a:t>
            </a:r>
            <a:r>
              <a:rPr lang="en-US" altLang="en-US" sz="1200" b="1" dirty="0">
                <a:solidFill>
                  <a:srgbClr val="FF0000"/>
                </a:solidFill>
              </a:rPr>
              <a:t>CUI_INPUT</a:t>
            </a:r>
            <a:r>
              <a:rPr lang="en-US" altLang="en-US" sz="1200" dirty="0"/>
              <a:t>) when the </a:t>
            </a:r>
            <a:r>
              <a:rPr lang="en-US" altLang="en-US" sz="1200" b="1" dirty="0">
                <a:solidFill>
                  <a:srgbClr val="FFC000"/>
                </a:solidFill>
              </a:rPr>
              <a:t>FLOW_DISPLAY</a:t>
            </a:r>
            <a:r>
              <a:rPr lang="en-US" altLang="en-US" sz="1200" dirty="0"/>
              <a:t> bit in the input control flowcontrol is set.</a:t>
            </a:r>
          </a:p>
          <a:p>
            <a:r>
              <a:rPr lang="en-US" altLang="en-US" sz="1200" dirty="0"/>
              <a:t>The default display method performs an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I_DISPLAY</a:t>
            </a:r>
            <a:r>
              <a:rPr lang="en-US" altLang="en-US" sz="1200" dirty="0" smtClean="0"/>
              <a:t> on </a:t>
            </a:r>
            <a:r>
              <a:rPr lang="en-US" altLang="en-US" sz="1200" dirty="0"/>
              <a:t>the </a:t>
            </a:r>
            <a:r>
              <a:rPr lang="en-US" altLang="en-US" sz="1200" dirty="0" smtClean="0"/>
              <a:t>input window </a:t>
            </a:r>
            <a:r>
              <a:rPr lang="en-US" altLang="en-US" sz="1200" dirty="0"/>
              <a:t>for the set </a:t>
            </a:r>
            <a:r>
              <a:rPr lang="en-US" altLang="en-US" sz="1200" b="1" i="1" dirty="0" smtClean="0"/>
              <a:t>setName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using data record </a:t>
            </a:r>
            <a:r>
              <a:rPr lang="en-US" altLang="en-US" sz="1200" b="1" i="1" dirty="0" smtClean="0"/>
              <a:t>dataRecord</a:t>
            </a:r>
            <a:r>
              <a:rPr lang="en-US" altLang="en-US" sz="1200" dirty="0" smtClean="0"/>
              <a:t>.</a:t>
            </a:r>
          </a:p>
          <a:p>
            <a:r>
              <a:rPr lang="en-US" altLang="en-US" sz="1200" dirty="0" smtClean="0"/>
              <a:t>If </a:t>
            </a:r>
            <a:r>
              <a:rPr lang="en-US" altLang="en-US" sz="1200" dirty="0"/>
              <a:t>the input control is the first screen of a maintenance pro-gram, it will enable all fields in set “</a:t>
            </a:r>
            <a:r>
              <a:rPr lang="en-US" altLang="en-US" sz="1200" b="1" dirty="0"/>
              <a:t>input</a:t>
            </a:r>
            <a:r>
              <a:rPr lang="en-US" altLang="en-US" sz="1200" dirty="0"/>
              <a:t>,” disable all fields in set “</a:t>
            </a:r>
            <a:r>
              <a:rPr lang="en-US" altLang="en-US" sz="1200" b="1" dirty="0"/>
              <a:t>key</a:t>
            </a:r>
            <a:r>
              <a:rPr lang="en-US" altLang="en-US" sz="1200" dirty="0"/>
              <a:t>,” and enable all remaining tabs.</a:t>
            </a:r>
          </a:p>
          <a:p>
            <a:r>
              <a:rPr lang="en-US" altLang="en-US" sz="1200" dirty="0" smtClean="0"/>
              <a:t>The input display method </a:t>
            </a:r>
            <a:r>
              <a:rPr lang="en-US" altLang="en-US" sz="1200" dirty="0"/>
              <a:t>should clear the corresponding bits in the input control dispstat field if it overrides the default behavior:</a:t>
            </a:r>
          </a:p>
          <a:p>
            <a:pPr lvl="1"/>
            <a:r>
              <a:rPr lang="en-US" altLang="en-US" sz="1200" b="1" dirty="0" smtClean="0">
                <a:solidFill>
                  <a:srgbClr val="FFC000"/>
                </a:solidFill>
              </a:rPr>
              <a:t>DISPLAY_SET</a:t>
            </a:r>
            <a:r>
              <a:rPr lang="en-US" altLang="en-US" sz="1200" dirty="0" smtClean="0"/>
              <a:t>:</a:t>
            </a:r>
            <a:r>
              <a:rPr lang="en-US" altLang="en-US" sz="1200" dirty="0"/>
              <a:t>	</a:t>
            </a:r>
            <a:r>
              <a:rPr lang="en-US" altLang="en-US" sz="1200" dirty="0" smtClean="0"/>
              <a:t>Display </a:t>
            </a:r>
            <a:r>
              <a:rPr lang="en-US" altLang="en-US" sz="1200" dirty="0"/>
              <a:t>all enabled fields in set “input”.</a:t>
            </a:r>
          </a:p>
          <a:p>
            <a:pPr lvl="1"/>
            <a:r>
              <a:rPr lang="en-US" altLang="en-US" sz="1200" b="1" dirty="0" smtClean="0">
                <a:solidFill>
                  <a:srgbClr val="FFC000"/>
                </a:solidFill>
              </a:rPr>
              <a:t>DISPLAY_ENABLE</a:t>
            </a:r>
            <a:r>
              <a:rPr lang="en-US" altLang="en-US" sz="1200" dirty="0" smtClean="0"/>
              <a:t>:</a:t>
            </a:r>
            <a:r>
              <a:rPr lang="en-US" altLang="en-US" sz="1200" dirty="0"/>
              <a:t>	</a:t>
            </a:r>
            <a:r>
              <a:rPr lang="en-US" altLang="en-US" sz="1200" dirty="0" smtClean="0"/>
              <a:t>Enable </a:t>
            </a:r>
            <a:r>
              <a:rPr lang="en-US" altLang="en-US" sz="1200" dirty="0"/>
              <a:t>all non-key fields and all other screens.</a:t>
            </a:r>
          </a:p>
          <a:p>
            <a:pPr lvl="1"/>
            <a:r>
              <a:rPr lang="en-US" altLang="en-US" sz="1200" b="1" dirty="0" smtClean="0">
                <a:solidFill>
                  <a:srgbClr val="FFC000"/>
                </a:solidFill>
              </a:rPr>
              <a:t>DISPLAY_DISABLED</a:t>
            </a:r>
            <a:r>
              <a:rPr lang="en-US" altLang="en-US" sz="1200" dirty="0"/>
              <a:t>:	</a:t>
            </a:r>
            <a:r>
              <a:rPr lang="en-US" altLang="en-US" sz="1200" dirty="0" smtClean="0"/>
              <a:t>Display </a:t>
            </a:r>
            <a:r>
              <a:rPr lang="en-US" altLang="en-US" sz="1200" dirty="0"/>
              <a:t>even the disabled fields in set “input”.</a:t>
            </a:r>
          </a:p>
          <a:p>
            <a:pPr lvl="1"/>
            <a:r>
              <a:rPr lang="en-US" altLang="en-US" sz="1200" b="1" dirty="0" smtClean="0">
                <a:solidFill>
                  <a:srgbClr val="FFC000"/>
                </a:solidFill>
              </a:rPr>
              <a:t>DISPLAY_STANDARD</a:t>
            </a:r>
            <a:r>
              <a:rPr lang="en-US" altLang="en-US" sz="1200" dirty="0"/>
              <a:t>:	Perform all standard display </a:t>
            </a:r>
            <a:r>
              <a:rPr lang="en-US" altLang="en-US" sz="1200" dirty="0" smtClean="0"/>
              <a:t>functions.</a:t>
            </a:r>
            <a:endParaRPr lang="en-US" altLang="en-US" sz="1200" dirty="0"/>
          </a:p>
          <a:p>
            <a:endParaRPr lang="en-US" altLang="en-US" sz="20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 Display Method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6935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subroutine </a:t>
            </a:r>
            <a:r>
              <a:rPr lang="en-US" sz="1200" b="1" dirty="0" smtClean="0">
                <a:solidFill>
                  <a:srgbClr val="0070C0"/>
                </a:solidFill>
              </a:rPr>
              <a:t>idsp_controlName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required in</a:t>
            </a:r>
            <a:r>
              <a:rPr lang="en-US" sz="1200" b="1" dirty="0"/>
              <a:t>	hprogctl		,n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optional inout</a:t>
            </a:r>
            <a:r>
              <a:rPr lang="en-US" sz="1200" b="1" dirty="0"/>
              <a:t>	dataRecord	,a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optional </a:t>
            </a:r>
            <a:r>
              <a:rPr lang="en-US" sz="1200" b="1" dirty="0" smtClean="0">
                <a:solidFill>
                  <a:srgbClr val="FF0000"/>
                </a:solidFill>
              </a:rPr>
              <a:t>inout</a:t>
            </a:r>
            <a:r>
              <a:rPr lang="en-US" sz="1200" b="1" dirty="0"/>
              <a:t>	setName		,a</a:t>
            </a:r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FF0000"/>
                </a:solidFill>
              </a:rPr>
              <a:t>endparams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…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7030A0"/>
                </a:solidFill>
              </a:rPr>
              <a:t>xreturn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endsubroutine</a:t>
            </a:r>
            <a:endParaRPr lang="en-US" sz="12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Input Display </a:t>
            </a:r>
            <a:r>
              <a:rPr lang="en-US" altLang="en-US" dirty="0" smtClean="0"/>
              <a:t>Method Example</a:t>
            </a:r>
            <a:endParaRPr lang="en-US" altLang="en-US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r>
              <a:rPr lang="en-US" sz="1400" dirty="0"/>
              <a:t>Arguments:</a:t>
            </a:r>
          </a:p>
          <a:p>
            <a:pPr lvl="1"/>
            <a:r>
              <a:rPr lang="en-US" sz="1400" b="1" i="1" dirty="0"/>
              <a:t>HPROGCTL</a:t>
            </a:r>
            <a:r>
              <a:rPr lang="en-US" sz="1400" b="1" dirty="0"/>
              <a:t> 	(n)</a:t>
            </a:r>
          </a:p>
          <a:p>
            <a:pPr lvl="2"/>
            <a:r>
              <a:rPr lang="en-US" sz="1400" dirty="0"/>
              <a:t>The program control.</a:t>
            </a:r>
          </a:p>
          <a:p>
            <a:pPr lvl="1"/>
            <a:r>
              <a:rPr lang="en-US" sz="1400" b="1" i="1" dirty="0"/>
              <a:t>DATARECORD	</a:t>
            </a:r>
            <a:r>
              <a:rPr lang="en-US" sz="1400" b="1" dirty="0"/>
              <a:t>(a)</a:t>
            </a:r>
          </a:p>
          <a:p>
            <a:pPr lvl="2"/>
            <a:r>
              <a:rPr lang="en-US" sz="1400" dirty="0"/>
              <a:t>The current data record for input.</a:t>
            </a:r>
          </a:p>
          <a:p>
            <a:pPr lvl="1"/>
            <a:r>
              <a:rPr lang="en-US" sz="1400" b="1" i="1" dirty="0"/>
              <a:t>SETNAME</a:t>
            </a:r>
            <a:r>
              <a:rPr lang="en-US" sz="1400" b="1" dirty="0"/>
              <a:t> 		(n)</a:t>
            </a:r>
          </a:p>
          <a:p>
            <a:pPr lvl="2"/>
            <a:r>
              <a:rPr lang="en-US" sz="1400" dirty="0"/>
              <a:t>The name of the input set currently being processed.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0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Default behaviors can be </a:t>
            </a:r>
            <a:r>
              <a:rPr lang="en-US" altLang="en-US" dirty="0" smtClean="0"/>
              <a:t>overridden.</a:t>
            </a:r>
            <a:endParaRPr lang="en-US" altLang="en-US" dirty="0" smtClean="0"/>
          </a:p>
        </p:txBody>
      </p:sp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Method Exceptions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Called when the window loses the </a:t>
            </a:r>
            <a:r>
              <a:rPr lang="en-US" altLang="en-US" sz="2000" dirty="0" smtClean="0"/>
              <a:t>focus.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Verifies that all data on this screen is </a:t>
            </a:r>
            <a:r>
              <a:rPr lang="en-US" altLang="en-US" sz="2000" dirty="0" smtClean="0"/>
              <a:t>valid.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Overrides menu choices that are not valid in </a:t>
            </a:r>
            <a:r>
              <a:rPr lang="en-US" altLang="en-US" sz="2000" dirty="0" smtClean="0"/>
              <a:t>context.</a:t>
            </a:r>
          </a:p>
          <a:p>
            <a:r>
              <a:rPr lang="en-US" altLang="en-US" sz="2000" dirty="0"/>
              <a:t>Signals </a:t>
            </a:r>
            <a:r>
              <a:rPr lang="en-US" altLang="en-US" sz="2000" b="1" dirty="0">
                <a:solidFill>
                  <a:srgbClr val="FFC000"/>
                </a:solidFill>
              </a:rPr>
              <a:t>U_CONTEXT</a:t>
            </a:r>
            <a:r>
              <a:rPr lang="en-US" altLang="en-US" sz="2000" dirty="0"/>
              <a:t> if it is not OK to leave this </a:t>
            </a:r>
            <a:r>
              <a:rPr lang="en-US" altLang="en-US" sz="2000" dirty="0" smtClean="0"/>
              <a:t>screen.</a:t>
            </a:r>
            <a:endParaRPr lang="en-US" altLang="en-US" sz="2000" dirty="0"/>
          </a:p>
          <a:p>
            <a:r>
              <a:rPr lang="en-US" altLang="en-US" sz="2000" dirty="0"/>
              <a:t>Canceling the previous </a:t>
            </a:r>
            <a:r>
              <a:rPr lang="en-US" altLang="en-US" sz="2000" dirty="0" smtClean="0"/>
              <a:t>signal.</a:t>
            </a:r>
            <a:endParaRPr lang="en-US" altLang="en-US" sz="2000" dirty="0"/>
          </a:p>
          <a:p>
            <a:r>
              <a:rPr lang="en-US" altLang="en-US" sz="2000" dirty="0"/>
              <a:t>Skipped if the input arrive method or input display method signaled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Leave Method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smtClean="0">
                <a:solidFill>
                  <a:srgbClr val="0070C0"/>
                </a:solidFill>
              </a:rPr>
              <a:t>am_</a:t>
            </a:r>
            <a:r>
              <a:rPr lang="en-US" altLang="en-US" sz="2800" b="1" i="1" dirty="0" smtClean="0">
                <a:solidFill>
                  <a:srgbClr val="0070C0"/>
                </a:solidFill>
              </a:rPr>
              <a:t>fieldname</a:t>
            </a:r>
          </a:p>
          <a:p>
            <a:pPr marL="0" indent="0" eaLnBrk="1" hangingPunct="1">
              <a:buNone/>
            </a:pPr>
            <a:endParaRPr lang="en-US" altLang="en-US" sz="2800" b="1" i="1" dirty="0" smtClean="0"/>
          </a:p>
          <a:p>
            <a:r>
              <a:rPr lang="en-US" altLang="en-US" sz="2000" dirty="0"/>
              <a:t>Perform input field change processing.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Must be registered in the schema, script, or at runtime.</a:t>
            </a:r>
          </a:p>
        </p:txBody>
      </p:sp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Arrive Method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Ensure all fields have been filled </a:t>
            </a:r>
            <a:r>
              <a:rPr lang="en-US" altLang="en-US" dirty="0" smtClean="0"/>
              <a:t>in.</a:t>
            </a:r>
            <a:endParaRPr lang="en-US" alt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Leave Behavior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Default behaviors can be </a:t>
            </a:r>
            <a:r>
              <a:rPr lang="en-US" altLang="en-US" dirty="0" smtClean="0"/>
              <a:t>overridden.</a:t>
            </a:r>
            <a:endParaRPr lang="en-US" altLang="en-US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Leave Method Exceptions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70C0"/>
                </a:solidFill>
              </a:rPr>
              <a:t>ilm_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controlName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i="1" dirty="0">
              <a:solidFill>
                <a:srgbClr val="0070C0"/>
              </a:solidFill>
            </a:endParaRPr>
          </a:p>
          <a:p>
            <a:r>
              <a:rPr lang="en-US" altLang="en-US" sz="1200" dirty="0" smtClean="0"/>
              <a:t>Perform </a:t>
            </a:r>
            <a:r>
              <a:rPr lang="en-US" altLang="en-US" sz="1200" dirty="0"/>
              <a:t>extra </a:t>
            </a:r>
            <a:r>
              <a:rPr lang="en-US" altLang="en-US" sz="1200" dirty="0" smtClean="0"/>
              <a:t>action </a:t>
            </a:r>
            <a:r>
              <a:rPr lang="en-US" altLang="en-US" sz="1200" dirty="0"/>
              <a:t>after a specific input window is processed.</a:t>
            </a:r>
          </a:p>
          <a:p>
            <a:r>
              <a:rPr lang="en-US" altLang="en-US" sz="1200" dirty="0"/>
              <a:t>This subroutine is called by </a:t>
            </a:r>
            <a:r>
              <a:rPr lang="en-US" altLang="en-US" sz="1200" b="1" dirty="0">
                <a:solidFill>
                  <a:srgbClr val="FF0000"/>
                </a:solidFill>
              </a:rPr>
              <a:t>CUI_LEAVE</a:t>
            </a:r>
            <a:r>
              <a:rPr lang="en-US" altLang="en-US" sz="1200" dirty="0"/>
              <a:t> (via </a:t>
            </a:r>
            <a:r>
              <a:rPr lang="en-US" altLang="en-US" sz="1200" b="1" dirty="0">
                <a:solidFill>
                  <a:srgbClr val="FF0000"/>
                </a:solidFill>
              </a:rPr>
              <a:t>CUI_INPUT</a:t>
            </a:r>
            <a:r>
              <a:rPr lang="en-US" altLang="en-US" sz="1200" dirty="0"/>
              <a:t>) when the </a:t>
            </a:r>
            <a:r>
              <a:rPr lang="en-US" altLang="en-US" sz="1200" b="1" dirty="0">
                <a:solidFill>
                  <a:srgbClr val="FFC000"/>
                </a:solidFill>
              </a:rPr>
              <a:t>FLOW_VALIDATE</a:t>
            </a:r>
            <a:r>
              <a:rPr lang="en-US" altLang="en-US" sz="1200" dirty="0"/>
              <a:t> bit in the input control flowcontrol is set and the input window is about to lose focus.</a:t>
            </a:r>
          </a:p>
          <a:p>
            <a:r>
              <a:rPr lang="en-US" altLang="en-US" sz="1200" dirty="0"/>
              <a:t>The default leave method will check for empty fields using </a:t>
            </a:r>
            <a:r>
              <a:rPr lang="en-US" altLang="en-US" sz="1200" b="1" dirty="0">
                <a:solidFill>
                  <a:srgbClr val="FF0000"/>
                </a:solidFill>
              </a:rPr>
              <a:t>CUI_SETCHK</a:t>
            </a:r>
            <a:r>
              <a:rPr lang="en-US" altLang="en-US" sz="1200" dirty="0"/>
              <a:t> if the </a:t>
            </a:r>
            <a:r>
              <a:rPr lang="en-US" altLang="en-US" sz="1200" b="1" dirty="0">
                <a:solidFill>
                  <a:srgbClr val="FFC000"/>
                </a:solidFill>
              </a:rPr>
              <a:t>FLOW_ADD</a:t>
            </a:r>
            <a:r>
              <a:rPr lang="en-US" altLang="en-US" sz="1200" dirty="0"/>
              <a:t> bit in the program control flowcontrol is </a:t>
            </a:r>
            <a:r>
              <a:rPr lang="en-US" altLang="en-US" sz="1200" dirty="0" smtClean="0"/>
              <a:t>set.</a:t>
            </a:r>
          </a:p>
          <a:p>
            <a:r>
              <a:rPr lang="en-US" altLang="en-US" sz="1200" dirty="0" smtClean="0"/>
              <a:t>If </a:t>
            </a:r>
            <a:r>
              <a:rPr lang="en-US" altLang="en-US" sz="1200" dirty="0"/>
              <a:t>any fields are empty, the leave method will cause a context change to the first empty field, canceling the leave.</a:t>
            </a:r>
          </a:p>
          <a:p>
            <a:r>
              <a:rPr lang="en-US" altLang="en-US" sz="1200" dirty="0" smtClean="0"/>
              <a:t>The leave method </a:t>
            </a:r>
            <a:r>
              <a:rPr lang="en-US" altLang="en-US" sz="1200" dirty="0"/>
              <a:t>should clear the corresponding bits in the input control leavstat field if it overrides the default behavior:</a:t>
            </a:r>
          </a:p>
          <a:p>
            <a:pPr lvl="1"/>
            <a:r>
              <a:rPr lang="en-US" altLang="en-US" sz="1200" b="1" dirty="0" smtClean="0">
                <a:solidFill>
                  <a:srgbClr val="FFC000"/>
                </a:solidFill>
              </a:rPr>
              <a:t>LEAVE_NOTEMPTY</a:t>
            </a:r>
            <a:r>
              <a:rPr lang="en-US" altLang="en-US" sz="1200" dirty="0"/>
              <a:t>:	</a:t>
            </a:r>
            <a:r>
              <a:rPr lang="en-US" altLang="en-US" sz="1200" dirty="0" smtClean="0"/>
              <a:t>Verify </a:t>
            </a:r>
            <a:r>
              <a:rPr lang="en-US" altLang="en-US" sz="1200" dirty="0"/>
              <a:t>all fields have been entered.</a:t>
            </a:r>
          </a:p>
          <a:p>
            <a:pPr lvl="1"/>
            <a:r>
              <a:rPr lang="en-US" altLang="en-US" sz="1200" b="1" dirty="0" smtClean="0">
                <a:solidFill>
                  <a:srgbClr val="FFC000"/>
                </a:solidFill>
              </a:rPr>
              <a:t>LEAVE_STANDARD</a:t>
            </a:r>
            <a:r>
              <a:rPr lang="en-US" altLang="en-US" sz="1200" dirty="0"/>
              <a:t>:	Perform all standard leave </a:t>
            </a:r>
            <a:r>
              <a:rPr lang="en-US" altLang="en-US" sz="1200" dirty="0" smtClean="0"/>
              <a:t>functions.</a:t>
            </a:r>
            <a:endParaRPr lang="en-US" altLang="en-US" sz="1200" dirty="0"/>
          </a:p>
          <a:p>
            <a:pPr lvl="1"/>
            <a:endParaRPr lang="en-US" altLang="en-US" sz="1200" dirty="0" smtClean="0"/>
          </a:p>
          <a:p>
            <a:endParaRPr lang="en-US" altLang="en-US" sz="20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 </a:t>
            </a:r>
            <a:r>
              <a:rPr lang="en-US" altLang="en-US" dirty="0" smtClean="0"/>
              <a:t>Leave </a:t>
            </a:r>
            <a:r>
              <a:rPr lang="en-US" altLang="en-US" dirty="0" smtClean="0"/>
              <a:t>Method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18830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subroutine </a:t>
            </a:r>
            <a:r>
              <a:rPr lang="en-US" sz="1200" b="1" dirty="0" smtClean="0">
                <a:solidFill>
                  <a:srgbClr val="0070C0"/>
                </a:solidFill>
              </a:rPr>
              <a:t>ilm_controlName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required in</a:t>
            </a:r>
            <a:r>
              <a:rPr lang="en-US" sz="1200" b="1" dirty="0"/>
              <a:t>	hprogctl		,n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optional inout</a:t>
            </a:r>
            <a:r>
              <a:rPr lang="en-US" sz="1200" b="1" dirty="0"/>
              <a:t>	dataRecord	,a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optional </a:t>
            </a:r>
            <a:r>
              <a:rPr lang="en-US" sz="1200" b="1" dirty="0" smtClean="0">
                <a:solidFill>
                  <a:srgbClr val="FF0000"/>
                </a:solidFill>
              </a:rPr>
              <a:t>inout</a:t>
            </a:r>
            <a:r>
              <a:rPr lang="en-US" sz="1200" b="1" dirty="0"/>
              <a:t>	setName		,a</a:t>
            </a:r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FF0000"/>
                </a:solidFill>
              </a:rPr>
              <a:t>endparams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…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7030A0"/>
                </a:solidFill>
              </a:rPr>
              <a:t>xreturn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endsubroutine</a:t>
            </a:r>
            <a:endParaRPr lang="en-US" sz="12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Input </a:t>
            </a:r>
            <a:r>
              <a:rPr lang="en-US" altLang="en-US" dirty="0" smtClean="0"/>
              <a:t>Leave Method Example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r>
              <a:rPr lang="en-US" sz="1400" dirty="0"/>
              <a:t>Arguments:</a:t>
            </a:r>
          </a:p>
          <a:p>
            <a:pPr lvl="1"/>
            <a:r>
              <a:rPr lang="en-US" sz="1400" b="1" i="1" dirty="0"/>
              <a:t>HPROGCTL</a:t>
            </a:r>
            <a:r>
              <a:rPr lang="en-US" sz="1400" b="1" dirty="0"/>
              <a:t> 	(n)</a:t>
            </a:r>
          </a:p>
          <a:p>
            <a:pPr lvl="2"/>
            <a:r>
              <a:rPr lang="en-US" sz="1400" dirty="0"/>
              <a:t>The program control.</a:t>
            </a:r>
          </a:p>
          <a:p>
            <a:pPr lvl="1"/>
            <a:r>
              <a:rPr lang="en-US" sz="1400" b="1" i="1" dirty="0"/>
              <a:t>DATARECORD	</a:t>
            </a:r>
            <a:r>
              <a:rPr lang="en-US" sz="1400" b="1" dirty="0"/>
              <a:t>(a)</a:t>
            </a:r>
          </a:p>
          <a:p>
            <a:pPr lvl="2"/>
            <a:r>
              <a:rPr lang="en-US" sz="1400" dirty="0"/>
              <a:t>The current data record for input.</a:t>
            </a:r>
          </a:p>
          <a:p>
            <a:pPr lvl="1"/>
            <a:r>
              <a:rPr lang="en-US" sz="1400" b="1" i="1" dirty="0"/>
              <a:t>SETNAME</a:t>
            </a:r>
            <a:r>
              <a:rPr lang="en-US" sz="1400" b="1" dirty="0"/>
              <a:t> 		(n)</a:t>
            </a:r>
          </a:p>
          <a:p>
            <a:pPr lvl="2"/>
            <a:r>
              <a:rPr lang="en-US" sz="1400" dirty="0"/>
              <a:t>The name of the input set currently being processed.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4111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600" dirty="0" smtClean="0"/>
              <a:t>Called when an unexpected menu choice occurs within screen </a:t>
            </a:r>
            <a:r>
              <a:rPr lang="en-US" altLang="en-US" sz="1600" dirty="0" smtClean="0"/>
              <a:t>input: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dirty="0" smtClean="0"/>
              <a:t>Clear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1600" dirty="0" smtClean="0"/>
              <a:t> </a:t>
            </a:r>
            <a:r>
              <a:rPr lang="en-US" altLang="en-US" sz="1600" dirty="0" smtClean="0"/>
              <a:t>when the signal is completely </a:t>
            </a:r>
            <a:r>
              <a:rPr lang="en-US" altLang="en-US" sz="1600" dirty="0" smtClean="0"/>
              <a:t>finished.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dirty="0" smtClean="0"/>
              <a:t>Leave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1600" dirty="0" smtClean="0"/>
              <a:t> </a:t>
            </a:r>
            <a:r>
              <a:rPr lang="en-US" altLang="en-US" sz="1600" dirty="0" smtClean="0"/>
              <a:t>if the calling program needs to add to the </a:t>
            </a:r>
            <a:r>
              <a:rPr lang="en-US" altLang="en-US" sz="1600" dirty="0" smtClean="0"/>
              <a:t>behavior.</a:t>
            </a:r>
            <a:endParaRPr lang="en-US" altLang="en-US" sz="1600" dirty="0" smtClean="0"/>
          </a:p>
          <a:p>
            <a:pPr eaLnBrk="1" hangingPunct="1"/>
            <a:r>
              <a:rPr lang="en-US" altLang="en-US" sz="1600" dirty="0" smtClean="0"/>
              <a:t>Called when partially handled menu choice </a:t>
            </a:r>
            <a:r>
              <a:rPr lang="en-US" altLang="en-US" sz="1600" dirty="0" smtClean="0"/>
              <a:t>occurs: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1600" dirty="0" smtClean="0"/>
              <a:t> </a:t>
            </a:r>
            <a:r>
              <a:rPr lang="en-US" altLang="en-US" sz="1600" dirty="0" smtClean="0"/>
              <a:t>may already be clear if no additional behavior is </a:t>
            </a:r>
            <a:r>
              <a:rPr lang="en-US" altLang="en-US" sz="1600" dirty="0" smtClean="0"/>
              <a:t>required.</a:t>
            </a:r>
            <a:endParaRPr lang="en-US" altLang="en-US" sz="1600" dirty="0" smtClean="0"/>
          </a:p>
          <a:p>
            <a:pPr eaLnBrk="1" hangingPunct="1"/>
            <a:r>
              <a:rPr lang="en-US" altLang="en-US" sz="1600" dirty="0" smtClean="0"/>
              <a:t>May signal another menu </a:t>
            </a:r>
            <a:r>
              <a:rPr lang="en-US" altLang="en-US" sz="1600" dirty="0" smtClean="0"/>
              <a:t>entry.</a:t>
            </a:r>
            <a:endParaRPr lang="en-US" altLang="en-US" sz="1600" dirty="0" smtClean="0"/>
          </a:p>
          <a:p>
            <a:pPr eaLnBrk="1" hangingPunct="1"/>
            <a:r>
              <a:rPr lang="en-US" altLang="en-US" sz="1600" dirty="0" smtClean="0"/>
              <a:t>Routines should not perform input outside the current input </a:t>
            </a:r>
            <a:r>
              <a:rPr lang="en-US" altLang="en-US" sz="1600" dirty="0" smtClean="0"/>
              <a:t>context.</a:t>
            </a:r>
            <a:endParaRPr lang="en-US" altLang="en-US" sz="1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Menu Method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Called when an unexpected menu choice occurs that is not handled by input </a:t>
            </a:r>
            <a:r>
              <a:rPr lang="en-US" altLang="en-US" sz="1600" dirty="0" smtClean="0"/>
              <a:t>control:</a:t>
            </a:r>
            <a:endParaRPr lang="en-US" alt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Clear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1600" dirty="0" smtClean="0"/>
              <a:t> </a:t>
            </a:r>
            <a:r>
              <a:rPr lang="en-US" altLang="en-US" sz="1600" dirty="0" smtClean="0"/>
              <a:t>when the signal is completely </a:t>
            </a:r>
            <a:r>
              <a:rPr lang="en-US" altLang="en-US" sz="1600" dirty="0" smtClean="0"/>
              <a:t>finished.</a:t>
            </a:r>
            <a:endParaRPr lang="en-US" alt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Leave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1600" dirty="0" smtClean="0"/>
              <a:t> </a:t>
            </a:r>
            <a:r>
              <a:rPr lang="en-US" altLang="en-US" sz="1600" dirty="0" smtClean="0"/>
              <a:t>if the calling program needs to add to the </a:t>
            </a:r>
            <a:r>
              <a:rPr lang="en-US" altLang="en-US" sz="1600" dirty="0" smtClean="0"/>
              <a:t>behavior.</a:t>
            </a: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Called when partially handled menu choice </a:t>
            </a:r>
            <a:r>
              <a:rPr lang="en-US" altLang="en-US" sz="1600" dirty="0" smtClean="0"/>
              <a:t>occurs:</a:t>
            </a:r>
            <a:endParaRPr lang="en-US" alt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1600" dirty="0" smtClean="0"/>
              <a:t> </a:t>
            </a:r>
            <a:r>
              <a:rPr lang="en-US" altLang="en-US" sz="1600" dirty="0" smtClean="0"/>
              <a:t>may already be clear if no additional behavior is </a:t>
            </a:r>
            <a:r>
              <a:rPr lang="en-US" altLang="en-US" sz="1600" dirty="0" smtClean="0"/>
              <a:t>required.</a:t>
            </a: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Routines may </a:t>
            </a:r>
            <a:r>
              <a:rPr lang="en-US" altLang="en-US" sz="1600" dirty="0" smtClean="0"/>
              <a:t>perform </a:t>
            </a:r>
            <a:r>
              <a:rPr lang="en-US" altLang="en-US" sz="1600" dirty="0" smtClean="0"/>
              <a:t>input on another </a:t>
            </a:r>
            <a:r>
              <a:rPr lang="en-US" altLang="en-US" sz="1600" dirty="0" smtClean="0"/>
              <a:t>context.</a:t>
            </a:r>
            <a:endParaRPr lang="en-US" altLang="en-US" sz="16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Menu Method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70C0"/>
                </a:solidFill>
              </a:rPr>
              <a:t>imnu_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controlName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i="1" dirty="0">
              <a:solidFill>
                <a:srgbClr val="0070C0"/>
              </a:solidFill>
            </a:endParaRPr>
          </a:p>
          <a:p>
            <a:r>
              <a:rPr lang="en-US" altLang="en-US" sz="1200" dirty="0" smtClean="0"/>
              <a:t>Handle </a:t>
            </a:r>
            <a:r>
              <a:rPr lang="en-US" altLang="en-US" sz="1200" dirty="0"/>
              <a:t>menu choices not handled by the standard input </a:t>
            </a:r>
            <a:r>
              <a:rPr lang="en-US" altLang="en-US" sz="1200" dirty="0" smtClean="0"/>
              <a:t>processor.</a:t>
            </a:r>
          </a:p>
          <a:p>
            <a:r>
              <a:rPr lang="en-US" altLang="en-US" sz="1200" dirty="0" smtClean="0"/>
              <a:t>This </a:t>
            </a:r>
            <a:r>
              <a:rPr lang="en-US" altLang="en-US" sz="1200" dirty="0"/>
              <a:t>subroutine is called by </a:t>
            </a:r>
            <a:r>
              <a:rPr lang="en-US" altLang="en-US" sz="1200" b="1" dirty="0">
                <a:solidFill>
                  <a:srgbClr val="FF0000"/>
                </a:solidFill>
              </a:rPr>
              <a:t>CUI_INPUT</a:t>
            </a:r>
            <a:r>
              <a:rPr lang="en-US" altLang="en-US" sz="1200" dirty="0"/>
              <a:t> and </a:t>
            </a:r>
            <a:r>
              <a:rPr lang="en-US" altLang="en-US" sz="1200" b="1" dirty="0">
                <a:solidFill>
                  <a:srgbClr val="FF0000"/>
                </a:solidFill>
              </a:rPr>
              <a:t>CUL_INPUT</a:t>
            </a:r>
            <a:r>
              <a:rPr lang="en-US" altLang="en-US" sz="1200" dirty="0"/>
              <a:t> when an unrecognized menu entry is </a:t>
            </a:r>
            <a:r>
              <a:rPr lang="en-US" altLang="en-US" sz="1200" dirty="0" smtClean="0"/>
              <a:t>signaled.</a:t>
            </a:r>
          </a:p>
          <a:p>
            <a:r>
              <a:rPr lang="en-US" altLang="en-US" sz="1200" dirty="0" smtClean="0"/>
              <a:t>If </a:t>
            </a:r>
            <a:r>
              <a:rPr lang="en-US" altLang="en-US" sz="1200" dirty="0"/>
              <a:t>the </a:t>
            </a:r>
            <a:r>
              <a:rPr lang="en-US" altLang="en-US" sz="1200" dirty="0" smtClean="0"/>
              <a:t>menu method </a:t>
            </a:r>
            <a:r>
              <a:rPr lang="en-US" altLang="en-US" sz="1200" dirty="0"/>
              <a:t>routine leaves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set to </a:t>
            </a:r>
            <a:r>
              <a:rPr lang="en-US" altLang="en-US" sz="1200" b="1" dirty="0">
                <a:solidFill>
                  <a:srgbClr val="FFC000"/>
                </a:solidFill>
              </a:rPr>
              <a:t>TRUE</a:t>
            </a:r>
            <a:r>
              <a:rPr lang="en-US" altLang="en-US" sz="1200" dirty="0"/>
              <a:t>, the program control menu method will be </a:t>
            </a:r>
            <a:r>
              <a:rPr lang="en-US" altLang="en-US" sz="1200" dirty="0" smtClean="0"/>
              <a:t>called.</a:t>
            </a:r>
          </a:p>
          <a:p>
            <a:r>
              <a:rPr lang="en-US" altLang="en-US" sz="1200" dirty="0" smtClean="0"/>
              <a:t>If </a:t>
            </a:r>
            <a:r>
              <a:rPr lang="en-US" altLang="en-US" sz="1200" dirty="0"/>
              <a:t>that routine leaves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set to </a:t>
            </a:r>
            <a:r>
              <a:rPr lang="en-US" altLang="en-US" sz="1200" b="1" dirty="0">
                <a:solidFill>
                  <a:srgbClr val="FFC000"/>
                </a:solidFill>
              </a:rPr>
              <a:t>TRUE</a:t>
            </a:r>
            <a:r>
              <a:rPr lang="en-US" altLang="en-US" sz="1200" dirty="0"/>
              <a:t>, the routine will exit, allowing the calling routine to handle the menu entry</a:t>
            </a:r>
            <a:r>
              <a:rPr lang="en-US" altLang="en-US" sz="1200" dirty="0" smtClean="0"/>
              <a:t>.</a:t>
            </a:r>
          </a:p>
          <a:p>
            <a:endParaRPr lang="en-US" altLang="en-US" sz="20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 </a:t>
            </a:r>
            <a:r>
              <a:rPr lang="en-US" altLang="en-US" dirty="0" smtClean="0"/>
              <a:t>Menu </a:t>
            </a:r>
            <a:r>
              <a:rPr lang="en-US" altLang="en-US" dirty="0" smtClean="0"/>
              <a:t>Method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13621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Input </a:t>
            </a:r>
            <a:r>
              <a:rPr lang="en-US" altLang="en-US" dirty="0" smtClean="0"/>
              <a:t>Menu Method 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subroutine </a:t>
            </a:r>
            <a:r>
              <a:rPr lang="en-US" sz="1200" b="1" dirty="0" smtClean="0">
                <a:solidFill>
                  <a:srgbClr val="0070C0"/>
                </a:solidFill>
              </a:rPr>
              <a:t>imnu_controlName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required in</a:t>
            </a:r>
            <a:r>
              <a:rPr lang="en-US" sz="1200" b="1" dirty="0"/>
              <a:t>	hprogctl		,</a:t>
            </a:r>
            <a:r>
              <a:rPr lang="en-US" sz="1200" b="1" dirty="0" smtClean="0"/>
              <a:t>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required </a:t>
            </a:r>
            <a:r>
              <a:rPr lang="en-US" sz="1200" b="1" dirty="0">
                <a:solidFill>
                  <a:srgbClr val="FF0000"/>
                </a:solidFill>
              </a:rPr>
              <a:t>in</a:t>
            </a:r>
            <a:r>
              <a:rPr lang="en-US" sz="1200" b="1" dirty="0"/>
              <a:t>	</a:t>
            </a:r>
            <a:r>
              <a:rPr lang="en-US" sz="1200" b="1" dirty="0" smtClean="0"/>
              <a:t>inputId</a:t>
            </a:r>
            <a:r>
              <a:rPr lang="en-US" sz="1200" b="1" dirty="0"/>
              <a:t>		,n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optional inout</a:t>
            </a:r>
            <a:r>
              <a:rPr lang="en-US" sz="1200" b="1" dirty="0"/>
              <a:t>	dataRecord	,a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optional </a:t>
            </a:r>
            <a:r>
              <a:rPr lang="en-US" sz="1200" b="1" dirty="0" smtClean="0">
                <a:solidFill>
                  <a:srgbClr val="FF0000"/>
                </a:solidFill>
              </a:rPr>
              <a:t>inout</a:t>
            </a:r>
            <a:r>
              <a:rPr lang="en-US" sz="1200" b="1" dirty="0"/>
              <a:t>	setName		,a</a:t>
            </a:r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FF0000"/>
                </a:solidFill>
              </a:rPr>
              <a:t>endparams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…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7030A0"/>
                </a:solidFill>
              </a:rPr>
              <a:t>xreturn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endsubroutine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/>
              <a:t>Arguments:</a:t>
            </a:r>
          </a:p>
          <a:p>
            <a:pPr lvl="1"/>
            <a:r>
              <a:rPr lang="en-US" sz="1400" b="1" i="1" dirty="0"/>
              <a:t>HPROGCTL</a:t>
            </a:r>
            <a:r>
              <a:rPr lang="en-US" sz="1400" b="1" dirty="0"/>
              <a:t> 	(n)</a:t>
            </a:r>
          </a:p>
          <a:p>
            <a:pPr lvl="2"/>
            <a:r>
              <a:rPr lang="en-US" sz="1400" dirty="0"/>
              <a:t>The program control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b="1" i="1" dirty="0" smtClean="0"/>
              <a:t>INPUTID</a:t>
            </a:r>
            <a:r>
              <a:rPr lang="en-US" sz="1400" b="1" dirty="0" smtClean="0"/>
              <a:t>		(n)</a:t>
            </a:r>
          </a:p>
          <a:p>
            <a:pPr lvl="2"/>
            <a:r>
              <a:rPr lang="en-US" sz="1400" i="1" dirty="0" smtClean="0"/>
              <a:t>The current input window.</a:t>
            </a:r>
            <a:endParaRPr lang="en-US" sz="1400" i="1" dirty="0"/>
          </a:p>
          <a:p>
            <a:pPr lvl="1"/>
            <a:r>
              <a:rPr lang="en-US" sz="1400" b="1" i="1" dirty="0"/>
              <a:t>DATARECORD	</a:t>
            </a:r>
            <a:r>
              <a:rPr lang="en-US" sz="1400" b="1" dirty="0"/>
              <a:t>(a)</a:t>
            </a:r>
          </a:p>
          <a:p>
            <a:pPr lvl="2"/>
            <a:r>
              <a:rPr lang="en-US" sz="1400" dirty="0"/>
              <a:t>The current data record for input.</a:t>
            </a:r>
          </a:p>
          <a:p>
            <a:pPr lvl="1"/>
            <a:r>
              <a:rPr lang="en-US" sz="1400" b="1" i="1" dirty="0"/>
              <a:t>SETNAME</a:t>
            </a:r>
            <a:r>
              <a:rPr lang="en-US" sz="1400" b="1" dirty="0"/>
              <a:t> 		(n)</a:t>
            </a:r>
          </a:p>
          <a:p>
            <a:pPr lvl="2"/>
            <a:r>
              <a:rPr lang="en-US" sz="1400" dirty="0"/>
              <a:t>The name of the input set currently being processed.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6463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70C0"/>
                </a:solidFill>
              </a:rPr>
              <a:t>isdf_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controlName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i="1" dirty="0">
              <a:solidFill>
                <a:srgbClr val="0070C0"/>
              </a:solidFill>
            </a:endParaRPr>
          </a:p>
          <a:p>
            <a:r>
              <a:rPr lang="en-US" altLang="en-US" sz="1200" dirty="0"/>
              <a:t>P</a:t>
            </a:r>
            <a:r>
              <a:rPr lang="en-US" altLang="en-US" sz="1200" dirty="0" smtClean="0"/>
              <a:t>erform </a:t>
            </a:r>
            <a:r>
              <a:rPr lang="en-US" altLang="en-US" sz="1200" dirty="0"/>
              <a:t>extra actions </a:t>
            </a:r>
            <a:r>
              <a:rPr lang="en-US" altLang="en-US" sz="1200" u="sng" dirty="0"/>
              <a:t>after</a:t>
            </a:r>
            <a:r>
              <a:rPr lang="en-US" altLang="en-US" sz="1200" dirty="0"/>
              <a:t> the arrive method reset processing has taken place, but before input is done on non-key </a:t>
            </a:r>
            <a:r>
              <a:rPr lang="en-US" altLang="en-US" sz="1200" dirty="0" smtClean="0"/>
              <a:t>fields.</a:t>
            </a:r>
          </a:p>
          <a:p>
            <a:r>
              <a:rPr lang="en-US" altLang="en-US" sz="1200" dirty="0" smtClean="0"/>
              <a:t>This </a:t>
            </a:r>
            <a:r>
              <a:rPr lang="en-US" altLang="en-US" sz="1200" dirty="0"/>
              <a:t>subroutine is called by </a:t>
            </a:r>
            <a:r>
              <a:rPr lang="en-US" altLang="en-US" sz="1200" b="1" dirty="0">
                <a:solidFill>
                  <a:srgbClr val="FF0000"/>
                </a:solidFill>
              </a:rPr>
              <a:t>CUI_DEFAULT</a:t>
            </a:r>
            <a:r>
              <a:rPr lang="en-US" altLang="en-US" sz="1200" dirty="0"/>
              <a:t> (via </a:t>
            </a:r>
            <a:r>
              <a:rPr lang="en-US" altLang="en-US" sz="1200" b="1" dirty="0">
                <a:solidFill>
                  <a:srgbClr val="FF0000"/>
                </a:solidFill>
              </a:rPr>
              <a:t>CUI_INPUT</a:t>
            </a:r>
            <a:r>
              <a:rPr lang="en-US" altLang="en-US" sz="1200" dirty="0"/>
              <a:t>) in two </a:t>
            </a:r>
            <a:r>
              <a:rPr lang="en-US" altLang="en-US" sz="1200" dirty="0" smtClean="0"/>
              <a:t>cases.</a:t>
            </a:r>
          </a:p>
          <a:p>
            <a:r>
              <a:rPr lang="en-US" altLang="en-US" sz="1200" dirty="0" smtClean="0"/>
              <a:t>For </a:t>
            </a:r>
            <a:r>
              <a:rPr lang="en-US" altLang="en-US" sz="1200" dirty="0"/>
              <a:t>the first screen in a tab set, when the menu signal “</a:t>
            </a:r>
            <a:r>
              <a:rPr lang="en-US" altLang="en-US" sz="1200" b="1" dirty="0">
                <a:solidFill>
                  <a:srgbClr val="FFC000"/>
                </a:solidFill>
              </a:rPr>
              <a:t>CU_ENABLE</a:t>
            </a:r>
            <a:r>
              <a:rPr lang="en-US" altLang="en-US" sz="1200" dirty="0"/>
              <a:t>” is being </a:t>
            </a:r>
            <a:r>
              <a:rPr lang="en-US" altLang="en-US" sz="1200" dirty="0" smtClean="0"/>
              <a:t>processed.</a:t>
            </a:r>
          </a:p>
          <a:p>
            <a:r>
              <a:rPr lang="en-US" altLang="en-US" sz="1200" dirty="0" smtClean="0"/>
              <a:t>This </a:t>
            </a:r>
            <a:r>
              <a:rPr lang="en-US" altLang="en-US" sz="1200" dirty="0"/>
              <a:t>is called after the standard behavior of enabling all tabs and all non-key fields has been </a:t>
            </a:r>
            <a:r>
              <a:rPr lang="en-US" altLang="en-US" sz="1200" dirty="0" smtClean="0"/>
              <a:t>done.</a:t>
            </a:r>
          </a:p>
          <a:p>
            <a:r>
              <a:rPr lang="en-US" altLang="en-US" sz="1200" dirty="0" smtClean="0"/>
              <a:t>For </a:t>
            </a:r>
            <a:r>
              <a:rPr lang="en-US" altLang="en-US" sz="1200" dirty="0"/>
              <a:t>screens other than the first one, when the </a:t>
            </a:r>
            <a:r>
              <a:rPr lang="en-US" altLang="en-US" sz="1200" b="1" dirty="0">
                <a:solidFill>
                  <a:srgbClr val="FFC000"/>
                </a:solidFill>
              </a:rPr>
              <a:t>FLOW_RESET</a:t>
            </a:r>
            <a:r>
              <a:rPr lang="en-US" altLang="en-US" sz="1200" dirty="0"/>
              <a:t> bit in the input </a:t>
            </a:r>
            <a:r>
              <a:rPr lang="en-US" altLang="en-US" sz="1200" dirty="0" smtClean="0"/>
              <a:t>control </a:t>
            </a:r>
            <a:r>
              <a:rPr lang="en-US" altLang="en-US" sz="1200" dirty="0"/>
              <a:t>flowcontrol is set, this method will be called after all other reset processing has </a:t>
            </a:r>
            <a:r>
              <a:rPr lang="en-US" altLang="en-US" sz="1200" dirty="0" smtClean="0"/>
              <a:t>been performed.</a:t>
            </a:r>
          </a:p>
          <a:p>
            <a:r>
              <a:rPr lang="en-US" altLang="en-US" sz="1200" dirty="0" smtClean="0"/>
              <a:t>There </a:t>
            </a:r>
            <a:r>
              <a:rPr lang="en-US" altLang="en-US" sz="1200" dirty="0"/>
              <a:t>is no default action if no method has been registered.</a:t>
            </a:r>
          </a:p>
          <a:p>
            <a:endParaRPr lang="en-US" altLang="en-US" sz="1200" dirty="0" smtClean="0"/>
          </a:p>
          <a:p>
            <a:endParaRPr lang="en-US" altLang="en-US" sz="20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 </a:t>
            </a:r>
            <a:r>
              <a:rPr lang="en-US" altLang="en-US" dirty="0" smtClean="0"/>
              <a:t>Default </a:t>
            </a:r>
            <a:r>
              <a:rPr lang="en-US" altLang="en-US" dirty="0" smtClean="0"/>
              <a:t>Method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10203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Input </a:t>
            </a:r>
            <a:r>
              <a:rPr lang="en-US" altLang="en-US" dirty="0" smtClean="0"/>
              <a:t>Default Method 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subroutine </a:t>
            </a:r>
            <a:r>
              <a:rPr lang="en-US" sz="1200" b="1" dirty="0" smtClean="0">
                <a:solidFill>
                  <a:srgbClr val="0070C0"/>
                </a:solidFill>
              </a:rPr>
              <a:t>isdf_controlName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required in</a:t>
            </a:r>
            <a:r>
              <a:rPr lang="en-US" sz="1200" b="1" dirty="0"/>
              <a:t>	hprogctl		,</a:t>
            </a:r>
            <a:r>
              <a:rPr lang="en-US" sz="1200" b="1" dirty="0" smtClean="0"/>
              <a:t>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optional </a:t>
            </a:r>
            <a:r>
              <a:rPr lang="en-US" sz="1200" b="1" dirty="0">
                <a:solidFill>
                  <a:srgbClr val="FF0000"/>
                </a:solidFill>
              </a:rPr>
              <a:t>inout</a:t>
            </a:r>
            <a:r>
              <a:rPr lang="en-US" sz="1200" b="1" dirty="0"/>
              <a:t>	dataRecord	,a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optional </a:t>
            </a:r>
            <a:r>
              <a:rPr lang="en-US" sz="1200" b="1" dirty="0" smtClean="0">
                <a:solidFill>
                  <a:srgbClr val="FF0000"/>
                </a:solidFill>
              </a:rPr>
              <a:t>inout</a:t>
            </a:r>
            <a:r>
              <a:rPr lang="en-US" sz="1200" b="1" dirty="0"/>
              <a:t>	setName		,a</a:t>
            </a:r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FF0000"/>
                </a:solidFill>
              </a:rPr>
              <a:t>endparams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…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7030A0"/>
                </a:solidFill>
              </a:rPr>
              <a:t>xreturn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endsubroutine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/>
              <a:t>Arguments:</a:t>
            </a:r>
          </a:p>
          <a:p>
            <a:pPr lvl="1"/>
            <a:r>
              <a:rPr lang="en-US" sz="1400" b="1" i="1" dirty="0"/>
              <a:t>HPROGCTL</a:t>
            </a:r>
            <a:r>
              <a:rPr lang="en-US" sz="1400" b="1" dirty="0"/>
              <a:t> 	(n)</a:t>
            </a:r>
          </a:p>
          <a:p>
            <a:pPr lvl="2"/>
            <a:r>
              <a:rPr lang="en-US" sz="1400" dirty="0"/>
              <a:t>The program control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b="1" i="1" dirty="0" smtClean="0"/>
              <a:t>DATARECORD</a:t>
            </a:r>
            <a:r>
              <a:rPr lang="en-US" sz="1400" b="1" i="1" dirty="0"/>
              <a:t>	</a:t>
            </a:r>
            <a:r>
              <a:rPr lang="en-US" sz="1400" b="1" dirty="0"/>
              <a:t>(a)</a:t>
            </a:r>
          </a:p>
          <a:p>
            <a:pPr lvl="2"/>
            <a:r>
              <a:rPr lang="en-US" sz="1400" dirty="0"/>
              <a:t>The current data record for input.</a:t>
            </a:r>
          </a:p>
          <a:p>
            <a:pPr lvl="1"/>
            <a:r>
              <a:rPr lang="en-US" sz="1400" b="1" i="1" dirty="0"/>
              <a:t>SETNAME</a:t>
            </a:r>
            <a:r>
              <a:rPr lang="en-US" sz="1400" b="1" dirty="0"/>
              <a:t> 		(n)</a:t>
            </a:r>
          </a:p>
          <a:p>
            <a:pPr lvl="2"/>
            <a:r>
              <a:rPr lang="en-US" sz="1400" dirty="0"/>
              <a:t>The name of the input set currently being processed.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33641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Arrive Method Example</a:t>
            </a:r>
          </a:p>
        </p:txBody>
      </p:sp>
      <p:sp>
        <p:nvSpPr>
          <p:cNvPr id="8198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>
                <a:solidFill>
                  <a:srgbClr val="0070C0"/>
                </a:solidFill>
              </a:rPr>
              <a:t>am_Wbatch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/>
              <a:t>		,</a:t>
            </a:r>
            <a:r>
              <a:rPr lang="en-US" altLang="en-US" sz="1000" b="1" dirty="0">
                <a:solidFill>
                  <a:srgbClr val="FF0000"/>
                </a:solidFill>
              </a:rPr>
              <a:t>reentrant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.include</a:t>
            </a:r>
            <a:r>
              <a:rPr lang="en-US" altLang="en-US" sz="1000" b="1" dirty="0"/>
              <a:t> "WND:inpinf.def"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required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inout</a:t>
            </a:r>
            <a:r>
              <a:rPr lang="en-US" altLang="en-US" sz="1000" b="1" dirty="0" smtClean="0"/>
              <a:t>	dataRecord	,sNewap</a:t>
            </a:r>
            <a:endParaRPr lang="en-US" altLang="en-US" sz="1000" b="1" dirty="0"/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optional in</a:t>
            </a:r>
            <a:r>
              <a:rPr lang="en-US" altLang="en-US" sz="1000" b="1" dirty="0"/>
              <a:t>	</a:t>
            </a:r>
            <a:r>
              <a:rPr lang="en-US" altLang="en-US" sz="1000" b="1" dirty="0" smtClean="0"/>
              <a:t>hprogctl</a:t>
            </a:r>
            <a:r>
              <a:rPr lang="en-US" altLang="en-US" sz="1000" b="1" dirty="0"/>
              <a:t>	</a:t>
            </a:r>
            <a:r>
              <a:rPr lang="en-US" altLang="en-US" sz="1000" b="1" dirty="0" smtClean="0"/>
              <a:t>,</a:t>
            </a:r>
            <a:r>
              <a:rPr lang="en-US" altLang="en-US" sz="1000" b="1" dirty="0"/>
              <a:t>n</a:t>
            </a:r>
          </a:p>
          <a:p>
            <a:pPr marL="0" indent="0">
              <a:buNone/>
            </a:pPr>
            <a:r>
              <a:rPr lang="en-US" altLang="en-US" sz="1000" b="1" dirty="0"/>
              <a:t>    </a:t>
            </a:r>
            <a:r>
              <a:rPr lang="en-US" altLang="en-US" sz="1000" b="1" dirty="0">
                <a:solidFill>
                  <a:srgbClr val="FF0000"/>
                </a:solidFill>
              </a:rPr>
              <a:t>endparams</a:t>
            </a:r>
          </a:p>
          <a:p>
            <a:pPr marL="0" indent="0">
              <a:buNone/>
            </a:pPr>
            <a:endParaRPr lang="en-US" altLang="en-US" sz="1000" b="1" dirty="0"/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.include</a:t>
            </a:r>
            <a:r>
              <a:rPr lang="en-US" altLang="en-US" sz="1000" b="1" dirty="0"/>
              <a:t> "tims.def"  </a:t>
            </a:r>
            <a:r>
              <a:rPr lang="en-US" altLang="en-US" sz="1000" b="1" dirty="0">
                <a:solidFill>
                  <a:srgbClr val="FF0000"/>
                </a:solidFill>
              </a:rPr>
              <a:t>library</a:t>
            </a:r>
            <a:r>
              <a:rPr lang="en-US" altLang="en-US" sz="1000" b="1" dirty="0"/>
              <a:t> "cu_records"</a:t>
            </a:r>
          </a:p>
          <a:p>
            <a:pPr marL="0" indent="0">
              <a:buNone/>
            </a:pPr>
            <a:endParaRPr lang="en-US" altLang="en-US" sz="1000" b="1" dirty="0"/>
          </a:p>
          <a:p>
            <a:pPr marL="0" indent="0"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altLang="en-US" sz="1000" b="1" dirty="0"/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    if</a:t>
            </a:r>
            <a:r>
              <a:rPr lang="en-US" altLang="en-US" sz="1000" b="1" dirty="0"/>
              <a:t>( </a:t>
            </a:r>
            <a:r>
              <a:rPr lang="en-US" altLang="en-US" sz="1000" b="1" dirty="0">
                <a:solidFill>
                  <a:srgbClr val="FF0000"/>
                </a:solidFill>
              </a:rPr>
              <a:t>TESTFLAG</a:t>
            </a:r>
            <a:r>
              <a:rPr lang="en-US" altLang="en-US" sz="1000" b="1" dirty="0"/>
              <a:t>( </a:t>
            </a:r>
            <a:r>
              <a:rPr lang="en-US" altLang="en-US" sz="1000" b="1" dirty="0">
                <a:solidFill>
                  <a:srgbClr val="FFC000"/>
                </a:solidFill>
              </a:rPr>
              <a:t>m$PCTL</a:t>
            </a:r>
            <a:r>
              <a:rPr lang="en-US" altLang="en-US" sz="1000" b="1" dirty="0"/>
              <a:t>( flowcontrol ),</a:t>
            </a:r>
            <a:r>
              <a:rPr lang="en-US" altLang="en-US" sz="1000" b="1" dirty="0">
                <a:solidFill>
                  <a:srgbClr val="FFC000"/>
                </a:solidFill>
              </a:rPr>
              <a:t>FLOW_ADD</a:t>
            </a:r>
            <a:r>
              <a:rPr lang="en-US" altLang="en-US" sz="1000" b="1" dirty="0"/>
              <a:t> ) )</a:t>
            </a:r>
          </a:p>
          <a:p>
            <a:pPr marL="0" indent="0">
              <a:buNone/>
            </a:pPr>
            <a:r>
              <a:rPr lang="en-US" altLang="en-US" sz="1000" b="1" dirty="0"/>
              <a:t>    </a:t>
            </a:r>
            <a:r>
              <a:rPr lang="en-US" altLang="en-US" sz="1000" b="1" dirty="0">
                <a:solidFill>
                  <a:srgbClr val="FF0000"/>
                </a:solidFill>
              </a:rPr>
              <a:t>begin</a:t>
            </a:r>
          </a:p>
          <a:p>
            <a:pPr marL="400050" lvl="1" indent="0">
              <a:buNone/>
            </a:pPr>
            <a:r>
              <a:rPr lang="en-US" altLang="en-US" sz="1000" b="1" dirty="0" smtClean="0"/>
              <a:t>    </a:t>
            </a:r>
            <a:r>
              <a:rPr lang="en-US" altLang="en-US" sz="1000" b="1" dirty="0">
                <a:solidFill>
                  <a:srgbClr val="7030A0"/>
                </a:solidFill>
              </a:rPr>
              <a:t>xcall</a:t>
            </a:r>
            <a:r>
              <a:rPr lang="en-US" altLang="en-US" sz="1000" b="1" dirty="0"/>
              <a:t> </a:t>
            </a:r>
            <a:r>
              <a:rPr lang="en-US" altLang="en-US" sz="1000" b="1" dirty="0">
                <a:solidFill>
                  <a:srgbClr val="FF0000"/>
                </a:solidFill>
              </a:rPr>
              <a:t>cui_fldaxs</a:t>
            </a:r>
            <a:r>
              <a:rPr lang="en-US" altLang="en-US" sz="1000" b="1" dirty="0"/>
              <a:t>( </a:t>
            </a:r>
            <a:r>
              <a:rPr lang="en-US" altLang="en-US" sz="1000" b="1" dirty="0">
                <a:solidFill>
                  <a:srgbClr val="FFC000"/>
                </a:solidFill>
              </a:rPr>
              <a:t>m$CTL</a:t>
            </a:r>
            <a:r>
              <a:rPr lang="en-US" altLang="en-US" sz="1000" b="1" dirty="0"/>
              <a:t>(inpid), "key", DataRecord, </a:t>
            </a:r>
            <a:r>
              <a:rPr lang="en-US" altLang="en-US" sz="1000" b="1" dirty="0">
                <a:solidFill>
                  <a:srgbClr val="FFC000"/>
                </a:solidFill>
              </a:rPr>
              <a:t>FLD_DISABLE</a:t>
            </a:r>
            <a:r>
              <a:rPr lang="en-US" altLang="en-US" sz="1000" b="1" dirty="0"/>
              <a:t>, </a:t>
            </a:r>
            <a:r>
              <a:rPr lang="en-US" altLang="en-US" sz="1000" b="1" dirty="0">
                <a:solidFill>
                  <a:srgbClr val="FFC000"/>
                </a:solidFill>
              </a:rPr>
              <a:t>D_FLDS</a:t>
            </a:r>
            <a:r>
              <a:rPr lang="en-US" altLang="en-US" sz="1000" b="1" dirty="0"/>
              <a:t>, "wvchno" )</a:t>
            </a:r>
          </a:p>
          <a:p>
            <a:pPr marL="0" indent="0">
              <a:buNone/>
            </a:pPr>
            <a:r>
              <a:rPr lang="en-US" altLang="en-US" sz="1000" b="1" dirty="0"/>
              <a:t>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endParaRPr lang="en-US" altLang="en-US" sz="1000" b="1" dirty="0"/>
          </a:p>
          <a:p>
            <a:pPr marL="0" indent="0">
              <a:buNone/>
            </a:pPr>
            <a:r>
              <a:rPr lang="en-US" altLang="en-US" sz="1000" b="1" dirty="0"/>
              <a:t>    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xreturn</a:t>
            </a:r>
          </a:p>
          <a:p>
            <a:pPr marL="0" indent="0">
              <a:buNone/>
            </a:pPr>
            <a:endParaRPr lang="en-US" altLang="en-US" sz="1000" b="1" dirty="0"/>
          </a:p>
          <a:p>
            <a:pPr marL="0" indent="0"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endsubroutine</a:t>
            </a:r>
          </a:p>
          <a:p>
            <a:pPr marL="0" indent="0">
              <a:buNone/>
            </a:pPr>
            <a:endParaRPr lang="en-US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1400" dirty="0"/>
              <a:t>Arguments:</a:t>
            </a:r>
          </a:p>
          <a:p>
            <a:pPr lvl="1"/>
            <a:r>
              <a:rPr lang="en-US" altLang="en-US" sz="1400" b="1" i="1" dirty="0"/>
              <a:t>.include "WND:inpinf.def“</a:t>
            </a:r>
          </a:p>
          <a:p>
            <a:pPr lvl="2"/>
            <a:r>
              <a:rPr lang="en-US" altLang="en-US" sz="1400" dirty="0"/>
              <a:t>DTK Input info structure.</a:t>
            </a:r>
          </a:p>
          <a:p>
            <a:pPr lvl="1"/>
            <a:r>
              <a:rPr lang="en-US" altLang="en-US" sz="1400" b="1" i="1" dirty="0"/>
              <a:t>DATARECORD	</a:t>
            </a:r>
            <a:r>
              <a:rPr lang="en-US" altLang="en-US" sz="1400" b="1" dirty="0"/>
              <a:t>(a)</a:t>
            </a:r>
          </a:p>
          <a:p>
            <a:pPr lvl="2"/>
            <a:r>
              <a:rPr lang="en-US" altLang="en-US" sz="1400" dirty="0"/>
              <a:t>Current data record.</a:t>
            </a:r>
          </a:p>
          <a:p>
            <a:pPr lvl="1"/>
            <a:r>
              <a:rPr lang="en-US" altLang="en-US" sz="1400" b="1" i="1" dirty="0"/>
              <a:t>HPROGCTL	</a:t>
            </a:r>
            <a:r>
              <a:rPr lang="en-US" altLang="en-US" sz="1400" b="1" i="1" dirty="0" smtClean="0"/>
              <a:t>	</a:t>
            </a:r>
            <a:r>
              <a:rPr lang="en-US" altLang="en-US" sz="1400" b="1" dirty="0" smtClean="0"/>
              <a:t>(</a:t>
            </a:r>
            <a:r>
              <a:rPr lang="en-US" altLang="en-US" sz="1400" b="1" dirty="0"/>
              <a:t>n)</a:t>
            </a:r>
          </a:p>
          <a:p>
            <a:pPr lvl="2"/>
            <a:r>
              <a:rPr lang="en-US" altLang="en-US" sz="1400" dirty="0"/>
              <a:t>Current program control</a:t>
            </a:r>
            <a:r>
              <a:rPr lang="en-US" altLang="en-US" sz="1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32480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70C0"/>
                </a:solidFill>
              </a:rPr>
              <a:t>tm_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controlName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i="1" dirty="0">
              <a:solidFill>
                <a:srgbClr val="0070C0"/>
              </a:solidFill>
            </a:endParaRPr>
          </a:p>
          <a:p>
            <a:r>
              <a:rPr lang="en-US" altLang="en-US" sz="1200" dirty="0" smtClean="0"/>
              <a:t>Perform </a:t>
            </a:r>
            <a:r>
              <a:rPr lang="en-US" altLang="en-US" sz="1200" dirty="0"/>
              <a:t>extra action before a tab can be processed.</a:t>
            </a:r>
          </a:p>
          <a:p>
            <a:r>
              <a:rPr lang="en-US" altLang="en-US" sz="1200" dirty="0"/>
              <a:t>This subroutine is called by </a:t>
            </a:r>
            <a:r>
              <a:rPr lang="en-US" altLang="en-US" sz="1200" b="1" dirty="0">
                <a:solidFill>
                  <a:srgbClr val="FF0000"/>
                </a:solidFill>
              </a:rPr>
              <a:t>TS_PROCESS</a:t>
            </a:r>
            <a:r>
              <a:rPr lang="en-US" altLang="en-US" sz="1200" dirty="0"/>
              <a:t> when the tab receives the focus.</a:t>
            </a:r>
          </a:p>
          <a:p>
            <a:r>
              <a:rPr lang="en-US" altLang="en-US" sz="1200" dirty="0"/>
              <a:t>The default tab method, </a:t>
            </a:r>
            <a:r>
              <a:rPr lang="en-US" altLang="en-US" sz="1200" dirty="0" smtClean="0"/>
              <a:t>“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TM_STDMETH</a:t>
            </a:r>
            <a:r>
              <a:rPr lang="en-US" altLang="en-US" sz="1200" dirty="0" smtClean="0"/>
              <a:t>” </a:t>
            </a:r>
            <a:r>
              <a:rPr lang="en-US" altLang="en-US" sz="1200" dirty="0"/>
              <a:t>performs the following action:</a:t>
            </a:r>
          </a:p>
          <a:p>
            <a:pPr lvl="1"/>
            <a:r>
              <a:rPr lang="en-US" altLang="en-US" sz="1200" dirty="0" smtClean="0"/>
              <a:t>Find </a:t>
            </a:r>
            <a:r>
              <a:rPr lang="en-US" altLang="en-US" sz="1200" dirty="0"/>
              <a:t>which input control goes with the current tab (via </a:t>
            </a:r>
            <a:r>
              <a:rPr lang="en-US" altLang="en-US" sz="1200" b="1" dirty="0">
                <a:solidFill>
                  <a:srgbClr val="FF0000"/>
                </a:solidFill>
              </a:rPr>
              <a:t>CUI_FINDINPCTL</a:t>
            </a:r>
            <a:r>
              <a:rPr lang="en-US" altLang="en-US" sz="1200" dirty="0" smtClean="0"/>
              <a:t>).</a:t>
            </a:r>
            <a:endParaRPr lang="en-US" altLang="en-US" sz="1200" dirty="0"/>
          </a:p>
          <a:p>
            <a:pPr lvl="1"/>
            <a:r>
              <a:rPr lang="en-US" altLang="en-US" sz="1200" dirty="0" smtClean="0"/>
              <a:t>Update </a:t>
            </a:r>
            <a:r>
              <a:rPr lang="en-US" altLang="en-US" sz="1200" dirty="0"/>
              <a:t>the maintenance toolbar (via </a:t>
            </a:r>
            <a:r>
              <a:rPr lang="en-US" altLang="en-US" sz="1200" b="1" dirty="0">
                <a:solidFill>
                  <a:srgbClr val="FF0000"/>
                </a:solidFill>
              </a:rPr>
              <a:t>CUTBM_UPDATE</a:t>
            </a:r>
            <a:r>
              <a:rPr lang="en-US" altLang="en-US" sz="1200" dirty="0" smtClean="0"/>
              <a:t>).</a:t>
            </a:r>
            <a:endParaRPr lang="en-US" altLang="en-US" sz="1200" dirty="0"/>
          </a:p>
          <a:p>
            <a:pPr lvl="1"/>
            <a:r>
              <a:rPr lang="en-US" altLang="en-US" sz="1200" dirty="0" smtClean="0"/>
              <a:t>Dereference </a:t>
            </a:r>
            <a:r>
              <a:rPr lang="en-US" altLang="en-US" sz="1200" dirty="0"/>
              <a:t>the data object for the current record specified by the input control </a:t>
            </a:r>
            <a:r>
              <a:rPr lang="en-US" altLang="en-US" sz="1200" b="1" dirty="0">
                <a:solidFill>
                  <a:srgbClr val="FFCC00"/>
                </a:solidFill>
              </a:rPr>
              <a:t>dataobjidx</a:t>
            </a:r>
            <a:r>
              <a:rPr lang="en-US" altLang="en-US" sz="1200" dirty="0"/>
              <a:t> and pass this as the data record to </a:t>
            </a:r>
            <a:r>
              <a:rPr lang="en-US" altLang="en-US" sz="1200" b="1" dirty="0">
                <a:solidFill>
                  <a:srgbClr val="FF0000"/>
                </a:solidFill>
              </a:rPr>
              <a:t>CUI_INPUT</a:t>
            </a:r>
            <a:r>
              <a:rPr lang="en-US" altLang="en-US" sz="1200" dirty="0"/>
              <a:t>.</a:t>
            </a:r>
          </a:p>
          <a:p>
            <a:endParaRPr lang="en-US" altLang="en-US" sz="1200" dirty="0" smtClean="0"/>
          </a:p>
          <a:p>
            <a:endParaRPr lang="en-US" altLang="en-US" sz="20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 </a:t>
            </a:r>
            <a:r>
              <a:rPr lang="en-US" altLang="en-US" dirty="0" smtClean="0"/>
              <a:t>Method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372815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Tab Method 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subroutine </a:t>
            </a:r>
            <a:r>
              <a:rPr lang="en-US" sz="1200" b="1" dirty="0" smtClean="0">
                <a:solidFill>
                  <a:srgbClr val="0070C0"/>
                </a:solidFill>
              </a:rPr>
              <a:t>isdf_controlName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required in</a:t>
            </a:r>
            <a:r>
              <a:rPr lang="en-US" sz="1200" b="1" dirty="0"/>
              <a:t>	</a:t>
            </a:r>
            <a:r>
              <a:rPr lang="en-US" sz="1200" b="1" dirty="0" smtClean="0"/>
              <a:t>windowId</a:t>
            </a:r>
            <a:r>
              <a:rPr lang="en-US" sz="1200" b="1" dirty="0"/>
              <a:t>		,</a:t>
            </a:r>
            <a:r>
              <a:rPr lang="en-US" sz="1200" b="1" dirty="0" smtClean="0"/>
              <a:t>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required </a:t>
            </a:r>
            <a:r>
              <a:rPr lang="en-US" sz="1200" b="1" dirty="0">
                <a:solidFill>
                  <a:srgbClr val="FF0000"/>
                </a:solidFill>
              </a:rPr>
              <a:t>in</a:t>
            </a:r>
            <a:r>
              <a:rPr lang="en-US" sz="1200" b="1" dirty="0"/>
              <a:t>	hprogctl		,</a:t>
            </a:r>
            <a:r>
              <a:rPr lang="en-US" sz="1200" b="1" dirty="0" smtClean="0"/>
              <a:t>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endparams</a:t>
            </a:r>
            <a:endParaRPr lang="en-US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…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</a:t>
            </a:r>
            <a:r>
              <a:rPr lang="en-US" sz="1200" b="1" dirty="0">
                <a:solidFill>
                  <a:srgbClr val="7030A0"/>
                </a:solidFill>
              </a:rPr>
              <a:t>xreturn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endsubroutine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/>
              <a:t>Arguments:</a:t>
            </a:r>
          </a:p>
          <a:p>
            <a:pPr lvl="1"/>
            <a:r>
              <a:rPr lang="en-US" sz="1400" b="1" i="1" dirty="0" smtClean="0"/>
              <a:t>WINDOWID	</a:t>
            </a:r>
            <a:r>
              <a:rPr lang="en-US" sz="1400" b="1" dirty="0" smtClean="0"/>
              <a:t>(n)</a:t>
            </a:r>
          </a:p>
          <a:p>
            <a:pPr lvl="2"/>
            <a:r>
              <a:rPr lang="en-US" sz="1400" dirty="0"/>
              <a:t>The input id or list id associated with this tab.</a:t>
            </a:r>
          </a:p>
          <a:p>
            <a:pPr lvl="1"/>
            <a:r>
              <a:rPr lang="en-US" sz="1400" b="1" i="1" dirty="0" smtClean="0"/>
              <a:t>HPROGCTL</a:t>
            </a:r>
            <a:r>
              <a:rPr lang="en-US" sz="1400" b="1" dirty="0" smtClean="0"/>
              <a:t> </a:t>
            </a:r>
            <a:r>
              <a:rPr lang="en-US" sz="1400" b="1" dirty="0"/>
              <a:t>	(n)</a:t>
            </a:r>
          </a:p>
          <a:p>
            <a:pPr lvl="2"/>
            <a:r>
              <a:rPr lang="en-US" sz="1400" dirty="0"/>
              <a:t>The program control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14271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Follow the instructions for this exercise.</a:t>
            </a:r>
          </a:p>
          <a:p>
            <a:endParaRPr lang="en-US" altLang="en-US" dirty="0" smtClean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6</a:t>
            </a:r>
            <a:endParaRPr lang="en-US" altLang="en-US" dirty="0" smtClean="0"/>
          </a:p>
        </p:txBody>
      </p:sp>
      <p:sp>
        <p:nvSpPr>
          <p:cNvPr id="20484" name="Rectangle 1032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 advAuto="0"/>
      <p:bldP spid="8704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xcall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cue_method</a:t>
            </a:r>
            <a:r>
              <a:rPr lang="en-US" sz="2000" b="1" dirty="0" smtClean="0"/>
              <a:t>( </a:t>
            </a:r>
            <a:r>
              <a:rPr lang="en-US" sz="2000" b="1" i="1" dirty="0" smtClean="0"/>
              <a:t>hprogctl</a:t>
            </a:r>
            <a:r>
              <a:rPr lang="en-US" sz="2000" b="1" i="1" dirty="0"/>
              <a:t>, [</a:t>
            </a:r>
            <a:r>
              <a:rPr lang="en-US" sz="2000" b="1" i="1" dirty="0" smtClean="0"/>
              <a:t>methodPair</a:t>
            </a:r>
            <a:r>
              <a:rPr lang="en-US" sz="2000" b="1" i="1" dirty="0"/>
              <a:t>, </a:t>
            </a:r>
            <a:r>
              <a:rPr lang="en-US" sz="2000" b="1" i="1" dirty="0" smtClean="0"/>
              <a:t>…] </a:t>
            </a:r>
            <a:r>
              <a:rPr lang="en-US" sz="2000" b="1" dirty="0" smtClean="0"/>
              <a:t>)</a:t>
            </a:r>
            <a:endParaRPr lang="en-US" b="1" dirty="0"/>
          </a:p>
          <a:p>
            <a:endParaRPr lang="en-US" altLang="en-US" sz="1100" dirty="0" smtClean="0"/>
          </a:p>
          <a:p>
            <a:r>
              <a:rPr lang="en-US" altLang="en-US" sz="1050" dirty="0" smtClean="0"/>
              <a:t>Registers </a:t>
            </a:r>
            <a:r>
              <a:rPr lang="en-US" altLang="en-US" sz="1050" dirty="0"/>
              <a:t>method subroutines for program control </a:t>
            </a:r>
            <a:r>
              <a:rPr lang="en-US" altLang="en-US" sz="1050" dirty="0" smtClean="0"/>
              <a:t>events.</a:t>
            </a:r>
          </a:p>
          <a:p>
            <a:r>
              <a:rPr lang="en-US" altLang="en-US" sz="1050" dirty="0" smtClean="0"/>
              <a:t>When </a:t>
            </a:r>
            <a:r>
              <a:rPr lang="en-US" altLang="en-US" sz="1050" dirty="0"/>
              <a:t>the event occurs, the toolkit will call the method routine you specify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dirty="0"/>
              <a:t>When calling </a:t>
            </a:r>
            <a:r>
              <a:rPr lang="en-US" altLang="en-US" sz="1050" b="1" dirty="0">
                <a:solidFill>
                  <a:srgbClr val="FF0000"/>
                </a:solidFill>
              </a:rPr>
              <a:t>CUE_METHOD</a:t>
            </a:r>
            <a:r>
              <a:rPr lang="en-US" altLang="en-US" sz="1050" dirty="0"/>
              <a:t>, you can use </a:t>
            </a:r>
            <a:r>
              <a:rPr lang="en-US" altLang="en-US" sz="1050" b="1" dirty="0">
                <a:solidFill>
                  <a:srgbClr val="FF0000"/>
                </a:solidFill>
              </a:rPr>
              <a:t>CU_METH_ELBNAME</a:t>
            </a:r>
            <a:r>
              <a:rPr lang="en-US" altLang="en-US" sz="1050" b="1" dirty="0"/>
              <a:t> </a:t>
            </a:r>
            <a:r>
              <a:rPr lang="en-US" altLang="en-US" sz="1050" dirty="0"/>
              <a:t>to specify the </a:t>
            </a:r>
            <a:r>
              <a:rPr lang="en-US" altLang="en-US" sz="1050" dirty="0" smtClean="0"/>
              <a:t>library </a:t>
            </a:r>
            <a:r>
              <a:rPr lang="en-US" altLang="en-US" sz="1050" dirty="0"/>
              <a:t>to find subsequent </a:t>
            </a:r>
            <a:r>
              <a:rPr lang="en-US" altLang="en-US" sz="1050" dirty="0" smtClean="0"/>
              <a:t>methods.</a:t>
            </a:r>
          </a:p>
          <a:p>
            <a:r>
              <a:rPr lang="en-US" altLang="en-US" sz="1050" dirty="0" smtClean="0"/>
              <a:t>This </a:t>
            </a:r>
            <a:r>
              <a:rPr lang="en-US" altLang="en-US" sz="1050" dirty="0"/>
              <a:t>will apply to subsequent methods (to the right) in the same call to 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CUE_METHOD</a:t>
            </a:r>
            <a:r>
              <a:rPr lang="en-US" altLang="en-US" sz="1050" dirty="0" smtClean="0"/>
              <a:t>.</a:t>
            </a:r>
          </a:p>
          <a:p>
            <a:r>
              <a:rPr lang="en-US" altLang="en-US" sz="1050" dirty="0" smtClean="0"/>
              <a:t>You </a:t>
            </a:r>
            <a:r>
              <a:rPr lang="en-US" altLang="en-US" sz="1050" dirty="0"/>
              <a:t>can specify more than one </a:t>
            </a:r>
            <a:r>
              <a:rPr lang="en-US" altLang="en-US" sz="1050" dirty="0" smtClean="0"/>
              <a:t>elb name </a:t>
            </a:r>
            <a:r>
              <a:rPr lang="en-US" altLang="en-US" sz="1050" dirty="0"/>
              <a:t>in the same call.</a:t>
            </a:r>
          </a:p>
          <a:p>
            <a:pPr lvl="1"/>
            <a:r>
              <a:rPr lang="en-US" altLang="en-US" sz="1050" dirty="0"/>
              <a:t>Use </a:t>
            </a:r>
            <a:r>
              <a:rPr lang="en-US" altLang="en-US" sz="1050" b="1" dirty="0">
                <a:solidFill>
                  <a:srgbClr val="FF0000"/>
                </a:solidFill>
              </a:rPr>
              <a:t>CU_METH_SAVE</a:t>
            </a:r>
            <a:r>
              <a:rPr lang="en-US" altLang="en-US" sz="1050" dirty="0"/>
              <a:t> to set the routine to be called to save the current record.</a:t>
            </a:r>
          </a:p>
          <a:p>
            <a:pPr lvl="1"/>
            <a:r>
              <a:rPr lang="en-US" altLang="en-US" sz="1050" dirty="0"/>
              <a:t>Use </a:t>
            </a:r>
            <a:r>
              <a:rPr lang="en-US" altLang="en-US" sz="1050" b="1" dirty="0">
                <a:solidFill>
                  <a:srgbClr val="FF0000"/>
                </a:solidFill>
              </a:rPr>
              <a:t>CU_METH_MENU</a:t>
            </a:r>
            <a:r>
              <a:rPr lang="en-US" altLang="en-US" sz="1050" dirty="0"/>
              <a:t> to set the routine to be called when the program control </a:t>
            </a:r>
            <a:r>
              <a:rPr lang="en-US" altLang="en-US" sz="1050" dirty="0" smtClean="0"/>
              <a:t>encounters </a:t>
            </a:r>
            <a:r>
              <a:rPr lang="en-US" altLang="en-US" sz="1050" dirty="0"/>
              <a:t>a menu message it does not </a:t>
            </a:r>
            <a:r>
              <a:rPr lang="en-US" altLang="en-US" sz="1050" dirty="0" smtClean="0"/>
              <a:t>recognize.</a:t>
            </a:r>
          </a:p>
          <a:p>
            <a:pPr lvl="2"/>
            <a:r>
              <a:rPr lang="en-US" altLang="en-US" sz="1050" dirty="0" smtClean="0"/>
              <a:t>If </a:t>
            </a:r>
            <a:r>
              <a:rPr lang="en-US" altLang="en-US" sz="1050" dirty="0"/>
              <a:t>this routine handles the menu message, </a:t>
            </a:r>
            <a:r>
              <a:rPr lang="en-US" altLang="en-US" sz="1050" dirty="0" smtClean="0"/>
              <a:t>processing </a:t>
            </a:r>
            <a:r>
              <a:rPr lang="en-US" altLang="en-US" sz="1050" dirty="0"/>
              <a:t>will continue.</a:t>
            </a:r>
          </a:p>
          <a:p>
            <a:pPr lvl="1"/>
            <a:r>
              <a:rPr lang="en-US" altLang="en-US" sz="1050" dirty="0"/>
              <a:t>Use </a:t>
            </a:r>
            <a:r>
              <a:rPr lang="en-US" altLang="en-US" sz="1050" b="1" dirty="0">
                <a:solidFill>
                  <a:srgbClr val="FF0000"/>
                </a:solidFill>
              </a:rPr>
              <a:t>CU_METH_DATA</a:t>
            </a:r>
            <a:r>
              <a:rPr lang="en-US" altLang="en-US" sz="1050" dirty="0"/>
              <a:t> to set the routine to be called to access the next record.</a:t>
            </a:r>
          </a:p>
          <a:p>
            <a:pPr lvl="1"/>
            <a:r>
              <a:rPr lang="en-US" altLang="en-US" sz="1050" dirty="0"/>
              <a:t>Use </a:t>
            </a:r>
            <a:r>
              <a:rPr lang="en-US" altLang="en-US" sz="1050" b="1" dirty="0">
                <a:solidFill>
                  <a:srgbClr val="FF0000"/>
                </a:solidFill>
              </a:rPr>
              <a:t>CU_METH_KEYDRIL</a:t>
            </a:r>
            <a:r>
              <a:rPr lang="en-US" altLang="en-US" sz="1050" dirty="0"/>
              <a:t> to set the routine to be called as the actual drill method when using 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DL_KEY</a:t>
            </a:r>
            <a:r>
              <a:rPr lang="en-US" altLang="en-US" sz="1050" dirty="0" smtClean="0"/>
              <a:t> </a:t>
            </a:r>
            <a:r>
              <a:rPr lang="en-US" altLang="en-US" sz="1050" dirty="0"/>
              <a:t>as your drill method.</a:t>
            </a:r>
          </a:p>
          <a:p>
            <a:pPr lvl="1"/>
            <a:r>
              <a:rPr lang="en-US" altLang="en-US" sz="1050" dirty="0"/>
              <a:t>Use </a:t>
            </a:r>
            <a:r>
              <a:rPr lang="en-US" altLang="en-US" sz="1050" b="1" dirty="0">
                <a:solidFill>
                  <a:srgbClr val="FF0000"/>
                </a:solidFill>
              </a:rPr>
              <a:t>CU_METH_FILTER</a:t>
            </a:r>
            <a:r>
              <a:rPr lang="en-US" altLang="en-US" sz="1050" dirty="0"/>
              <a:t> to set the routine to be called to prompt for filter criteria in </a:t>
            </a:r>
            <a:r>
              <a:rPr lang="en-US" altLang="en-US" sz="1050" dirty="0" smtClean="0"/>
              <a:t>response </a:t>
            </a:r>
            <a:r>
              <a:rPr lang="en-US" altLang="en-US" sz="1050" dirty="0"/>
              <a:t>to the “</a:t>
            </a:r>
            <a:r>
              <a:rPr lang="en-US" altLang="en-US" sz="1050" b="1" dirty="0">
                <a:solidFill>
                  <a:srgbClr val="FFC000"/>
                </a:solidFill>
              </a:rPr>
              <a:t>CU_FILTER</a:t>
            </a:r>
            <a:r>
              <a:rPr lang="en-US" altLang="en-US" sz="1050" dirty="0"/>
              <a:t>” signal.</a:t>
            </a:r>
          </a:p>
          <a:p>
            <a:pPr lvl="1"/>
            <a:r>
              <a:rPr lang="en-US" altLang="en-US" sz="1050" dirty="0"/>
              <a:t>Use </a:t>
            </a:r>
            <a:r>
              <a:rPr lang="en-US" altLang="en-US" sz="1050" b="1" dirty="0">
                <a:solidFill>
                  <a:srgbClr val="FF0000"/>
                </a:solidFill>
              </a:rPr>
              <a:t>CU_METH_FILTER</a:t>
            </a:r>
            <a:r>
              <a:rPr lang="en-US" altLang="en-US" sz="1050" dirty="0"/>
              <a:t> to set the routine to be called to validate the record before </a:t>
            </a:r>
            <a:r>
              <a:rPr lang="en-US" altLang="en-US" sz="1050" dirty="0" smtClean="0"/>
              <a:t>saving</a:t>
            </a:r>
            <a:r>
              <a:rPr lang="en-US" altLang="en-US" sz="1050" dirty="0"/>
              <a:t>.</a:t>
            </a:r>
          </a:p>
          <a:p>
            <a:r>
              <a:rPr lang="en-US" altLang="en-US" sz="1050" dirty="0"/>
              <a:t>The method specification must be either the name or the integer address of a </a:t>
            </a:r>
            <a:r>
              <a:rPr lang="en-US" altLang="en-US" sz="1050" dirty="0" smtClean="0"/>
              <a:t>routine.</a:t>
            </a:r>
          </a:p>
          <a:p>
            <a:r>
              <a:rPr lang="en-US" altLang="en-US" sz="1050" dirty="0" smtClean="0"/>
              <a:t>If </a:t>
            </a:r>
            <a:r>
              <a:rPr lang="en-US" altLang="en-US" sz="1050" dirty="0"/>
              <a:t>the integer address is specified, such as the return value from </a:t>
            </a:r>
            <a:r>
              <a:rPr lang="en-US" altLang="en-US" sz="1050" b="1" dirty="0">
                <a:solidFill>
                  <a:srgbClr val="7030A0"/>
                </a:solidFill>
              </a:rPr>
              <a:t>%XADDR</a:t>
            </a:r>
            <a:r>
              <a:rPr lang="en-US" altLang="en-US" sz="1050" dirty="0"/>
              <a:t>, it must be of type </a:t>
            </a:r>
            <a:r>
              <a:rPr lang="en-US" altLang="en-US" sz="1050" b="1" dirty="0">
                <a:solidFill>
                  <a:srgbClr val="FFC000"/>
                </a:solidFill>
              </a:rPr>
              <a:t>D_ADDR</a:t>
            </a:r>
            <a:r>
              <a:rPr lang="en-US" altLang="en-US" sz="1050" dirty="0"/>
              <a:t>.</a:t>
            </a:r>
          </a:p>
          <a:p>
            <a:endParaRPr lang="en-US" altLang="en-US" sz="2000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CUE_METHOD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 b="1" i="1" dirty="0" smtClean="0"/>
              <a:t>HPROGCTL</a:t>
            </a:r>
            <a:r>
              <a:rPr lang="en-US" altLang="en-US" sz="1200" b="1" dirty="0" smtClean="0"/>
              <a:t> 	(</a:t>
            </a:r>
            <a:r>
              <a:rPr lang="en-US" altLang="en-US" sz="1200" b="1" dirty="0"/>
              <a:t>n)</a:t>
            </a:r>
          </a:p>
          <a:p>
            <a:pPr lvl="1"/>
            <a:r>
              <a:rPr lang="en-US" altLang="en-US" sz="1200" dirty="0"/>
              <a:t>The program control to affect.</a:t>
            </a:r>
          </a:p>
          <a:p>
            <a:r>
              <a:rPr lang="en-US" altLang="en-US" sz="1200" b="1" i="1" dirty="0" smtClean="0"/>
              <a:t>METHODPAIR</a:t>
            </a:r>
            <a:r>
              <a:rPr lang="en-US" altLang="en-US" sz="1200" b="1" dirty="0" smtClean="0"/>
              <a:t>	(n, a or n)</a:t>
            </a:r>
            <a:endParaRPr lang="en-US" altLang="en-US" sz="1200" b="1" dirty="0"/>
          </a:p>
          <a:p>
            <a:pPr lvl="1"/>
            <a:r>
              <a:rPr lang="en-US" altLang="en-US" sz="1200" dirty="0" smtClean="0"/>
              <a:t>Optional</a:t>
            </a:r>
          </a:p>
          <a:p>
            <a:pPr lvl="1"/>
            <a:r>
              <a:rPr lang="en-US" altLang="en-US" sz="1200" dirty="0" smtClean="0"/>
              <a:t>One </a:t>
            </a:r>
            <a:r>
              <a:rPr lang="en-US" altLang="en-US" sz="1200" dirty="0"/>
              <a:t>of the following:</a:t>
            </a:r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CU_METH_ELBNAME	</a:t>
            </a:r>
            <a:r>
              <a:rPr lang="en-US" altLang="en-US" sz="1200" b="1" i="1" dirty="0" smtClean="0"/>
              <a:t>,ELBName</a:t>
            </a:r>
          </a:p>
          <a:p>
            <a:pPr lvl="3"/>
            <a:r>
              <a:rPr lang="en-US" altLang="en-US" sz="1200" dirty="0" smtClean="0"/>
              <a:t>Set </a:t>
            </a:r>
            <a:r>
              <a:rPr lang="en-US" altLang="en-US" sz="1200" dirty="0"/>
              <a:t>the elb for subsequent </a:t>
            </a:r>
            <a:r>
              <a:rPr lang="en-US" altLang="en-US" sz="1200" dirty="0" smtClean="0"/>
              <a:t>method pairs</a:t>
            </a:r>
            <a:r>
              <a:rPr lang="en-US" altLang="en-US" sz="1200" dirty="0"/>
              <a:t>.</a:t>
            </a:r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CU_METH_SAVE</a:t>
            </a:r>
            <a:r>
              <a:rPr lang="en-US" altLang="en-US" sz="1200" b="1" dirty="0" smtClean="0"/>
              <a:t>		</a:t>
            </a:r>
            <a:r>
              <a:rPr lang="en-US" altLang="en-US" sz="1200" b="1" i="1" dirty="0" smtClean="0"/>
              <a:t>,method</a:t>
            </a:r>
          </a:p>
          <a:p>
            <a:pPr lvl="3"/>
            <a:r>
              <a:rPr lang="en-US" altLang="en-US" sz="1200" dirty="0" smtClean="0"/>
              <a:t>Set </a:t>
            </a:r>
            <a:r>
              <a:rPr lang="en-US" altLang="en-US" sz="1200" dirty="0"/>
              <a:t>the save method to method.</a:t>
            </a:r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CU_METH_MENU</a:t>
            </a:r>
            <a:r>
              <a:rPr lang="en-US" altLang="en-US" sz="1200" b="1" dirty="0" smtClean="0"/>
              <a:t>		</a:t>
            </a:r>
            <a:r>
              <a:rPr lang="en-US" altLang="en-US" sz="1200" b="1" i="1" dirty="0" smtClean="0"/>
              <a:t>,method</a:t>
            </a:r>
          </a:p>
          <a:p>
            <a:pPr lvl="3"/>
            <a:r>
              <a:rPr lang="en-US" altLang="en-US" sz="1200" dirty="0" smtClean="0"/>
              <a:t>Set </a:t>
            </a:r>
            <a:r>
              <a:rPr lang="en-US" altLang="en-US" sz="1200" dirty="0"/>
              <a:t>the menu method to method.</a:t>
            </a:r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CU_METH_DATA</a:t>
            </a:r>
            <a:r>
              <a:rPr lang="en-US" altLang="en-US" sz="1200" b="1" dirty="0" smtClean="0"/>
              <a:t>		</a:t>
            </a:r>
            <a:r>
              <a:rPr lang="en-US" altLang="en-US" sz="1200" b="1" i="1" dirty="0" smtClean="0"/>
              <a:t>,method</a:t>
            </a:r>
          </a:p>
          <a:p>
            <a:pPr lvl="3"/>
            <a:r>
              <a:rPr lang="en-US" altLang="en-US" sz="1200" dirty="0" smtClean="0"/>
              <a:t>Set </a:t>
            </a:r>
            <a:r>
              <a:rPr lang="en-US" altLang="en-US" sz="1200" dirty="0"/>
              <a:t>the data method to method.</a:t>
            </a:r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CU_METH_KEYDRIL</a:t>
            </a:r>
            <a:r>
              <a:rPr lang="en-US" altLang="en-US" sz="1200" b="1" dirty="0" smtClean="0"/>
              <a:t>	,</a:t>
            </a:r>
            <a:r>
              <a:rPr lang="en-US" altLang="en-US" sz="1200" b="1" i="1" dirty="0" smtClean="0"/>
              <a:t>method</a:t>
            </a:r>
          </a:p>
          <a:p>
            <a:pPr lvl="3"/>
            <a:r>
              <a:rPr lang="en-US" altLang="en-US" sz="1200" dirty="0" smtClean="0"/>
              <a:t>Set </a:t>
            </a:r>
            <a:r>
              <a:rPr lang="en-US" altLang="en-US" sz="1200" dirty="0"/>
              <a:t>the key drill method to method.</a:t>
            </a:r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CU_METH_FILTER</a:t>
            </a:r>
            <a:r>
              <a:rPr lang="en-US" altLang="en-US" sz="1200" b="1" dirty="0" smtClean="0"/>
              <a:t>		,</a:t>
            </a:r>
            <a:r>
              <a:rPr lang="en-US" altLang="en-US" sz="1200" b="1" i="1" dirty="0" smtClean="0"/>
              <a:t>method</a:t>
            </a:r>
          </a:p>
          <a:p>
            <a:pPr lvl="3"/>
            <a:r>
              <a:rPr lang="en-US" altLang="en-US" sz="1200" dirty="0" smtClean="0"/>
              <a:t>Set </a:t>
            </a:r>
            <a:r>
              <a:rPr lang="en-US" altLang="en-US" sz="1200" dirty="0"/>
              <a:t>the filter method to method.</a:t>
            </a:r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CU_METH_VALID</a:t>
            </a:r>
            <a:r>
              <a:rPr lang="en-US" altLang="en-US" sz="1200" b="1" dirty="0" smtClean="0"/>
              <a:t>		,</a:t>
            </a:r>
            <a:r>
              <a:rPr lang="en-US" altLang="en-US" sz="1200" b="1" i="1" dirty="0" smtClean="0"/>
              <a:t>method</a:t>
            </a:r>
          </a:p>
          <a:p>
            <a:pPr lvl="3"/>
            <a:r>
              <a:rPr lang="en-US" altLang="en-US" sz="1200" dirty="0" smtClean="0"/>
              <a:t>Set </a:t>
            </a:r>
            <a:r>
              <a:rPr lang="en-US" altLang="en-US" sz="1200" dirty="0"/>
              <a:t>the validate method to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CUE_METHOD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xcall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cui_method</a:t>
            </a:r>
            <a:r>
              <a:rPr lang="en-US" sz="2000" b="1" dirty="0" smtClean="0"/>
              <a:t>( </a:t>
            </a:r>
            <a:r>
              <a:rPr lang="en-US" sz="2000" b="1" i="1" dirty="0" smtClean="0"/>
              <a:t>hprogctl</a:t>
            </a:r>
            <a:r>
              <a:rPr lang="en-US" sz="2000" b="1" i="1" dirty="0"/>
              <a:t>, </a:t>
            </a:r>
            <a:r>
              <a:rPr lang="en-US" sz="2000" b="1" i="1" dirty="0" smtClean="0"/>
              <a:t>methodPair [,…] </a:t>
            </a:r>
            <a:r>
              <a:rPr lang="en-US" sz="2000" b="1" dirty="0" smtClean="0"/>
              <a:t>)</a:t>
            </a:r>
            <a:endParaRPr lang="en-US" b="1" dirty="0"/>
          </a:p>
          <a:p>
            <a:endParaRPr lang="en-US" altLang="en-US" sz="1000" dirty="0" smtClean="0"/>
          </a:p>
          <a:p>
            <a:r>
              <a:rPr lang="en-US" altLang="en-US" sz="1000" dirty="0" smtClean="0"/>
              <a:t>Registers </a:t>
            </a:r>
            <a:r>
              <a:rPr lang="en-US" altLang="en-US" sz="1000" dirty="0"/>
              <a:t>method subroutines for input control </a:t>
            </a:r>
            <a:r>
              <a:rPr lang="en-US" altLang="en-US" sz="1000" dirty="0" smtClean="0"/>
              <a:t>events.</a:t>
            </a:r>
          </a:p>
          <a:p>
            <a:r>
              <a:rPr lang="en-US" altLang="en-US" sz="1000" dirty="0" smtClean="0"/>
              <a:t>When </a:t>
            </a:r>
            <a:r>
              <a:rPr lang="en-US" altLang="en-US" sz="1000" dirty="0"/>
              <a:t>the event occurs, the toolkit will call the method routine you specify</a:t>
            </a:r>
            <a:r>
              <a:rPr lang="en-US" altLang="en-US" sz="1000" dirty="0" smtClean="0"/>
              <a:t>.</a:t>
            </a:r>
            <a:endParaRPr lang="en-US" altLang="en-US" sz="1000" dirty="0"/>
          </a:p>
          <a:p>
            <a:r>
              <a:rPr lang="en-US" altLang="en-US" sz="1000" dirty="0"/>
              <a:t>When calling </a:t>
            </a:r>
            <a:r>
              <a:rPr lang="en-US" altLang="en-US" sz="1000" b="1" dirty="0">
                <a:solidFill>
                  <a:srgbClr val="FF0000"/>
                </a:solidFill>
              </a:rPr>
              <a:t>CUI_METHOD</a:t>
            </a:r>
            <a:r>
              <a:rPr lang="en-US" altLang="en-US" sz="1000" dirty="0"/>
              <a:t>, you can use </a:t>
            </a:r>
            <a:r>
              <a:rPr lang="en-US" altLang="en-US" sz="1000" b="1" dirty="0">
                <a:solidFill>
                  <a:srgbClr val="FF0000"/>
                </a:solidFill>
              </a:rPr>
              <a:t>CU_METH_ELBNAME</a:t>
            </a:r>
            <a:r>
              <a:rPr lang="en-US" altLang="en-US" sz="1000" dirty="0"/>
              <a:t> to specify the </a:t>
            </a:r>
            <a:r>
              <a:rPr lang="en-US" altLang="en-US" sz="1000" dirty="0" smtClean="0"/>
              <a:t>library </a:t>
            </a:r>
            <a:r>
              <a:rPr lang="en-US" altLang="en-US" sz="1000" dirty="0"/>
              <a:t>to find subsequent </a:t>
            </a:r>
            <a:r>
              <a:rPr lang="en-US" altLang="en-US" sz="1000" dirty="0" smtClean="0"/>
              <a:t>methods.</a:t>
            </a:r>
          </a:p>
          <a:p>
            <a:r>
              <a:rPr lang="en-US" altLang="en-US" sz="1000" dirty="0" smtClean="0"/>
              <a:t>This </a:t>
            </a:r>
            <a:r>
              <a:rPr lang="en-US" altLang="en-US" sz="1000" dirty="0"/>
              <a:t>will apply to subsequent methods (to the right) in the same call to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CUI_METHOD</a:t>
            </a:r>
            <a:r>
              <a:rPr lang="en-US" altLang="en-US" sz="1000" dirty="0" smtClean="0"/>
              <a:t>.</a:t>
            </a:r>
          </a:p>
          <a:p>
            <a:r>
              <a:rPr lang="en-US" altLang="en-US" sz="1000" dirty="0" smtClean="0"/>
              <a:t>You </a:t>
            </a:r>
            <a:r>
              <a:rPr lang="en-US" altLang="en-US" sz="1000" dirty="0"/>
              <a:t>can specify more than one </a:t>
            </a:r>
            <a:r>
              <a:rPr lang="en-US" altLang="en-US" sz="1000" dirty="0" smtClean="0"/>
              <a:t>ELBName </a:t>
            </a:r>
            <a:r>
              <a:rPr lang="en-US" altLang="en-US" sz="1000" dirty="0"/>
              <a:t>in the same call.</a:t>
            </a:r>
          </a:p>
          <a:p>
            <a:r>
              <a:rPr lang="en-US" altLang="en-US" sz="1000" dirty="0"/>
              <a:t>Use </a:t>
            </a:r>
            <a:r>
              <a:rPr lang="en-US" altLang="en-US" sz="1000" b="1" dirty="0">
                <a:solidFill>
                  <a:srgbClr val="FFC000"/>
                </a:solidFill>
              </a:rPr>
              <a:t>CU_METH_SCREEN</a:t>
            </a:r>
            <a:r>
              <a:rPr lang="en-US" altLang="en-US" sz="1000" dirty="0"/>
              <a:t> to override the number of the input control element to </a:t>
            </a:r>
            <a:r>
              <a:rPr lang="en-US" altLang="en-US" sz="1000" dirty="0" smtClean="0"/>
              <a:t>affect.</a:t>
            </a:r>
          </a:p>
          <a:p>
            <a:pPr lvl="1"/>
            <a:r>
              <a:rPr lang="en-US" altLang="en-US" sz="1000" dirty="0" smtClean="0"/>
              <a:t>The </a:t>
            </a:r>
            <a:r>
              <a:rPr lang="en-US" altLang="en-US" sz="1000" dirty="0"/>
              <a:t>default is the program control curscreen.</a:t>
            </a:r>
          </a:p>
          <a:p>
            <a:r>
              <a:rPr lang="en-US" altLang="en-US" sz="1000" dirty="0"/>
              <a:t>Use </a:t>
            </a:r>
            <a:r>
              <a:rPr lang="en-US" altLang="en-US" sz="1000" b="1" dirty="0">
                <a:solidFill>
                  <a:srgbClr val="FFC000"/>
                </a:solidFill>
              </a:rPr>
              <a:t>CU_METH_ARRIVE</a:t>
            </a:r>
            <a:r>
              <a:rPr lang="en-US" altLang="en-US" sz="1000" dirty="0"/>
              <a:t> to set the routine to be called when the input control gets the focus.</a:t>
            </a:r>
          </a:p>
          <a:p>
            <a:r>
              <a:rPr lang="en-US" altLang="en-US" sz="1000" dirty="0"/>
              <a:t>Use </a:t>
            </a:r>
            <a:r>
              <a:rPr lang="en-US" altLang="en-US" sz="1000" b="1" dirty="0">
                <a:solidFill>
                  <a:srgbClr val="FFC000"/>
                </a:solidFill>
              </a:rPr>
              <a:t>CU_METH_DISPLAY</a:t>
            </a:r>
            <a:r>
              <a:rPr lang="en-US" altLang="en-US" sz="1000" dirty="0"/>
              <a:t> to set the routine to be called when the input control </a:t>
            </a:r>
            <a:r>
              <a:rPr lang="en-US" altLang="en-US" sz="1000" b="1" dirty="0">
                <a:solidFill>
                  <a:srgbClr val="FFC000"/>
                </a:solidFill>
              </a:rPr>
              <a:t>FLOW_DISPLAY</a:t>
            </a:r>
            <a:r>
              <a:rPr lang="en-US" altLang="en-US" sz="1000" dirty="0"/>
              <a:t> bit is set in the flowcontrol.</a:t>
            </a:r>
          </a:p>
          <a:p>
            <a:r>
              <a:rPr lang="en-US" altLang="en-US" sz="1000" dirty="0"/>
              <a:t>Use </a:t>
            </a:r>
            <a:r>
              <a:rPr lang="en-US" altLang="en-US" sz="1000" b="1" dirty="0">
                <a:solidFill>
                  <a:srgbClr val="FFC000"/>
                </a:solidFill>
              </a:rPr>
              <a:t>CU_METH_LEAVE</a:t>
            </a:r>
            <a:r>
              <a:rPr lang="en-US" altLang="en-US" sz="1000" dirty="0"/>
              <a:t> to set the routine to be called when the input control loses the focus.</a:t>
            </a:r>
          </a:p>
          <a:p>
            <a:r>
              <a:rPr lang="en-US" altLang="en-US" sz="1000" dirty="0"/>
              <a:t>Use </a:t>
            </a:r>
            <a:r>
              <a:rPr lang="en-US" altLang="en-US" sz="1000" b="1" dirty="0">
                <a:solidFill>
                  <a:srgbClr val="FFC000"/>
                </a:solidFill>
              </a:rPr>
              <a:t>CU_METH_DEFAULT</a:t>
            </a:r>
            <a:r>
              <a:rPr lang="en-US" altLang="en-US" sz="1000" dirty="0"/>
              <a:t> to set the routine to be called when transitioning from key to input on the first screen or when the </a:t>
            </a:r>
            <a:r>
              <a:rPr lang="en-US" altLang="en-US" sz="1000" b="1" dirty="0">
                <a:solidFill>
                  <a:srgbClr val="FFC000"/>
                </a:solidFill>
              </a:rPr>
              <a:t>FLOW_RESET</a:t>
            </a:r>
            <a:r>
              <a:rPr lang="en-US" altLang="en-US" sz="1000" dirty="0"/>
              <a:t> bit is set in the flowcontrol of subsequent screens.</a:t>
            </a:r>
          </a:p>
          <a:p>
            <a:r>
              <a:rPr lang="en-US" altLang="en-US" sz="1000" dirty="0"/>
              <a:t>Use </a:t>
            </a:r>
            <a:r>
              <a:rPr lang="en-US" altLang="en-US" sz="1000" b="1" dirty="0">
                <a:solidFill>
                  <a:srgbClr val="FFC000"/>
                </a:solidFill>
              </a:rPr>
              <a:t>CU_METH_TAB</a:t>
            </a:r>
            <a:r>
              <a:rPr lang="en-US" altLang="en-US" sz="1000" dirty="0"/>
              <a:t> to set the outer routine to be called when the tab set page gets the </a:t>
            </a:r>
            <a:r>
              <a:rPr lang="en-US" altLang="en-US" sz="1000" dirty="0" smtClean="0"/>
              <a:t>focus.</a:t>
            </a:r>
          </a:p>
          <a:p>
            <a:pPr lvl="1"/>
            <a:r>
              <a:rPr lang="en-US" altLang="en-US" sz="1000" dirty="0" smtClean="0"/>
              <a:t>This </a:t>
            </a:r>
            <a:r>
              <a:rPr lang="en-US" altLang="en-US" sz="1000" dirty="0"/>
              <a:t>method will be called via </a:t>
            </a:r>
            <a:r>
              <a:rPr lang="en-US" altLang="en-US" sz="1000" b="1" dirty="0">
                <a:solidFill>
                  <a:srgbClr val="FF0000"/>
                </a:solidFill>
              </a:rPr>
              <a:t>TS_PROCESS</a:t>
            </a:r>
            <a:r>
              <a:rPr lang="en-US" altLang="en-US" sz="1000" dirty="0"/>
              <a:t>.</a:t>
            </a:r>
          </a:p>
          <a:p>
            <a:r>
              <a:rPr lang="en-US" altLang="en-US" sz="1000" dirty="0"/>
              <a:t>Use </a:t>
            </a:r>
            <a:r>
              <a:rPr lang="en-US" altLang="en-US" sz="1000" b="1" dirty="0">
                <a:solidFill>
                  <a:srgbClr val="FFC000"/>
                </a:solidFill>
              </a:rPr>
              <a:t>CU_METH_CONTAINER</a:t>
            </a:r>
            <a:r>
              <a:rPr lang="en-US" altLang="en-US" sz="1000" dirty="0"/>
              <a:t> to set the outer routine to be called when the container child gets the </a:t>
            </a:r>
            <a:r>
              <a:rPr lang="en-US" altLang="en-US" sz="1000" dirty="0" smtClean="0"/>
              <a:t>focus.</a:t>
            </a:r>
          </a:p>
          <a:p>
            <a:pPr lvl="1"/>
            <a:r>
              <a:rPr lang="en-US" altLang="en-US" sz="1000" dirty="0" smtClean="0"/>
              <a:t>This </a:t>
            </a:r>
            <a:r>
              <a:rPr lang="en-US" altLang="en-US" sz="1000" dirty="0"/>
              <a:t>method will be called via </a:t>
            </a:r>
            <a:r>
              <a:rPr lang="en-US" altLang="en-US" sz="1000" b="1" dirty="0">
                <a:solidFill>
                  <a:srgbClr val="FF0000"/>
                </a:solidFill>
              </a:rPr>
              <a:t>C_PROCESS</a:t>
            </a:r>
            <a:r>
              <a:rPr lang="en-US" altLang="en-US" sz="1000" dirty="0"/>
              <a:t>.</a:t>
            </a:r>
          </a:p>
          <a:p>
            <a:r>
              <a:rPr lang="en-US" altLang="en-US" sz="1000" dirty="0"/>
              <a:t>Use </a:t>
            </a:r>
            <a:r>
              <a:rPr lang="en-US" altLang="en-US" sz="1000" b="1" dirty="0">
                <a:solidFill>
                  <a:srgbClr val="FFC000"/>
                </a:solidFill>
              </a:rPr>
              <a:t>CU_METH_MENU</a:t>
            </a:r>
            <a:r>
              <a:rPr lang="en-US" altLang="en-US" sz="1000" dirty="0"/>
              <a:t> to set the routine to be called when the input control encounters a menu message it does not </a:t>
            </a:r>
            <a:r>
              <a:rPr lang="en-US" altLang="en-US" sz="1000" dirty="0" smtClean="0"/>
              <a:t>recognize.</a:t>
            </a:r>
          </a:p>
          <a:p>
            <a:pPr lvl="1"/>
            <a:r>
              <a:rPr lang="en-US" altLang="en-US" sz="1000" dirty="0" smtClean="0"/>
              <a:t>If </a:t>
            </a:r>
            <a:r>
              <a:rPr lang="en-US" altLang="en-US" sz="1000" dirty="0"/>
              <a:t>this routine handles the menu message, </a:t>
            </a:r>
            <a:r>
              <a:rPr lang="en-US" altLang="en-US" sz="1000" dirty="0" smtClean="0"/>
              <a:t>processing </a:t>
            </a:r>
            <a:r>
              <a:rPr lang="en-US" altLang="en-US" sz="1000" dirty="0"/>
              <a:t>will continue</a:t>
            </a:r>
            <a:r>
              <a:rPr lang="en-US" altLang="en-US" sz="1000" dirty="0" smtClean="0"/>
              <a:t>.</a:t>
            </a:r>
            <a:endParaRPr lang="en-US" altLang="en-US" sz="1050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XCALL CUI_METHOD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050" b="1" i="1" dirty="0" smtClean="0"/>
              <a:t>HPROGCTL		</a:t>
            </a:r>
            <a:r>
              <a:rPr lang="en-US" altLang="en-US" sz="1050" b="1" dirty="0" smtClean="0"/>
              <a:t>(n</a:t>
            </a:r>
            <a:r>
              <a:rPr lang="en-US" altLang="en-US" sz="1050" b="1" dirty="0"/>
              <a:t>)</a:t>
            </a:r>
          </a:p>
          <a:p>
            <a:pPr lvl="1"/>
            <a:r>
              <a:rPr lang="en-US" altLang="en-US" sz="1050" dirty="0"/>
              <a:t>The program control.</a:t>
            </a:r>
          </a:p>
          <a:p>
            <a:r>
              <a:rPr lang="en-US" altLang="en-US" sz="1050" b="1" i="1" dirty="0" smtClean="0"/>
              <a:t>METHODPAIR		</a:t>
            </a:r>
            <a:r>
              <a:rPr lang="en-US" altLang="en-US" sz="1050" b="1" dirty="0" smtClean="0"/>
              <a:t>(n, a or n)</a:t>
            </a:r>
            <a:endParaRPr lang="en-US" altLang="en-US" sz="1050" b="1" i="1" dirty="0" smtClean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One </a:t>
            </a:r>
            <a:r>
              <a:rPr lang="en-US" altLang="en-US" sz="1050" dirty="0"/>
              <a:t>or more of the following: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</a:rPr>
              <a:t>CU_METH_ELBNAME		</a:t>
            </a:r>
            <a:r>
              <a:rPr lang="en-US" altLang="en-US" sz="1050" dirty="0" smtClean="0"/>
              <a:t>,</a:t>
            </a:r>
            <a:r>
              <a:rPr lang="en-US" altLang="en-US" sz="1050" b="1" i="1" dirty="0" smtClean="0"/>
              <a:t>ELBName</a:t>
            </a:r>
          </a:p>
          <a:p>
            <a:pPr lvl="3"/>
            <a:r>
              <a:rPr lang="en-US" altLang="en-US" sz="1050" dirty="0" smtClean="0"/>
              <a:t>Set </a:t>
            </a:r>
            <a:r>
              <a:rPr lang="en-US" altLang="en-US" sz="1050" dirty="0"/>
              <a:t>the elb for subsequent </a:t>
            </a:r>
            <a:r>
              <a:rPr lang="en-US" altLang="en-US" sz="1050" b="1" i="1" dirty="0" smtClean="0"/>
              <a:t>methodPairs</a:t>
            </a:r>
            <a:r>
              <a:rPr lang="en-US" altLang="en-US" sz="1050" dirty="0"/>
              <a:t>.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</a:rPr>
              <a:t>CU_METH_SCREEN		</a:t>
            </a:r>
            <a:r>
              <a:rPr lang="en-US" altLang="en-US" sz="1050" dirty="0" smtClean="0"/>
              <a:t>,</a:t>
            </a:r>
            <a:r>
              <a:rPr lang="en-US" altLang="en-US" sz="1050" b="1" i="1" dirty="0" smtClean="0"/>
              <a:t>screen</a:t>
            </a:r>
          </a:p>
          <a:p>
            <a:pPr lvl="3"/>
            <a:r>
              <a:rPr lang="en-US" altLang="en-US" sz="1050" dirty="0" smtClean="0"/>
              <a:t>Set </a:t>
            </a:r>
            <a:r>
              <a:rPr lang="en-US" altLang="en-US" sz="1050" dirty="0"/>
              <a:t>the screen number for subsequent </a:t>
            </a:r>
            <a:r>
              <a:rPr lang="en-US" altLang="en-US" sz="1050" b="1" i="1" dirty="0" smtClean="0"/>
              <a:t>methodPairs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</a:rPr>
              <a:t>CU_METH_ARRIVE		</a:t>
            </a:r>
            <a:r>
              <a:rPr lang="en-US" altLang="en-US" sz="1050" dirty="0" smtClean="0"/>
              <a:t>,</a:t>
            </a:r>
            <a:r>
              <a:rPr lang="en-US" altLang="en-US" sz="1050" b="1" i="1" dirty="0" smtClean="0"/>
              <a:t>method</a:t>
            </a:r>
          </a:p>
          <a:p>
            <a:pPr lvl="3"/>
            <a:r>
              <a:rPr lang="en-US" altLang="en-US" sz="1050" dirty="0" smtClean="0"/>
              <a:t>Set </a:t>
            </a:r>
            <a:r>
              <a:rPr lang="en-US" altLang="en-US" sz="1050" dirty="0"/>
              <a:t>the input arrive method to method.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</a:rPr>
              <a:t>CU_METH_DISPLAY		</a:t>
            </a:r>
            <a:r>
              <a:rPr lang="en-US" altLang="en-US" sz="1050" dirty="0" smtClean="0"/>
              <a:t>,</a:t>
            </a:r>
            <a:r>
              <a:rPr lang="en-US" altLang="en-US" sz="1050" b="1" i="1" dirty="0" smtClean="0"/>
              <a:t>method</a:t>
            </a:r>
          </a:p>
          <a:p>
            <a:pPr lvl="3"/>
            <a:r>
              <a:rPr lang="en-US" altLang="en-US" sz="1050" dirty="0" smtClean="0"/>
              <a:t>Set </a:t>
            </a:r>
            <a:r>
              <a:rPr lang="en-US" altLang="en-US" sz="1050" dirty="0"/>
              <a:t>the input display method to method.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</a:rPr>
              <a:t>CU_METH_LEAVE		</a:t>
            </a:r>
            <a:r>
              <a:rPr lang="en-US" altLang="en-US" sz="1050" dirty="0" smtClean="0"/>
              <a:t>,</a:t>
            </a:r>
            <a:r>
              <a:rPr lang="en-US" altLang="en-US" sz="1050" b="1" i="1" dirty="0" smtClean="0"/>
              <a:t>method</a:t>
            </a:r>
          </a:p>
          <a:p>
            <a:pPr lvl="3"/>
            <a:r>
              <a:rPr lang="en-US" altLang="en-US" sz="1050" dirty="0" smtClean="0"/>
              <a:t>Set </a:t>
            </a:r>
            <a:r>
              <a:rPr lang="en-US" altLang="en-US" sz="1050" dirty="0"/>
              <a:t>the input leave method to meth-od.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</a:rPr>
              <a:t>CU_METH_DEFAULT		</a:t>
            </a:r>
            <a:r>
              <a:rPr lang="en-US" altLang="en-US" sz="1050" dirty="0" smtClean="0"/>
              <a:t>,</a:t>
            </a:r>
            <a:r>
              <a:rPr lang="en-US" altLang="en-US" sz="1050" b="1" i="1" dirty="0" smtClean="0"/>
              <a:t>method</a:t>
            </a:r>
          </a:p>
          <a:p>
            <a:pPr lvl="3"/>
            <a:r>
              <a:rPr lang="en-US" altLang="en-US" sz="1050" dirty="0" smtClean="0"/>
              <a:t>Set </a:t>
            </a:r>
            <a:r>
              <a:rPr lang="en-US" altLang="en-US" sz="1050" dirty="0"/>
              <a:t>the input set defaults method to method.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</a:rPr>
              <a:t>CU_METH_TAB		</a:t>
            </a:r>
            <a:r>
              <a:rPr lang="en-US" altLang="en-US" sz="1050" dirty="0" smtClean="0"/>
              <a:t>,</a:t>
            </a:r>
            <a:r>
              <a:rPr lang="en-US" altLang="en-US" sz="1050" b="1" i="1" dirty="0" smtClean="0"/>
              <a:t>method</a:t>
            </a:r>
          </a:p>
          <a:p>
            <a:pPr lvl="3"/>
            <a:r>
              <a:rPr lang="en-US" altLang="en-US" sz="1050" dirty="0" smtClean="0"/>
              <a:t>Set </a:t>
            </a:r>
            <a:r>
              <a:rPr lang="en-US" altLang="en-US" sz="1050" dirty="0"/>
              <a:t>the tab method to method.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</a:rPr>
              <a:t>CU_METH_CONTAINER	</a:t>
            </a:r>
            <a:r>
              <a:rPr lang="en-US" altLang="en-US" sz="1050" dirty="0" smtClean="0"/>
              <a:t>,</a:t>
            </a:r>
            <a:r>
              <a:rPr lang="en-US" altLang="en-US" sz="1050" b="1" i="1" dirty="0" smtClean="0"/>
              <a:t>method</a:t>
            </a:r>
          </a:p>
          <a:p>
            <a:pPr lvl="3"/>
            <a:r>
              <a:rPr lang="en-US" altLang="en-US" sz="1050" dirty="0" smtClean="0"/>
              <a:t>Set </a:t>
            </a:r>
            <a:r>
              <a:rPr lang="en-US" altLang="en-US" sz="1050" dirty="0"/>
              <a:t>the container method to method.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</a:rPr>
              <a:t>CU_METH_MENU		</a:t>
            </a:r>
            <a:r>
              <a:rPr lang="en-US" altLang="en-US" sz="1050" dirty="0" smtClean="0"/>
              <a:t>,</a:t>
            </a:r>
            <a:r>
              <a:rPr lang="en-US" altLang="en-US" sz="1050" b="1" i="1" dirty="0" smtClean="0"/>
              <a:t>method</a:t>
            </a:r>
          </a:p>
          <a:p>
            <a:pPr lvl="3"/>
            <a:r>
              <a:rPr lang="en-US" altLang="en-US" sz="1050" dirty="0" smtClean="0"/>
              <a:t>Set </a:t>
            </a:r>
            <a:r>
              <a:rPr lang="en-US" altLang="en-US" sz="1050" dirty="0"/>
              <a:t>the input menu method to method</a:t>
            </a:r>
            <a:r>
              <a:rPr lang="en-US" altLang="en-US" sz="1050" dirty="0" smtClean="0"/>
              <a:t>.</a:t>
            </a:r>
            <a:endParaRPr lang="en-US" altLang="en-US" sz="1050" dirty="0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CUI_METHOD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Follow the instructions for this exercise.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Exercise 7</a:t>
            </a:r>
          </a:p>
        </p:txBody>
      </p:sp>
      <p:sp>
        <p:nvSpPr>
          <p:cNvPr id="33796" name="Rectangle 1032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 advAuto="0"/>
      <p:bldP spid="890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smtClean="0">
                <a:solidFill>
                  <a:srgbClr val="0070C0"/>
                </a:solidFill>
              </a:rPr>
              <a:t>cm_</a:t>
            </a:r>
            <a:r>
              <a:rPr lang="en-US" altLang="en-US" sz="2800" b="1" i="1" dirty="0" smtClean="0">
                <a:solidFill>
                  <a:srgbClr val="0070C0"/>
                </a:solidFill>
              </a:rPr>
              <a:t>fieldname</a:t>
            </a:r>
          </a:p>
          <a:p>
            <a:pPr marL="0" indent="0" eaLnBrk="1" hangingPunct="1">
              <a:buNone/>
            </a:pPr>
            <a:endParaRPr lang="en-US" altLang="en-US" sz="2800" b="1" i="1" dirty="0" smtClean="0"/>
          </a:p>
          <a:p>
            <a:r>
              <a:rPr lang="en-US" altLang="en-US" sz="2000" dirty="0"/>
              <a:t>Perform input field change processing.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Validates data against data.</a:t>
            </a:r>
          </a:p>
          <a:p>
            <a:pPr eaLnBrk="1" hangingPunct="1"/>
            <a:r>
              <a:rPr lang="en-US" altLang="en-US" sz="2000" dirty="0" smtClean="0"/>
              <a:t>Enable or disable other fields based on value.</a:t>
            </a:r>
          </a:p>
          <a:p>
            <a:pPr eaLnBrk="1" hangingPunct="1"/>
            <a:r>
              <a:rPr lang="en-US" altLang="en-US" sz="2000" dirty="0" smtClean="0"/>
              <a:t>Must be registered in the schema, script, or at runtime.</a:t>
            </a:r>
          </a:p>
        </p:txBody>
      </p:sp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Method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4271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function </a:t>
            </a:r>
            <a:r>
              <a:rPr lang="en-US" sz="800" b="1" dirty="0" smtClean="0">
                <a:solidFill>
                  <a:srgbClr val="0070C0"/>
                </a:solidFill>
              </a:rPr>
              <a:t>cm_eMail </a:t>
            </a:r>
            <a:r>
              <a:rPr lang="en-US" sz="800" b="1" dirty="0" smtClean="0"/>
              <a:t>,</a:t>
            </a:r>
            <a:r>
              <a:rPr lang="en-US" sz="800" b="1" dirty="0" smtClean="0">
                <a:solidFill>
                  <a:srgbClr val="FFC000"/>
                </a:solidFill>
              </a:rPr>
              <a:t>^</a:t>
            </a:r>
            <a:r>
              <a:rPr lang="en-US" sz="800" b="1" dirty="0">
                <a:solidFill>
                  <a:srgbClr val="FFC000"/>
                </a:solidFill>
              </a:rPr>
              <a:t>val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800" b="1" dirty="0" smtClean="0"/>
              <a:t>,</a:t>
            </a:r>
            <a:r>
              <a:rPr lang="en-US" sz="800" b="1" dirty="0" smtClean="0">
                <a:solidFill>
                  <a:srgbClr val="FF0000"/>
                </a:solidFill>
              </a:rPr>
              <a:t>reentrant </a:t>
            </a:r>
            <a:r>
              <a:rPr lang="en-US" sz="800" b="1" dirty="0"/>
              <a:t>,</a:t>
            </a:r>
            <a:r>
              <a:rPr lang="en-US" sz="800" b="1" dirty="0">
                <a:solidFill>
                  <a:srgbClr val="FF0000"/>
                </a:solidFill>
              </a:rPr>
              <a:t>varargs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required inout	</a:t>
            </a:r>
            <a:r>
              <a:rPr lang="en-US" sz="800" b="1" dirty="0"/>
              <a:t>dataEntered	</a:t>
            </a:r>
            <a:r>
              <a:rPr lang="en-US" sz="800" b="1" dirty="0" smtClean="0"/>
              <a:t>,</a:t>
            </a:r>
            <a:r>
              <a:rPr lang="en-US" sz="800" b="1" dirty="0"/>
              <a:t>a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required inout	</a:t>
            </a:r>
            <a:r>
              <a:rPr lang="en-US" sz="800" b="1" dirty="0"/>
              <a:t>dataStored	</a:t>
            </a:r>
            <a:r>
              <a:rPr lang="en-US" sz="800" b="1" dirty="0" smtClean="0"/>
              <a:t>,</a:t>
            </a:r>
            <a:r>
              <a:rPr lang="en-US" sz="800" b="1" dirty="0"/>
              <a:t>a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required inout	</a:t>
            </a:r>
            <a:r>
              <a:rPr lang="en-US" sz="800" b="1" dirty="0"/>
              <a:t>pendingStatus	,n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.include </a:t>
            </a:r>
            <a:r>
              <a:rPr lang="en-US" sz="800" b="1" dirty="0"/>
              <a:t>"WND:inpinf.def"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required inout	</a:t>
            </a:r>
            <a:r>
              <a:rPr lang="en-US" sz="800" b="1" dirty="0"/>
              <a:t>dataRecord	</a:t>
            </a:r>
            <a:r>
              <a:rPr lang="en-US" sz="800" b="1" dirty="0" smtClean="0"/>
              <a:t>,</a:t>
            </a:r>
            <a:r>
              <a:rPr lang="en-US" sz="800" b="1" dirty="0"/>
              <a:t>a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optional in		</a:t>
            </a:r>
            <a:r>
              <a:rPr lang="en-US" sz="800" b="1" dirty="0"/>
              <a:t>hprogctl	</a:t>
            </a:r>
            <a:r>
              <a:rPr lang="en-US" sz="800" b="1" dirty="0" smtClean="0"/>
              <a:t>,</a:t>
            </a:r>
            <a:r>
              <a:rPr lang="en-US" sz="800" b="1" dirty="0"/>
              <a:t>n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endparams</a:t>
            </a:r>
          </a:p>
          <a:p>
            <a:pPr marL="0" indent="0">
              <a:buNone/>
            </a:pPr>
            <a:endParaRPr lang="en-US" sz="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.include </a:t>
            </a:r>
            <a:r>
              <a:rPr lang="en-US" sz="800" b="1" dirty="0"/>
              <a:t>"tims.def"</a:t>
            </a:r>
            <a:r>
              <a:rPr lang="en-US" sz="800" b="1" dirty="0">
                <a:solidFill>
                  <a:srgbClr val="FF0000"/>
                </a:solidFill>
              </a:rPr>
              <a:t> library </a:t>
            </a:r>
            <a:r>
              <a:rPr lang="en-US" sz="800" b="1" dirty="0"/>
              <a:t>"cu_records"</a:t>
            </a:r>
          </a:p>
          <a:p>
            <a:pPr marL="0" indent="0">
              <a:buNone/>
            </a:pPr>
            <a:endParaRPr lang="en-US" sz="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800" b="1" dirty="0"/>
              <a:t>    .align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stack record </a:t>
            </a:r>
            <a:r>
              <a:rPr lang="en-US" sz="800" b="1" dirty="0"/>
              <a:t>WorkVars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    </a:t>
            </a:r>
            <a:r>
              <a:rPr lang="en-US" sz="800" b="1" dirty="0"/>
              <a:t>returnValue ,</a:t>
            </a:r>
            <a:r>
              <a:rPr lang="en-US" sz="800" b="1" dirty="0">
                <a:solidFill>
                  <a:srgbClr val="FFC000"/>
                </a:solidFill>
              </a:rPr>
              <a:t>D_NATINT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endrecord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</a:t>
            </a:r>
            <a:r>
              <a:rPr lang="en-US" sz="800" b="1" dirty="0">
                <a:solidFill>
                  <a:srgbClr val="7030A0"/>
                </a:solidFill>
              </a:rPr>
              <a:t>init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800" b="1" dirty="0"/>
              <a:t>WorkVars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</a:t>
            </a:r>
            <a:r>
              <a:rPr lang="en-US" sz="800" b="1" dirty="0"/>
              <a:t>returnValue = pendingStatus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if</a:t>
            </a:r>
            <a:r>
              <a:rPr lang="en-US" sz="800" b="1" dirty="0"/>
              <a:t>( returnValue == </a:t>
            </a:r>
            <a:r>
              <a:rPr lang="en-US" sz="800" b="1" dirty="0">
                <a:solidFill>
                  <a:srgbClr val="FFC000"/>
                </a:solidFill>
              </a:rPr>
              <a:t>D_OK</a:t>
            </a:r>
            <a:r>
              <a:rPr lang="en-US" sz="800" b="1" dirty="0"/>
              <a:t> )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begin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    if</a:t>
            </a:r>
            <a:r>
              <a:rPr lang="en-US" sz="800" b="1" dirty="0"/>
              <a:t>( dataStored )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    begin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        if</a:t>
            </a:r>
            <a:r>
              <a:rPr lang="en-US" sz="800" b="1" dirty="0"/>
              <a:t>( !</a:t>
            </a:r>
            <a:r>
              <a:rPr lang="en-US" sz="800" b="1" dirty="0">
                <a:solidFill>
                  <a:srgbClr val="FF0000"/>
                </a:solidFill>
              </a:rPr>
              <a:t>%email_valid</a:t>
            </a:r>
            <a:r>
              <a:rPr lang="en-US" sz="800" b="1" dirty="0"/>
              <a:t>( dataStored ) )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        begin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            </a:t>
            </a:r>
            <a:r>
              <a:rPr lang="en-US" sz="800" b="1" dirty="0">
                <a:solidFill>
                  <a:srgbClr val="7030A0"/>
                </a:solidFill>
              </a:rPr>
              <a:t>xcall</a:t>
            </a:r>
            <a:r>
              <a:rPr lang="en-US" sz="800" b="1" dirty="0">
                <a:solidFill>
                  <a:srgbClr val="FF0000"/>
                </a:solidFill>
              </a:rPr>
              <a:t> cu_message</a:t>
            </a:r>
            <a:r>
              <a:rPr lang="en-US" sz="800" b="1" dirty="0"/>
              <a:t>( </a:t>
            </a:r>
            <a:r>
              <a:rPr lang="en-US" sz="800" b="1" dirty="0" smtClean="0"/>
              <a:t>“Invalid </a:t>
            </a:r>
            <a:r>
              <a:rPr lang="en-US" sz="800" b="1" dirty="0"/>
              <a:t>e-mail </a:t>
            </a:r>
            <a:r>
              <a:rPr lang="en-US" sz="800" b="1" dirty="0" smtClean="0"/>
              <a:t>address” </a:t>
            </a:r>
            <a:r>
              <a:rPr lang="en-US" sz="800" b="1" dirty="0"/>
              <a:t>)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            </a:t>
            </a:r>
            <a:r>
              <a:rPr lang="en-US" sz="800" b="1" dirty="0"/>
              <a:t>returnValue = </a:t>
            </a:r>
            <a:r>
              <a:rPr lang="en-US" sz="800" b="1" dirty="0">
                <a:solidFill>
                  <a:srgbClr val="FFC000"/>
                </a:solidFill>
              </a:rPr>
              <a:t>D_EMITTEDERR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        end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    end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end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   </a:t>
            </a:r>
            <a:r>
              <a:rPr lang="en-US" sz="800" b="1" dirty="0">
                <a:solidFill>
                  <a:srgbClr val="7030A0"/>
                </a:solidFill>
              </a:rPr>
              <a:t>freturn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800" b="1" dirty="0"/>
              <a:t>returnValue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endfunction</a:t>
            </a:r>
          </a:p>
          <a:p>
            <a:pPr marL="0" indent="0">
              <a:buNone/>
            </a:pP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r>
              <a:rPr lang="en-US" sz="1000" dirty="0" smtClean="0"/>
              <a:t>Arguments:</a:t>
            </a:r>
          </a:p>
          <a:p>
            <a:pPr lvl="1"/>
            <a:r>
              <a:rPr lang="en-US" sz="1000" b="1" i="1" dirty="0" smtClean="0"/>
              <a:t>DATAENTERED</a:t>
            </a:r>
            <a:r>
              <a:rPr lang="en-US" sz="1000" b="1" dirty="0"/>
              <a:t>	</a:t>
            </a:r>
            <a:r>
              <a:rPr lang="en-US" sz="1000" b="1" dirty="0" smtClean="0"/>
              <a:t>(a)</a:t>
            </a:r>
          </a:p>
          <a:p>
            <a:pPr lvl="2"/>
            <a:r>
              <a:rPr lang="en-US" sz="1000" dirty="0"/>
              <a:t>Field data as entered by the </a:t>
            </a:r>
            <a:r>
              <a:rPr lang="en-US" sz="1000" dirty="0" smtClean="0"/>
              <a:t>user.</a:t>
            </a:r>
            <a:endParaRPr lang="en-US" sz="1000" dirty="0"/>
          </a:p>
          <a:p>
            <a:pPr lvl="1"/>
            <a:r>
              <a:rPr lang="en-US" sz="1000" b="1" i="1" dirty="0" smtClean="0"/>
              <a:t>DATASTORED</a:t>
            </a:r>
            <a:r>
              <a:rPr lang="en-US" sz="1000" b="1" dirty="0"/>
              <a:t>	</a:t>
            </a:r>
            <a:r>
              <a:rPr lang="en-US" sz="1000" b="1" dirty="0" smtClean="0"/>
              <a:t>	(a)</a:t>
            </a:r>
          </a:p>
          <a:p>
            <a:pPr lvl="2"/>
            <a:r>
              <a:rPr lang="en-US" sz="1000" dirty="0"/>
              <a:t>Field data in storage </a:t>
            </a:r>
            <a:r>
              <a:rPr lang="en-US" sz="1000" dirty="0" smtClean="0"/>
              <a:t>format.</a:t>
            </a:r>
            <a:endParaRPr lang="en-US" sz="1000" dirty="0"/>
          </a:p>
          <a:p>
            <a:pPr lvl="1"/>
            <a:r>
              <a:rPr lang="en-US" sz="1000" b="1" i="1" dirty="0" smtClean="0"/>
              <a:t>PENDINGSTATUS	</a:t>
            </a:r>
            <a:r>
              <a:rPr lang="en-US" sz="1000" b="1" dirty="0" smtClean="0"/>
              <a:t>(n)</a:t>
            </a:r>
          </a:p>
          <a:p>
            <a:pPr lvl="2"/>
            <a:r>
              <a:rPr lang="en-US" sz="1000" dirty="0" smtClean="0"/>
              <a:t>DTK </a:t>
            </a:r>
            <a:r>
              <a:rPr lang="en-US" sz="1000" dirty="0"/>
              <a:t>field </a:t>
            </a:r>
            <a:r>
              <a:rPr lang="en-US" sz="1000" dirty="0" smtClean="0"/>
              <a:t>status:</a:t>
            </a:r>
            <a:endParaRPr lang="en-US" sz="10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D_OK</a:t>
            </a:r>
            <a:r>
              <a:rPr lang="en-US" sz="800" dirty="0"/>
              <a:t>            </a:t>
            </a:r>
            <a:r>
              <a:rPr lang="en-US" sz="800" dirty="0" smtClean="0"/>
              <a:t>	= </a:t>
            </a:r>
            <a:r>
              <a:rPr lang="en-US" sz="800" dirty="0"/>
              <a:t>Field passed </a:t>
            </a:r>
            <a:r>
              <a:rPr lang="en-US" sz="800" dirty="0" smtClean="0"/>
              <a:t>validation.</a:t>
            </a:r>
            <a:endParaRPr lang="en-US" sz="8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D_RNGERR</a:t>
            </a:r>
            <a:r>
              <a:rPr lang="en-US" sz="800" dirty="0"/>
              <a:t>        </a:t>
            </a:r>
            <a:r>
              <a:rPr lang="en-US" sz="800" dirty="0" smtClean="0"/>
              <a:t>	= </a:t>
            </a:r>
            <a:r>
              <a:rPr lang="en-US" sz="800" dirty="0"/>
              <a:t>Out of </a:t>
            </a:r>
            <a:r>
              <a:rPr lang="en-US" sz="800" dirty="0" smtClean="0"/>
              <a:t>range.</a:t>
            </a:r>
            <a:endParaRPr lang="en-US" sz="8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D_VALERR</a:t>
            </a:r>
            <a:r>
              <a:rPr lang="en-US" sz="800" dirty="0"/>
              <a:t>        </a:t>
            </a:r>
            <a:r>
              <a:rPr lang="en-US" sz="800" dirty="0" smtClean="0"/>
              <a:t>	= </a:t>
            </a:r>
            <a:r>
              <a:rPr lang="en-US" sz="800" dirty="0"/>
              <a:t>Invalid </a:t>
            </a:r>
            <a:r>
              <a:rPr lang="en-US" sz="800" dirty="0" smtClean="0"/>
              <a:t>value.</a:t>
            </a:r>
            <a:endParaRPr lang="en-US" sz="8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D_LSTERR</a:t>
            </a:r>
            <a:r>
              <a:rPr lang="en-US" sz="800" dirty="0"/>
              <a:t>        </a:t>
            </a:r>
            <a:r>
              <a:rPr lang="en-US" sz="800" dirty="0" smtClean="0"/>
              <a:t>	= </a:t>
            </a:r>
            <a:r>
              <a:rPr lang="en-US" sz="800" dirty="0"/>
              <a:t>Not in a validation </a:t>
            </a:r>
            <a:r>
              <a:rPr lang="en-US" sz="800" dirty="0" smtClean="0"/>
              <a:t>list.</a:t>
            </a:r>
            <a:endParaRPr lang="en-US" sz="8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D_REQERR</a:t>
            </a:r>
            <a:r>
              <a:rPr lang="en-US" sz="800" dirty="0"/>
              <a:t>        </a:t>
            </a:r>
            <a:r>
              <a:rPr lang="en-US" sz="800" dirty="0" smtClean="0"/>
              <a:t>	= </a:t>
            </a:r>
            <a:r>
              <a:rPr lang="en-US" sz="800" dirty="0"/>
              <a:t>Non-blank/zero </a:t>
            </a:r>
            <a:r>
              <a:rPr lang="en-US" sz="800" dirty="0" smtClean="0"/>
              <a:t>required.</a:t>
            </a:r>
            <a:endParaRPr lang="en-US" sz="8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D_DATERR</a:t>
            </a:r>
            <a:r>
              <a:rPr lang="en-US" sz="800" dirty="0"/>
              <a:t>        </a:t>
            </a:r>
            <a:r>
              <a:rPr lang="en-US" sz="800" dirty="0" smtClean="0"/>
              <a:t>	= </a:t>
            </a:r>
            <a:r>
              <a:rPr lang="en-US" sz="800" dirty="0"/>
              <a:t>Invalid </a:t>
            </a:r>
            <a:r>
              <a:rPr lang="en-US" sz="800" dirty="0" smtClean="0"/>
              <a:t>date.</a:t>
            </a:r>
            <a:endParaRPr lang="en-US" sz="8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D_NEGERR</a:t>
            </a:r>
            <a:r>
              <a:rPr lang="en-US" sz="800" dirty="0"/>
              <a:t>        </a:t>
            </a:r>
            <a:r>
              <a:rPr lang="en-US" sz="800" dirty="0" smtClean="0"/>
              <a:t>	= </a:t>
            </a:r>
            <a:r>
              <a:rPr lang="en-US" sz="800" dirty="0"/>
              <a:t>Negative not </a:t>
            </a:r>
            <a:r>
              <a:rPr lang="en-US" sz="800" dirty="0" smtClean="0"/>
              <a:t>allowed.</a:t>
            </a:r>
            <a:endParaRPr lang="en-US" sz="8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D_OVFERR</a:t>
            </a:r>
            <a:r>
              <a:rPr lang="en-US" sz="800" dirty="0"/>
              <a:t>        </a:t>
            </a:r>
            <a:r>
              <a:rPr lang="en-US" sz="800" dirty="0" smtClean="0"/>
              <a:t>	= </a:t>
            </a:r>
            <a:r>
              <a:rPr lang="en-US" sz="800" dirty="0"/>
              <a:t>Value too </a:t>
            </a:r>
            <a:r>
              <a:rPr lang="en-US" sz="800" dirty="0" smtClean="0"/>
              <a:t>large.</a:t>
            </a:r>
            <a:endParaRPr lang="en-US" sz="8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D_TIMERR</a:t>
            </a:r>
            <a:r>
              <a:rPr lang="en-US" sz="800" dirty="0"/>
              <a:t>        </a:t>
            </a:r>
            <a:r>
              <a:rPr lang="en-US" sz="800" dirty="0" smtClean="0"/>
              <a:t>	= </a:t>
            </a:r>
            <a:r>
              <a:rPr lang="en-US" sz="800" dirty="0"/>
              <a:t>Invalid </a:t>
            </a:r>
            <a:r>
              <a:rPr lang="en-US" sz="800" dirty="0" smtClean="0"/>
              <a:t>time.</a:t>
            </a:r>
            <a:endParaRPr lang="en-US" sz="800" dirty="0"/>
          </a:p>
          <a:p>
            <a:pPr lvl="3"/>
            <a:r>
              <a:rPr lang="en-US" sz="800" b="1" dirty="0">
                <a:solidFill>
                  <a:srgbClr val="FFC000"/>
                </a:solidFill>
              </a:rPr>
              <a:t>D_NEGOERR</a:t>
            </a:r>
            <a:r>
              <a:rPr lang="en-US" sz="800" dirty="0"/>
              <a:t>     </a:t>
            </a:r>
            <a:r>
              <a:rPr lang="en-US" sz="800" dirty="0" smtClean="0"/>
              <a:t>	= </a:t>
            </a:r>
            <a:r>
              <a:rPr lang="en-US" sz="800" dirty="0"/>
              <a:t>Negative only </a:t>
            </a:r>
            <a:r>
              <a:rPr lang="en-US" sz="800" dirty="0" smtClean="0"/>
              <a:t>allowed.</a:t>
            </a:r>
            <a:endParaRPr lang="en-US" sz="800" dirty="0"/>
          </a:p>
          <a:p>
            <a:pPr lvl="3"/>
            <a:r>
              <a:rPr lang="en-US" sz="800" b="1" dirty="0" smtClean="0">
                <a:solidFill>
                  <a:srgbClr val="FFC000"/>
                </a:solidFill>
              </a:rPr>
              <a:t>D_EMITTEDERR</a:t>
            </a:r>
            <a:r>
              <a:rPr lang="en-US" sz="800" dirty="0" smtClean="0"/>
              <a:t>	= Message </a:t>
            </a:r>
            <a:r>
              <a:rPr lang="en-US" sz="800" dirty="0"/>
              <a:t>already </a:t>
            </a:r>
            <a:r>
              <a:rPr lang="en-US" sz="800" dirty="0" smtClean="0"/>
              <a:t>emitted</a:t>
            </a:r>
            <a:r>
              <a:rPr lang="en-US" sz="800" dirty="0"/>
              <a:t>.</a:t>
            </a:r>
            <a:endParaRPr lang="en-US" sz="900" dirty="0" smtClean="0"/>
          </a:p>
          <a:p>
            <a:pPr lvl="1"/>
            <a:r>
              <a:rPr lang="en-US" sz="1000" b="1" i="1" dirty="0" smtClean="0"/>
              <a:t>.</a:t>
            </a:r>
            <a:r>
              <a:rPr lang="en-US" sz="1000" b="1" i="1" dirty="0"/>
              <a:t>include "</a:t>
            </a:r>
            <a:r>
              <a:rPr lang="en-US" sz="1000" b="1" i="1" dirty="0" smtClean="0"/>
              <a:t>WND:inpinf.def“</a:t>
            </a:r>
          </a:p>
          <a:p>
            <a:pPr lvl="2"/>
            <a:r>
              <a:rPr lang="en-US" sz="1000" dirty="0"/>
              <a:t>DTK Input info </a:t>
            </a:r>
            <a:r>
              <a:rPr lang="en-US" sz="1000" dirty="0" smtClean="0"/>
              <a:t>structure.</a:t>
            </a:r>
            <a:endParaRPr lang="en-US" sz="1000" dirty="0"/>
          </a:p>
          <a:p>
            <a:pPr lvl="1"/>
            <a:r>
              <a:rPr lang="en-US" sz="1000" b="1" i="1" dirty="0" smtClean="0"/>
              <a:t>DATARECORD</a:t>
            </a:r>
            <a:r>
              <a:rPr lang="en-US" sz="1000" b="1" dirty="0"/>
              <a:t>	</a:t>
            </a:r>
            <a:r>
              <a:rPr lang="en-US" sz="1000" b="1" dirty="0" smtClean="0"/>
              <a:t>	(a)</a:t>
            </a:r>
          </a:p>
          <a:p>
            <a:pPr lvl="2"/>
            <a:r>
              <a:rPr lang="en-US" sz="1000" dirty="0"/>
              <a:t>Data record passed to </a:t>
            </a:r>
            <a:r>
              <a:rPr lang="en-US" sz="1000" b="1" dirty="0" smtClean="0">
                <a:solidFill>
                  <a:srgbClr val="FF0000"/>
                </a:solidFill>
              </a:rPr>
              <a:t>I_INPUT</a:t>
            </a:r>
            <a:r>
              <a:rPr lang="en-US" sz="1000" dirty="0" smtClean="0"/>
              <a:t>.</a:t>
            </a:r>
            <a:endParaRPr lang="en-US" sz="1000" dirty="0"/>
          </a:p>
          <a:p>
            <a:pPr lvl="1"/>
            <a:r>
              <a:rPr lang="en-US" sz="1000" b="1" i="1" dirty="0" smtClean="0"/>
              <a:t>HPROGCTL</a:t>
            </a:r>
            <a:r>
              <a:rPr lang="en-US" sz="1000" b="1" dirty="0" smtClean="0"/>
              <a:t>		(n)</a:t>
            </a:r>
          </a:p>
          <a:p>
            <a:pPr lvl="2"/>
            <a:r>
              <a:rPr lang="en-US" sz="1000" dirty="0" smtClean="0"/>
              <a:t>Handle </a:t>
            </a:r>
            <a:r>
              <a:rPr lang="en-US" sz="1000" dirty="0"/>
              <a:t>to the current program </a:t>
            </a:r>
            <a:r>
              <a:rPr lang="en-US" sz="1000" dirty="0" smtClean="0"/>
              <a:t>control.</a:t>
            </a:r>
            <a:endParaRPr lang="en-US" sz="1000" dirty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1365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i="1" dirty="0" smtClean="0">
                <a:solidFill>
                  <a:srgbClr val="0070C0"/>
                </a:solidFill>
              </a:rPr>
              <a:t>dsp_fieldname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Alter display of current field:</a:t>
            </a:r>
          </a:p>
          <a:p>
            <a:pPr lvl="1" eaLnBrk="1" hangingPunct="1"/>
            <a:r>
              <a:rPr lang="en-US" altLang="en-US" sz="2000" dirty="0" smtClean="0"/>
              <a:t>“All” if blank.</a:t>
            </a:r>
          </a:p>
          <a:p>
            <a:pPr lvl="1" eaLnBrk="1" hangingPunct="1"/>
            <a:r>
              <a:rPr lang="en-US" altLang="en-US" sz="2000" dirty="0" smtClean="0"/>
              <a:t>Can’t view without identifier.</a:t>
            </a:r>
          </a:p>
          <a:p>
            <a:pPr lvl="1" eaLnBrk="1" hangingPunct="1"/>
            <a:r>
              <a:rPr lang="en-US" altLang="en-US" sz="2000" dirty="0" smtClean="0"/>
              <a:t>Formatting based on run-time values.</a:t>
            </a:r>
          </a:p>
          <a:p>
            <a:pPr eaLnBrk="1" hangingPunct="1"/>
            <a:r>
              <a:rPr lang="en-US" altLang="en-US" sz="2000" dirty="0" smtClean="0"/>
              <a:t>Display to an associated field:</a:t>
            </a:r>
          </a:p>
          <a:p>
            <a:pPr lvl="1" eaLnBrk="1" hangingPunct="1"/>
            <a:r>
              <a:rPr lang="en-US" altLang="en-US" sz="2000" dirty="0" smtClean="0"/>
              <a:t>Name, description, etc.</a:t>
            </a:r>
          </a:p>
          <a:p>
            <a:r>
              <a:rPr lang="en-US" altLang="en-US" sz="2000" dirty="0"/>
              <a:t>Must be registered in the schema, script, or at runtime.</a:t>
            </a:r>
          </a:p>
          <a:p>
            <a:endParaRPr lang="en-US" altLang="en-US" dirty="0" smtClean="0"/>
          </a:p>
        </p:txBody>
      </p:sp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Method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Display Method Example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52400" y="1219200"/>
            <a:ext cx="4648200" cy="4906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function</a:t>
            </a:r>
            <a:r>
              <a:rPr lang="en-US" altLang="en-US" sz="800" b="1" dirty="0"/>
              <a:t> </a:t>
            </a:r>
            <a:r>
              <a:rPr lang="en-US" altLang="en-US" sz="800" b="1" dirty="0" smtClean="0">
                <a:solidFill>
                  <a:srgbClr val="0070C0"/>
                </a:solidFill>
              </a:rPr>
              <a:t>dsp_blankall</a:t>
            </a:r>
            <a:r>
              <a:rPr lang="en-US" altLang="en-US" sz="800" b="1" dirty="0"/>
              <a:t> </a:t>
            </a:r>
            <a:r>
              <a:rPr lang="en-US" altLang="en-US" sz="800" b="1" dirty="0" smtClean="0"/>
              <a:t>		,</a:t>
            </a:r>
            <a:r>
              <a:rPr lang="en-US" altLang="en-US" sz="800" b="1" dirty="0" smtClean="0">
                <a:solidFill>
                  <a:srgbClr val="FFC000"/>
                </a:solidFill>
              </a:rPr>
              <a:t>^</a:t>
            </a:r>
            <a:r>
              <a:rPr lang="en-US" altLang="en-US" sz="800" b="1" dirty="0">
                <a:solidFill>
                  <a:srgbClr val="FFC000"/>
                </a:solidFill>
              </a:rPr>
              <a:t>val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required in</a:t>
            </a:r>
            <a:r>
              <a:rPr lang="en-US" altLang="en-US" sz="800" b="1" dirty="0"/>
              <a:t> 		</a:t>
            </a:r>
            <a:r>
              <a:rPr lang="en-US" altLang="en-US" sz="800" b="1" dirty="0" smtClean="0"/>
              <a:t>dataStored</a:t>
            </a:r>
            <a:r>
              <a:rPr lang="en-US" altLang="en-US" sz="800" b="1" dirty="0"/>
              <a:t>	</a:t>
            </a:r>
            <a:r>
              <a:rPr lang="en-US" altLang="en-US" sz="800" b="1" dirty="0" smtClean="0"/>
              <a:t> ,</a:t>
            </a:r>
            <a:r>
              <a:rPr lang="en-US" altLang="en-US" sz="800" b="1" dirty="0"/>
              <a:t>a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required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inout</a:t>
            </a:r>
            <a:r>
              <a:rPr lang="en-US" altLang="en-US" sz="800" b="1" dirty="0" smtClean="0"/>
              <a:t>	dataDisplayed	 ,a</a:t>
            </a:r>
            <a:endParaRPr lang="en-US" altLang="en-US" sz="800" b="1" dirty="0"/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.include</a:t>
            </a:r>
            <a:r>
              <a:rPr lang="en-US" altLang="en-US" sz="800" b="1" dirty="0"/>
              <a:t> </a:t>
            </a:r>
            <a:r>
              <a:rPr lang="en-US" altLang="en-US" sz="800" b="1" dirty="0" smtClean="0"/>
              <a:t>“WND:inpinf.def”</a:t>
            </a:r>
            <a:endParaRPr lang="en-US" altLang="en-US" sz="800" b="1" dirty="0"/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optional inout</a:t>
            </a:r>
            <a:r>
              <a:rPr lang="en-US" altLang="en-US" sz="800" b="1" dirty="0"/>
              <a:t>	dataRecord	</a:t>
            </a:r>
            <a:r>
              <a:rPr lang="en-US" altLang="en-US" sz="800" b="1" dirty="0" smtClean="0"/>
              <a:t> ,</a:t>
            </a:r>
            <a:r>
              <a:rPr lang="en-US" altLang="en-US" sz="800" b="1" dirty="0"/>
              <a:t>a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required in</a:t>
            </a:r>
            <a:r>
              <a:rPr lang="en-US" altLang="en-US" sz="800" b="1" dirty="0"/>
              <a:t> 	</a:t>
            </a:r>
            <a:r>
              <a:rPr lang="en-US" altLang="en-US" sz="800" b="1" dirty="0" smtClean="0"/>
              <a:t>	attributes</a:t>
            </a:r>
            <a:r>
              <a:rPr lang="en-US" altLang="en-US" sz="800" b="1" dirty="0"/>
              <a:t>	</a:t>
            </a:r>
            <a:r>
              <a:rPr lang="en-US" altLang="en-US" sz="800" b="1" dirty="0" smtClean="0"/>
              <a:t> ,</a:t>
            </a:r>
            <a:r>
              <a:rPr lang="en-US" altLang="en-US" sz="800" b="1" dirty="0"/>
              <a:t>n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required in</a:t>
            </a:r>
            <a:r>
              <a:rPr lang="en-US" altLang="en-US" sz="800" b="1" dirty="0"/>
              <a:t> 	</a:t>
            </a:r>
            <a:r>
              <a:rPr lang="en-US" altLang="en-US" sz="800" b="1" dirty="0" smtClean="0"/>
              <a:t>	color</a:t>
            </a:r>
            <a:r>
              <a:rPr lang="en-US" altLang="en-US" sz="800" b="1" dirty="0"/>
              <a:t>	</a:t>
            </a:r>
            <a:r>
              <a:rPr lang="en-US" altLang="en-US" sz="800" b="1" dirty="0" smtClean="0"/>
              <a:t> ,</a:t>
            </a:r>
            <a:r>
              <a:rPr lang="en-US" altLang="en-US" sz="800" b="1" dirty="0"/>
              <a:t>n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optional in</a:t>
            </a:r>
            <a:r>
              <a:rPr lang="en-US" altLang="en-US" sz="800" b="1" dirty="0"/>
              <a:t>		hprogctl	</a:t>
            </a:r>
            <a:r>
              <a:rPr lang="en-US" altLang="en-US" sz="800" b="1" dirty="0" smtClean="0"/>
              <a:t> ,</a:t>
            </a:r>
            <a:r>
              <a:rPr lang="en-US" altLang="en-US" sz="800" b="1" dirty="0"/>
              <a:t>n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    endparams</a:t>
            </a:r>
          </a:p>
          <a:p>
            <a:pPr marL="0" indent="0">
              <a:buNone/>
            </a:pPr>
            <a:r>
              <a:rPr lang="en-US" altLang="en-US" sz="800" b="1" dirty="0"/>
              <a:t>	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.include</a:t>
            </a:r>
            <a:r>
              <a:rPr lang="en-US" altLang="en-US" sz="800" b="1" dirty="0"/>
              <a:t> </a:t>
            </a:r>
            <a:r>
              <a:rPr lang="en-US" altLang="en-US" sz="800" b="1" dirty="0" smtClean="0"/>
              <a:t>“tims.def” </a:t>
            </a:r>
            <a:r>
              <a:rPr lang="en-US" altLang="en-US" sz="800" b="1" dirty="0">
                <a:solidFill>
                  <a:srgbClr val="FF0000"/>
                </a:solidFill>
              </a:rPr>
              <a:t>library</a:t>
            </a:r>
            <a:r>
              <a:rPr lang="en-US" altLang="en-US" sz="800" b="1" dirty="0"/>
              <a:t> </a:t>
            </a:r>
            <a:r>
              <a:rPr lang="en-US" altLang="en-US" sz="800" b="1" dirty="0" smtClean="0"/>
              <a:t>“cu_records”</a:t>
            </a:r>
            <a:endParaRPr lang="en-US" altLang="en-US" sz="800" b="1" dirty="0"/>
          </a:p>
          <a:p>
            <a:pPr marL="400050" lvl="1" indent="0">
              <a:buNone/>
            </a:pPr>
            <a:endParaRPr lang="en-US" altLang="en-US" sz="800" b="1" dirty="0"/>
          </a:p>
          <a:p>
            <a:pPr marL="400050" lvl="1" indent="0">
              <a:buNone/>
            </a:pPr>
            <a:r>
              <a:rPr lang="en-US" altLang="en-US" sz="800" b="1" dirty="0"/>
              <a:t>.align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static record</a:t>
            </a:r>
            <a:r>
              <a:rPr lang="en-US" altLang="en-US" sz="800" b="1" dirty="0"/>
              <a:t> StaticWorkVars</a:t>
            </a:r>
          </a:p>
          <a:p>
            <a:pPr marL="800100" lvl="2" indent="0">
              <a:buNone/>
            </a:pPr>
            <a:r>
              <a:rPr lang="en-US" altLang="en-US" sz="800" b="1" dirty="0" smtClean="0"/>
              <a:t>mFirst</a:t>
            </a:r>
            <a:r>
              <a:rPr lang="en-US" altLang="en-US" sz="800" b="1" dirty="0"/>
              <a:t>	,boolean ,</a:t>
            </a:r>
            <a:r>
              <a:rPr lang="en-US" altLang="en-US" sz="800" b="1" dirty="0">
                <a:solidFill>
                  <a:srgbClr val="FFC000"/>
                </a:solidFill>
              </a:rPr>
              <a:t>TRUE</a:t>
            </a:r>
          </a:p>
          <a:p>
            <a:pPr marL="800100" lvl="2" indent="0">
              <a:buNone/>
            </a:pPr>
            <a:r>
              <a:rPr lang="en-US" altLang="en-US" sz="800" b="1" dirty="0" smtClean="0"/>
              <a:t>mAlltext</a:t>
            </a:r>
            <a:r>
              <a:rPr lang="en-US" altLang="en-US" sz="800" b="1" dirty="0"/>
              <a:t>	,a5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endrecord</a:t>
            </a:r>
          </a:p>
          <a:p>
            <a:pPr marL="0" indent="0">
              <a:buNone/>
            </a:pPr>
            <a:endParaRPr lang="en-US" altLang="en-US" sz="800" b="1" dirty="0"/>
          </a:p>
          <a:p>
            <a:pPr marL="0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proc</a:t>
            </a:r>
            <a:endParaRPr lang="en-US" altLang="en-US" sz="800" b="1" dirty="0"/>
          </a:p>
          <a:p>
            <a:pPr marL="400050" lvl="1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if</a:t>
            </a:r>
            <a:r>
              <a:rPr lang="en-US" altLang="en-US" sz="800" b="1" dirty="0"/>
              <a:t>( mFirst )</a:t>
            </a:r>
          </a:p>
          <a:p>
            <a:pPr marL="400050" lvl="1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begin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altLang="en-US" sz="800" b="1" dirty="0" smtClean="0"/>
              <a:t>mAlltext = </a:t>
            </a:r>
            <a:r>
              <a:rPr lang="en-US" altLang="en-US" sz="800" b="1" dirty="0">
                <a:solidFill>
                  <a:srgbClr val="FF0000"/>
                </a:solidFill>
              </a:rPr>
              <a:t>%cu_bld</a:t>
            </a:r>
            <a:r>
              <a:rPr lang="en-US" altLang="en-US" sz="800" b="1" dirty="0"/>
              <a:t>( </a:t>
            </a:r>
            <a:r>
              <a:rPr lang="en-US" altLang="en-US" sz="800" b="1" dirty="0" smtClean="0">
                <a:solidFill>
                  <a:srgbClr val="FFC000"/>
                </a:solidFill>
              </a:rPr>
              <a:t>CASE_FIRST</a:t>
            </a:r>
            <a:r>
              <a:rPr lang="en-US" altLang="en-US" sz="800" b="1" dirty="0" smtClean="0"/>
              <a:t>, “LB”, </a:t>
            </a:r>
            <a:r>
              <a:rPr lang="en-US" altLang="en-US" sz="800" b="1" dirty="0" smtClean="0">
                <a:solidFill>
                  <a:srgbClr val="FFC000"/>
                </a:solidFill>
              </a:rPr>
              <a:t>LB_ALLRNG</a:t>
            </a:r>
            <a:r>
              <a:rPr lang="en-US" altLang="en-US" sz="800" b="1" dirty="0" smtClean="0"/>
              <a:t> )</a:t>
            </a:r>
            <a:endParaRPr lang="en-US" altLang="en-US" sz="800" b="1" dirty="0"/>
          </a:p>
          <a:p>
            <a:pPr marL="800100" lvl="2" indent="0">
              <a:buNone/>
            </a:pPr>
            <a:r>
              <a:rPr lang="en-US" altLang="en-US" sz="800" b="1" dirty="0" smtClean="0"/>
              <a:t>mFirst = </a:t>
            </a:r>
            <a:r>
              <a:rPr lang="en-US" altLang="en-US" sz="800" b="1" dirty="0">
                <a:solidFill>
                  <a:srgbClr val="FFC000"/>
                </a:solidFill>
              </a:rPr>
              <a:t>FALSE</a:t>
            </a:r>
          </a:p>
          <a:p>
            <a:pPr marL="400050" lvl="1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end</a:t>
            </a:r>
            <a:r>
              <a:rPr lang="en-US" altLang="en-US" sz="800" b="1" dirty="0" smtClean="0"/>
              <a:t> </a:t>
            </a:r>
          </a:p>
          <a:p>
            <a:pPr marL="400050" lvl="1" indent="0">
              <a:buNone/>
            </a:pPr>
            <a:endParaRPr lang="en-US" altLang="en-US" sz="800" b="1" dirty="0"/>
          </a:p>
          <a:p>
            <a:pPr marL="400050" lvl="1" indent="0">
              <a:buNone/>
            </a:pPr>
            <a:r>
              <a:rPr lang="en-US" altLang="en-US" sz="800" b="1" dirty="0" smtClean="0">
                <a:solidFill>
                  <a:srgbClr val="7030A0"/>
                </a:solidFill>
              </a:rPr>
              <a:t>freturn</a:t>
            </a:r>
            <a:r>
              <a:rPr lang="en-US" altLang="en-US" sz="800" b="1" dirty="0" smtClean="0"/>
              <a:t> </a:t>
            </a:r>
            <a:r>
              <a:rPr lang="en-US" altLang="en-US" sz="800" b="1" dirty="0">
                <a:solidFill>
                  <a:srgbClr val="FF0000"/>
                </a:solidFill>
              </a:rPr>
              <a:t>%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dsp_blank</a:t>
            </a:r>
            <a:r>
              <a:rPr lang="en-US" altLang="en-US" sz="800" b="1" dirty="0" smtClean="0"/>
              <a:t>(</a:t>
            </a:r>
          </a:p>
          <a:p>
            <a:pPr marL="400050" lvl="1" indent="0">
              <a:buNone/>
            </a:pPr>
            <a:r>
              <a:rPr lang="en-US" altLang="en-US" sz="800" b="1" dirty="0" smtClean="0"/>
              <a:t>&amp;	mAlltext,</a:t>
            </a:r>
          </a:p>
          <a:p>
            <a:pPr marL="400050" lvl="1" indent="0">
              <a:buNone/>
            </a:pPr>
            <a:r>
              <a:rPr lang="en-US" altLang="en-US" sz="800" b="1" dirty="0"/>
              <a:t>&amp;	dataStored</a:t>
            </a:r>
            <a:r>
              <a:rPr lang="en-US" altLang="en-US" sz="800" b="1" dirty="0" smtClean="0"/>
              <a:t>, </a:t>
            </a:r>
            <a:endParaRPr lang="en-US" altLang="en-US" sz="800" b="1" dirty="0" smtClean="0"/>
          </a:p>
          <a:p>
            <a:pPr marL="400050" lvl="1" indent="0">
              <a:buNone/>
            </a:pPr>
            <a:r>
              <a:rPr lang="en-US" altLang="en-US" sz="800" b="1" dirty="0"/>
              <a:t>&amp;	dataDisplayed</a:t>
            </a:r>
            <a:r>
              <a:rPr lang="en-US" altLang="en-US" sz="800" b="1" dirty="0" smtClean="0"/>
              <a:t>, </a:t>
            </a:r>
          </a:p>
          <a:p>
            <a:pPr marL="400050" lvl="1" indent="0">
              <a:buNone/>
            </a:pPr>
            <a:r>
              <a:rPr lang="en-US" altLang="en-US" sz="800" b="1" dirty="0"/>
              <a:t>&amp;	inputinfo</a:t>
            </a:r>
            <a:r>
              <a:rPr lang="en-US" altLang="en-US" sz="800" b="1" dirty="0" smtClean="0"/>
              <a:t>,</a:t>
            </a:r>
          </a:p>
          <a:p>
            <a:pPr marL="400050" lvl="1" indent="0">
              <a:buNone/>
            </a:pPr>
            <a:r>
              <a:rPr lang="en-US" altLang="en-US" sz="800" b="1" dirty="0"/>
              <a:t>&amp;	dataRecord</a:t>
            </a:r>
            <a:r>
              <a:rPr lang="en-US" altLang="en-US" sz="800" b="1" dirty="0"/>
              <a:t>, </a:t>
            </a:r>
            <a:endParaRPr lang="en-US" altLang="en-US" sz="800" b="1" dirty="0" smtClean="0"/>
          </a:p>
          <a:p>
            <a:pPr marL="400050" lvl="1" indent="0">
              <a:buNone/>
            </a:pPr>
            <a:r>
              <a:rPr lang="en-US" altLang="en-US" sz="800" b="1" dirty="0"/>
              <a:t>&amp;	attributes</a:t>
            </a:r>
            <a:r>
              <a:rPr lang="en-US" altLang="en-US" sz="800" b="1" dirty="0"/>
              <a:t>, </a:t>
            </a:r>
            <a:endParaRPr lang="en-US" altLang="en-US" sz="800" b="1" dirty="0" smtClean="0"/>
          </a:p>
          <a:p>
            <a:pPr marL="400050" lvl="1" indent="0">
              <a:buNone/>
            </a:pPr>
            <a:r>
              <a:rPr lang="en-US" altLang="en-US" sz="800" b="1" dirty="0"/>
              <a:t>&amp;	color </a:t>
            </a:r>
            <a:r>
              <a:rPr lang="en-US" altLang="en-US" sz="800" b="1" dirty="0" smtClean="0"/>
              <a:t>)</a:t>
            </a:r>
            <a:endParaRPr lang="en-US" altLang="en-US" sz="800" b="1" dirty="0"/>
          </a:p>
          <a:p>
            <a:pPr marL="0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endfunction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endParaRPr lang="en-US" altLang="en-US" sz="800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267200" y="1219200"/>
            <a:ext cx="4800600" cy="5105400"/>
          </a:xfrm>
        </p:spPr>
        <p:txBody>
          <a:bodyPr/>
          <a:lstStyle/>
          <a:p>
            <a:r>
              <a:rPr lang="en-US" sz="800" dirty="0" smtClean="0"/>
              <a:t>Arguments:</a:t>
            </a:r>
          </a:p>
          <a:p>
            <a:pPr lvl="1"/>
            <a:r>
              <a:rPr lang="en-US" sz="800" b="1" i="1" dirty="0" smtClean="0"/>
              <a:t>DATASTORED</a:t>
            </a:r>
            <a:r>
              <a:rPr lang="en-US" sz="800" b="1" dirty="0" smtClean="0"/>
              <a:t>	(a)</a:t>
            </a:r>
          </a:p>
          <a:p>
            <a:pPr lvl="2"/>
            <a:r>
              <a:rPr lang="en-US" sz="800" dirty="0"/>
              <a:t>A buffer for the final storage of the data that’s about to be displayed.</a:t>
            </a:r>
            <a:endParaRPr lang="en-US" sz="800" dirty="0" smtClean="0"/>
          </a:p>
          <a:p>
            <a:pPr lvl="1"/>
            <a:r>
              <a:rPr lang="en-US" sz="800" b="1" i="1" dirty="0" smtClean="0"/>
              <a:t>DATADISPLAYED</a:t>
            </a:r>
            <a:r>
              <a:rPr lang="en-US" sz="800" b="1" dirty="0" smtClean="0"/>
              <a:t>	(a)</a:t>
            </a:r>
          </a:p>
          <a:p>
            <a:pPr lvl="2"/>
            <a:r>
              <a:rPr lang="en-US" sz="800" dirty="0"/>
              <a:t>A buffer for the display form of the data.</a:t>
            </a:r>
            <a:endParaRPr lang="en-US" sz="800" dirty="0" smtClean="0"/>
          </a:p>
          <a:p>
            <a:pPr lvl="1"/>
            <a:r>
              <a:rPr lang="en-US" sz="800" b="1" i="1" dirty="0" smtClean="0"/>
              <a:t>.</a:t>
            </a:r>
            <a:r>
              <a:rPr lang="en-US" sz="800" b="1" i="1" dirty="0"/>
              <a:t>include “WND:inpinf.def</a:t>
            </a:r>
            <a:r>
              <a:rPr lang="en-US" sz="800" b="1" i="1" dirty="0" smtClean="0"/>
              <a:t>”</a:t>
            </a:r>
          </a:p>
          <a:p>
            <a:pPr lvl="2"/>
            <a:r>
              <a:rPr lang="en-US" sz="800" dirty="0"/>
              <a:t>DTK Input info structure.</a:t>
            </a:r>
            <a:endParaRPr lang="en-US" sz="800" dirty="0" smtClean="0"/>
          </a:p>
          <a:p>
            <a:pPr lvl="1"/>
            <a:r>
              <a:rPr lang="en-US" sz="800" b="1" i="1" dirty="0" smtClean="0"/>
              <a:t>DATARECORD</a:t>
            </a:r>
            <a:r>
              <a:rPr lang="en-US" sz="800" b="1" dirty="0" smtClean="0"/>
              <a:t>	(a)</a:t>
            </a:r>
          </a:p>
          <a:p>
            <a:pPr lvl="2"/>
            <a:r>
              <a:rPr lang="en-US" sz="800" dirty="0"/>
              <a:t>Data record passed to </a:t>
            </a:r>
            <a:r>
              <a:rPr lang="en-US" sz="800" b="1" dirty="0">
                <a:solidFill>
                  <a:srgbClr val="FF0000"/>
                </a:solidFill>
              </a:rPr>
              <a:t>I_INPUT</a:t>
            </a:r>
            <a:r>
              <a:rPr lang="en-US" sz="800" dirty="0"/>
              <a:t>.</a:t>
            </a:r>
            <a:endParaRPr lang="en-US" sz="800" dirty="0" smtClean="0"/>
          </a:p>
          <a:p>
            <a:pPr lvl="1"/>
            <a:r>
              <a:rPr lang="en-US" sz="800" b="1" i="1" dirty="0" smtClean="0"/>
              <a:t>ATTRIBUTES	</a:t>
            </a:r>
            <a:r>
              <a:rPr lang="en-US" sz="800" b="1" dirty="0" smtClean="0"/>
              <a:t>(n)</a:t>
            </a:r>
          </a:p>
          <a:p>
            <a:pPr lvl="2"/>
            <a:r>
              <a:rPr lang="en-US" sz="800" dirty="0"/>
              <a:t>The attribute to apply to the data </a:t>
            </a:r>
            <a:r>
              <a:rPr lang="en-US" sz="800" dirty="0" smtClean="0"/>
              <a:t>displayed</a:t>
            </a:r>
            <a:r>
              <a:rPr lang="en-US" sz="800" dirty="0"/>
              <a:t>:</a:t>
            </a:r>
            <a:endParaRPr lang="en-US" sz="800" dirty="0" smtClean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A_NONE</a:t>
            </a:r>
            <a:r>
              <a:rPr lang="en-US" sz="700" dirty="0" smtClean="0"/>
              <a:t>	= </a:t>
            </a:r>
            <a:r>
              <a:rPr lang="en-US" sz="700" dirty="0"/>
              <a:t>No attributes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A_U</a:t>
            </a:r>
            <a:r>
              <a:rPr lang="en-US" sz="700" dirty="0" smtClean="0"/>
              <a:t> 	= </a:t>
            </a:r>
            <a:r>
              <a:rPr lang="en-US" sz="700" dirty="0"/>
              <a:t>Underlined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A_R</a:t>
            </a:r>
            <a:r>
              <a:rPr lang="en-US" sz="700" dirty="0" smtClean="0"/>
              <a:t> 	= </a:t>
            </a:r>
            <a:r>
              <a:rPr lang="en-US" sz="700" dirty="0"/>
              <a:t>Reverse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A_RU</a:t>
            </a:r>
            <a:r>
              <a:rPr lang="en-US" sz="700" dirty="0" smtClean="0"/>
              <a:t> 	= </a:t>
            </a:r>
            <a:r>
              <a:rPr lang="en-US" sz="700" dirty="0"/>
              <a:t>Reverse, underlined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A_I</a:t>
            </a:r>
            <a:r>
              <a:rPr lang="en-US" sz="700" dirty="0" smtClean="0"/>
              <a:t> 		= Italic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A_IU</a:t>
            </a:r>
            <a:r>
              <a:rPr lang="en-US" sz="700" dirty="0" smtClean="0"/>
              <a:t> 	= Italic, </a:t>
            </a:r>
            <a:r>
              <a:rPr lang="en-US" sz="700" dirty="0"/>
              <a:t>underlined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A_IR</a:t>
            </a:r>
            <a:r>
              <a:rPr lang="en-US" sz="700" dirty="0" smtClean="0"/>
              <a:t> 	= Italic, </a:t>
            </a:r>
            <a:r>
              <a:rPr lang="en-US" sz="700" dirty="0"/>
              <a:t>reverse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A_IRU</a:t>
            </a:r>
            <a:r>
              <a:rPr lang="en-US" sz="700" dirty="0" smtClean="0"/>
              <a:t> 	= Italic, </a:t>
            </a:r>
            <a:r>
              <a:rPr lang="en-US" sz="700" dirty="0"/>
              <a:t>reverse, underlined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A_H</a:t>
            </a:r>
            <a:r>
              <a:rPr lang="en-US" sz="700" dirty="0" smtClean="0"/>
              <a:t> 	= Highlighted.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A_HU</a:t>
            </a:r>
            <a:r>
              <a:rPr lang="en-US" sz="700" dirty="0" smtClean="0"/>
              <a:t> 	= </a:t>
            </a:r>
            <a:r>
              <a:rPr lang="en-US" sz="700" dirty="0"/>
              <a:t>Highlighted, underlined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dirty="0" smtClean="0">
                <a:solidFill>
                  <a:srgbClr val="FFC000"/>
                </a:solidFill>
              </a:rPr>
              <a:t>A_HR</a:t>
            </a:r>
            <a:r>
              <a:rPr lang="en-US" sz="700" dirty="0" smtClean="0"/>
              <a:t> 	= </a:t>
            </a:r>
            <a:r>
              <a:rPr lang="en-US" sz="700" dirty="0"/>
              <a:t>Highlighted, reverse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A_HRU</a:t>
            </a:r>
            <a:r>
              <a:rPr lang="en-US" sz="700" dirty="0" smtClean="0"/>
              <a:t> 	= </a:t>
            </a:r>
            <a:r>
              <a:rPr lang="en-US" sz="700" dirty="0"/>
              <a:t>Highlighted, reverse, underlined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A_IH</a:t>
            </a:r>
            <a:r>
              <a:rPr lang="en-US" sz="700" dirty="0" smtClean="0"/>
              <a:t> 	= Italic, </a:t>
            </a:r>
            <a:r>
              <a:rPr lang="en-US" sz="700" dirty="0"/>
              <a:t>highlighted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A_IHU</a:t>
            </a:r>
            <a:r>
              <a:rPr lang="en-US" sz="700" dirty="0" smtClean="0"/>
              <a:t> 	= Italic, </a:t>
            </a:r>
            <a:r>
              <a:rPr lang="en-US" sz="700" dirty="0"/>
              <a:t>highlighted, underlined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A_IHR</a:t>
            </a:r>
            <a:r>
              <a:rPr lang="en-US" sz="700" dirty="0" smtClean="0"/>
              <a:t> 	= Italic, </a:t>
            </a:r>
            <a:r>
              <a:rPr lang="en-US" sz="700" dirty="0"/>
              <a:t>highlighted, reverse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A_IHRU</a:t>
            </a:r>
            <a:r>
              <a:rPr lang="en-US" sz="700" dirty="0" smtClean="0"/>
              <a:t> 	= Italic, </a:t>
            </a:r>
            <a:r>
              <a:rPr lang="en-US" sz="700" dirty="0"/>
              <a:t>highlighted, reverse, underlined</a:t>
            </a:r>
            <a:r>
              <a:rPr lang="en-US" sz="700" dirty="0" smtClean="0"/>
              <a:t>.</a:t>
            </a:r>
            <a:endParaRPr lang="en-US" sz="700" dirty="0"/>
          </a:p>
          <a:p>
            <a:pPr lvl="3"/>
            <a:r>
              <a:rPr lang="en-US" sz="700" b="1" dirty="0" smtClean="0">
                <a:solidFill>
                  <a:srgbClr val="FFC000"/>
                </a:solidFill>
              </a:rPr>
              <a:t>A_ALL</a:t>
            </a:r>
            <a:r>
              <a:rPr lang="en-US" sz="700" dirty="0" smtClean="0"/>
              <a:t> 	= </a:t>
            </a:r>
            <a:r>
              <a:rPr lang="en-US" sz="700" dirty="0"/>
              <a:t>All attributes (same as </a:t>
            </a:r>
            <a:r>
              <a:rPr lang="en-US" sz="700" b="1" dirty="0" smtClean="0">
                <a:solidFill>
                  <a:srgbClr val="FFC000"/>
                </a:solidFill>
              </a:rPr>
              <a:t>A_IHRU</a:t>
            </a:r>
            <a:r>
              <a:rPr lang="en-US" sz="700" dirty="0"/>
              <a:t>).</a:t>
            </a:r>
            <a:endParaRPr lang="en-US" sz="700" dirty="0" smtClean="0"/>
          </a:p>
          <a:p>
            <a:pPr lvl="1"/>
            <a:r>
              <a:rPr lang="en-US" sz="800" b="1" i="1" dirty="0" smtClean="0"/>
              <a:t>COLOR	</a:t>
            </a:r>
            <a:r>
              <a:rPr lang="en-US" sz="800" b="1" dirty="0" smtClean="0"/>
              <a:t>(n)</a:t>
            </a:r>
          </a:p>
          <a:p>
            <a:pPr lvl="2"/>
            <a:r>
              <a:rPr lang="en-US" sz="800" dirty="0"/>
              <a:t>The color to apply to the data displayed, where </a:t>
            </a:r>
            <a:r>
              <a:rPr lang="en-US" sz="800" b="1" i="1" dirty="0" smtClean="0"/>
              <a:t>COLOR</a:t>
            </a:r>
            <a:r>
              <a:rPr lang="en-US" sz="800" dirty="0" smtClean="0"/>
              <a:t> </a:t>
            </a:r>
            <a:r>
              <a:rPr lang="en-US" sz="800" dirty="0"/>
              <a:t>is a palette number in the range 1 to 16.</a:t>
            </a:r>
            <a:endParaRPr lang="en-US" sz="800" dirty="0" smtClean="0"/>
          </a:p>
          <a:p>
            <a:pPr lvl="1"/>
            <a:r>
              <a:rPr lang="en-US" sz="800" b="1" i="1" dirty="0" smtClean="0"/>
              <a:t>HPROGCTL	</a:t>
            </a:r>
            <a:r>
              <a:rPr lang="en-US" sz="800" b="1" dirty="0" smtClean="0"/>
              <a:t>(n)</a:t>
            </a:r>
          </a:p>
          <a:p>
            <a:pPr lvl="2"/>
            <a:r>
              <a:rPr lang="en-US" sz="800" dirty="0" smtClean="0"/>
              <a:t>Program control.</a:t>
            </a:r>
            <a:endParaRPr lang="en-US" sz="800" dirty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12511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 smtClean="0">
                <a:solidFill>
                  <a:srgbClr val="0070C0"/>
                </a:solidFill>
              </a:rPr>
              <a:t>dl_</a:t>
            </a:r>
            <a:r>
              <a:rPr lang="en-US" altLang="en-US" sz="2800" b="1" i="1" dirty="0" smtClean="0">
                <a:solidFill>
                  <a:srgbClr val="0070C0"/>
                </a:solidFill>
              </a:rPr>
              <a:t>fieldname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Perform drilldown button </a:t>
            </a:r>
            <a:r>
              <a:rPr lang="en-US" altLang="en-US" sz="2000" dirty="0" smtClean="0"/>
              <a:t>processing.</a:t>
            </a:r>
          </a:p>
          <a:p>
            <a:r>
              <a:rPr lang="en-US" altLang="en-US" sz="2000" dirty="0" smtClean="0"/>
              <a:t>When a </a:t>
            </a:r>
            <a:r>
              <a:rPr lang="en-US" altLang="en-US" sz="2000" dirty="0"/>
              <a:t>drill method is specified for a field, a drilldown (“…”) button is placed to the right of the field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/>
              <a:t>If </a:t>
            </a:r>
            <a:r>
              <a:rPr lang="en-US" altLang="en-US" sz="2000" dirty="0"/>
              <a:t>the user left-mouse clicks on the drilldown button, the associated drill method is invoked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r>
              <a:rPr lang="en-US" altLang="en-US" sz="2000" dirty="0" smtClean="0"/>
              <a:t>Drill methods are primarily used </a:t>
            </a:r>
            <a:r>
              <a:rPr lang="en-US" altLang="en-US" sz="2000" dirty="0"/>
              <a:t>for some form of lookup or presentation of additional information.</a:t>
            </a:r>
            <a:endParaRPr lang="en-US" altLang="en-US" sz="2000" dirty="0" smtClean="0"/>
          </a:p>
          <a:p>
            <a:r>
              <a:rPr lang="en-US" altLang="en-US" sz="2000" dirty="0"/>
              <a:t>Must be registered in the schema, script, or at runtime.</a:t>
            </a:r>
          </a:p>
          <a:p>
            <a:endParaRPr lang="en-US" altLang="en-US" dirty="0" smtClean="0"/>
          </a:p>
        </p:txBody>
      </p:sp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Drill </a:t>
            </a:r>
            <a:r>
              <a:rPr lang="en-US" altLang="en-US" dirty="0" smtClean="0"/>
              <a:t>Method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6201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Light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Light" id="{7F92C81A-AD01-4476-9547-A3482F63BA76}" vid="{D112A410-AC4D-45F1-AC49-44B69ADEE4A6}"/>
    </a:ext>
  </a:extLst>
</a:theme>
</file>

<file path=ppt/theme/theme4.xml><?xml version="1.0" encoding="utf-8"?>
<a:theme xmlns:a="http://schemas.openxmlformats.org/drawingml/2006/main" name="1_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0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9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57F1BDC7-AA8D-4303-A2DD-0721CC93C77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3D988CAF-93A4-4FA6-8A56-26E5C75CE3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23BE731-990A-485E-8E33-DD5D467DEFD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14F4FAB-5415-4D72-A8C7-75DE30470B32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870</TotalTime>
  <Words>4853</Words>
  <Application>Microsoft Office PowerPoint</Application>
  <PresentationFormat>On-screen Show (4:3)</PresentationFormat>
  <Paragraphs>852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Perpetua</vt:lpstr>
      <vt:lpstr>Times New Roman</vt:lpstr>
      <vt:lpstr>Verdana</vt:lpstr>
      <vt:lpstr>Wingdings</vt:lpstr>
      <vt:lpstr>CUDark</vt:lpstr>
      <vt:lpstr>Dark Design</vt:lpstr>
      <vt:lpstr>CULight</vt:lpstr>
      <vt:lpstr>1_Dark Design</vt:lpstr>
      <vt:lpstr>CU Toolkit –  Input Methods</vt:lpstr>
      <vt:lpstr>Toolkit Method Naming Conventions</vt:lpstr>
      <vt:lpstr>Arrive Method</vt:lpstr>
      <vt:lpstr>Arrive Method Example</vt:lpstr>
      <vt:lpstr>Change Method</vt:lpstr>
      <vt:lpstr>Change Method Example</vt:lpstr>
      <vt:lpstr>Display Method</vt:lpstr>
      <vt:lpstr>Display Method Example</vt:lpstr>
      <vt:lpstr>Drill Method</vt:lpstr>
      <vt:lpstr>Drill Method Example</vt:lpstr>
      <vt:lpstr>Edit Format Method</vt:lpstr>
      <vt:lpstr>Edit Format Method Example</vt:lpstr>
      <vt:lpstr>Key Change Method</vt:lpstr>
      <vt:lpstr>Key Change Method Example</vt:lpstr>
      <vt:lpstr>Leave Method</vt:lpstr>
      <vt:lpstr>Leave Method Example</vt:lpstr>
      <vt:lpstr>Input Method Naming Conventions</vt:lpstr>
      <vt:lpstr>Input Arrive Method</vt:lpstr>
      <vt:lpstr>Standard Arrive Behavior</vt:lpstr>
      <vt:lpstr>Standard Arrive Behavior</vt:lpstr>
      <vt:lpstr>Input Arrive Method</vt:lpstr>
      <vt:lpstr>Input Arrive Method Example</vt:lpstr>
      <vt:lpstr>Arrive Method Exceptions</vt:lpstr>
      <vt:lpstr>Input Display Method</vt:lpstr>
      <vt:lpstr>Standard Display Behavior</vt:lpstr>
      <vt:lpstr>Input Display Method</vt:lpstr>
      <vt:lpstr>Input Display Method Example</vt:lpstr>
      <vt:lpstr>Display Method Exceptions</vt:lpstr>
      <vt:lpstr>Input Leave Method</vt:lpstr>
      <vt:lpstr>Standard Leave Behavior</vt:lpstr>
      <vt:lpstr>Leave Method Exceptions</vt:lpstr>
      <vt:lpstr>Input Leave Method</vt:lpstr>
      <vt:lpstr>Input Leave Method Example</vt:lpstr>
      <vt:lpstr>Input Menu Method</vt:lpstr>
      <vt:lpstr>Program Menu Method</vt:lpstr>
      <vt:lpstr>Input Menu Method</vt:lpstr>
      <vt:lpstr>Input Menu Method Example</vt:lpstr>
      <vt:lpstr>Input Default Method</vt:lpstr>
      <vt:lpstr>Input Default Method Example</vt:lpstr>
      <vt:lpstr>Tab Method</vt:lpstr>
      <vt:lpstr>Tab Method Example</vt:lpstr>
      <vt:lpstr>Exercise 6</vt:lpstr>
      <vt:lpstr>XCALL CUE_METHOD</vt:lpstr>
      <vt:lpstr>CUE_METHOD Arguments</vt:lpstr>
      <vt:lpstr>XCALL CUI_METHOD</vt:lpstr>
      <vt:lpstr>CUI_METHOD Arguments</vt:lpstr>
      <vt:lpstr>Exercise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386</cp:revision>
  <cp:lastPrinted>1601-01-01T00:00:00Z</cp:lastPrinted>
  <dcterms:created xsi:type="dcterms:W3CDTF">1601-01-01T00:00:00Z</dcterms:created>
  <dcterms:modified xsi:type="dcterms:W3CDTF">2021-07-13T21:35:24Z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27400.0000000000</vt:lpwstr>
  </property>
  <property fmtid="{D5CDD505-2E9C-101B-9397-08002B2CF9AE}" pid="3" name="_MarkAsFinal">
    <vt:bool>true</vt:bool>
  </property>
</Properties>
</file>