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5"/>
    <p:sldMasterId id="2147483733" r:id="rId6"/>
  </p:sldMasterIdLst>
  <p:notesMasterIdLst>
    <p:notesMasterId r:id="rId19"/>
  </p:notesMasterIdLst>
  <p:handoutMasterIdLst>
    <p:handoutMasterId r:id="rId20"/>
  </p:handoutMasterIdLst>
  <p:sldIdLst>
    <p:sldId id="256" r:id="rId7"/>
    <p:sldId id="284" r:id="rId8"/>
    <p:sldId id="296" r:id="rId9"/>
    <p:sldId id="286" r:id="rId10"/>
    <p:sldId id="287" r:id="rId11"/>
    <p:sldId id="297" r:id="rId12"/>
    <p:sldId id="298" r:id="rId13"/>
    <p:sldId id="299" r:id="rId14"/>
    <p:sldId id="300" r:id="rId15"/>
    <p:sldId id="288" r:id="rId16"/>
    <p:sldId id="289" r:id="rId17"/>
    <p:sldId id="31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00" d="100"/>
          <a:sy n="100" d="100"/>
        </p:scale>
        <p:origin x="1536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CU Toolkit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A5C65B-4302-4FF4-B032-4B376023AD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A108243-9C61-4958-B040-9C8898DDB6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D55B82-74B7-4546-BFC9-F45C91686E51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2E7D7F-2285-4050-B4D1-671A601D750A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29BBF6-2963-4CBF-8EAE-166C5D79A570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4B35EF-175C-44E9-A7BC-262AC8A3AC1F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B41BEB-238D-42EF-9F3B-11B8C8A3AF2F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C03C09-149B-4217-AC55-10BC7294A9F6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2A3175-5095-4A33-9E60-66F8F21AC21C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7F3080-E3E6-4F2E-A6CF-515AF7C9F940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0EDD75-E78B-4466-A1EA-06E12DC3CECD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E224E6-CCF6-4A9E-B039-21B731B559FE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97FCF2-CA71-4B83-B299-CDFEAC1BB9E1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74E983-8EDD-4871-AD60-97A17C74D2B6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lvl="1"/>
            <a:fld id="{A7FA4C65-DBB7-41B8-BB29-42FD9A6E1B9C}" type="slidenum">
              <a:rPr lang="en-US" altLang="en-US" smtClean="0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502476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FD0BBDF2-8CF4-4A98-8A03-00947B7C4A63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4864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8CEA9F5A-38B1-4FD5-A745-6621A7084376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7304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 lvl="1"/>
            <a:fld id="{C04F39B7-4B89-40B2-BF48-DC678B554578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70639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4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EEDE0-3331-48DB-B917-1A2C236F5748}" type="datetime1">
              <a:rPr lang="en-US" smtClean="0"/>
              <a:t>7/13/2021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4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1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99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2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5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405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231FCC46-8586-47C9-ABAC-898E7876CE29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721438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002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652079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231FCC46-8586-47C9-ABAC-898E7876CE29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7458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231FCC46-8586-47C9-ABAC-898E7876CE29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60815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231FCC46-8586-47C9-ABAC-898E7876CE29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3611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C1FA1AB9-7FD4-442A-88CD-C286ED7F8B59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3649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379E3CA2-9C4D-4DFD-A50F-228AC14DB649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5755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C41FE59C-F38E-4723-B13F-6092FE811A0A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6243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66597DDC-6146-4865-A7F2-D60E58C6CD82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8768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pPr lvl="1"/>
            <a:fld id="{231FCC46-8586-47C9-ABAC-898E7876CE29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9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964E83-17E7-4334-B0BD-782FAB5464FA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mtClean="0"/>
              <a:t>CU Toolkit – </a:t>
            </a:r>
            <a:br>
              <a:rPr altLang="en-US" smtClean="0"/>
            </a:br>
            <a:r>
              <a:rPr altLang="en-US" smtClean="0"/>
              <a:t>Basic Program Concepts 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Listings, Dialog Boxes, Report Criteria</a:t>
            </a:r>
          </a:p>
        </p:txBody>
      </p:sp>
      <p:sp>
        <p:nvSpPr>
          <p:cNvPr id="6148" name="Rectangle 8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i="1" dirty="0" smtClean="0"/>
              <a:t>element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/>
              <a:t>=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%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cui_newinpctl</a:t>
            </a:r>
            <a:r>
              <a:rPr lang="en-US" altLang="en-US" sz="1400" b="1" dirty="0" smtClean="0"/>
              <a:t>( </a:t>
            </a:r>
            <a:r>
              <a:rPr lang="en-US" altLang="en-US" sz="1400" b="1" i="1" dirty="0" smtClean="0"/>
              <a:t>hprogctl</a:t>
            </a:r>
            <a:r>
              <a:rPr lang="en-US" altLang="en-US" sz="1400" b="1" dirty="0" smtClean="0"/>
              <a:t>, </a:t>
            </a:r>
            <a:r>
              <a:rPr lang="en-US" altLang="en-US" sz="1400" b="1" i="1" dirty="0" smtClean="0"/>
              <a:t>name</a:t>
            </a:r>
            <a:r>
              <a:rPr lang="en-US" altLang="en-US" sz="1400" b="1" dirty="0" smtClean="0"/>
              <a:t>, </a:t>
            </a:r>
            <a:r>
              <a:rPr lang="en-US" altLang="en-US" sz="1400" b="1" i="1" dirty="0" smtClean="0"/>
              <a:t>inp_id</a:t>
            </a:r>
            <a:r>
              <a:rPr lang="en-US" altLang="en-US" sz="1400" b="1" dirty="0" smtClean="0"/>
              <a:t> [,</a:t>
            </a:r>
            <a:r>
              <a:rPr lang="en-US" altLang="en-US" sz="1400" b="1" i="1" dirty="0" smtClean="0"/>
              <a:t>datatbl</a:t>
            </a:r>
            <a:r>
              <a:rPr lang="en-US" altLang="en-US" sz="1400" b="1" dirty="0" smtClean="0"/>
              <a:t>] [,</a:t>
            </a:r>
            <a:r>
              <a:rPr lang="en-US" altLang="en-US" sz="1400" b="1" i="1" dirty="0" smtClean="0"/>
              <a:t>type</a:t>
            </a:r>
            <a:r>
              <a:rPr lang="en-US" altLang="en-US" sz="1400" b="1" dirty="0" smtClean="0"/>
              <a:t>] )</a:t>
            </a:r>
            <a:endParaRPr lang="en-US" altLang="en-US" sz="1400" b="1" dirty="0" smtClean="0"/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Returns </a:t>
            </a:r>
            <a:r>
              <a:rPr lang="en-US" altLang="en-US" sz="1800" dirty="0" smtClean="0"/>
              <a:t>the next available input </a:t>
            </a:r>
            <a:r>
              <a:rPr lang="en-US" altLang="en-US" sz="1800" dirty="0" smtClean="0"/>
              <a:t>control.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Expands size of input control if too </a:t>
            </a:r>
            <a:r>
              <a:rPr lang="en-US" altLang="en-US" sz="1800" dirty="0" smtClean="0"/>
              <a:t>small.</a:t>
            </a:r>
            <a:endParaRPr lang="en-US" altLang="en-US" sz="1800" dirty="0" smtClean="0"/>
          </a:p>
          <a:p>
            <a:r>
              <a:rPr lang="en-US" altLang="en-US" sz="1800" dirty="0" smtClean="0"/>
              <a:t>Any </a:t>
            </a:r>
            <a:r>
              <a:rPr lang="en-US" altLang="en-US" sz="1800" dirty="0"/>
              <a:t>methods following the standard naming conventions will be automatically assigned via </a:t>
            </a:r>
            <a:r>
              <a:rPr lang="en-US" altLang="en-US" sz="1800" b="1" dirty="0">
                <a:solidFill>
                  <a:srgbClr val="FF0000"/>
                </a:solidFill>
              </a:rPr>
              <a:t>CUI_METHOD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b="1" i="1" dirty="0" smtClean="0"/>
              <a:t>Name</a:t>
            </a:r>
            <a:r>
              <a:rPr lang="en-US" altLang="en-US" sz="1800" dirty="0" smtClean="0"/>
              <a:t> is </a:t>
            </a:r>
            <a:r>
              <a:rPr lang="en-US" altLang="en-US" sz="1800" dirty="0"/>
              <a:t>the name of reference for this input control.</a:t>
            </a:r>
          </a:p>
          <a:p>
            <a:r>
              <a:rPr lang="en-US" altLang="en-US" sz="1800" dirty="0"/>
              <a:t>If the </a:t>
            </a:r>
            <a:r>
              <a:rPr lang="en-US" altLang="en-US" sz="1800" b="1" i="1" dirty="0"/>
              <a:t>datatbl</a:t>
            </a:r>
            <a:r>
              <a:rPr lang="en-US" altLang="en-US" sz="1800" dirty="0"/>
              <a:t> is not passed, the input control will be assigned the </a:t>
            </a:r>
            <a:r>
              <a:rPr lang="en-US" altLang="en-US" sz="1800" b="1" dirty="0">
                <a:solidFill>
                  <a:srgbClr val="FFC000"/>
                </a:solidFill>
              </a:rPr>
              <a:t>dataobjtbl</a:t>
            </a:r>
            <a:r>
              <a:rPr lang="en-US" altLang="en-US" sz="1800" dirty="0"/>
              <a:t> from the program control.</a:t>
            </a:r>
          </a:p>
          <a:p>
            <a:r>
              <a:rPr lang="en-US" altLang="en-US" sz="1800" dirty="0"/>
              <a:t>If type is not passed, it is assumed to be input </a:t>
            </a:r>
            <a:r>
              <a:rPr lang="en-US" altLang="en-US" sz="1800" dirty="0" smtClean="0"/>
              <a:t>window.</a:t>
            </a:r>
          </a:p>
          <a:p>
            <a:r>
              <a:rPr lang="en-US" altLang="en-US" sz="1800" dirty="0" smtClean="0"/>
              <a:t>If </a:t>
            </a:r>
            <a:r>
              <a:rPr lang="en-US" altLang="en-US" sz="1800" dirty="0"/>
              <a:t>type indicates a list, the </a:t>
            </a:r>
            <a:r>
              <a:rPr lang="en-US" altLang="en-US" sz="1800" b="1" i="1" dirty="0"/>
              <a:t>inp_id</a:t>
            </a:r>
            <a:r>
              <a:rPr lang="en-US" altLang="en-US" sz="1800" dirty="0"/>
              <a:t> will be interpreted as the list id.</a:t>
            </a:r>
          </a:p>
          <a:p>
            <a:pPr eaLnBrk="1" hangingPunct="1"/>
            <a:r>
              <a:rPr lang="en-US" altLang="en-US" sz="1800" dirty="0" smtClean="0"/>
              <a:t>Return value:</a:t>
            </a:r>
          </a:p>
          <a:p>
            <a:pPr lvl="1"/>
            <a:r>
              <a:rPr lang="en-US" altLang="en-US" sz="1800" dirty="0" smtClean="0"/>
              <a:t>Returns </a:t>
            </a:r>
            <a:r>
              <a:rPr lang="en-US" altLang="en-US" sz="1800" dirty="0"/>
              <a:t>the index into the program control </a:t>
            </a:r>
            <a:r>
              <a:rPr lang="en-US" altLang="en-US" sz="1800" b="1" dirty="0">
                <a:solidFill>
                  <a:srgbClr val="FFC000"/>
                </a:solidFill>
              </a:rPr>
              <a:t>hinputctl</a:t>
            </a:r>
            <a:r>
              <a:rPr lang="en-US" altLang="en-US" sz="1800" dirty="0"/>
              <a:t> where the input control was assigned.</a:t>
            </a:r>
            <a:endParaRPr lang="en-US" altLang="en-US" sz="20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%CUI_NEWINPCTL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b="1" i="1" dirty="0" smtClean="0"/>
              <a:t>HPROGCTL</a:t>
            </a:r>
            <a:r>
              <a:rPr lang="en-US" altLang="en-US" sz="1600" b="1" dirty="0" smtClean="0"/>
              <a:t> 		(</a:t>
            </a:r>
            <a:r>
              <a:rPr lang="en-US" altLang="en-US" sz="1600" b="1" dirty="0"/>
              <a:t>n)</a:t>
            </a:r>
          </a:p>
          <a:p>
            <a:pPr lvl="1"/>
            <a:r>
              <a:rPr lang="en-US" altLang="en-US" sz="1600" dirty="0"/>
              <a:t>The program control.</a:t>
            </a:r>
          </a:p>
          <a:p>
            <a:r>
              <a:rPr lang="en-US" altLang="en-US" sz="1600" b="1" i="1" dirty="0" smtClean="0"/>
              <a:t>CONTROLNAME</a:t>
            </a:r>
            <a:r>
              <a:rPr lang="en-US" altLang="en-US" sz="1600" b="1" dirty="0" smtClean="0"/>
              <a:t>	(a</a:t>
            </a:r>
            <a:r>
              <a:rPr lang="en-US" altLang="en-US" sz="1600" b="1" dirty="0"/>
              <a:t>)</a:t>
            </a:r>
          </a:p>
          <a:p>
            <a:pPr lvl="1"/>
            <a:r>
              <a:rPr lang="en-US" altLang="en-US" sz="1600" dirty="0"/>
              <a:t>The name of the input control.</a:t>
            </a:r>
          </a:p>
          <a:p>
            <a:r>
              <a:rPr lang="en-US" altLang="en-US" sz="1600" b="1" i="1" dirty="0" smtClean="0"/>
              <a:t>INP_ID</a:t>
            </a:r>
            <a:r>
              <a:rPr lang="en-US" altLang="en-US" sz="1600" b="1" dirty="0" smtClean="0"/>
              <a:t> 		(</a:t>
            </a:r>
            <a:r>
              <a:rPr lang="en-US" altLang="en-US" sz="1600" b="1" dirty="0"/>
              <a:t>n)</a:t>
            </a:r>
          </a:p>
          <a:p>
            <a:pPr lvl="1"/>
            <a:r>
              <a:rPr lang="en-US" altLang="en-US" sz="1600" dirty="0"/>
              <a:t>The input window for this control.</a:t>
            </a:r>
          </a:p>
          <a:p>
            <a:r>
              <a:rPr lang="en-US" altLang="en-US" sz="1600" b="1" i="1" dirty="0" smtClean="0"/>
              <a:t>DATATBL</a:t>
            </a:r>
            <a:r>
              <a:rPr lang="en-US" altLang="en-US" sz="1600" b="1" dirty="0" smtClean="0"/>
              <a:t> 		(</a:t>
            </a:r>
            <a:r>
              <a:rPr lang="en-US" altLang="en-US" sz="1600" b="1" dirty="0"/>
              <a:t>n)</a:t>
            </a:r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handle to the dataobjtbl for this input control.</a:t>
            </a:r>
          </a:p>
          <a:p>
            <a:r>
              <a:rPr lang="en-US" altLang="en-US" sz="1600" b="1" i="1" dirty="0" smtClean="0"/>
              <a:t>TYPE</a:t>
            </a:r>
            <a:r>
              <a:rPr lang="en-US" altLang="en-US" sz="1600" b="1" dirty="0" smtClean="0"/>
              <a:t> 		(</a:t>
            </a:r>
            <a:r>
              <a:rPr lang="en-US" altLang="en-US" sz="1600" b="1" dirty="0"/>
              <a:t>n)</a:t>
            </a:r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type of input control to </a:t>
            </a:r>
            <a:r>
              <a:rPr lang="en-US" altLang="en-US" sz="1600" dirty="0" smtClean="0"/>
              <a:t>create:</a:t>
            </a:r>
            <a:endParaRPr lang="en-US" altLang="en-US" sz="1600" dirty="0"/>
          </a:p>
          <a:p>
            <a:pPr lvl="2"/>
            <a:r>
              <a:rPr lang="en-US" altLang="en-US" sz="1600" b="1" dirty="0" smtClean="0">
                <a:solidFill>
                  <a:srgbClr val="FFC000"/>
                </a:solidFill>
              </a:rPr>
              <a:t>INPCTL_INPID</a:t>
            </a:r>
            <a:r>
              <a:rPr lang="en-US" altLang="en-US" sz="1600" dirty="0" smtClean="0"/>
              <a:t>:	Input </a:t>
            </a:r>
            <a:r>
              <a:rPr lang="en-US" altLang="en-US" sz="1600" dirty="0"/>
              <a:t>W</a:t>
            </a:r>
            <a:r>
              <a:rPr lang="en-US" altLang="en-US" sz="1600" dirty="0" smtClean="0"/>
              <a:t>indow (Default)</a:t>
            </a:r>
            <a:endParaRPr lang="en-US" altLang="en-US" sz="1600" dirty="0"/>
          </a:p>
          <a:p>
            <a:pPr lvl="2"/>
            <a:r>
              <a:rPr lang="en-US" altLang="en-US" sz="1600" b="1" dirty="0" smtClean="0">
                <a:solidFill>
                  <a:srgbClr val="FFC000"/>
                </a:solidFill>
              </a:rPr>
              <a:t>INPCTL_LISTID</a:t>
            </a:r>
            <a:r>
              <a:rPr lang="en-US" altLang="en-US" sz="1600" dirty="0" smtClean="0"/>
              <a:t>: </a:t>
            </a:r>
            <a:r>
              <a:rPr lang="en-US" altLang="en-US" sz="1600" dirty="0"/>
              <a:t>	</a:t>
            </a:r>
            <a:r>
              <a:rPr lang="en-US" altLang="en-US" sz="1600" dirty="0" smtClean="0"/>
              <a:t>List</a:t>
            </a:r>
            <a:endParaRPr lang="en-US" altLang="en-US" sz="1600" dirty="0"/>
          </a:p>
          <a:p>
            <a:pPr lvl="2"/>
            <a:r>
              <a:rPr lang="en-US" altLang="en-US" sz="1600" b="1" dirty="0" smtClean="0">
                <a:solidFill>
                  <a:srgbClr val="FFC000"/>
                </a:solidFill>
              </a:rPr>
              <a:t>INPCTL_CTNR_ID</a:t>
            </a:r>
            <a:r>
              <a:rPr lang="en-US" altLang="en-US" sz="1600" dirty="0" smtClean="0"/>
              <a:t>: </a:t>
            </a:r>
            <a:r>
              <a:rPr lang="en-US" altLang="en-US" sz="1600" dirty="0"/>
              <a:t>	</a:t>
            </a:r>
            <a:r>
              <a:rPr lang="en-US" altLang="en-US" sz="1600" dirty="0" smtClean="0"/>
              <a:t>Container Window</a:t>
            </a:r>
            <a:endParaRPr lang="en-US" altLang="en-US" sz="1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CUI_NEWINPCTL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Follow the instructions for </a:t>
            </a:r>
            <a:r>
              <a:rPr lang="en-US" altLang="en-US" sz="2800" dirty="0" smtClean="0"/>
              <a:t>this exercise</a:t>
            </a:r>
            <a:r>
              <a:rPr lang="en-US" altLang="en-US" sz="2800" dirty="0"/>
              <a:t>.</a:t>
            </a:r>
            <a:endParaRPr lang="en-US" altLang="en-US" sz="2800" dirty="0" smtClean="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8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 advAuto="0"/>
      <p:bldP spid="7987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hprogctl =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%cue_createctl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numtabs</a:t>
            </a:r>
            <a:r>
              <a:rPr lang="en-US" altLang="en-US" sz="2000" b="1" dirty="0" smtClean="0"/>
              <a:t> )</a:t>
            </a:r>
            <a:endParaRPr lang="en-US" altLang="en-US" sz="2000" b="1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Creates the program </a:t>
            </a:r>
            <a:r>
              <a:rPr lang="en-US" altLang="en-US" sz="2000" dirty="0" smtClean="0"/>
              <a:t>control.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Initializes all methods and </a:t>
            </a:r>
            <a:r>
              <a:rPr lang="en-US" altLang="en-US" sz="2000" dirty="0" smtClean="0"/>
              <a:t>properties.</a:t>
            </a:r>
          </a:p>
          <a:p>
            <a:r>
              <a:rPr lang="en-US" altLang="en-US" sz="2000" dirty="0"/>
              <a:t>Return value:</a:t>
            </a:r>
          </a:p>
          <a:p>
            <a:pPr lvl="1"/>
            <a:r>
              <a:rPr lang="en-US" altLang="en-US" sz="2000" b="1" i="1" dirty="0" smtClean="0"/>
              <a:t>HPROGCTL</a:t>
            </a:r>
            <a:r>
              <a:rPr lang="en-US" altLang="en-US" sz="2000" b="1" dirty="0" smtClean="0"/>
              <a:t>	(n</a:t>
            </a:r>
            <a:r>
              <a:rPr lang="en-US" altLang="en-US" sz="2000" b="1" dirty="0"/>
              <a:t>)</a:t>
            </a:r>
          </a:p>
          <a:p>
            <a:pPr lvl="2"/>
            <a:r>
              <a:rPr lang="en-US" altLang="en-US" sz="2000" dirty="0" smtClean="0"/>
              <a:t>The </a:t>
            </a:r>
            <a:r>
              <a:rPr lang="en-US" altLang="en-US" sz="2000" dirty="0"/>
              <a:t>created program control handle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Argument:</a:t>
            </a:r>
          </a:p>
          <a:p>
            <a:pPr lvl="1"/>
            <a:r>
              <a:rPr lang="en-US" altLang="en-US" sz="2000" b="1" i="1" dirty="0" smtClean="0"/>
              <a:t>NUMTABS</a:t>
            </a:r>
            <a:r>
              <a:rPr lang="en-US" altLang="en-US" sz="2000" b="1" dirty="0" smtClean="0"/>
              <a:t>	(n)</a:t>
            </a:r>
            <a:endParaRPr lang="en-US" altLang="en-US" sz="2000" b="1" i="1" dirty="0" smtClean="0"/>
          </a:p>
          <a:p>
            <a:pPr lvl="2"/>
            <a:r>
              <a:rPr lang="en-US" altLang="en-US" sz="2000" dirty="0" smtClean="0"/>
              <a:t>Determines initial size of the input control </a:t>
            </a:r>
            <a:r>
              <a:rPr lang="en-US" altLang="en-US" sz="2000" dirty="0" smtClean="0"/>
              <a:t>array.</a:t>
            </a:r>
            <a:endParaRPr lang="en-US" altLang="en-US" sz="2000" dirty="0" smtClean="0"/>
          </a:p>
        </p:txBody>
      </p:sp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%CUE_CREATECTL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cue_appname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appName</a:t>
            </a:r>
            <a:r>
              <a:rPr lang="en-US" altLang="en-US" sz="2000" b="1" dirty="0" smtClean="0"/>
              <a:t> )</a:t>
            </a:r>
            <a:endParaRPr lang="en-US" altLang="en-US" sz="2000" b="1" dirty="0" smtClean="0"/>
          </a:p>
          <a:p>
            <a:pPr eaLnBrk="1" hangingPunct="1"/>
            <a:endParaRPr lang="en-US" altLang="en-US" sz="2000" dirty="0" smtClean="0"/>
          </a:p>
          <a:p>
            <a:r>
              <a:rPr lang="en-US" altLang="en-US" sz="1800" dirty="0" smtClean="0"/>
              <a:t>Set </a:t>
            </a:r>
            <a:r>
              <a:rPr lang="en-US" altLang="en-US" sz="1800" dirty="0"/>
              <a:t>the application name to the text specified by </a:t>
            </a:r>
            <a:r>
              <a:rPr lang="en-US" altLang="en-US" sz="1800" b="1" i="1" dirty="0" smtClean="0"/>
              <a:t>appName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dirty="0" smtClean="0"/>
              <a:t>Arguments:</a:t>
            </a:r>
          </a:p>
          <a:p>
            <a:pPr lvl="1"/>
            <a:r>
              <a:rPr lang="en-US" altLang="en-US" sz="1800" b="1" i="1" dirty="0" smtClean="0"/>
              <a:t>APPNAME	</a:t>
            </a:r>
            <a:r>
              <a:rPr lang="en-US" altLang="en-US" sz="1800" b="1" dirty="0" smtClean="0"/>
              <a:t>(a)</a:t>
            </a:r>
          </a:p>
          <a:p>
            <a:pPr lvl="2"/>
            <a:r>
              <a:rPr lang="en-US" altLang="en-US" sz="1800" dirty="0" smtClean="0"/>
              <a:t>The application name.</a:t>
            </a:r>
          </a:p>
          <a:p>
            <a:pPr lvl="1"/>
            <a:endParaRPr lang="en-US" altLang="en-US" sz="2000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CUE_APPNAME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75000"/>
              <a:buNone/>
            </a:pPr>
            <a:r>
              <a:rPr lang="en-US" altLang="en-US" sz="1050" b="1" dirty="0">
                <a:solidFill>
                  <a:srgbClr val="7030A0"/>
                </a:solidFill>
              </a:rPr>
              <a:t>xcall</a:t>
            </a:r>
            <a:r>
              <a:rPr lang="en-US" altLang="en-US" sz="1050" b="1" dirty="0"/>
              <a:t> 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cui_ldinp</a:t>
            </a:r>
            <a:r>
              <a:rPr lang="en-US" altLang="en-US" sz="1050" b="1" dirty="0" smtClean="0"/>
              <a:t>( </a:t>
            </a:r>
            <a:r>
              <a:rPr lang="en-US" altLang="en-US" sz="1050" b="1" i="1" dirty="0" smtClean="0"/>
              <a:t>window_id</a:t>
            </a:r>
            <a:r>
              <a:rPr lang="en-US" altLang="en-US" sz="1050" b="1" dirty="0"/>
              <a:t>, [</a:t>
            </a:r>
            <a:r>
              <a:rPr lang="en-US" altLang="en-US" sz="1050" b="1" i="1" dirty="0"/>
              <a:t>channel</a:t>
            </a:r>
            <a:r>
              <a:rPr lang="en-US" altLang="en-US" sz="1050" b="1" dirty="0"/>
              <a:t>], </a:t>
            </a:r>
            <a:r>
              <a:rPr lang="en-US" altLang="en-US" sz="1050" b="1" i="1" dirty="0"/>
              <a:t>window_name</a:t>
            </a:r>
            <a:r>
              <a:rPr lang="en-US" altLang="en-US" sz="1050" b="1" dirty="0"/>
              <a:t>, [</a:t>
            </a:r>
            <a:r>
              <a:rPr lang="en-US" altLang="en-US" sz="1050" b="1" dirty="0">
                <a:solidFill>
                  <a:srgbClr val="FFC000"/>
                </a:solidFill>
              </a:rPr>
              <a:t>D_NOPLC</a:t>
            </a:r>
            <a:r>
              <a:rPr lang="en-US" altLang="en-US" sz="1050" b="1" dirty="0"/>
              <a:t>], [</a:t>
            </a:r>
            <a:r>
              <a:rPr lang="en-US" altLang="en-US" sz="1050" b="1" i="1" dirty="0"/>
              <a:t>search</a:t>
            </a:r>
            <a:r>
              <a:rPr lang="en-US" altLang="en-US" sz="1050" b="1" dirty="0"/>
              <a:t>], [</a:t>
            </a:r>
            <a:r>
              <a:rPr lang="en-US" altLang="en-US" sz="1050" b="1" i="1" dirty="0"/>
              <a:t>error</a:t>
            </a:r>
            <a:r>
              <a:rPr lang="en-US" altLang="en-US" sz="1050" b="1" dirty="0"/>
              <a:t>] [,</a:t>
            </a:r>
            <a:r>
              <a:rPr lang="en-US" altLang="en-US" sz="1050" b="1" i="1" dirty="0"/>
              <a:t> saved_name</a:t>
            </a:r>
            <a:r>
              <a:rPr lang="en-US" altLang="en-US" sz="1050" b="1" dirty="0" smtClean="0"/>
              <a:t>] )</a:t>
            </a:r>
            <a:endParaRPr lang="en-US" altLang="en-US" sz="1050" b="1" dirty="0"/>
          </a:p>
          <a:p>
            <a:pPr>
              <a:lnSpc>
                <a:spcPct val="90000"/>
              </a:lnSpc>
              <a:buSzPct val="75000"/>
              <a:buNone/>
            </a:pPr>
            <a:endParaRPr lang="en-US" altLang="en-US" sz="2000" dirty="0"/>
          </a:p>
          <a:p>
            <a:pPr marL="171450" indent="-171450">
              <a:lnSpc>
                <a:spcPct val="90000"/>
              </a:lnSpc>
              <a:buSzPct val="75000"/>
            </a:pPr>
            <a:r>
              <a:rPr lang="en-US" altLang="en-US" sz="2800" dirty="0"/>
              <a:t>Loads an input window.</a:t>
            </a:r>
          </a:p>
          <a:p>
            <a:pPr marL="171450" indent="-171450">
              <a:lnSpc>
                <a:spcPct val="90000"/>
              </a:lnSpc>
              <a:buSzPct val="75000"/>
            </a:pPr>
            <a:r>
              <a:rPr lang="en-US" altLang="en-US" sz="2800" dirty="0"/>
              <a:t>Replaces </a:t>
            </a:r>
            <a:r>
              <a:rPr lang="en-US" altLang="en-US" sz="2800" b="1" dirty="0">
                <a:solidFill>
                  <a:srgbClr val="FF0000"/>
                </a:solidFill>
              </a:rPr>
              <a:t>I_LDINP</a:t>
            </a:r>
            <a:r>
              <a:rPr lang="en-US" altLang="en-US" sz="2800" dirty="0"/>
              <a:t> directly.</a:t>
            </a:r>
            <a:endParaRPr lang="en-US" altLang="en-US" sz="2400" dirty="0"/>
          </a:p>
          <a:p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CUI_LDINP</a:t>
            </a:r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295400"/>
            <a:ext cx="8763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sz="1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100" b="1" i="1" dirty="0" smtClean="0"/>
              <a:t>WINDOW_ID</a:t>
            </a:r>
            <a:r>
              <a:rPr lang="en-US" altLang="en-US" sz="1100" b="1" dirty="0" smtClean="0"/>
              <a:t>	(n)</a:t>
            </a:r>
            <a:endParaRPr lang="en-US" altLang="en-US" sz="1100" b="1" dirty="0"/>
          </a:p>
          <a:p>
            <a:pPr lvl="1"/>
            <a:r>
              <a:rPr lang="en-US" altLang="en-US" sz="1100" dirty="0"/>
              <a:t>Returned with the ID of the input window</a:t>
            </a:r>
            <a:r>
              <a:rPr lang="en-US" altLang="en-US" sz="1100" dirty="0" smtClean="0"/>
              <a:t>.</a:t>
            </a:r>
            <a:endParaRPr lang="en-US" altLang="en-US" sz="1100" dirty="0"/>
          </a:p>
          <a:p>
            <a:r>
              <a:rPr lang="en-US" altLang="en-US" sz="1100" b="1" i="1" dirty="0" smtClean="0"/>
              <a:t>CHANNEL</a:t>
            </a:r>
            <a:r>
              <a:rPr lang="en-US" altLang="en-US" sz="1100" b="1" dirty="0" smtClean="0"/>
              <a:t>	(n)</a:t>
            </a:r>
            <a:endParaRPr lang="en-US" altLang="en-US" sz="1100" b="1" dirty="0"/>
          </a:p>
          <a:p>
            <a:pPr lvl="1"/>
            <a:r>
              <a:rPr lang="en-US" altLang="en-US" sz="1100" dirty="0" smtClean="0"/>
              <a:t>Optional</a:t>
            </a:r>
          </a:p>
          <a:p>
            <a:pPr lvl="1"/>
            <a:r>
              <a:rPr lang="en-US" altLang="en-US" sz="1100" dirty="0" smtClean="0"/>
              <a:t>The </a:t>
            </a:r>
            <a:r>
              <a:rPr lang="en-US" altLang="en-US" sz="1100" dirty="0"/>
              <a:t>channel of the window </a:t>
            </a:r>
            <a:r>
              <a:rPr lang="en-US" altLang="en-US" sz="1100" dirty="0" smtClean="0"/>
              <a:t>library.</a:t>
            </a:r>
          </a:p>
          <a:p>
            <a:pPr lvl="1"/>
            <a:r>
              <a:rPr lang="en-US" altLang="en-US" sz="1100" dirty="0" smtClean="0"/>
              <a:t>If </a:t>
            </a:r>
            <a:r>
              <a:rPr lang="en-US" altLang="en-US" sz="1100" dirty="0"/>
              <a:t>not passed, </a:t>
            </a:r>
            <a:r>
              <a:rPr lang="en-US" altLang="en-US" sz="1100" b="1" dirty="0" smtClean="0">
                <a:solidFill>
                  <a:srgbClr val="FFC000"/>
                </a:solidFill>
              </a:rPr>
              <a:t>G_UTLIB</a:t>
            </a:r>
            <a:r>
              <a:rPr lang="en-US" altLang="en-US" sz="1100" dirty="0" smtClean="0"/>
              <a:t> </a:t>
            </a:r>
            <a:r>
              <a:rPr lang="en-US" altLang="en-US" sz="1100" dirty="0"/>
              <a:t>is used</a:t>
            </a:r>
            <a:r>
              <a:rPr lang="en-US" altLang="en-US" sz="1100" dirty="0" smtClean="0"/>
              <a:t>.</a:t>
            </a:r>
            <a:endParaRPr lang="en-US" altLang="en-US" sz="1100" dirty="0"/>
          </a:p>
          <a:p>
            <a:r>
              <a:rPr lang="en-US" altLang="en-US" sz="1100" b="1" i="1" dirty="0" smtClean="0"/>
              <a:t>WINDOW_NAME</a:t>
            </a:r>
            <a:r>
              <a:rPr lang="en-US" altLang="en-US" sz="1100" b="1" dirty="0" smtClean="0"/>
              <a:t>	(a)</a:t>
            </a:r>
            <a:endParaRPr lang="en-US" altLang="en-US" sz="1100" b="1" dirty="0"/>
          </a:p>
          <a:p>
            <a:pPr lvl="1"/>
            <a:r>
              <a:rPr lang="en-US" altLang="en-US" sz="1100" dirty="0"/>
              <a:t>The name of the window to </a:t>
            </a:r>
            <a:r>
              <a:rPr lang="en-US" altLang="en-US" sz="1100" dirty="0" smtClean="0"/>
              <a:t>load.</a:t>
            </a:r>
          </a:p>
          <a:p>
            <a:pPr lvl="1"/>
            <a:r>
              <a:rPr lang="en-US" altLang="en-US" sz="1100" dirty="0" smtClean="0"/>
              <a:t>A </a:t>
            </a:r>
            <a:r>
              <a:rPr lang="en-US" altLang="en-US" sz="1100" dirty="0"/>
              <a:t>maximum of 15 </a:t>
            </a:r>
            <a:r>
              <a:rPr lang="en-US" altLang="en-US" sz="1100" dirty="0" smtClean="0"/>
              <a:t>characters.</a:t>
            </a:r>
          </a:p>
          <a:p>
            <a:r>
              <a:rPr lang="en-US" altLang="en-US" sz="1100" b="1" dirty="0" smtClean="0">
                <a:solidFill>
                  <a:srgbClr val="FFC000"/>
                </a:solidFill>
              </a:rPr>
              <a:t>D_NOPLC</a:t>
            </a:r>
            <a:endParaRPr lang="en-US" altLang="en-US" sz="1100" b="1" dirty="0">
              <a:solidFill>
                <a:srgbClr val="FFC000"/>
              </a:solidFill>
            </a:endParaRPr>
          </a:p>
          <a:p>
            <a:pPr lvl="1"/>
            <a:r>
              <a:rPr lang="en-US" altLang="en-US" sz="1100" dirty="0" smtClean="0"/>
              <a:t>Optional</a:t>
            </a:r>
          </a:p>
          <a:p>
            <a:pPr lvl="1"/>
            <a:r>
              <a:rPr lang="en-US" altLang="en-US" sz="1100" dirty="0" smtClean="0"/>
              <a:t>Don’t </a:t>
            </a:r>
            <a:r>
              <a:rPr lang="en-US" altLang="en-US" sz="1100" dirty="0"/>
              <a:t>place the loaded input window on the screen</a:t>
            </a:r>
            <a:r>
              <a:rPr lang="en-US" altLang="en-US" sz="1100" dirty="0" smtClean="0"/>
              <a:t>.</a:t>
            </a:r>
            <a:endParaRPr lang="en-US" altLang="en-US" sz="1100" dirty="0"/>
          </a:p>
          <a:p>
            <a:r>
              <a:rPr lang="en-US" altLang="en-US" sz="1100" b="1" i="1" dirty="0" smtClean="0"/>
              <a:t>SEARCH</a:t>
            </a:r>
            <a:r>
              <a:rPr lang="en-US" altLang="en-US" sz="1100" b="1" dirty="0" smtClean="0"/>
              <a:t>	(n)</a:t>
            </a:r>
            <a:endParaRPr lang="en-US" altLang="en-US" sz="1100" b="1" dirty="0"/>
          </a:p>
          <a:p>
            <a:pPr lvl="1"/>
            <a:r>
              <a:rPr lang="en-US" altLang="en-US" sz="1100" dirty="0" smtClean="0"/>
              <a:t>Optional</a:t>
            </a:r>
          </a:p>
          <a:p>
            <a:pPr lvl="1"/>
            <a:r>
              <a:rPr lang="en-US" altLang="en-US" sz="1100" dirty="0" smtClean="0"/>
              <a:t>The </a:t>
            </a:r>
            <a:r>
              <a:rPr lang="en-US" altLang="en-US" sz="1100" dirty="0"/>
              <a:t>search variable</a:t>
            </a:r>
            <a:r>
              <a:rPr lang="en-US" altLang="en-US" sz="1100" dirty="0" smtClean="0"/>
              <a:t>.</a:t>
            </a:r>
          </a:p>
          <a:p>
            <a:r>
              <a:rPr lang="en-US" altLang="en-US" sz="1100" b="1" i="1" dirty="0" smtClean="0"/>
              <a:t>ERROR</a:t>
            </a:r>
            <a:r>
              <a:rPr lang="en-US" altLang="en-US" sz="1100" b="1" dirty="0" smtClean="0"/>
              <a:t>		(n)</a:t>
            </a:r>
          </a:p>
          <a:p>
            <a:pPr lvl="1"/>
            <a:r>
              <a:rPr lang="en-US" altLang="en-US" sz="1100" dirty="0" smtClean="0"/>
              <a:t>Optional</a:t>
            </a:r>
          </a:p>
          <a:p>
            <a:pPr lvl="1"/>
            <a:r>
              <a:rPr lang="en-US" altLang="en-US" sz="1100" dirty="0" smtClean="0"/>
              <a:t>The </a:t>
            </a:r>
            <a:r>
              <a:rPr lang="en-US" altLang="en-US" sz="1100" dirty="0"/>
              <a:t>error return variable</a:t>
            </a:r>
            <a:r>
              <a:rPr lang="en-US" altLang="en-US" sz="1100" dirty="0" smtClean="0"/>
              <a:t>.</a:t>
            </a:r>
            <a:endParaRPr lang="en-US" altLang="en-US" sz="1100" dirty="0"/>
          </a:p>
          <a:p>
            <a:r>
              <a:rPr lang="en-US" altLang="en-US" sz="1100" b="1" i="1" dirty="0" smtClean="0"/>
              <a:t>SAVED_NAME</a:t>
            </a:r>
            <a:r>
              <a:rPr lang="en-US" altLang="en-US" sz="1100" b="1" dirty="0" smtClean="0"/>
              <a:t>	(a)</a:t>
            </a:r>
            <a:endParaRPr lang="en-US" altLang="en-US" sz="1100" b="1" dirty="0"/>
          </a:p>
          <a:p>
            <a:pPr lvl="1"/>
            <a:r>
              <a:rPr lang="en-US" altLang="en-US" sz="1100" dirty="0" smtClean="0"/>
              <a:t>Optional</a:t>
            </a:r>
          </a:p>
          <a:p>
            <a:pPr lvl="1"/>
            <a:r>
              <a:rPr lang="en-US" altLang="en-US" sz="1100" dirty="0" smtClean="0"/>
              <a:t>The </a:t>
            </a:r>
            <a:r>
              <a:rPr lang="en-US" altLang="en-US" sz="1100" dirty="0"/>
              <a:t>name of the window when it was originally saved</a:t>
            </a:r>
            <a:r>
              <a:rPr lang="en-US" altLang="en-US" sz="1100" dirty="0" smtClean="0"/>
              <a:t>.</a:t>
            </a:r>
            <a:endParaRPr lang="en-US" altLang="en-US" sz="1100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CUI_LDINP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SzPct val="75000"/>
              <a:buNone/>
            </a:pPr>
            <a:r>
              <a:rPr lang="en-US" altLang="en-US" sz="1000" b="1" dirty="0">
                <a:solidFill>
                  <a:srgbClr val="7030A0"/>
                </a:solidFill>
              </a:rPr>
              <a:t>xcall</a:t>
            </a:r>
            <a:r>
              <a:rPr lang="en-US" altLang="en-US" sz="1000" b="1" dirty="0"/>
              <a:t> </a:t>
            </a:r>
            <a:r>
              <a:rPr lang="en-US" altLang="en-US" sz="1000" b="1" dirty="0">
                <a:solidFill>
                  <a:srgbClr val="FF0000"/>
                </a:solidFill>
              </a:rPr>
              <a:t>cum_ldcol</a:t>
            </a:r>
            <a:r>
              <a:rPr lang="en-US" altLang="en-US" sz="1000" b="1" dirty="0"/>
              <a:t>( </a:t>
            </a:r>
            <a:r>
              <a:rPr lang="en-US" altLang="en-US" sz="1000" b="1" i="1" dirty="0"/>
              <a:t>col_id</a:t>
            </a:r>
            <a:r>
              <a:rPr lang="en-US" altLang="en-US" sz="1000" b="1" dirty="0"/>
              <a:t>, [</a:t>
            </a:r>
            <a:r>
              <a:rPr lang="en-US" altLang="en-US" sz="1000" b="1" i="1" dirty="0"/>
              <a:t>channel</a:t>
            </a:r>
            <a:r>
              <a:rPr lang="en-US" altLang="en-US" sz="1000" b="1" dirty="0"/>
              <a:t>], </a:t>
            </a:r>
            <a:r>
              <a:rPr lang="en-US" altLang="en-US" sz="1000" b="1" i="1" dirty="0"/>
              <a:t>column_name</a:t>
            </a:r>
            <a:r>
              <a:rPr lang="en-US" altLang="en-US" sz="1000" b="1" dirty="0"/>
              <a:t>, [</a:t>
            </a:r>
            <a:r>
              <a:rPr lang="en-US" altLang="en-US" sz="1000" b="1" dirty="0">
                <a:solidFill>
                  <a:srgbClr val="FFC000"/>
                </a:solidFill>
              </a:rPr>
              <a:t>D_NOPLC</a:t>
            </a:r>
            <a:r>
              <a:rPr lang="en-US" altLang="en-US" sz="1000" b="1" dirty="0"/>
              <a:t>], [</a:t>
            </a:r>
            <a:r>
              <a:rPr lang="en-US" altLang="en-US" sz="1000" b="1" i="1" dirty="0" smtClean="0"/>
              <a:t>search</a:t>
            </a:r>
            <a:r>
              <a:rPr lang="en-US" altLang="en-US" sz="1000" b="1" dirty="0"/>
              <a:t>], [</a:t>
            </a:r>
            <a:r>
              <a:rPr lang="en-US" altLang="en-US" sz="1000" b="1" i="1" dirty="0"/>
              <a:t>error</a:t>
            </a:r>
            <a:r>
              <a:rPr lang="en-US" altLang="en-US" sz="1000" b="1" dirty="0"/>
              <a:t>], [</a:t>
            </a:r>
            <a:r>
              <a:rPr lang="en-US" altLang="en-US" sz="1000" b="1" dirty="0">
                <a:solidFill>
                  <a:srgbClr val="FFC000"/>
                </a:solidFill>
              </a:rPr>
              <a:t>D_GLOBAL</a:t>
            </a:r>
            <a:r>
              <a:rPr lang="en-US" altLang="en-US" sz="1000" b="1" dirty="0"/>
              <a:t>][, </a:t>
            </a:r>
            <a:r>
              <a:rPr lang="en-US" altLang="en-US" sz="1000" b="1" i="1" dirty="0"/>
              <a:t>saved_name</a:t>
            </a:r>
            <a:r>
              <a:rPr lang="en-US" altLang="en-US" sz="1000" b="1" dirty="0"/>
              <a:t>] </a:t>
            </a:r>
            <a:r>
              <a:rPr lang="en-US" altLang="en-US" sz="1000" b="1" dirty="0" smtClean="0"/>
              <a:t>)</a:t>
            </a:r>
          </a:p>
          <a:p>
            <a:pPr marL="0" indent="0">
              <a:lnSpc>
                <a:spcPct val="90000"/>
              </a:lnSpc>
              <a:buSzPct val="75000"/>
              <a:buNone/>
            </a:pPr>
            <a:endParaRPr lang="en-US" altLang="en-US" sz="1000" b="1" dirty="0"/>
          </a:p>
          <a:p>
            <a:pPr>
              <a:lnSpc>
                <a:spcPct val="90000"/>
              </a:lnSpc>
              <a:buSzPct val="75000"/>
            </a:pPr>
            <a:r>
              <a:rPr lang="en-US" sz="2400" dirty="0"/>
              <a:t>Load a menu </a:t>
            </a:r>
            <a:r>
              <a:rPr lang="en-US" sz="2400" dirty="0" smtClean="0"/>
              <a:t>column.</a:t>
            </a:r>
          </a:p>
          <a:p>
            <a:pPr marL="0" indent="0">
              <a:lnSpc>
                <a:spcPct val="90000"/>
              </a:lnSpc>
              <a:buSzPct val="75000"/>
              <a:buNone/>
            </a:pPr>
            <a:endParaRPr lang="en-US" altLang="en-US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CUM_LDCOL</a:t>
            </a:r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152400" y="1295400"/>
            <a:ext cx="8763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050" b="1" i="1" dirty="0" smtClean="0"/>
              <a:t>COL_ID</a:t>
            </a:r>
            <a:r>
              <a:rPr lang="en-US" altLang="en-US" sz="1050" b="1" dirty="0" smtClean="0"/>
              <a:t>	(n)</a:t>
            </a:r>
            <a:endParaRPr lang="en-US" altLang="en-US" sz="1050" b="1" i="1" dirty="0"/>
          </a:p>
          <a:p>
            <a:pPr lvl="1"/>
            <a:r>
              <a:rPr lang="en-US" altLang="en-US" sz="1050" dirty="0"/>
              <a:t>Returned with the created column ID</a:t>
            </a:r>
            <a:r>
              <a:rPr lang="en-US" altLang="en-US" sz="1050" dirty="0" smtClean="0"/>
              <a:t>.</a:t>
            </a:r>
            <a:endParaRPr lang="en-US" altLang="en-US" sz="1050" dirty="0"/>
          </a:p>
          <a:p>
            <a:r>
              <a:rPr lang="en-US" altLang="en-US" sz="1050" b="1" i="1" dirty="0" smtClean="0"/>
              <a:t>CHANNEL	</a:t>
            </a:r>
            <a:r>
              <a:rPr lang="en-US" altLang="en-US" sz="1050" b="1" dirty="0" smtClean="0"/>
              <a:t>(n)</a:t>
            </a:r>
            <a:endParaRPr lang="en-US" altLang="en-US" sz="1050" b="1" i="1" dirty="0"/>
          </a:p>
          <a:p>
            <a:pPr lvl="1"/>
            <a:r>
              <a:rPr lang="en-US" altLang="en-US" sz="1050" dirty="0" smtClean="0"/>
              <a:t>Optional</a:t>
            </a:r>
          </a:p>
          <a:p>
            <a:pPr lvl="1"/>
            <a:r>
              <a:rPr lang="en-US" altLang="en-US" sz="1050" dirty="0" smtClean="0"/>
              <a:t>The </a:t>
            </a:r>
            <a:r>
              <a:rPr lang="en-US" altLang="en-US" sz="1050" dirty="0"/>
              <a:t>channel of the window library</a:t>
            </a:r>
            <a:r>
              <a:rPr lang="en-US" altLang="en-US" sz="1050" dirty="0" smtClean="0"/>
              <a:t>.</a:t>
            </a:r>
            <a:endParaRPr lang="en-US" altLang="en-US" sz="1050" dirty="0"/>
          </a:p>
          <a:p>
            <a:r>
              <a:rPr lang="en-US" altLang="en-US" sz="1050" b="1" i="1" dirty="0" smtClean="0"/>
              <a:t>COLUMN_NAME	</a:t>
            </a:r>
            <a:r>
              <a:rPr lang="en-US" altLang="en-US" sz="1050" b="1" dirty="0" smtClean="0"/>
              <a:t>(a)</a:t>
            </a:r>
            <a:endParaRPr lang="en-US" altLang="en-US" sz="1050" b="1" i="1" dirty="0"/>
          </a:p>
          <a:p>
            <a:pPr lvl="1"/>
            <a:r>
              <a:rPr lang="en-US" altLang="en-US" sz="1050" dirty="0"/>
              <a:t>The name of the column to load</a:t>
            </a:r>
            <a:r>
              <a:rPr lang="en-US" altLang="en-US" sz="1050" dirty="0" smtClean="0"/>
              <a:t>.</a:t>
            </a:r>
            <a:endParaRPr lang="en-US" altLang="en-US" sz="1050" dirty="0"/>
          </a:p>
          <a:p>
            <a:r>
              <a:rPr lang="en-US" altLang="en-US" sz="1050" b="1" dirty="0" smtClean="0">
                <a:solidFill>
                  <a:srgbClr val="FFC000"/>
                </a:solidFill>
              </a:rPr>
              <a:t>D_NOPLC</a:t>
            </a:r>
            <a:endParaRPr lang="en-US" altLang="en-US" sz="1050" b="1" dirty="0">
              <a:solidFill>
                <a:srgbClr val="FFC000"/>
              </a:solidFill>
            </a:endParaRPr>
          </a:p>
          <a:p>
            <a:pPr lvl="1"/>
            <a:r>
              <a:rPr lang="en-US" altLang="en-US" sz="1050" dirty="0" smtClean="0"/>
              <a:t>Optional</a:t>
            </a:r>
          </a:p>
          <a:p>
            <a:pPr lvl="1"/>
            <a:r>
              <a:rPr lang="en-US" altLang="en-US" sz="1050" dirty="0" smtClean="0"/>
              <a:t>The </a:t>
            </a:r>
            <a:r>
              <a:rPr lang="en-US" altLang="en-US" sz="1050" dirty="0"/>
              <a:t>no-placement flag; the column will not be placed on the menu</a:t>
            </a:r>
            <a:r>
              <a:rPr lang="en-US" altLang="en-US" sz="1050" dirty="0" smtClean="0"/>
              <a:t>.</a:t>
            </a:r>
            <a:endParaRPr lang="en-US" altLang="en-US" sz="1050" dirty="0"/>
          </a:p>
          <a:p>
            <a:r>
              <a:rPr lang="en-US" altLang="en-US" sz="1050" b="1" i="1" dirty="0" smtClean="0"/>
              <a:t>SEARCH	</a:t>
            </a:r>
            <a:r>
              <a:rPr lang="en-US" altLang="en-US" sz="1050" b="1" dirty="0" smtClean="0"/>
              <a:t>(n)</a:t>
            </a:r>
            <a:endParaRPr lang="en-US" altLang="en-US" sz="1050" b="1" i="1" dirty="0" smtClean="0"/>
          </a:p>
          <a:p>
            <a:pPr lvl="1"/>
            <a:r>
              <a:rPr lang="en-US" altLang="en-US" sz="1050" dirty="0" smtClean="0"/>
              <a:t>Optional</a:t>
            </a:r>
          </a:p>
          <a:p>
            <a:pPr lvl="1"/>
            <a:r>
              <a:rPr lang="en-US" altLang="en-US" sz="1050" dirty="0" smtClean="0"/>
              <a:t>The </a:t>
            </a:r>
            <a:r>
              <a:rPr lang="en-US" altLang="en-US" sz="1050" dirty="0"/>
              <a:t>true/false flag that indicates whether a search for a loaded column with the name column_name should be performed. </a:t>
            </a:r>
          </a:p>
          <a:p>
            <a:r>
              <a:rPr lang="en-US" altLang="en-US" sz="1050" b="1" i="1" dirty="0" smtClean="0"/>
              <a:t>ERROR		</a:t>
            </a:r>
            <a:r>
              <a:rPr lang="en-US" altLang="en-US" sz="1050" b="1" dirty="0" smtClean="0"/>
              <a:t>(n)</a:t>
            </a:r>
            <a:endParaRPr lang="en-US" altLang="en-US" sz="1050" b="1" i="1" dirty="0"/>
          </a:p>
          <a:p>
            <a:pPr lvl="1"/>
            <a:r>
              <a:rPr lang="en-US" altLang="en-US" sz="1050" dirty="0" smtClean="0"/>
              <a:t>Optional</a:t>
            </a:r>
          </a:p>
          <a:p>
            <a:pPr lvl="1"/>
            <a:r>
              <a:rPr lang="en-US" altLang="en-US" sz="1050" dirty="0" smtClean="0"/>
              <a:t>Returned </a:t>
            </a:r>
            <a:r>
              <a:rPr lang="en-US" altLang="en-US" sz="1050" dirty="0"/>
              <a:t>with the status of the operation</a:t>
            </a:r>
            <a:r>
              <a:rPr lang="en-US" altLang="en-US" sz="1050" dirty="0" smtClean="0"/>
              <a:t>.</a:t>
            </a:r>
            <a:endParaRPr lang="en-US" altLang="en-US" sz="1050" dirty="0"/>
          </a:p>
          <a:p>
            <a:r>
              <a:rPr lang="en-US" altLang="en-US" sz="1050" b="1" dirty="0" smtClean="0">
                <a:solidFill>
                  <a:srgbClr val="FFC000"/>
                </a:solidFill>
              </a:rPr>
              <a:t>D_GLOBAL</a:t>
            </a:r>
            <a:r>
              <a:rPr lang="en-US" altLang="en-US" sz="1050" b="1" dirty="0" smtClean="0"/>
              <a:t>	</a:t>
            </a:r>
            <a:endParaRPr lang="en-US" altLang="en-US" sz="1050" b="1" dirty="0"/>
          </a:p>
          <a:p>
            <a:pPr lvl="1"/>
            <a:r>
              <a:rPr lang="en-US" altLang="en-US" sz="1050" dirty="0" smtClean="0"/>
              <a:t>Optional</a:t>
            </a:r>
          </a:p>
          <a:p>
            <a:pPr lvl="1"/>
            <a:r>
              <a:rPr lang="en-US" altLang="en-US" sz="1050" dirty="0" smtClean="0"/>
              <a:t>The </a:t>
            </a:r>
            <a:r>
              <a:rPr lang="en-US" altLang="en-US" sz="1050" dirty="0"/>
              <a:t>global column flag</a:t>
            </a:r>
            <a:r>
              <a:rPr lang="en-US" altLang="en-US" sz="1050" dirty="0" smtClean="0"/>
              <a:t>.</a:t>
            </a:r>
            <a:endParaRPr lang="en-US" altLang="en-US" sz="1050" dirty="0"/>
          </a:p>
          <a:p>
            <a:r>
              <a:rPr lang="en-US" altLang="en-US" sz="1050" b="1" i="1" dirty="0" smtClean="0"/>
              <a:t>SAVED_NAME	</a:t>
            </a:r>
            <a:r>
              <a:rPr lang="en-US" altLang="en-US" sz="1050" b="1" dirty="0" smtClean="0"/>
              <a:t>(a)</a:t>
            </a:r>
            <a:endParaRPr lang="en-US" altLang="en-US" sz="1050" b="1" i="1" dirty="0"/>
          </a:p>
          <a:p>
            <a:pPr lvl="1"/>
            <a:r>
              <a:rPr lang="en-US" altLang="en-US" sz="1050" dirty="0" smtClean="0"/>
              <a:t>Optional</a:t>
            </a:r>
          </a:p>
          <a:p>
            <a:pPr lvl="1"/>
            <a:r>
              <a:rPr lang="en-US" altLang="en-US" sz="1050" dirty="0" smtClean="0"/>
              <a:t>The </a:t>
            </a:r>
            <a:r>
              <a:rPr lang="en-US" altLang="en-US" sz="1050" dirty="0"/>
              <a:t>name of the column when it was originally saved</a:t>
            </a:r>
            <a:r>
              <a:rPr lang="en-US" altLang="en-US" sz="1050" dirty="0" smtClean="0"/>
              <a:t>.</a:t>
            </a:r>
            <a:endParaRPr lang="en-US" altLang="en-US" sz="1050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CUM_LDCOL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75000"/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cum_column</a:t>
            </a:r>
            <a:r>
              <a:rPr lang="en-US" altLang="en-US" sz="2000" b="1" dirty="0" smtClean="0"/>
              <a:t>( </a:t>
            </a:r>
            <a:r>
              <a:rPr lang="en-US" sz="2000" b="1" i="1" dirty="0" smtClean="0"/>
              <a:t>col_operation</a:t>
            </a:r>
            <a:r>
              <a:rPr lang="en-US" altLang="en-US" sz="2000" b="1" dirty="0" smtClean="0"/>
              <a:t>, col_id [, </a:t>
            </a:r>
            <a:r>
              <a:rPr lang="en-US" altLang="en-US" sz="2000" b="1" i="1" dirty="0" smtClean="0"/>
              <a:t>…</a:t>
            </a:r>
            <a:r>
              <a:rPr lang="en-US" altLang="en-US" sz="2000" b="1" dirty="0" smtClean="0"/>
              <a:t>] )</a:t>
            </a:r>
            <a:endParaRPr lang="en-US" altLang="en-US" sz="2000" b="1" dirty="0"/>
          </a:p>
          <a:p>
            <a:pPr>
              <a:lnSpc>
                <a:spcPct val="90000"/>
              </a:lnSpc>
              <a:buSzPct val="75000"/>
            </a:pPr>
            <a:endParaRPr lang="en-US" altLang="en-US" sz="2800" dirty="0" smtClean="0"/>
          </a:p>
          <a:p>
            <a:pPr>
              <a:lnSpc>
                <a:spcPct val="90000"/>
              </a:lnSpc>
              <a:buSzPct val="75000"/>
            </a:pPr>
            <a:r>
              <a:rPr lang="en-US" altLang="en-US" sz="2800" dirty="0" smtClean="0"/>
              <a:t>Place</a:t>
            </a:r>
            <a:r>
              <a:rPr lang="en-US" altLang="en-US" sz="2800" dirty="0"/>
              <a:t>, remove, or delete a menu </a:t>
            </a:r>
            <a:r>
              <a:rPr lang="en-US" altLang="en-US" sz="2800" dirty="0" smtClean="0"/>
              <a:t>column.</a:t>
            </a:r>
            <a:endParaRPr lang="en-US" altLang="en-US" sz="2800" dirty="0"/>
          </a:p>
          <a:p>
            <a:pPr>
              <a:lnSpc>
                <a:spcPct val="90000"/>
              </a:lnSpc>
              <a:buSzPct val="75000"/>
            </a:pPr>
            <a:r>
              <a:rPr lang="en-US" altLang="en-US" sz="2800" dirty="0" smtClean="0"/>
              <a:t>Replaces </a:t>
            </a:r>
            <a:r>
              <a:rPr lang="en-US" altLang="en-US" sz="2800" b="1" dirty="0">
                <a:solidFill>
                  <a:srgbClr val="FF0000"/>
                </a:solidFill>
              </a:rPr>
              <a:t>M_COLUMN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directly.</a:t>
            </a:r>
            <a:endParaRPr lang="en-US" altLang="en-US" sz="2800" dirty="0"/>
          </a:p>
          <a:p>
            <a:endParaRPr lang="en-US" dirty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CUM_COLUMN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152400" y="1295400"/>
            <a:ext cx="8763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dirty="0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400" b="1" i="1" dirty="0" smtClean="0"/>
              <a:t>COL_OPERATION	</a:t>
            </a:r>
            <a:r>
              <a:rPr lang="en-US" altLang="en-US" sz="1400" b="1" dirty="0" smtClean="0"/>
              <a:t>(n)</a:t>
            </a:r>
            <a:endParaRPr lang="en-US" altLang="en-US" sz="1400" b="1" dirty="0"/>
          </a:p>
          <a:p>
            <a:pPr lvl="1"/>
            <a:r>
              <a:rPr lang="en-US" altLang="en-US" sz="1400" dirty="0" smtClean="0"/>
              <a:t>Optional</a:t>
            </a:r>
          </a:p>
          <a:p>
            <a:pPr lvl="1"/>
            <a:r>
              <a:rPr lang="en-US" altLang="en-US" sz="1400" dirty="0" smtClean="0"/>
              <a:t>One </a:t>
            </a:r>
            <a:r>
              <a:rPr lang="en-US" altLang="en-US" sz="1400" dirty="0"/>
              <a:t>of the following column operations to </a:t>
            </a:r>
            <a:r>
              <a:rPr lang="en-US" altLang="en-US" sz="1400" dirty="0" smtClean="0"/>
              <a:t>perform:</a:t>
            </a:r>
          </a:p>
          <a:p>
            <a:pPr lvl="2"/>
            <a:r>
              <a:rPr lang="en-US" altLang="en-US" sz="1400" b="1" dirty="0" smtClean="0">
                <a:solidFill>
                  <a:srgbClr val="FFC000"/>
                </a:solidFill>
              </a:rPr>
              <a:t>D_PLACE</a:t>
            </a:r>
            <a:endParaRPr lang="en-US" altLang="en-US" sz="1400" b="1" dirty="0">
              <a:solidFill>
                <a:srgbClr val="FFC000"/>
              </a:solidFill>
            </a:endParaRPr>
          </a:p>
          <a:p>
            <a:pPr lvl="3"/>
            <a:r>
              <a:rPr lang="en-US" altLang="en-US" sz="1400" dirty="0"/>
              <a:t>Place menu </a:t>
            </a:r>
            <a:r>
              <a:rPr lang="en-US" altLang="en-US" sz="1400" dirty="0" smtClean="0"/>
              <a:t>column – default</a:t>
            </a:r>
            <a:r>
              <a:rPr lang="en-US" altLang="en-US" sz="1400" dirty="0"/>
              <a:t>.</a:t>
            </a:r>
          </a:p>
          <a:p>
            <a:pPr lvl="2"/>
            <a:r>
              <a:rPr lang="en-US" altLang="en-US" sz="1400" b="1" dirty="0" smtClean="0">
                <a:solidFill>
                  <a:srgbClr val="FFC000"/>
                </a:solidFill>
              </a:rPr>
              <a:t>D_REMOVE</a:t>
            </a:r>
            <a:endParaRPr lang="en-US" altLang="en-US" sz="1400" b="1" dirty="0">
              <a:solidFill>
                <a:srgbClr val="FFC000"/>
              </a:solidFill>
            </a:endParaRPr>
          </a:p>
          <a:p>
            <a:pPr lvl="3"/>
            <a:r>
              <a:rPr lang="en-US" altLang="en-US" sz="1400" dirty="0"/>
              <a:t>Remove menu column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pPr lvl="2"/>
            <a:r>
              <a:rPr lang="en-US" altLang="en-US" sz="1400" b="1" dirty="0" smtClean="0">
                <a:solidFill>
                  <a:srgbClr val="FFC000"/>
                </a:solidFill>
              </a:rPr>
              <a:t>D_DELETE</a:t>
            </a:r>
            <a:endParaRPr lang="en-US" altLang="en-US" sz="1400" b="1" dirty="0">
              <a:solidFill>
                <a:srgbClr val="FFC000"/>
              </a:solidFill>
            </a:endParaRPr>
          </a:p>
          <a:p>
            <a:pPr lvl="3"/>
            <a:r>
              <a:rPr lang="en-US" altLang="en-US" sz="1400" dirty="0"/>
              <a:t>Delete menu column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r>
              <a:rPr lang="en-US" altLang="en-US" sz="1400" b="1" i="1" dirty="0" smtClean="0"/>
              <a:t>COL_ID		</a:t>
            </a:r>
            <a:r>
              <a:rPr lang="en-US" altLang="en-US" sz="1400" b="1" dirty="0" smtClean="0"/>
              <a:t>(n)</a:t>
            </a:r>
            <a:endParaRPr lang="en-US" altLang="en-US" sz="1400" b="1" dirty="0"/>
          </a:p>
          <a:p>
            <a:pPr lvl="1"/>
            <a:r>
              <a:rPr lang="en-US" altLang="en-US" sz="1400" dirty="0"/>
              <a:t>One or more column IDs on which to operate, or one of the </a:t>
            </a:r>
            <a:r>
              <a:rPr lang="en-US" altLang="en-US" sz="1400" dirty="0" smtClean="0"/>
              <a:t>following:</a:t>
            </a:r>
          </a:p>
          <a:p>
            <a:pPr lvl="2"/>
            <a:r>
              <a:rPr lang="en-US" altLang="en-US" sz="1400" b="1" dirty="0" smtClean="0">
                <a:solidFill>
                  <a:srgbClr val="FFC000"/>
                </a:solidFill>
              </a:rPr>
              <a:t>D_ALL</a:t>
            </a:r>
            <a:endParaRPr lang="en-US" altLang="en-US" sz="1400" b="1" dirty="0">
              <a:solidFill>
                <a:srgbClr val="FFC000"/>
              </a:solidFill>
            </a:endParaRPr>
          </a:p>
          <a:p>
            <a:pPr lvl="3"/>
            <a:r>
              <a:rPr lang="en-US" altLang="en-US" sz="1400" dirty="0"/>
              <a:t>All placed columns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pPr lvl="2"/>
            <a:r>
              <a:rPr lang="en-US" altLang="en-US" sz="1400" b="1" dirty="0" smtClean="0">
                <a:solidFill>
                  <a:srgbClr val="FFC000"/>
                </a:solidFill>
              </a:rPr>
              <a:t>D_GLOBAL</a:t>
            </a:r>
            <a:endParaRPr lang="en-US" altLang="en-US" sz="1400" b="1" dirty="0">
              <a:solidFill>
                <a:srgbClr val="FFC000"/>
              </a:solidFill>
            </a:endParaRPr>
          </a:p>
          <a:p>
            <a:pPr lvl="3"/>
            <a:r>
              <a:rPr lang="en-US" altLang="en-US" sz="1400" dirty="0"/>
              <a:t>All placed global columns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pPr lvl="2"/>
            <a:r>
              <a:rPr lang="en-US" altLang="en-US" sz="1400" b="1" dirty="0" smtClean="0">
                <a:solidFill>
                  <a:srgbClr val="FFC000"/>
                </a:solidFill>
              </a:rPr>
              <a:t>D_LOCAL</a:t>
            </a:r>
          </a:p>
          <a:p>
            <a:pPr lvl="3"/>
            <a:r>
              <a:rPr lang="en-US" altLang="en-US" sz="1400" dirty="0" smtClean="0"/>
              <a:t>All </a:t>
            </a:r>
            <a:r>
              <a:rPr lang="en-US" altLang="en-US" sz="1400" dirty="0"/>
              <a:t>placed local columns.</a:t>
            </a:r>
            <a:endParaRPr lang="en-US" altLang="en-US" sz="14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CUM_COLUMN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Props1.xml><?xml version="1.0" encoding="utf-8"?>
<ds:datastoreItem xmlns:ds="http://schemas.openxmlformats.org/officeDocument/2006/customXml" ds:itemID="{3FE1441E-AA95-413C-8D46-8F379B9D03BB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5323E6A0-8BAF-4550-A9C0-A3D2E98BB8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3A66F3-DD59-4E94-92ED-51FCA14F0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2FFFB33B-ED1F-4D6A-BE87-054097CE86FE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7E1B7CF5-752A-422F-85AE-1DE92AF584A4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415</TotalTime>
  <Words>758</Words>
  <Application>Microsoft Office PowerPoint</Application>
  <PresentationFormat>On-screen Show (4:3)</PresentationFormat>
  <Paragraphs>152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Times New Roman</vt:lpstr>
      <vt:lpstr>Arial</vt:lpstr>
      <vt:lpstr>Franklin Gothic Book</vt:lpstr>
      <vt:lpstr>Perpetua</vt:lpstr>
      <vt:lpstr>Wingdings 2</vt:lpstr>
      <vt:lpstr>Arial terminal</vt:lpstr>
      <vt:lpstr>Wingdings</vt:lpstr>
      <vt:lpstr>CUDark</vt:lpstr>
      <vt:lpstr>Dark Design</vt:lpstr>
      <vt:lpstr>CU Toolkit –  Basic Program Concepts </vt:lpstr>
      <vt:lpstr>%CUE_CREATECTL</vt:lpstr>
      <vt:lpstr>XCALL CUE_APPNAME</vt:lpstr>
      <vt:lpstr>XCALL CUI_LDINP</vt:lpstr>
      <vt:lpstr>CUI_LDINP Arguments</vt:lpstr>
      <vt:lpstr>XCALL CUM_LDCOL</vt:lpstr>
      <vt:lpstr>CUM_LDCOL Arguments</vt:lpstr>
      <vt:lpstr>XCALL CUM_COLUMN</vt:lpstr>
      <vt:lpstr>CUM_COLUMN Arguments</vt:lpstr>
      <vt:lpstr>%CUI_NEWINPCTL</vt:lpstr>
      <vt:lpstr>CUI_NEWINPCTL Arguments</vt:lpstr>
      <vt:lpstr>Exercise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96</cp:revision>
  <cp:lastPrinted>1601-01-01T00:00:00Z</cp:lastPrinted>
  <dcterms:created xsi:type="dcterms:W3CDTF">1601-01-01T00:00:00Z</dcterms:created>
  <dcterms:modified xsi:type="dcterms:W3CDTF">2021-07-13T22:37:17Z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27000.0000000000</vt:lpwstr>
  </property>
  <property fmtid="{D5CDD505-2E9C-101B-9397-08002B2CF9AE}" pid="3" name="_MarkAsFinal">
    <vt:bool>true</vt:bool>
  </property>
</Properties>
</file>