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5"/>
    <p:sldMasterId id="2147483718" r:id="rId6"/>
  </p:sldMasterIdLst>
  <p:notesMasterIdLst>
    <p:notesMasterId r:id="rId22"/>
  </p:notesMasterIdLst>
  <p:handoutMasterIdLst>
    <p:handoutMasterId r:id="rId23"/>
  </p:handoutMasterIdLst>
  <p:sldIdLst>
    <p:sldId id="256" r:id="rId7"/>
    <p:sldId id="349" r:id="rId8"/>
    <p:sldId id="337" r:id="rId9"/>
    <p:sldId id="340" r:id="rId10"/>
    <p:sldId id="341" r:id="rId11"/>
    <p:sldId id="342" r:id="rId12"/>
    <p:sldId id="338" r:id="rId13"/>
    <p:sldId id="344" r:id="rId14"/>
    <p:sldId id="343" r:id="rId15"/>
    <p:sldId id="345" r:id="rId16"/>
    <p:sldId id="351" r:id="rId17"/>
    <p:sldId id="350" r:id="rId18"/>
    <p:sldId id="346" r:id="rId19"/>
    <p:sldId id="348" r:id="rId20"/>
    <p:sldId id="32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CU Toolkit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D0813E2-0B8A-483F-93F2-3C285FD391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D34847B-50D9-4D31-AA90-1CDD45DD06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139823-F0FF-4B75-AAFE-DC099B6932A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659E6B-0191-4506-928E-47E4B9B15394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659E6B-0191-4506-928E-47E4B9B15394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5554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659E6B-0191-4506-928E-47E4B9B15394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2080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F13FA2-7162-4553-9145-30EEB635F02E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162223-9E8E-4D1A-B52D-3682D420E884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D78FE7-D0E7-4966-BDB5-43A8984A6353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FB8BE9-7DB4-4891-8672-9857D0803D57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0BA3C9-564D-4FD8-B90A-A0E111FD7C61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B40CD3-0A9E-43EA-9488-F600B5D9D64E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B60CF8-EC31-437B-BB9D-EFD908ABED43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DA3916-4F81-4F49-80EF-0625E0EF46CD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342F17-2270-45FA-87E8-7E7A3583B721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0614FE-B008-41FB-8BC7-D5BDF6E2C634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7A316D-B6CE-49BA-839F-64556FBD7729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lvl="1"/>
            <a:fld id="{A3033C93-2691-407E-B19C-0B32841EE54C}" type="slidenum">
              <a:rPr lang="en-US" altLang="en-US" smtClean="0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62610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DCEFA84D-98A8-43E0-B2F7-E1AF132B16CD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8507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F3C933E0-AB08-4715-9D8A-83AC3CF23A9E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2839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8E2FD138-44C2-4E27-AB28-7075B3707666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12339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FCC2-AAEE-4946-8A89-5AF82B5AC3BB}" type="datetime1">
              <a:rPr lang="en-US" smtClean="0"/>
              <a:t>7/13/2021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54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3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4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79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9F03F11-5345-4F29-B1C2-59E886F4F4FD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30679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146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29347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9F03F11-5345-4F29-B1C2-59E886F4F4FD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8978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9F03F11-5345-4F29-B1C2-59E886F4F4FD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13660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E9F03F11-5345-4F29-B1C2-59E886F4F4FD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59439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25B2398-B583-49C2-9D4A-46AB34F638FC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2687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531EF0A2-AA4A-4629-91B5-D1EDC1B87D34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2384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18F15EA3-9F20-426E-8D3D-D1E2B25ADA22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2342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lvl="1"/>
            <a:fld id="{2F70CC44-B0D1-4C00-9B8A-0196E22669CB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006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pPr lvl="1"/>
            <a:fld id="{E9F03F11-5345-4F29-B1C2-59E886F4F4FD}" type="slidenum">
              <a:rPr lang="en-US" altLang="en-US" smtClean="0"/>
              <a:pPr lvl="1"/>
              <a:t>‹#›</a:t>
            </a:fld>
            <a:endParaRPr lang="en-US" altLang="en-US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0ED63-4074-4EE8-87FB-922D24BD4B4D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CU Toolkit – Key Drill Method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Key Drill Method for a Maintenance Program</a:t>
            </a:r>
          </a:p>
        </p:txBody>
      </p:sp>
      <p:sp>
        <p:nvSpPr>
          <p:cNvPr id="6148" name="Rectangle 205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/>
              <a:t>This structure maintains information that is used to </a:t>
            </a:r>
            <a:r>
              <a:rPr lang="en-US" sz="1100" dirty="0" smtClean="0"/>
              <a:t>implement the </a:t>
            </a:r>
            <a:r>
              <a:rPr lang="en-US" sz="1100" dirty="0"/>
              <a:t>drill </a:t>
            </a:r>
            <a:r>
              <a:rPr lang="en-US" sz="1100" dirty="0" smtClean="0"/>
              <a:t>process.</a:t>
            </a:r>
          </a:p>
          <a:p>
            <a:r>
              <a:rPr lang="en-US" sz="1100" dirty="0" smtClean="0"/>
              <a:t>This </a:t>
            </a:r>
            <a:r>
              <a:rPr lang="en-US" sz="1100" dirty="0"/>
              <a:t>structure is associated with the </a:t>
            </a:r>
            <a:r>
              <a:rPr lang="en-US" sz="1100" dirty="0" smtClean="0"/>
              <a:t>drill list </a:t>
            </a:r>
            <a:r>
              <a:rPr lang="en-US" sz="1100" dirty="0"/>
              <a:t>using the </a:t>
            </a:r>
            <a:r>
              <a:rPr lang="en-US" sz="1100" dirty="0" smtClean="0"/>
              <a:t>“</a:t>
            </a:r>
            <a:r>
              <a:rPr lang="en-US" sz="1100" b="1" dirty="0" smtClean="0">
                <a:solidFill>
                  <a:srgbClr val="FF0000"/>
                </a:solidFill>
              </a:rPr>
              <a:t>l_user</a:t>
            </a:r>
            <a:r>
              <a:rPr lang="en-US" sz="1100" dirty="0" smtClean="0"/>
              <a:t>” routine.</a:t>
            </a:r>
          </a:p>
          <a:p>
            <a:r>
              <a:rPr lang="en-US" sz="1100" dirty="0" smtClean="0"/>
              <a:t>It </a:t>
            </a:r>
            <a:r>
              <a:rPr lang="en-US" sz="1100" dirty="0"/>
              <a:t>provides support for </a:t>
            </a:r>
            <a:r>
              <a:rPr lang="en-US" sz="1100" dirty="0" smtClean="0"/>
              <a:t>data retrieved </a:t>
            </a:r>
            <a:r>
              <a:rPr lang="en-US" sz="1100" dirty="0"/>
              <a:t>from a database </a:t>
            </a:r>
            <a:r>
              <a:rPr lang="en-US" sz="1100" dirty="0" smtClean="0"/>
              <a:t>table.</a:t>
            </a:r>
          </a:p>
          <a:p>
            <a:r>
              <a:rPr lang="en-US" sz="1100" dirty="0" smtClean="0"/>
              <a:t>The “</a:t>
            </a:r>
            <a:r>
              <a:rPr lang="en-US" sz="1100" b="1" dirty="0" smtClean="0"/>
              <a:t>cursorid</a:t>
            </a:r>
            <a:r>
              <a:rPr lang="en-US" sz="1100" dirty="0" smtClean="0"/>
              <a:t>” stores </a:t>
            </a:r>
            <a:r>
              <a:rPr lang="en-US" sz="1100" dirty="0"/>
              <a:t>the database </a:t>
            </a:r>
            <a:r>
              <a:rPr lang="en-US" sz="1100" dirty="0" smtClean="0"/>
              <a:t>cursor which </a:t>
            </a:r>
            <a:r>
              <a:rPr lang="en-US" sz="1100" dirty="0"/>
              <a:t>is used </a:t>
            </a:r>
            <a:r>
              <a:rPr lang="en-US" sz="1100" dirty="0" smtClean="0"/>
              <a:t>by the </a:t>
            </a:r>
            <a:r>
              <a:rPr lang="en-US" sz="1100" dirty="0"/>
              <a:t>generic list load routine (</a:t>
            </a:r>
            <a:r>
              <a:rPr lang="en-US" sz="1100" b="1" dirty="0">
                <a:solidFill>
                  <a:srgbClr val="FF0000"/>
                </a:solidFill>
              </a:rPr>
              <a:t>lld_drill</a:t>
            </a:r>
            <a:r>
              <a:rPr lang="en-US" sz="1100" dirty="0"/>
              <a:t>) to get the data </a:t>
            </a:r>
            <a:r>
              <a:rPr lang="en-US" sz="1100" dirty="0" smtClean="0"/>
              <a:t>for the </a:t>
            </a:r>
            <a:r>
              <a:rPr lang="en-US" sz="1100" dirty="0"/>
              <a:t>next item to add to the list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“</a:t>
            </a:r>
            <a:r>
              <a:rPr lang="en-US" sz="1100" b="1" dirty="0" smtClean="0"/>
              <a:t>hlistdata</a:t>
            </a:r>
            <a:r>
              <a:rPr lang="en-US" sz="1100" dirty="0" smtClean="0"/>
              <a:t>” </a:t>
            </a:r>
            <a:r>
              <a:rPr lang="en-US" sz="1100" dirty="0"/>
              <a:t>is a handle to </a:t>
            </a:r>
            <a:r>
              <a:rPr lang="en-US" sz="1100" dirty="0" smtClean="0"/>
              <a:t>a “</a:t>
            </a:r>
            <a:r>
              <a:rPr lang="en-US" sz="1100" b="1" dirty="0" smtClean="0"/>
              <a:t>list_record</a:t>
            </a:r>
            <a:r>
              <a:rPr lang="en-US" sz="1100" dirty="0" smtClean="0"/>
              <a:t>” structure.</a:t>
            </a:r>
          </a:p>
          <a:p>
            <a:r>
              <a:rPr lang="en-US" sz="1100" dirty="0" smtClean="0"/>
              <a:t>The “</a:t>
            </a:r>
            <a:r>
              <a:rPr lang="en-US" sz="1100" b="1" dirty="0" smtClean="0"/>
              <a:t>list_record</a:t>
            </a:r>
            <a:r>
              <a:rPr lang="en-US" sz="1100" dirty="0" smtClean="0"/>
              <a:t>” </a:t>
            </a:r>
            <a:r>
              <a:rPr lang="en-US" sz="1100" dirty="0"/>
              <a:t>structure is </a:t>
            </a:r>
            <a:r>
              <a:rPr lang="en-US" sz="1100" dirty="0" smtClean="0"/>
              <a:t>used for </a:t>
            </a:r>
            <a:r>
              <a:rPr lang="en-US" sz="1100" dirty="0"/>
              <a:t>two purposes and is unique for each drill </a:t>
            </a:r>
            <a:r>
              <a:rPr lang="en-US" sz="1100" dirty="0" smtClean="0"/>
              <a:t>method.</a:t>
            </a:r>
          </a:p>
          <a:p>
            <a:r>
              <a:rPr lang="en-US" sz="1100" dirty="0" smtClean="0"/>
              <a:t>It contains </a:t>
            </a:r>
            <a:r>
              <a:rPr lang="en-US" sz="1100" dirty="0"/>
              <a:t>a </a:t>
            </a:r>
            <a:r>
              <a:rPr lang="en-US" sz="1100" dirty="0" smtClean="0"/>
              <a:t>“</a:t>
            </a:r>
            <a:r>
              <a:rPr lang="en-US" sz="1100" b="1" dirty="0" smtClean="0"/>
              <a:t>list_data</a:t>
            </a:r>
            <a:r>
              <a:rPr lang="en-US" sz="1100" dirty="0" smtClean="0"/>
              <a:t>” </a:t>
            </a:r>
            <a:r>
              <a:rPr lang="en-US" sz="1100" dirty="0"/>
              <a:t>group which is associated with each </a:t>
            </a:r>
            <a:r>
              <a:rPr lang="en-US" sz="1100" dirty="0" smtClean="0"/>
              <a:t>item in </a:t>
            </a:r>
            <a:r>
              <a:rPr lang="en-US" sz="1100" dirty="0"/>
              <a:t>the </a:t>
            </a:r>
            <a:r>
              <a:rPr lang="en-US" sz="1100" dirty="0" smtClean="0"/>
              <a:t>list.</a:t>
            </a:r>
          </a:p>
          <a:p>
            <a:r>
              <a:rPr lang="en-US" sz="1100" dirty="0" smtClean="0"/>
              <a:t>The </a:t>
            </a:r>
            <a:r>
              <a:rPr lang="en-US" sz="1100" dirty="0"/>
              <a:t>rest of the fields are used to </a:t>
            </a:r>
            <a:r>
              <a:rPr lang="en-US" sz="1100" dirty="0" smtClean="0"/>
              <a:t>display information </a:t>
            </a:r>
            <a:r>
              <a:rPr lang="en-US" sz="1100" dirty="0"/>
              <a:t>to the </a:t>
            </a:r>
            <a:r>
              <a:rPr lang="en-US" sz="1100" dirty="0" smtClean="0"/>
              <a:t>list.</a:t>
            </a:r>
          </a:p>
          <a:p>
            <a:r>
              <a:rPr lang="en-US" sz="1100" dirty="0" smtClean="0"/>
              <a:t>All </a:t>
            </a:r>
            <a:r>
              <a:rPr lang="en-US" sz="1100" dirty="0"/>
              <a:t>database field binding will </a:t>
            </a:r>
            <a:r>
              <a:rPr lang="en-US" sz="1100" dirty="0" smtClean="0"/>
              <a:t>take place </a:t>
            </a:r>
            <a:r>
              <a:rPr lang="en-US" sz="1100" dirty="0"/>
              <a:t>against fields in the “</a:t>
            </a:r>
            <a:r>
              <a:rPr lang="en-US" sz="1100" b="1" dirty="0"/>
              <a:t>list_record</a:t>
            </a:r>
            <a:r>
              <a:rPr lang="en-US" sz="1100" dirty="0"/>
              <a:t>”</a:t>
            </a:r>
            <a:r>
              <a:rPr lang="en-US" sz="1100" dirty="0" smtClean="0"/>
              <a:t> structure.</a:t>
            </a:r>
          </a:p>
          <a:p>
            <a:r>
              <a:rPr lang="en-US" sz="1100" dirty="0" smtClean="0"/>
              <a:t>The “</a:t>
            </a:r>
            <a:r>
              <a:rPr lang="en-US" sz="1100" b="1" dirty="0" smtClean="0"/>
              <a:t>altdspmthd</a:t>
            </a:r>
            <a:r>
              <a:rPr lang="en-US" sz="1100" dirty="0" smtClean="0"/>
              <a:t>” </a:t>
            </a:r>
            <a:r>
              <a:rPr lang="en-US" sz="1100" dirty="0"/>
              <a:t>can be used to perform a custom display method </a:t>
            </a:r>
            <a:r>
              <a:rPr lang="en-US" sz="1100" dirty="0" smtClean="0"/>
              <a:t>when the </a:t>
            </a:r>
            <a:r>
              <a:rPr lang="en-US" sz="1100" dirty="0"/>
              <a:t>standard one will not work.</a:t>
            </a:r>
          </a:p>
          <a:p>
            <a:r>
              <a:rPr lang="en-US" sz="1100" dirty="0" smtClean="0"/>
              <a:t>This </a:t>
            </a:r>
            <a:r>
              <a:rPr lang="en-US" sz="1100" dirty="0"/>
              <a:t>structure is defined as an include file because </a:t>
            </a:r>
            <a:r>
              <a:rPr lang="en-US" sz="1100" dirty="0" smtClean="0"/>
              <a:t>the repository </a:t>
            </a:r>
            <a:r>
              <a:rPr lang="en-US" sz="1100" dirty="0"/>
              <a:t>does not support </a:t>
            </a:r>
            <a:r>
              <a:rPr lang="en-US" sz="1100" b="1" dirty="0">
                <a:solidFill>
                  <a:srgbClr val="FFC000"/>
                </a:solidFill>
              </a:rPr>
              <a:t>D_ADDR</a:t>
            </a:r>
            <a:r>
              <a:rPr lang="en-US" sz="1100" dirty="0"/>
              <a:t> </a:t>
            </a:r>
            <a:r>
              <a:rPr lang="en-US" sz="1100" dirty="0" smtClean="0"/>
              <a:t>types.</a:t>
            </a:r>
          </a:p>
          <a:p>
            <a:r>
              <a:rPr lang="en-US" sz="1100" dirty="0" smtClean="0"/>
              <a:t>It </a:t>
            </a:r>
            <a:r>
              <a:rPr lang="en-US" sz="1100" dirty="0"/>
              <a:t>is defined as </a:t>
            </a:r>
            <a:r>
              <a:rPr lang="en-US" sz="1100" dirty="0" smtClean="0"/>
              <a:t>a group </a:t>
            </a:r>
            <a:r>
              <a:rPr lang="en-US" sz="1100" dirty="0"/>
              <a:t>to support multiple instances in a single routine, as </a:t>
            </a:r>
            <a:r>
              <a:rPr lang="en-US" sz="1100" dirty="0" smtClean="0"/>
              <a:t>well as </a:t>
            </a:r>
            <a:r>
              <a:rPr lang="en-US" sz="1100" dirty="0"/>
              <a:t>an argument </a:t>
            </a:r>
            <a:r>
              <a:rPr lang="en-US" sz="1100" dirty="0" smtClean="0"/>
              <a:t>declaration.</a:t>
            </a:r>
          </a:p>
          <a:p>
            <a:r>
              <a:rPr lang="en-US" sz="1100" dirty="0" smtClean="0"/>
              <a:t>For performance, </a:t>
            </a:r>
            <a:r>
              <a:rPr lang="en-US" sz="1100" dirty="0"/>
              <a:t>insure that </a:t>
            </a:r>
            <a:r>
              <a:rPr lang="en-US" sz="1100" dirty="0" smtClean="0"/>
              <a:t>this group </a:t>
            </a:r>
            <a:r>
              <a:rPr lang="en-US" sz="1100" dirty="0"/>
              <a:t>is aligned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list_header.def</a:t>
            </a:r>
            <a:endParaRPr lang="en-US" altLang="en-US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50" b="1" dirty="0" smtClean="0"/>
              <a:t>CURSORID		(sCursor_Struc)</a:t>
            </a:r>
          </a:p>
          <a:p>
            <a:pPr lvl="1"/>
            <a:r>
              <a:rPr lang="en-US" sz="1050" dirty="0" smtClean="0"/>
              <a:t>Database cursor.</a:t>
            </a:r>
            <a:endParaRPr lang="en-US" sz="1050" dirty="0"/>
          </a:p>
          <a:p>
            <a:r>
              <a:rPr lang="en-US" sz="1050" b="1" dirty="0" smtClean="0"/>
              <a:t>HLISTDATA		(i4)</a:t>
            </a:r>
          </a:p>
          <a:p>
            <a:pPr lvl="1"/>
            <a:r>
              <a:rPr lang="en-US" sz="1050" dirty="0"/>
              <a:t>H</a:t>
            </a:r>
            <a:r>
              <a:rPr lang="en-US" sz="1050" dirty="0" smtClean="0"/>
              <a:t>andle </a:t>
            </a:r>
            <a:r>
              <a:rPr lang="en-US" sz="1050" dirty="0"/>
              <a:t>to </a:t>
            </a:r>
            <a:r>
              <a:rPr lang="en-US" sz="1050" dirty="0" smtClean="0"/>
              <a:t>“</a:t>
            </a:r>
            <a:r>
              <a:rPr lang="en-US" sz="1050" b="1" dirty="0" smtClean="0"/>
              <a:t>list_record</a:t>
            </a:r>
            <a:r>
              <a:rPr lang="en-US" sz="1050" dirty="0" smtClean="0"/>
              <a:t>” structure.</a:t>
            </a:r>
            <a:endParaRPr lang="en-US" sz="1050" dirty="0"/>
          </a:p>
          <a:p>
            <a:r>
              <a:rPr lang="en-US" sz="1050" b="1" dirty="0" smtClean="0"/>
              <a:t>MAX_LOAD		(i4)</a:t>
            </a:r>
          </a:p>
          <a:p>
            <a:pPr lvl="1"/>
            <a:r>
              <a:rPr lang="en-US" sz="1050" dirty="0" smtClean="0"/>
              <a:t>Maximum </a:t>
            </a:r>
            <a:r>
              <a:rPr lang="en-US" sz="1050" dirty="0"/>
              <a:t>number of items to </a:t>
            </a:r>
            <a:r>
              <a:rPr lang="en-US" sz="1050" dirty="0" smtClean="0"/>
              <a:t>load.</a:t>
            </a:r>
          </a:p>
          <a:p>
            <a:r>
              <a:rPr lang="en-US" sz="1050" b="1" dirty="0" smtClean="0"/>
              <a:t>ALTFETCH		(</a:t>
            </a:r>
            <a:r>
              <a:rPr lang="en-US" sz="1050" b="1" dirty="0" smtClean="0">
                <a:solidFill>
                  <a:srgbClr val="FFC000"/>
                </a:solidFill>
              </a:rPr>
              <a:t>D_ADDR</a:t>
            </a:r>
            <a:r>
              <a:rPr lang="en-US" sz="1050" b="1" dirty="0" smtClean="0"/>
              <a:t>)</a:t>
            </a:r>
          </a:p>
          <a:p>
            <a:pPr lvl="1"/>
            <a:r>
              <a:rPr lang="en-US" sz="1050" dirty="0"/>
              <a:t>A</a:t>
            </a:r>
            <a:r>
              <a:rPr lang="en-US" sz="1050" dirty="0" smtClean="0"/>
              <a:t>ddress </a:t>
            </a:r>
            <a:r>
              <a:rPr lang="en-US" sz="1050" dirty="0"/>
              <a:t>of alternate fetch </a:t>
            </a:r>
            <a:r>
              <a:rPr lang="en-US" sz="1050" dirty="0" smtClean="0"/>
              <a:t>routine.</a:t>
            </a:r>
            <a:endParaRPr lang="en-US" sz="1050" dirty="0"/>
          </a:p>
          <a:p>
            <a:r>
              <a:rPr lang="en-US" sz="1050" b="1" dirty="0" smtClean="0"/>
              <a:t>HALTFILTER		(i4)</a:t>
            </a:r>
          </a:p>
          <a:p>
            <a:pPr lvl="1"/>
            <a:r>
              <a:rPr lang="en-US" sz="1050" dirty="0" smtClean="0"/>
              <a:t>Handle to </a:t>
            </a:r>
            <a:r>
              <a:rPr lang="en-US" sz="1050" dirty="0"/>
              <a:t>copy of filter </a:t>
            </a:r>
            <a:r>
              <a:rPr lang="en-US" sz="1050" dirty="0" smtClean="0"/>
              <a:t>criteria.</a:t>
            </a:r>
            <a:endParaRPr lang="en-US" sz="1050" dirty="0"/>
          </a:p>
          <a:p>
            <a:r>
              <a:rPr lang="en-US" sz="1050" b="1" dirty="0" smtClean="0"/>
              <a:t>ALTDSPMTHD	</a:t>
            </a:r>
            <a:r>
              <a:rPr lang="en-US" sz="1050" b="1" dirty="0"/>
              <a:t> </a:t>
            </a:r>
            <a:r>
              <a:rPr lang="en-US" sz="1050" b="1" dirty="0" smtClean="0"/>
              <a:t>	(</a:t>
            </a:r>
            <a:r>
              <a:rPr lang="en-US" sz="1050" b="1" dirty="0">
                <a:solidFill>
                  <a:srgbClr val="FFC000"/>
                </a:solidFill>
              </a:rPr>
              <a:t>D_ADDR</a:t>
            </a:r>
            <a:r>
              <a:rPr lang="en-US" sz="1050" b="1" dirty="0"/>
              <a:t>)</a:t>
            </a:r>
            <a:endParaRPr lang="en-US" sz="1050" b="1" dirty="0" smtClean="0"/>
          </a:p>
          <a:p>
            <a:pPr lvl="1"/>
            <a:r>
              <a:rPr lang="en-US" sz="1050" dirty="0" smtClean="0"/>
              <a:t>Alternate </a:t>
            </a:r>
            <a:r>
              <a:rPr lang="en-US" sz="1050" dirty="0"/>
              <a:t>display </a:t>
            </a:r>
            <a:r>
              <a:rPr lang="en-US" sz="1050" dirty="0" smtClean="0"/>
              <a:t>method.</a:t>
            </a:r>
            <a:endParaRPr lang="en-US" sz="1050" dirty="0"/>
          </a:p>
          <a:p>
            <a:r>
              <a:rPr lang="en-US" sz="1050" b="1" dirty="0" smtClean="0"/>
              <a:t>DTLW_ID		(i4)</a:t>
            </a:r>
          </a:p>
          <a:p>
            <a:pPr lvl="1"/>
            <a:r>
              <a:rPr lang="en-US" sz="1050" dirty="0" smtClean="0"/>
              <a:t>Detail </a:t>
            </a:r>
            <a:r>
              <a:rPr lang="en-US" sz="1050" dirty="0"/>
              <a:t>window </a:t>
            </a:r>
            <a:r>
              <a:rPr lang="en-US" sz="1050" dirty="0" smtClean="0"/>
              <a:t>ID.</a:t>
            </a:r>
            <a:endParaRPr lang="en-US" sz="1050" dirty="0"/>
          </a:p>
          <a:p>
            <a:r>
              <a:rPr lang="en-US" sz="1050" b="1" dirty="0" smtClean="0"/>
              <a:t>MAX_HIT		(i1)</a:t>
            </a:r>
          </a:p>
          <a:p>
            <a:pPr lvl="1"/>
            <a:r>
              <a:rPr lang="en-US" sz="1050" dirty="0" smtClean="0"/>
              <a:t>List </a:t>
            </a:r>
            <a:r>
              <a:rPr lang="en-US" sz="1050" dirty="0"/>
              <a:t>has loaded a multiple of </a:t>
            </a:r>
            <a:r>
              <a:rPr lang="en-US" sz="1050" b="1" dirty="0"/>
              <a:t>MAX_LOAD</a:t>
            </a:r>
            <a:r>
              <a:rPr lang="en-US" sz="1050" dirty="0" smtClean="0"/>
              <a:t> items.</a:t>
            </a:r>
            <a:endParaRPr lang="en-US" sz="1050" dirty="0"/>
          </a:p>
          <a:p>
            <a:r>
              <a:rPr lang="en-US" sz="1050" b="1" dirty="0" smtClean="0"/>
              <a:t>DRLFILTERMTHD	</a:t>
            </a:r>
            <a:r>
              <a:rPr lang="en-US" sz="1050" b="1" dirty="0"/>
              <a:t> </a:t>
            </a:r>
            <a:r>
              <a:rPr lang="en-US" sz="1050" b="1" dirty="0" smtClean="0"/>
              <a:t>	(</a:t>
            </a:r>
            <a:r>
              <a:rPr lang="en-US" sz="1050" b="1" dirty="0">
                <a:solidFill>
                  <a:srgbClr val="FFC000"/>
                </a:solidFill>
              </a:rPr>
              <a:t>D_ADDR</a:t>
            </a:r>
            <a:r>
              <a:rPr lang="en-US" sz="1050" b="1" dirty="0"/>
              <a:t>)</a:t>
            </a:r>
            <a:endParaRPr lang="en-US" sz="1050" b="1" dirty="0" smtClean="0"/>
          </a:p>
          <a:p>
            <a:pPr lvl="1"/>
            <a:r>
              <a:rPr lang="en-US" sz="1050" dirty="0"/>
              <a:t>A</a:t>
            </a:r>
            <a:r>
              <a:rPr lang="en-US" sz="1050" dirty="0" smtClean="0"/>
              <a:t>ddress </a:t>
            </a:r>
            <a:r>
              <a:rPr lang="en-US" sz="1050" dirty="0"/>
              <a:t>of </a:t>
            </a:r>
            <a:r>
              <a:rPr lang="en-US" sz="1050" dirty="0" smtClean="0"/>
              <a:t>drill filter method</a:t>
            </a:r>
            <a:r>
              <a:rPr lang="en-US" sz="1050" dirty="0"/>
              <a:t>.</a:t>
            </a:r>
          </a:p>
          <a:p>
            <a:r>
              <a:rPr lang="en-US" sz="1050" b="1" dirty="0" smtClean="0"/>
              <a:t>DRLCLEANUPMTHD	</a:t>
            </a:r>
            <a:r>
              <a:rPr lang="en-US" sz="1050" b="1" dirty="0"/>
              <a:t> </a:t>
            </a:r>
            <a:r>
              <a:rPr lang="en-US" sz="1050" b="1" dirty="0" smtClean="0"/>
              <a:t>	(</a:t>
            </a:r>
            <a:r>
              <a:rPr lang="en-US" sz="1050" b="1" dirty="0">
                <a:solidFill>
                  <a:srgbClr val="FFC000"/>
                </a:solidFill>
              </a:rPr>
              <a:t>D_ADDR</a:t>
            </a:r>
            <a:r>
              <a:rPr lang="en-US" sz="1050" b="1" dirty="0"/>
              <a:t>)</a:t>
            </a:r>
            <a:endParaRPr lang="en-US" sz="1050" b="1" dirty="0" smtClean="0"/>
          </a:p>
          <a:p>
            <a:pPr lvl="1"/>
            <a:r>
              <a:rPr lang="en-US" sz="1050" dirty="0" smtClean="0"/>
              <a:t>Address </a:t>
            </a:r>
            <a:r>
              <a:rPr lang="en-US" sz="1050" dirty="0"/>
              <a:t>of cleanup </a:t>
            </a:r>
            <a:r>
              <a:rPr lang="en-US" sz="1050" dirty="0" smtClean="0"/>
              <a:t>method.</a:t>
            </a:r>
          </a:p>
          <a:p>
            <a:pPr lvl="1"/>
            <a:r>
              <a:rPr lang="en-US" sz="1050" dirty="0" smtClean="0"/>
              <a:t>If </a:t>
            </a:r>
            <a:r>
              <a:rPr lang="en-US" sz="1050" dirty="0"/>
              <a:t>not set, </a:t>
            </a:r>
            <a:r>
              <a:rPr lang="en-US" sz="1050" dirty="0" smtClean="0"/>
              <a:t>assumes </a:t>
            </a:r>
            <a:r>
              <a:rPr lang="en-US" sz="1050" b="1" dirty="0"/>
              <a:t>DRLFILTERMTHD</a:t>
            </a:r>
            <a:r>
              <a:rPr lang="en-US" sz="1050" dirty="0" smtClean="0"/>
              <a:t> </a:t>
            </a:r>
            <a:r>
              <a:rPr lang="en-US" sz="1050" dirty="0"/>
              <a:t>can be passed with </a:t>
            </a:r>
            <a:r>
              <a:rPr lang="en-US" sz="1050" b="1" dirty="0" smtClean="0">
                <a:solidFill>
                  <a:srgbClr val="FFC000"/>
                </a:solidFill>
              </a:rPr>
              <a:t>DA$OP_CLOSE</a:t>
            </a:r>
            <a:r>
              <a:rPr lang="en-US" sz="1050" dirty="0" smtClean="0"/>
              <a:t>.</a:t>
            </a:r>
            <a:endParaRPr lang="en-US" sz="1050" dirty="0"/>
          </a:p>
          <a:p>
            <a:r>
              <a:rPr lang="en-US" sz="1050" b="1" dirty="0" smtClean="0"/>
              <a:t>ALTSETCOLORMTHD	</a:t>
            </a:r>
            <a:r>
              <a:rPr lang="en-US" sz="1050" b="1" dirty="0"/>
              <a:t> (</a:t>
            </a:r>
            <a:r>
              <a:rPr lang="en-US" sz="1050" b="1" dirty="0">
                <a:solidFill>
                  <a:srgbClr val="FFC000"/>
                </a:solidFill>
              </a:rPr>
              <a:t>D_ADDR</a:t>
            </a:r>
            <a:r>
              <a:rPr lang="en-US" sz="1050" b="1" dirty="0"/>
              <a:t>)</a:t>
            </a:r>
            <a:endParaRPr lang="en-US" sz="1050" b="1" dirty="0" smtClean="0"/>
          </a:p>
          <a:p>
            <a:pPr lvl="1"/>
            <a:r>
              <a:rPr lang="en-US" sz="1050" dirty="0" smtClean="0"/>
              <a:t>Alternate </a:t>
            </a:r>
            <a:r>
              <a:rPr lang="en-US" sz="1050" dirty="0"/>
              <a:t>set line color </a:t>
            </a:r>
            <a:r>
              <a:rPr lang="en-US" sz="1050" dirty="0" smtClean="0"/>
              <a:t>method.</a:t>
            </a:r>
            <a:endParaRPr lang="en-US" sz="105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list_header.def Members</a:t>
            </a:r>
            <a:endParaRPr lang="en-US" altLang="en-US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260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80375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List Header Data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066800" y="2133600"/>
            <a:ext cx="2743200" cy="396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cursorid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hlistdata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max_load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altfetch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haltfilter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altdspmthd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dtlw_id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max_hit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drlfiltermthd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drlcleanupmthd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altsetcolormthd</a:t>
            </a:r>
          </a:p>
          <a:p>
            <a:pPr eaLnBrk="1" hangingPunct="1"/>
            <a:endParaRPr lang="en-US" altLang="en-US" sz="1800" b="1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altLang="en-US" sz="1600" b="1" dirty="0" smtClean="0">
                <a:solidFill>
                  <a:srgbClr val="C00000"/>
                </a:solidFill>
              </a:rPr>
              <a:t>* Defined in list_header.def</a:t>
            </a:r>
            <a:endParaRPr lang="en-US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5325208" y="3001108"/>
            <a:ext cx="2980592" cy="118989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defined data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including a </a:t>
            </a:r>
            <a:r>
              <a:rPr lang="en-US" altLang="en-US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</a:p>
          <a:p>
            <a:pPr eaLnBrk="1" hangingPunct="1"/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named “list_data”.</a:t>
            </a:r>
          </a:p>
          <a:p>
            <a:pPr eaLnBrk="1" hangingPunct="1"/>
            <a:endParaRPr lang="en-US" altLang="en-US" sz="2000" b="1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1066800" y="1600200"/>
            <a:ext cx="2743200" cy="40011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list_header</a:t>
            </a:r>
            <a:endParaRPr lang="en-US" altLang="en-US" sz="2000" b="1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5325208" y="2467708"/>
            <a:ext cx="2514600" cy="40011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list_record</a:t>
            </a:r>
            <a:endParaRPr lang="en-US" altLang="en-US" sz="2000" b="1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2514600" y="2667000"/>
            <a:ext cx="281060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0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i="1" dirty="0"/>
              <a:t>status</a:t>
            </a:r>
            <a:r>
              <a:rPr lang="en-US" altLang="en-US" sz="2000" b="1" dirty="0"/>
              <a:t> =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%</a:t>
            </a:r>
            <a:r>
              <a:rPr lang="en-US" altLang="en-US" sz="2000" b="1" dirty="0">
                <a:solidFill>
                  <a:srgbClr val="FF0000"/>
                </a:solidFill>
              </a:rPr>
              <a:t>l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_user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list_id</a:t>
            </a:r>
            <a:r>
              <a:rPr lang="en-US" altLang="en-US" sz="2000" b="1" dirty="0"/>
              <a:t>, </a:t>
            </a:r>
            <a:r>
              <a:rPr lang="en-US" altLang="en-US" sz="2000" b="1" dirty="0">
                <a:solidFill>
                  <a:srgbClr val="FFC000"/>
                </a:solidFill>
              </a:rPr>
              <a:t>D_LOAD</a:t>
            </a:r>
            <a:r>
              <a:rPr lang="en-US" altLang="en-US" sz="2000" b="1" dirty="0"/>
              <a:t>|</a:t>
            </a:r>
            <a:r>
              <a:rPr lang="en-US" altLang="en-US" sz="2000" b="1" dirty="0">
                <a:solidFill>
                  <a:srgbClr val="FFC000"/>
                </a:solidFill>
              </a:rPr>
              <a:t>D_COPY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data</a:t>
            </a:r>
            <a:r>
              <a:rPr lang="en-US" altLang="en-US" sz="2000" b="1" dirty="0" smtClean="0"/>
              <a:t> )</a:t>
            </a:r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l_user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list_id</a:t>
            </a:r>
            <a:r>
              <a:rPr lang="en-US" altLang="en-US" sz="2000" b="1" dirty="0"/>
              <a:t>, </a:t>
            </a:r>
            <a:r>
              <a:rPr lang="en-US" altLang="en-US" sz="2000" b="1" dirty="0">
                <a:solidFill>
                  <a:srgbClr val="FFC000"/>
                </a:solidFill>
              </a:rPr>
              <a:t>D_LOAD</a:t>
            </a:r>
            <a:r>
              <a:rPr lang="en-US" altLang="en-US" sz="2000" b="1" dirty="0"/>
              <a:t>|</a:t>
            </a:r>
            <a:r>
              <a:rPr lang="en-US" altLang="en-US" sz="2000" b="1" dirty="0">
                <a:solidFill>
                  <a:srgbClr val="FFC000"/>
                </a:solidFill>
              </a:rPr>
              <a:t>D_COPY</a:t>
            </a:r>
            <a:r>
              <a:rPr lang="en-US" altLang="en-US" sz="2000" b="1" dirty="0"/>
              <a:t>, </a:t>
            </a:r>
            <a:r>
              <a:rPr lang="en-US" altLang="en-US" sz="2000" b="1" i="1" dirty="0" smtClean="0"/>
              <a:t>data</a:t>
            </a:r>
            <a:r>
              <a:rPr lang="en-US" altLang="en-US" sz="2000" b="1" dirty="0" smtClean="0"/>
              <a:t> )</a:t>
            </a:r>
          </a:p>
          <a:p>
            <a:pPr marL="0" indent="0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400" dirty="0" smtClean="0"/>
              <a:t>Set/retrieve </a:t>
            </a:r>
            <a:r>
              <a:rPr lang="en-US" altLang="en-US" sz="2400" dirty="0" smtClean="0"/>
              <a:t>user data associated with a </a:t>
            </a:r>
            <a:r>
              <a:rPr lang="en-US" altLang="en-US" sz="2400" dirty="0" smtClean="0"/>
              <a:t>list.</a:t>
            </a:r>
            <a:endParaRPr lang="en-US" altLang="en-US" sz="2400" b="1" dirty="0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 smtClean="0">
                <a:cs typeface="Arial" panose="020B0604020202020204" pitchFamily="34" charset="0"/>
              </a:rPr>
              <a:t>Return value:</a:t>
            </a:r>
          </a:p>
          <a:p>
            <a:pPr lvl="1" eaLnBrk="1" hangingPunct="1"/>
            <a:r>
              <a:rPr lang="en-US" altLang="en-US" sz="2400" b="1" i="1" dirty="0" smtClean="0">
                <a:cs typeface="Times New Roman" panose="02020603050405020304" pitchFamily="18" charset="0"/>
              </a:rPr>
              <a:t>STATUS	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(n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</a:pPr>
            <a:r>
              <a:rPr lang="en-US" altLang="en-US" sz="2400" dirty="0"/>
              <a:t>Returns true if successful, otherwise false.</a:t>
            </a:r>
            <a:endParaRPr lang="en-US" altLang="en-US" sz="240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%L_USER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400" b="1" i="1" dirty="0" smtClean="0">
                <a:cs typeface="Times New Roman" panose="02020603050405020304" pitchFamily="18" charset="0"/>
              </a:rPr>
              <a:t>LIST_ID</a:t>
            </a:r>
            <a:r>
              <a:rPr lang="en-US" altLang="en-US" sz="1400" b="1" dirty="0" smtClean="0">
                <a:cs typeface="Times New Roman" panose="02020603050405020304" pitchFamily="18" charset="0"/>
              </a:rPr>
              <a:t>		(n)</a:t>
            </a:r>
            <a:endParaRPr lang="en-US" altLang="en-US" sz="1400" b="1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The ID of the list for which to set/retrieve user data</a:t>
            </a:r>
            <a:r>
              <a:rPr lang="en-US" altLang="en-US" sz="1400" dirty="0" smtClean="0">
                <a:cs typeface="Times New Roman" panose="02020603050405020304" pitchFamily="18" charset="0"/>
              </a:rPr>
              <a:t>.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r>
              <a:rPr lang="en-US" altLang="en-US" sz="1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D_LOAD</a:t>
            </a:r>
            <a:endParaRPr lang="en-US" altLang="en-US" sz="1400" b="1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Set the user data; overrides any previous user data</a:t>
            </a:r>
            <a:r>
              <a:rPr lang="en-US" altLang="en-US" sz="1400" dirty="0" smtClean="0">
                <a:cs typeface="Times New Roman" panose="02020603050405020304" pitchFamily="18" charset="0"/>
              </a:rPr>
              <a:t>.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r>
              <a:rPr lang="en-US" altLang="en-US" sz="1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D_COPY</a:t>
            </a:r>
            <a:endParaRPr lang="en-US" altLang="en-US" sz="1400" b="1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en-US" sz="1400" dirty="0">
                <a:cs typeface="Times New Roman" panose="02020603050405020304" pitchFamily="18" charset="0"/>
              </a:rPr>
              <a:t>Get the user data; returns false if there is no data associated with the list</a:t>
            </a:r>
            <a:r>
              <a:rPr lang="en-US" altLang="en-US" sz="1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1400" b="1" i="1" dirty="0" smtClean="0">
                <a:cs typeface="Times New Roman" panose="02020603050405020304" pitchFamily="18" charset="0"/>
              </a:rPr>
              <a:t>DATA</a:t>
            </a:r>
            <a:r>
              <a:rPr lang="en-US" altLang="en-US" sz="1400" dirty="0" smtClean="0">
                <a:cs typeface="Times New Roman" panose="02020603050405020304" pitchFamily="18" charset="0"/>
              </a:rPr>
              <a:t>			</a:t>
            </a:r>
            <a:r>
              <a:rPr lang="en-US" altLang="en-US" sz="1400" b="1" dirty="0" smtClean="0">
                <a:cs typeface="Times New Roman" panose="02020603050405020304" pitchFamily="18" charset="0"/>
              </a:rPr>
              <a:t>(a)</a:t>
            </a:r>
          </a:p>
          <a:p>
            <a:pPr lvl="1"/>
            <a:r>
              <a:rPr lang="en-US" altLang="en-US" sz="14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1400" dirty="0">
                <a:cs typeface="Times New Roman" panose="02020603050405020304" pitchFamily="18" charset="0"/>
              </a:rPr>
              <a:t>user data to store with the list on </a:t>
            </a:r>
            <a:r>
              <a:rPr lang="en-US" altLang="en-US" sz="1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D_LOAD</a:t>
            </a:r>
            <a:r>
              <a:rPr lang="en-US" altLang="en-US" sz="1400" dirty="0" smtClean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14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1400" dirty="0">
                <a:cs typeface="Times New Roman" panose="02020603050405020304" pitchFamily="18" charset="0"/>
              </a:rPr>
              <a:t>user data retrieved from the list on </a:t>
            </a:r>
            <a:r>
              <a:rPr lang="en-US" altLang="en-US" sz="1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D_COPY</a:t>
            </a:r>
            <a:r>
              <a:rPr lang="en-US" altLang="en-US" sz="1400" dirty="0" smtClean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1400" dirty="0" smtClean="0">
                <a:cs typeface="Times New Roman" panose="02020603050405020304" pitchFamily="18" charset="0"/>
              </a:rPr>
              <a:t>Data </a:t>
            </a:r>
            <a:r>
              <a:rPr lang="en-US" altLang="en-US" sz="1400" dirty="0">
                <a:cs typeface="Times New Roman" panose="02020603050405020304" pitchFamily="18" charset="0"/>
              </a:rPr>
              <a:t>can be from 1 to 65,535 characters</a:t>
            </a:r>
            <a:r>
              <a:rPr lang="en-US" altLang="en-US" sz="1400" dirty="0" smtClean="0">
                <a:cs typeface="Times New Roman" panose="02020603050405020304" pitchFamily="18" charset="0"/>
              </a:rPr>
              <a:t>.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endParaRPr lang="en-US" altLang="en-US" sz="1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400" dirty="0" smtClean="0">
              <a:cs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%</a:t>
            </a:r>
            <a:r>
              <a:rPr lang="en-US" altLang="en-US" dirty="0" smtClean="0">
                <a:solidFill>
                  <a:srgbClr val="FF0000"/>
                </a:solidFill>
              </a:rPr>
              <a:t>L_USER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Exercise 9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Follow the instructions for this exercise.</a:t>
            </a:r>
            <a:endParaRPr lang="en-US" altLang="en-US" sz="28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CU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Create an input window for the </a:t>
            </a:r>
            <a:r>
              <a:rPr lang="en-US" altLang="en-US" dirty="0" smtClean="0"/>
              <a:t>list.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a filter </a:t>
            </a:r>
            <a:r>
              <a:rPr lang="en-US" altLang="en-US" dirty="0" smtClean="0"/>
              <a:t>window.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a filter method </a:t>
            </a:r>
            <a:r>
              <a:rPr lang="en-US" altLang="en-US" dirty="0" smtClean="0"/>
              <a:t>routine: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Gets user filter </a:t>
            </a:r>
            <a:r>
              <a:rPr lang="en-US" altLang="en-US" dirty="0" smtClean="0"/>
              <a:t>criteria.</a:t>
            </a:r>
            <a:endParaRPr lang="en-US" altLang="en-US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Steps To Creating a Key Drill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7575" cy="1143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CU Toolkit Routines Involved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CUE_DRILLCTL</a:t>
            </a:r>
          </a:p>
          <a:p>
            <a:pPr lvl="1"/>
            <a:r>
              <a:rPr lang="en-US" altLang="en-US" sz="2800" dirty="0" smtClean="0">
                <a:latin typeface="Arial" panose="020B0604020202020204" pitchFamily="34" charset="0"/>
              </a:rPr>
              <a:t>Create </a:t>
            </a:r>
            <a:r>
              <a:rPr lang="en-US" altLang="en-US" sz="2800" dirty="0" smtClean="0">
                <a:latin typeface="Arial" panose="020B0604020202020204" pitchFamily="34" charset="0"/>
              </a:rPr>
              <a:t>a program control for a drill </a:t>
            </a:r>
            <a:r>
              <a:rPr lang="en-US" altLang="en-US" sz="2800" dirty="0" smtClean="0">
                <a:latin typeface="Arial" panose="020B0604020202020204" pitchFamily="34" charset="0"/>
              </a:rPr>
              <a:t>method.</a:t>
            </a:r>
            <a:endParaRPr lang="en-US" altLang="en-US" sz="2800" i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CUL_DRILLPROCESS</a:t>
            </a:r>
          </a:p>
          <a:p>
            <a:pPr lvl="1"/>
            <a:r>
              <a:rPr lang="en-US" altLang="en-US" sz="2800" dirty="0" smtClean="0">
                <a:latin typeface="Arial" panose="020B0604020202020204" pitchFamily="34" charset="0"/>
              </a:rPr>
              <a:t>Process </a:t>
            </a:r>
            <a:r>
              <a:rPr lang="en-US" altLang="en-US" sz="2800" dirty="0" smtClean="0">
                <a:latin typeface="Arial" panose="020B0604020202020204" pitchFamily="34" charset="0"/>
              </a:rPr>
              <a:t>a drill method </a:t>
            </a:r>
            <a:r>
              <a:rPr lang="en-US" altLang="en-US" sz="2800" dirty="0" smtClean="0">
                <a:latin typeface="Arial" panose="020B0604020202020204" pitchFamily="34" charset="0"/>
              </a:rPr>
              <a:t>list.</a:t>
            </a:r>
            <a:endParaRPr lang="en-US" altLang="en-US" sz="2800" i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CUL_DESTROYDRILLCONTEXT</a:t>
            </a:r>
          </a:p>
          <a:p>
            <a:pPr lvl="1"/>
            <a:r>
              <a:rPr lang="en-US" altLang="en-US" sz="2800" dirty="0" smtClean="0">
                <a:latin typeface="Arial" panose="020B0604020202020204" pitchFamily="34" charset="0"/>
              </a:rPr>
              <a:t>Destroy </a:t>
            </a:r>
            <a:r>
              <a:rPr lang="en-US" altLang="en-US" sz="2800" dirty="0" smtClean="0">
                <a:latin typeface="Arial" panose="020B0604020202020204" pitchFamily="34" charset="0"/>
              </a:rPr>
              <a:t>a drill context </a:t>
            </a:r>
            <a:r>
              <a:rPr lang="en-US" altLang="en-US" sz="2800" dirty="0" smtClean="0">
                <a:latin typeface="Arial" panose="020B0604020202020204" pitchFamily="34" charset="0"/>
              </a:rPr>
              <a:t>list.</a:t>
            </a:r>
            <a:endParaRPr lang="en-US" altLang="en-US" sz="2800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%CUE_DRILLCTL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400" b="1" i="1" dirty="0"/>
              <a:t>hprogctl</a:t>
            </a:r>
            <a:r>
              <a:rPr lang="en-US" altLang="en-US" sz="1400" b="1" dirty="0"/>
              <a:t> = </a:t>
            </a:r>
            <a:r>
              <a:rPr lang="en-US" altLang="en-US" sz="1400" b="1" dirty="0">
                <a:solidFill>
                  <a:srgbClr val="FF0000"/>
                </a:solidFill>
              </a:rPr>
              <a:t>%cue_drillctl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ctlname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recsize</a:t>
            </a:r>
            <a:r>
              <a:rPr lang="en-US" altLang="en-US" sz="1400" b="1" dirty="0"/>
              <a:t>, </a:t>
            </a:r>
            <a:r>
              <a:rPr lang="en-US" altLang="en-US" sz="1400" b="1" i="1" dirty="0"/>
              <a:t>datasize</a:t>
            </a:r>
            <a:r>
              <a:rPr lang="en-US" altLang="en-US" sz="1400" b="1" dirty="0"/>
              <a:t>, [</a:t>
            </a:r>
            <a:r>
              <a:rPr lang="en-US" altLang="en-US" sz="1400" b="1" i="1" dirty="0"/>
              <a:t>context</a:t>
            </a:r>
            <a:r>
              <a:rPr lang="en-US" altLang="en-US" sz="1400" b="1" dirty="0"/>
              <a:t>] [, </a:t>
            </a:r>
            <a:r>
              <a:rPr lang="en-US" altLang="en-US" sz="1400" b="1" i="1" dirty="0"/>
              <a:t>listclass</a:t>
            </a:r>
            <a:r>
              <a:rPr lang="en-US" altLang="en-US" sz="1400" b="1" dirty="0" smtClean="0"/>
              <a:t>] )</a:t>
            </a:r>
          </a:p>
          <a:p>
            <a:pPr marL="0" indent="0">
              <a:buNone/>
            </a:pPr>
            <a:endParaRPr lang="en-US" altLang="en-US" sz="1400" dirty="0"/>
          </a:p>
          <a:p>
            <a:r>
              <a:rPr lang="en-US" altLang="en-US" sz="1400" dirty="0" smtClean="0"/>
              <a:t>Create </a:t>
            </a:r>
            <a:r>
              <a:rPr lang="en-US" altLang="en-US" sz="1400" dirty="0"/>
              <a:t>a program control for a drill </a:t>
            </a:r>
            <a:r>
              <a:rPr lang="en-US" altLang="en-US" sz="1400" dirty="0" smtClean="0"/>
              <a:t>method.</a:t>
            </a:r>
          </a:p>
          <a:p>
            <a:r>
              <a:rPr lang="en-US" altLang="en-US" sz="1400" dirty="0" smtClean="0"/>
              <a:t>Initializes </a:t>
            </a:r>
            <a:r>
              <a:rPr lang="en-US" altLang="en-US" sz="1400" dirty="0"/>
              <a:t>all the member properties of a program control and its contained input </a:t>
            </a:r>
            <a:r>
              <a:rPr lang="en-US" altLang="en-US" sz="1400" dirty="0" smtClean="0"/>
              <a:t>controls.</a:t>
            </a:r>
          </a:p>
          <a:p>
            <a:r>
              <a:rPr lang="en-US" altLang="en-US" sz="1400" dirty="0" smtClean="0"/>
              <a:t>A </a:t>
            </a:r>
            <a:r>
              <a:rPr lang="en-US" altLang="en-US" sz="1400" dirty="0"/>
              <a:t>drill control is assumed to contain a filter criteria screen as the first input control and a selection list of matches as the second input </a:t>
            </a:r>
            <a:r>
              <a:rPr lang="en-US" altLang="en-US" sz="1400" dirty="0" smtClean="0"/>
              <a:t>control.</a:t>
            </a:r>
          </a:p>
          <a:p>
            <a:r>
              <a:rPr lang="en-US" altLang="en-US" sz="1400" dirty="0" smtClean="0"/>
              <a:t>The </a:t>
            </a:r>
            <a:r>
              <a:rPr lang="en-US" altLang="en-US" sz="1400" dirty="0"/>
              <a:t>name of the input windows are assumed to be </a:t>
            </a:r>
            <a:r>
              <a:rPr lang="en-US" altLang="en-US" sz="1400" b="1" i="1" dirty="0"/>
              <a:t>ctlname</a:t>
            </a:r>
            <a:r>
              <a:rPr lang="en-US" altLang="en-US" sz="1400" b="1" dirty="0"/>
              <a:t>_flt</a:t>
            </a:r>
            <a:r>
              <a:rPr lang="en-US" altLang="en-US" sz="1400" dirty="0"/>
              <a:t> and </a:t>
            </a:r>
            <a:r>
              <a:rPr lang="en-US" altLang="en-US" sz="1400" b="1" i="1" dirty="0" smtClean="0"/>
              <a:t>ctlname</a:t>
            </a:r>
            <a:r>
              <a:rPr lang="en-US" altLang="en-US" sz="1400" b="1" dirty="0" smtClean="0"/>
              <a:t>_lst</a:t>
            </a:r>
            <a:r>
              <a:rPr lang="en-US" altLang="en-US" sz="1400" dirty="0" smtClean="0"/>
              <a:t>.</a:t>
            </a:r>
          </a:p>
          <a:p>
            <a:r>
              <a:rPr lang="en-US" altLang="en-US" sz="1400" dirty="0" smtClean="0"/>
              <a:t>If </a:t>
            </a:r>
            <a:r>
              <a:rPr lang="en-US" altLang="en-US" sz="1400" dirty="0"/>
              <a:t>a routine </a:t>
            </a:r>
            <a:r>
              <a:rPr lang="en-US" altLang="en-US" sz="1400" b="1" dirty="0"/>
              <a:t>dlf_</a:t>
            </a:r>
            <a:r>
              <a:rPr lang="en-US" altLang="en-US" sz="1400" b="1" i="1" dirty="0"/>
              <a:t>ctlname</a:t>
            </a:r>
            <a:r>
              <a:rPr lang="en-US" altLang="en-US" sz="1400" dirty="0"/>
              <a:t> exists, it will be </a:t>
            </a:r>
            <a:r>
              <a:rPr lang="en-US" altLang="en-US" sz="1400" dirty="0" smtClean="0"/>
              <a:t>registered </a:t>
            </a:r>
            <a:r>
              <a:rPr lang="en-US" altLang="en-US" sz="1400" dirty="0"/>
              <a:t>as the filter </a:t>
            </a:r>
            <a:r>
              <a:rPr lang="en-US" altLang="en-US" sz="1400" dirty="0" smtClean="0"/>
              <a:t>method.</a:t>
            </a:r>
          </a:p>
          <a:p>
            <a:r>
              <a:rPr lang="en-US" altLang="en-US" sz="1400" dirty="0" smtClean="0"/>
              <a:t>If </a:t>
            </a:r>
            <a:r>
              <a:rPr lang="en-US" altLang="en-US" sz="1400" dirty="0"/>
              <a:t>a window named </a:t>
            </a:r>
            <a:r>
              <a:rPr lang="en-US" altLang="en-US" sz="1400" b="1" i="1" dirty="0"/>
              <a:t>ctlname</a:t>
            </a:r>
            <a:r>
              <a:rPr lang="en-US" altLang="en-US" sz="1400" b="1" dirty="0"/>
              <a:t>_dtl</a:t>
            </a:r>
            <a:r>
              <a:rPr lang="en-US" altLang="en-US" sz="1400" dirty="0"/>
              <a:t> exists it will be loaded and used as a detail </a:t>
            </a:r>
            <a:r>
              <a:rPr lang="en-US" altLang="en-US" sz="1400" dirty="0" smtClean="0"/>
              <a:t>window.</a:t>
            </a:r>
          </a:p>
          <a:p>
            <a:r>
              <a:rPr lang="en-US" altLang="en-US" sz="1400" dirty="0" smtClean="0"/>
              <a:t>A </a:t>
            </a:r>
            <a:r>
              <a:rPr lang="en-US" altLang="en-US" sz="1400" dirty="0"/>
              <a:t>standard detail list arrive method (</a:t>
            </a:r>
            <a:r>
              <a:rPr lang="en-US" altLang="en-US" sz="1400" b="1" dirty="0">
                <a:solidFill>
                  <a:srgbClr val="FF0000"/>
                </a:solidFill>
              </a:rPr>
              <a:t>LAR_STDDTL</a:t>
            </a:r>
            <a:r>
              <a:rPr lang="en-US" altLang="en-US" sz="1400" dirty="0"/>
              <a:t>) will be registered that performs an </a:t>
            </a:r>
            <a:r>
              <a:rPr lang="en-US" altLang="en-US" sz="1400" b="1" dirty="0">
                <a:solidFill>
                  <a:srgbClr val="FF0000"/>
                </a:solidFill>
              </a:rPr>
              <a:t>I_DISPLAY</a:t>
            </a:r>
            <a:r>
              <a:rPr lang="en-US" altLang="en-US" sz="1400" dirty="0"/>
              <a:t> to the detail window whenever the user </a:t>
            </a:r>
            <a:r>
              <a:rPr lang="en-US" altLang="en-US" sz="1400" dirty="0" smtClean="0"/>
              <a:t>navigates </a:t>
            </a:r>
            <a:r>
              <a:rPr lang="en-US" altLang="en-US" sz="1400" dirty="0"/>
              <a:t>to a different item in the </a:t>
            </a:r>
            <a:r>
              <a:rPr lang="en-US" altLang="en-US" sz="1400" dirty="0" smtClean="0"/>
              <a:t>list.</a:t>
            </a:r>
          </a:p>
          <a:p>
            <a:r>
              <a:rPr lang="en-US" altLang="en-US" sz="1400" dirty="0" smtClean="0"/>
              <a:t>Any </a:t>
            </a:r>
            <a:r>
              <a:rPr lang="en-US" altLang="en-US" sz="1400" dirty="0"/>
              <a:t>data that needs to be displayed to the detail window must exist in the </a:t>
            </a:r>
            <a:r>
              <a:rPr lang="en-US" altLang="en-US" sz="1400" b="1" dirty="0"/>
              <a:t>list_record.list_data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group.</a:t>
            </a:r>
          </a:p>
          <a:p>
            <a:r>
              <a:rPr lang="en-US" altLang="en-US" sz="1400" dirty="0" smtClean="0"/>
              <a:t>Return Value:</a:t>
            </a:r>
          </a:p>
          <a:p>
            <a:pPr lvl="1"/>
            <a:r>
              <a:rPr lang="en-US" altLang="en-US" sz="1400" b="1" i="1" dirty="0" smtClean="0"/>
              <a:t>HPROGCTL</a:t>
            </a:r>
            <a:r>
              <a:rPr lang="en-US" altLang="en-US" sz="1400" b="1" dirty="0" smtClean="0"/>
              <a:t>		(n)</a:t>
            </a:r>
          </a:p>
          <a:p>
            <a:pPr lvl="2"/>
            <a:r>
              <a:rPr lang="en-US" altLang="en-US" sz="1400" dirty="0" smtClean="0"/>
              <a:t>The </a:t>
            </a:r>
            <a:r>
              <a:rPr lang="en-US" altLang="en-US" sz="1400" dirty="0"/>
              <a:t>created program control handle.</a:t>
            </a:r>
            <a:endParaRPr lang="en-US" altLang="en-US" sz="1400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i="1" dirty="0" smtClean="0"/>
              <a:t>CTLNAME </a:t>
            </a:r>
            <a:r>
              <a:rPr lang="en-US" sz="1600" b="1" dirty="0" smtClean="0"/>
              <a:t>	(</a:t>
            </a:r>
            <a:r>
              <a:rPr lang="en-US" sz="1600" b="1" dirty="0"/>
              <a:t>a)</a:t>
            </a:r>
          </a:p>
          <a:p>
            <a:pPr lvl="1"/>
            <a:r>
              <a:rPr lang="en-US" sz="1600" dirty="0"/>
              <a:t>The name of the drill control.</a:t>
            </a:r>
          </a:p>
          <a:p>
            <a:r>
              <a:rPr lang="en-US" sz="1600" b="1" i="1" dirty="0" smtClean="0"/>
              <a:t>RECSIZE </a:t>
            </a:r>
            <a:r>
              <a:rPr lang="en-US" sz="1600" b="1" dirty="0" smtClean="0"/>
              <a:t>	(</a:t>
            </a:r>
            <a:r>
              <a:rPr lang="en-US" sz="1600" b="1" dirty="0"/>
              <a:t>n)</a:t>
            </a:r>
          </a:p>
          <a:p>
            <a:pPr lvl="1"/>
            <a:r>
              <a:rPr lang="en-US" sz="1600" dirty="0"/>
              <a:t>The size of the data record used to populate the list.</a:t>
            </a:r>
          </a:p>
          <a:p>
            <a:r>
              <a:rPr lang="en-US" sz="1600" b="1" i="1" dirty="0" smtClean="0"/>
              <a:t>DATASIZE </a:t>
            </a:r>
            <a:r>
              <a:rPr lang="en-US" sz="1600" b="1" dirty="0" smtClean="0"/>
              <a:t>	(</a:t>
            </a:r>
            <a:r>
              <a:rPr lang="en-US" sz="1600" b="1" dirty="0"/>
              <a:t>n)</a:t>
            </a:r>
          </a:p>
          <a:p>
            <a:pPr lvl="1"/>
            <a:r>
              <a:rPr lang="en-US" sz="1600" dirty="0"/>
              <a:t>The size of the list associated data.</a:t>
            </a:r>
          </a:p>
          <a:p>
            <a:r>
              <a:rPr lang="en-US" sz="1600" b="1" i="1" dirty="0" smtClean="0"/>
              <a:t>CONTEXT </a:t>
            </a:r>
            <a:r>
              <a:rPr lang="en-US" sz="1600" b="1" dirty="0" smtClean="0"/>
              <a:t>	(</a:t>
            </a:r>
            <a:r>
              <a:rPr lang="en-US" sz="1600" b="1" dirty="0"/>
              <a:t>n)</a:t>
            </a:r>
          </a:p>
          <a:p>
            <a:pPr lvl="1"/>
            <a:r>
              <a:rPr lang="en-US" sz="1600" dirty="0" smtClean="0"/>
              <a:t>Optional</a:t>
            </a:r>
          </a:p>
          <a:p>
            <a:pPr lvl="1"/>
            <a:r>
              <a:rPr lang="en-US" sz="1600" dirty="0" smtClean="0"/>
              <a:t>Preserve </a:t>
            </a:r>
            <a:r>
              <a:rPr lang="en-US" sz="1600" dirty="0"/>
              <a:t>the list context.</a:t>
            </a:r>
          </a:p>
          <a:p>
            <a:r>
              <a:rPr lang="en-US" sz="1600" b="1" i="1" dirty="0" smtClean="0"/>
              <a:t>LISTCLASS</a:t>
            </a:r>
            <a:r>
              <a:rPr lang="en-US" sz="1600" b="1" dirty="0" smtClean="0"/>
              <a:t>	(a</a:t>
            </a:r>
            <a:r>
              <a:rPr lang="en-US" sz="1600" b="1" dirty="0"/>
              <a:t>)</a:t>
            </a:r>
          </a:p>
          <a:p>
            <a:pPr lvl="1"/>
            <a:r>
              <a:rPr lang="en-US" sz="1600" dirty="0" smtClean="0"/>
              <a:t>Optional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name of the list class to use when creating the </a:t>
            </a:r>
            <a:r>
              <a:rPr lang="en-US" sz="1600" dirty="0" smtClean="0"/>
              <a:t>list.</a:t>
            </a:r>
          </a:p>
          <a:p>
            <a:pPr lvl="1"/>
            <a:r>
              <a:rPr lang="en-US" sz="1600" dirty="0" smtClean="0"/>
              <a:t>Defaults </a:t>
            </a:r>
            <a:r>
              <a:rPr lang="en-US" sz="1600" dirty="0"/>
              <a:t>to “</a:t>
            </a:r>
            <a:r>
              <a:rPr lang="en-US" sz="1600" b="1" dirty="0"/>
              <a:t>sel_1_0_10</a:t>
            </a:r>
            <a:r>
              <a:rPr lang="en-US" sz="1600" dirty="0" smtClean="0"/>
              <a:t>”.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%CUE_DRILLCTL</a:t>
            </a:r>
            <a:r>
              <a:rPr lang="en-US" altLang="en-US" smtClean="0"/>
              <a:t> Arguments</a:t>
            </a:r>
            <a:endParaRPr lang="en-US" altLang="en-US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Filter criteria screen (1</a:t>
            </a:r>
            <a:r>
              <a:rPr lang="en-US" altLang="en-US" baseline="30000" dirty="0" smtClean="0">
                <a:cs typeface="Times New Roman" panose="02020603050405020304" pitchFamily="18" charset="0"/>
              </a:rPr>
              <a:t>st</a:t>
            </a:r>
            <a:r>
              <a:rPr lang="en-US" altLang="en-US" dirty="0" smtClean="0">
                <a:cs typeface="Times New Roman" panose="02020603050405020304" pitchFamily="18" charset="0"/>
              </a:rPr>
              <a:t> control</a:t>
            </a:r>
            <a:r>
              <a:rPr lang="en-US" altLang="en-US" dirty="0" smtClean="0">
                <a:cs typeface="Times New Roman" panose="02020603050405020304" pitchFamily="18" charset="0"/>
              </a:rPr>
              <a:t>):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Used to get filter criteria from </a:t>
            </a:r>
            <a:r>
              <a:rPr lang="en-US" altLang="en-US" dirty="0" smtClean="0">
                <a:cs typeface="Times New Roman" panose="02020603050405020304" pitchFamily="18" charset="0"/>
              </a:rPr>
              <a:t>user.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Selection list (2</a:t>
            </a:r>
            <a:r>
              <a:rPr lang="en-US" altLang="en-US" baseline="30000" dirty="0" smtClean="0">
                <a:cs typeface="Times New Roman" panose="02020603050405020304" pitchFamily="18" charset="0"/>
              </a:rPr>
              <a:t>nd</a:t>
            </a:r>
            <a:r>
              <a:rPr lang="en-US" altLang="en-US" dirty="0" smtClean="0">
                <a:cs typeface="Times New Roman" panose="02020603050405020304" pitchFamily="18" charset="0"/>
              </a:rPr>
              <a:t> control</a:t>
            </a:r>
            <a:r>
              <a:rPr lang="en-US" altLang="en-US" dirty="0" smtClean="0">
                <a:cs typeface="Times New Roman" panose="02020603050405020304" pitchFamily="18" charset="0"/>
              </a:rPr>
              <a:t>):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Holds list of matches </a:t>
            </a:r>
            <a:r>
              <a:rPr lang="en-US" altLang="en-US" dirty="0" smtClean="0">
                <a:cs typeface="Times New Roman" panose="02020603050405020304" pitchFamily="18" charset="0"/>
              </a:rPr>
              <a:t>found.</a:t>
            </a:r>
            <a:endParaRPr lang="en-US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Controls Created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Two input windows need to be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created: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b="1" i="1" dirty="0" smtClean="0">
                <a:cs typeface="Times New Roman" panose="02020603050405020304" pitchFamily="18" charset="0"/>
              </a:rPr>
              <a:t>ctlname_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flt</a:t>
            </a: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	– Filter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criteria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window.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b="1" i="1" dirty="0" smtClean="0">
                <a:cs typeface="Times New Roman" panose="02020603050405020304" pitchFamily="18" charset="0"/>
              </a:rPr>
              <a:t>ctlname_</a:t>
            </a:r>
            <a:r>
              <a:rPr lang="en-US" altLang="en-US" sz="2400" b="1" dirty="0" smtClean="0">
                <a:cs typeface="Times New Roman" panose="02020603050405020304" pitchFamily="18" charset="0"/>
              </a:rPr>
              <a:t>lst</a:t>
            </a: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– </a:t>
            </a:r>
            <a:r>
              <a:rPr lang="en-US" altLang="en-US" sz="2400" dirty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nput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window used by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list.</a:t>
            </a:r>
            <a:endParaRPr lang="en-US" altLang="en-US" sz="2400" i="1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Drill filter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method: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b="1" dirty="0" smtClean="0">
                <a:cs typeface="Times New Roman" panose="02020603050405020304" pitchFamily="18" charset="0"/>
              </a:rPr>
              <a:t>dlf_</a:t>
            </a:r>
            <a:r>
              <a:rPr lang="en-US" altLang="en-US" sz="2400" b="1" i="1" dirty="0" smtClean="0">
                <a:cs typeface="Times New Roman" panose="02020603050405020304" pitchFamily="18" charset="0"/>
              </a:rPr>
              <a:t>ctlname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	– Drill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filter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method.</a:t>
            </a:r>
            <a:endParaRPr lang="en-US" altLang="en-US" sz="2400" dirty="0" smtClean="0">
              <a:cs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%CUE_DRILLCTL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Naming Conventions</a:t>
            </a:r>
            <a:endParaRPr lang="en-US" altLang="en-US" dirty="0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200" b="1" i="1" dirty="0"/>
              <a:t>status</a:t>
            </a:r>
            <a:r>
              <a:rPr lang="en-US" altLang="en-US" sz="1200" b="1" dirty="0"/>
              <a:t> = </a:t>
            </a:r>
            <a:r>
              <a:rPr lang="en-US" altLang="en-US" sz="1200" b="1" dirty="0">
                <a:solidFill>
                  <a:srgbClr val="FF0000"/>
                </a:solidFill>
              </a:rPr>
              <a:t>%cul_drillprocess</a:t>
            </a:r>
            <a:r>
              <a:rPr lang="en-US" altLang="en-US" sz="1200" b="1" dirty="0" smtClean="0"/>
              <a:t>( </a:t>
            </a:r>
            <a:r>
              <a:rPr lang="en-US" altLang="en-US" sz="1200" b="1" i="1" dirty="0" smtClean="0"/>
              <a:t>list_id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listdata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hprogctl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prefilter</a:t>
            </a:r>
            <a:r>
              <a:rPr lang="en-US" altLang="en-US" sz="1200" b="1" dirty="0"/>
              <a:t>, </a:t>
            </a:r>
            <a:r>
              <a:rPr lang="en-US" altLang="en-US" sz="1200" b="1" i="1" dirty="0"/>
              <a:t>selectmode</a:t>
            </a:r>
            <a:r>
              <a:rPr lang="en-US" altLang="en-US" sz="1200" b="1" dirty="0" smtClean="0"/>
              <a:t>, [</a:t>
            </a:r>
            <a:r>
              <a:rPr lang="en-US" altLang="en-US" sz="1200" b="1" i="1" dirty="0"/>
              <a:t>miscparms</a:t>
            </a:r>
            <a:r>
              <a:rPr lang="en-US" altLang="en-US" sz="1200" b="1" dirty="0" smtClean="0"/>
              <a:t>] )</a:t>
            </a:r>
            <a:endParaRPr lang="en-US" altLang="en-US" sz="1200" b="1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Processes </a:t>
            </a:r>
            <a:r>
              <a:rPr lang="en-US" altLang="en-US" sz="1600" dirty="0"/>
              <a:t>the list for the drill </a:t>
            </a:r>
            <a:r>
              <a:rPr lang="en-US" altLang="en-US" sz="1600" dirty="0" smtClean="0"/>
              <a:t>method.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program control </a:t>
            </a:r>
            <a:r>
              <a:rPr lang="en-US" altLang="en-US" sz="1600" b="1" i="1" dirty="0"/>
              <a:t>filtermeth</a:t>
            </a:r>
            <a:r>
              <a:rPr lang="en-US" altLang="en-US" sz="1600" dirty="0"/>
              <a:t> will be called to handle filter </a:t>
            </a:r>
            <a:r>
              <a:rPr lang="en-US" altLang="en-US" sz="1600" dirty="0" smtClean="0"/>
              <a:t>criteria.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user is presented with a list of items matching the filter </a:t>
            </a:r>
            <a:r>
              <a:rPr lang="en-US" altLang="en-US" sz="1600" dirty="0" smtClean="0"/>
              <a:t>criteria.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If </a:t>
            </a:r>
            <a:r>
              <a:rPr lang="en-US" altLang="en-US" sz="1600" dirty="0"/>
              <a:t>passed, the </a:t>
            </a:r>
            <a:r>
              <a:rPr lang="en-US" altLang="en-US" sz="1600" b="1" i="1" dirty="0"/>
              <a:t>prefilter</a:t>
            </a:r>
            <a:r>
              <a:rPr lang="en-US" altLang="en-US" sz="1600" dirty="0"/>
              <a:t> will be passed on to the filter method.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If </a:t>
            </a:r>
            <a:r>
              <a:rPr lang="en-US" altLang="en-US" sz="1600" b="1" i="1" dirty="0"/>
              <a:t>selectmode</a:t>
            </a:r>
            <a:r>
              <a:rPr lang="en-US" altLang="en-US" sz="1600" dirty="0"/>
              <a:t> is passed and set to </a:t>
            </a:r>
            <a:r>
              <a:rPr lang="en-US" altLang="en-US" sz="1600" b="1" dirty="0">
                <a:solidFill>
                  <a:srgbClr val="FFC000"/>
                </a:solidFill>
              </a:rPr>
              <a:t>DSEL_SINGLE</a:t>
            </a:r>
            <a:r>
              <a:rPr lang="en-US" altLang="en-US" sz="1600" dirty="0"/>
              <a:t>, the routine will exit without </a:t>
            </a:r>
            <a:r>
              <a:rPr lang="en-US" altLang="en-US" sz="1600" dirty="0" smtClean="0"/>
              <a:t>displaying </a:t>
            </a:r>
            <a:r>
              <a:rPr lang="en-US" altLang="en-US" sz="1600" dirty="0"/>
              <a:t>the list if a single record matches the filter </a:t>
            </a:r>
            <a:r>
              <a:rPr lang="en-US" altLang="en-US" sz="1600" dirty="0" smtClean="0"/>
              <a:t>criteria.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If </a:t>
            </a:r>
            <a:r>
              <a:rPr lang="en-US" altLang="en-US" sz="1600" b="1" i="1" dirty="0"/>
              <a:t>selectmode</a:t>
            </a:r>
            <a:r>
              <a:rPr lang="en-US" altLang="en-US" sz="1600" dirty="0"/>
              <a:t> is set to </a:t>
            </a:r>
            <a:r>
              <a:rPr lang="en-US" altLang="en-US" sz="1600" b="1" dirty="0">
                <a:solidFill>
                  <a:srgbClr val="FFC000"/>
                </a:solidFill>
              </a:rPr>
              <a:t>DSEL_ANY</a:t>
            </a:r>
            <a:r>
              <a:rPr lang="en-US" altLang="en-US" sz="1600" dirty="0"/>
              <a:t>, the list will always return without displaying the list.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Return Value: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i="1" dirty="0" smtClean="0"/>
              <a:t>STATUS</a:t>
            </a:r>
            <a:r>
              <a:rPr lang="en-US" altLang="en-US" sz="1600" b="1" dirty="0" smtClean="0"/>
              <a:t>	(n)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Returns </a:t>
            </a:r>
            <a:r>
              <a:rPr lang="en-US" altLang="en-US" sz="1600" b="1" dirty="0">
                <a:solidFill>
                  <a:srgbClr val="FFC000"/>
                </a:solidFill>
              </a:rPr>
              <a:t>TRUE</a:t>
            </a:r>
            <a:r>
              <a:rPr lang="en-US" altLang="en-US" sz="1600" dirty="0"/>
              <a:t> if the user selected an item in the list, or </a:t>
            </a:r>
            <a:r>
              <a:rPr lang="en-US" altLang="en-US" sz="1600" b="1" dirty="0">
                <a:solidFill>
                  <a:srgbClr val="FFC000"/>
                </a:solidFill>
              </a:rPr>
              <a:t>FALSE</a:t>
            </a:r>
            <a:r>
              <a:rPr lang="en-US" altLang="en-US" sz="1600" dirty="0"/>
              <a:t> if the user aborted.</a:t>
            </a:r>
            <a:endParaRPr lang="en-US" altLang="en-US" sz="1800" dirty="0" smtClean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%CUL_DRILLPROCESS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i="1" dirty="0" smtClean="0">
                <a:cs typeface="Times New Roman" panose="02020603050405020304" pitchFamily="18" charset="0"/>
              </a:rPr>
              <a:t>LIST_ID</a:t>
            </a:r>
            <a:r>
              <a:rPr lang="en-US" altLang="en-US" sz="1800" b="1" dirty="0" smtClean="0">
                <a:cs typeface="Times New Roman" panose="02020603050405020304" pitchFamily="18" charset="0"/>
              </a:rPr>
              <a:t> 		(</a:t>
            </a:r>
            <a:r>
              <a:rPr lang="en-US" altLang="en-US" sz="1800" b="1" dirty="0">
                <a:cs typeface="Times New Roman" panose="02020603050405020304" pitchFamily="18" charset="0"/>
              </a:rPr>
              <a:t>n)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The list to 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process.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b="1" i="1" dirty="0" smtClean="0">
                <a:cs typeface="Times New Roman" panose="02020603050405020304" pitchFamily="18" charset="0"/>
              </a:rPr>
              <a:t>LISTDATA</a:t>
            </a:r>
            <a:r>
              <a:rPr lang="en-US" altLang="en-US" sz="1800" b="1" dirty="0" smtClean="0">
                <a:cs typeface="Times New Roman" panose="02020603050405020304" pitchFamily="18" charset="0"/>
              </a:rPr>
              <a:t> 		(</a:t>
            </a:r>
            <a:r>
              <a:rPr lang="en-US" altLang="en-US" sz="1800" b="1" dirty="0">
                <a:cs typeface="Times New Roman" panose="02020603050405020304" pitchFamily="18" charset="0"/>
              </a:rPr>
              <a:t>a)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The list associated data record.</a:t>
            </a:r>
          </a:p>
          <a:p>
            <a:pPr>
              <a:lnSpc>
                <a:spcPct val="80000"/>
              </a:lnSpc>
            </a:pPr>
            <a:r>
              <a:rPr lang="en-US" altLang="en-US" sz="1800" b="1" i="1" dirty="0" smtClean="0">
                <a:cs typeface="Times New Roman" panose="02020603050405020304" pitchFamily="18" charset="0"/>
              </a:rPr>
              <a:t>HPROGCTL </a:t>
            </a:r>
            <a:r>
              <a:rPr lang="en-US" altLang="en-US" sz="1800" b="1" dirty="0" smtClean="0">
                <a:cs typeface="Times New Roman" panose="02020603050405020304" pitchFamily="18" charset="0"/>
              </a:rPr>
              <a:t>		(</a:t>
            </a:r>
            <a:r>
              <a:rPr lang="en-US" altLang="en-US" sz="1800" b="1" dirty="0">
                <a:cs typeface="Times New Roman" panose="02020603050405020304" pitchFamily="18" charset="0"/>
              </a:rPr>
              <a:t>n)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The program control for the drill method.</a:t>
            </a:r>
          </a:p>
          <a:p>
            <a:pPr>
              <a:lnSpc>
                <a:spcPct val="80000"/>
              </a:lnSpc>
            </a:pPr>
            <a:r>
              <a:rPr lang="en-US" altLang="en-US" sz="1800" b="1" i="1" dirty="0" smtClean="0">
                <a:cs typeface="Times New Roman" panose="02020603050405020304" pitchFamily="18" charset="0"/>
              </a:rPr>
              <a:t>PREFILTER </a:t>
            </a:r>
            <a:r>
              <a:rPr lang="en-US" altLang="en-US" sz="1800" b="1" dirty="0" smtClean="0">
                <a:cs typeface="Times New Roman" panose="02020603050405020304" pitchFamily="18" charset="0"/>
              </a:rPr>
              <a:t>	(</a:t>
            </a:r>
            <a:r>
              <a:rPr lang="en-US" altLang="en-US" sz="1800" b="1" dirty="0">
                <a:cs typeface="Times New Roman" panose="02020603050405020304" pitchFamily="18" charset="0"/>
              </a:rPr>
              <a:t>a)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Optional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1800" dirty="0">
                <a:cs typeface="Times New Roman" panose="02020603050405020304" pitchFamily="18" charset="0"/>
              </a:rPr>
              <a:t>filter override record.</a:t>
            </a:r>
          </a:p>
          <a:p>
            <a:pPr>
              <a:lnSpc>
                <a:spcPct val="80000"/>
              </a:lnSpc>
            </a:pPr>
            <a:r>
              <a:rPr lang="en-US" altLang="en-US" sz="1800" b="1" i="1" dirty="0" smtClean="0">
                <a:cs typeface="Times New Roman" panose="02020603050405020304" pitchFamily="18" charset="0"/>
              </a:rPr>
              <a:t>SELECTMODE </a:t>
            </a:r>
            <a:r>
              <a:rPr lang="en-US" altLang="en-US" sz="1800" b="1" dirty="0" smtClean="0">
                <a:cs typeface="Times New Roman" panose="02020603050405020304" pitchFamily="18" charset="0"/>
              </a:rPr>
              <a:t>	(</a:t>
            </a:r>
            <a:r>
              <a:rPr lang="en-US" altLang="en-US" sz="1800" b="1" dirty="0">
                <a:cs typeface="Times New Roman" panose="02020603050405020304" pitchFamily="18" charset="0"/>
              </a:rPr>
              <a:t>n)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Optional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Override </a:t>
            </a:r>
            <a:r>
              <a:rPr lang="en-US" altLang="en-US" sz="1800" dirty="0">
                <a:cs typeface="Times New Roman" panose="02020603050405020304" pitchFamily="18" charset="0"/>
              </a:rPr>
              <a:t>the selection 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style.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b="1" i="1" dirty="0" smtClean="0">
                <a:cs typeface="Times New Roman" panose="02020603050405020304" pitchFamily="18" charset="0"/>
              </a:rPr>
              <a:t>MISCPARMS</a:t>
            </a:r>
            <a:r>
              <a:rPr lang="en-US" altLang="en-US" sz="1800" b="1" dirty="0" smtClean="0">
                <a:cs typeface="Times New Roman" panose="02020603050405020304" pitchFamily="18" charset="0"/>
              </a:rPr>
              <a:t> 	(</a:t>
            </a:r>
            <a:r>
              <a:rPr lang="en-US" altLang="en-US" sz="1800" b="1" dirty="0">
                <a:cs typeface="Times New Roman" panose="02020603050405020304" pitchFamily="18" charset="0"/>
              </a:rPr>
              <a:t>a)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Optional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cs typeface="Times New Roman" panose="02020603050405020304" pitchFamily="18" charset="0"/>
              </a:rPr>
              <a:t>Override </a:t>
            </a:r>
            <a:r>
              <a:rPr lang="en-US" altLang="en-US" sz="1800" dirty="0">
                <a:cs typeface="Times New Roman" panose="02020603050405020304" pitchFamily="18" charset="0"/>
              </a:rPr>
              <a:t>the default </a:t>
            </a:r>
            <a:r>
              <a:rPr lang="en-US" altLang="en-US" sz="1800" b="1" dirty="0">
                <a:cs typeface="Times New Roman" panose="02020603050405020304" pitchFamily="18" charset="0"/>
              </a:rPr>
              <a:t>list_miscparms</a:t>
            </a:r>
            <a:r>
              <a:rPr lang="en-US" altLang="en-US" sz="1800" dirty="0">
                <a:cs typeface="Times New Roman" panose="02020603050405020304" pitchFamily="18" charset="0"/>
              </a:rPr>
              <a:t> structure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.</a:t>
            </a:r>
            <a:endParaRPr lang="en-US" altLang="en-US" sz="24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>
                <a:solidFill>
                  <a:srgbClr val="FF0000"/>
                </a:solidFill>
              </a:rPr>
              <a:t>%CUL_DRILLPROCESS</a:t>
            </a:r>
            <a:r>
              <a:rPr lang="en-US" altLang="en-US" sz="3600" dirty="0" smtClean="0"/>
              <a:t> </a:t>
            </a:r>
            <a:r>
              <a:rPr lang="en-US" altLang="en-US" sz="3600" dirty="0" smtClean="0"/>
              <a:t>Arguments</a:t>
            </a:r>
            <a:endParaRPr lang="en-US" altLang="en-US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CU Toolkit Training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B14F7700-87C8-47B8-8CA3-FD3501CB187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E48F963-D158-4724-ACFB-1EA3D741C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AFDB2E9-70BE-4E23-A3ED-9336AD2A9E8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B16B0FA-7406-4743-BD87-86C2468922A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691</TotalTime>
  <Words>1221</Words>
  <Application>Microsoft Office PowerPoint</Application>
  <PresentationFormat>On-screen Show (4:3)</PresentationFormat>
  <Paragraphs>190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Times New Roman</vt:lpstr>
      <vt:lpstr>Arial</vt:lpstr>
      <vt:lpstr>Franklin Gothic Book</vt:lpstr>
      <vt:lpstr>Perpetua</vt:lpstr>
      <vt:lpstr>Wingdings 2</vt:lpstr>
      <vt:lpstr>Wingdings</vt:lpstr>
      <vt:lpstr>Courier New</vt:lpstr>
      <vt:lpstr>CUDark</vt:lpstr>
      <vt:lpstr>Dark Design</vt:lpstr>
      <vt:lpstr>CU Toolkit – Key Drill Method</vt:lpstr>
      <vt:lpstr>Steps To Creating a Key Drill</vt:lpstr>
      <vt:lpstr>CU Toolkit Routines Involved</vt:lpstr>
      <vt:lpstr>%CUE_DRILLCTL</vt:lpstr>
      <vt:lpstr>%CUE_DRILLCTL Arguments</vt:lpstr>
      <vt:lpstr>Input Controls Created</vt:lpstr>
      <vt:lpstr>%CUE_DRILLCTL Naming Conventions</vt:lpstr>
      <vt:lpstr>%CUL_DRILLPROCESS</vt:lpstr>
      <vt:lpstr>%CUL_DRILLPROCESS Arguments</vt:lpstr>
      <vt:lpstr>list_header.def</vt:lpstr>
      <vt:lpstr>list_header.def Members</vt:lpstr>
      <vt:lpstr>List Header Data</vt:lpstr>
      <vt:lpstr>%L_USER</vt:lpstr>
      <vt:lpstr>%L_USER Arguments</vt:lpstr>
      <vt:lpstr>Exercise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119</cp:revision>
  <cp:lastPrinted>1601-01-01T00:00:00Z</cp:lastPrinted>
  <dcterms:created xsi:type="dcterms:W3CDTF">1601-01-01T00:00:00Z</dcterms:created>
  <dcterms:modified xsi:type="dcterms:W3CDTF">2021-07-13T23:45:42Z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27200.0000000000</vt:lpwstr>
  </property>
  <property fmtid="{D5CDD505-2E9C-101B-9397-08002B2CF9AE}" pid="3" name="_MarkAsFinal">
    <vt:bool>true</vt:bool>
  </property>
</Properties>
</file>