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  <p:sldMasterId id="2147483733" r:id="rId5"/>
  </p:sldMasterIdLst>
  <p:notesMasterIdLst>
    <p:notesMasterId r:id="rId38"/>
  </p:notesMasterIdLst>
  <p:sldIdLst>
    <p:sldId id="256" r:id="rId6"/>
    <p:sldId id="257" r:id="rId7"/>
    <p:sldId id="260" r:id="rId8"/>
    <p:sldId id="259" r:id="rId9"/>
    <p:sldId id="261" r:id="rId10"/>
    <p:sldId id="262" r:id="rId11"/>
    <p:sldId id="264" r:id="rId12"/>
    <p:sldId id="266" r:id="rId13"/>
    <p:sldId id="263" r:id="rId14"/>
    <p:sldId id="267" r:id="rId15"/>
    <p:sldId id="265" r:id="rId16"/>
    <p:sldId id="268" r:id="rId17"/>
    <p:sldId id="278" r:id="rId18"/>
    <p:sldId id="279" r:id="rId19"/>
    <p:sldId id="273" r:id="rId20"/>
    <p:sldId id="269" r:id="rId21"/>
    <p:sldId id="270" r:id="rId22"/>
    <p:sldId id="271" r:id="rId23"/>
    <p:sldId id="272" r:id="rId24"/>
    <p:sldId id="274" r:id="rId25"/>
    <p:sldId id="288" r:id="rId26"/>
    <p:sldId id="275" r:id="rId27"/>
    <p:sldId id="276" r:id="rId28"/>
    <p:sldId id="277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37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FB35E86-8170-493D-8596-241571DB788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5228D29-AD4E-4F77-BD7B-65AE51963E6C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EC46D24-3125-4244-83F2-0ADAAC5EBAF4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2A7F342-A6C3-471B-8F28-32761474B929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7750F7F-D813-46C8-A946-7A54E205F547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4A534C0-1F98-4625-80A6-4D3050C0B97A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941C458-9C1B-4A96-9403-1CE945F98BD7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8691FAC-0E02-4344-B65B-1FF84FC2907A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40693BA-115E-4918-9C22-2E25513C2F37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DD3D3E8-0E09-412A-B1BA-A02476C6C3F5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9A38C91-116A-4626-995D-68843D8BFD5D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80EA342-4D40-4A9A-9685-CEE308282F83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1CD71AF-0A25-4F0C-B233-AE59B31E56E3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6280AF8-9F9B-4EAC-9828-8F8BF7E93289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E01C397-9F8E-459C-B5F7-B69D16B60BA5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D01122D-F45D-4BDD-AEF5-8303210C623B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E247E48-5E15-46F6-8A60-5D827480921A}" type="slidenum">
              <a:rPr lang="en-US" altLang="en-US">
                <a:latin typeface="Arial" panose="020B0604020202020204" pitchFamily="34" charset="0"/>
              </a:rPr>
              <a:pPr/>
              <a:t>23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3BA6A45-1119-4A63-859A-D867A9B65B4F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7D69394-797A-4732-9887-16961D0CE5F6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F26914D-394D-4FF4-BA41-B525E0D77488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EFF5C9B-37B8-42B5-81C0-6C3FE5FDD8B6}" type="slidenum">
              <a:rPr lang="en-US" altLang="en-US">
                <a:latin typeface="Arial" panose="020B0604020202020204" pitchFamily="34" charset="0"/>
              </a:rPr>
              <a:pPr/>
              <a:t>27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4964CA3-D7AD-41F0-A9CE-2DBAAFA688CA}" type="slidenum">
              <a:rPr lang="en-US" altLang="en-US">
                <a:latin typeface="Arial" panose="020B0604020202020204" pitchFamily="34" charset="0"/>
              </a:rPr>
              <a:pPr/>
              <a:t>28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85F73BD-4997-44FF-9A0D-0D59D2708855}" type="slidenum">
              <a:rPr lang="en-US" altLang="en-US">
                <a:latin typeface="Arial" panose="020B0604020202020204" pitchFamily="34" charset="0"/>
              </a:rPr>
              <a:pPr/>
              <a:t>29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B407BAE-5E63-497F-BD2A-0B5906D7362A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28A41F6-ECB4-400C-A21E-C8D1557FC387}" type="slidenum">
              <a:rPr lang="en-US" altLang="en-US">
                <a:latin typeface="Arial" panose="020B0604020202020204" pitchFamily="34" charset="0"/>
              </a:rPr>
              <a:pPr/>
              <a:t>30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7E13F50-BB2D-43A3-8242-B7237521B079}" type="slidenum">
              <a:rPr lang="en-US" altLang="en-US">
                <a:latin typeface="Arial" panose="020B0604020202020204" pitchFamily="34" charset="0"/>
              </a:rPr>
              <a:pPr/>
              <a:t>31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932071A-614F-4A85-B070-3F6859209232}" type="slidenum">
              <a:rPr lang="en-US" altLang="en-US">
                <a:latin typeface="Arial" panose="020B0604020202020204" pitchFamily="34" charset="0"/>
              </a:rPr>
              <a:pPr/>
              <a:t>32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66C6B19-6A78-4DC2-B4FD-E40055E94A62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67EBEDE-D2B6-4AB6-AA75-546C357B203A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41EA0AD-CD56-4FE3-BD5B-89207922753F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E205862-9B5E-45F0-9799-2D1C6A85ED35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ED8EFF4-C728-4B20-8AFD-BC984806DD31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992949D-909E-44F6-8E40-D53879E9EDD2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ED7F46-1B50-4E77-B8D2-930656F3A09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5789246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85D1499-55A7-492A-8F99-64DD0C5D4A7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3765606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5E4C392-2782-4461-973B-BA1AF5891BD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5807920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 smtClean="0"/>
              <a:t>Object-Oriented Synergy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D26817A6-1CAA-4358-9AAA-F50ADDC7725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4881438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 smtClean="0"/>
              <a:t>Object-Oriented Synergy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3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Object-Oriented Synergy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30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Object-Oriented Synergy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74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5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21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3FBBF29-6E74-4861-B24B-7BCC3318ADD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0122209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785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 smtClean="0"/>
              <a:t>Object-Oriented Synergy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528662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3FBBF29-6E74-4861-B24B-7BCC3318ADD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7453160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3FBBF29-6E74-4861-B24B-7BCC3318ADD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2049992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3FBBF29-6E74-4861-B24B-7BCC3318ADD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2314332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B9F534D-7796-43BD-A8E9-5CC1202686C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189840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899CF8F-AEB8-417E-A3AA-FFFC036E7BB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389238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C111BDE-4F07-47F9-9D8C-DE90C9FB749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490900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AF421C1-5ADA-4B31-A0D1-94B7CDC471C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6961616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53FBBF29-6E74-4861-B24B-7BCC3318ADD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3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transition advClick="0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Object-Oriented Synergy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7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</p:sldLayoutIdLst>
  <p:transition advClick="0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Object-Oriented Synergy Training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main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MyProgram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	record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WorkValues</a:t>
            </a: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74370" lvl="1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decimalValue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d10	</a:t>
            </a:r>
            <a:r>
              <a:rPr lang="en-US" sz="1400" b="1" dirty="0">
                <a:solidFill>
                  <a:srgbClr val="00CC00"/>
                </a:solidFill>
              </a:rPr>
              <a:t>; </a:t>
            </a:r>
            <a:r>
              <a:rPr lang="en-US" sz="1400" b="1" dirty="0" smtClean="0">
                <a:solidFill>
                  <a:srgbClr val="00CC00"/>
                </a:solidFill>
              </a:rPr>
              <a:t>Decimal </a:t>
            </a:r>
            <a:r>
              <a:rPr lang="en-US" sz="1400" b="1" dirty="0">
                <a:solidFill>
                  <a:srgbClr val="00CC00"/>
                </a:solidFill>
              </a:rPr>
              <a:t>zeros “0000000000</a:t>
            </a:r>
            <a:r>
              <a:rPr lang="en-US" sz="1400" b="1" dirty="0" smtClean="0">
                <a:solidFill>
                  <a:srgbClr val="00CC00"/>
                </a:solidFill>
              </a:rPr>
              <a:t>”.</a:t>
            </a:r>
            <a:endParaRPr lang="en-US" sz="1400" b="1" dirty="0">
              <a:solidFill>
                <a:srgbClr val="00CC00"/>
              </a:solidFill>
            </a:endParaRPr>
          </a:p>
          <a:p>
            <a:pPr marL="674370" lvl="1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alphaValue		,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a50	,“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Routine Title”</a:t>
            </a:r>
          </a:p>
          <a:p>
            <a:pPr marL="674370" lvl="1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intValue		,int	</a:t>
            </a:r>
            <a:r>
              <a:rPr lang="en-US" sz="1400" b="1" dirty="0">
                <a:solidFill>
                  <a:srgbClr val="00CC00"/>
                </a:solidFill>
              </a:rPr>
              <a:t>; </a:t>
            </a:r>
            <a:r>
              <a:rPr lang="en-US" sz="1400" b="1" dirty="0" smtClean="0">
                <a:solidFill>
                  <a:srgbClr val="00CC00"/>
                </a:solidFill>
              </a:rPr>
              <a:t>Integer zero.</a:t>
            </a:r>
            <a:endParaRPr lang="en-US" sz="1400" b="1" dirty="0">
              <a:solidFill>
                <a:srgbClr val="00CC00"/>
              </a:solidFill>
            </a:endParaRPr>
          </a:p>
          <a:p>
            <a:pPr marL="674370" lvl="1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1400" b="1" dirty="0">
                <a:solidFill>
                  <a:srgbClr val="FF0000"/>
                </a:solidFill>
              </a:rPr>
              <a:t>group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myGroup	,[10]a	</a:t>
            </a:r>
            <a:r>
              <a:rPr lang="en-US" sz="1400" b="1" dirty="0">
                <a:solidFill>
                  <a:srgbClr val="00CC00"/>
                </a:solidFill>
              </a:rPr>
              <a:t>; </a:t>
            </a:r>
            <a:r>
              <a:rPr lang="en-US" sz="1400" b="1" dirty="0" smtClean="0">
                <a:solidFill>
                  <a:srgbClr val="00CC00"/>
                </a:solidFill>
              </a:rPr>
              <a:t>All </a:t>
            </a:r>
            <a:r>
              <a:rPr lang="en-US" sz="1400" b="1" dirty="0">
                <a:solidFill>
                  <a:srgbClr val="00CC00"/>
                </a:solidFill>
              </a:rPr>
              <a:t>group elements </a:t>
            </a:r>
            <a:r>
              <a:rPr lang="en-US" sz="1400" b="1" dirty="0" smtClean="0">
                <a:solidFill>
                  <a:srgbClr val="00CC00"/>
                </a:solidFill>
              </a:rPr>
              <a:t>get defaults.</a:t>
            </a:r>
            <a:endParaRPr lang="en-US" sz="1400" b="1" dirty="0">
              <a:solidFill>
                <a:srgbClr val="00CC00"/>
              </a:solidFill>
            </a:endParaRPr>
          </a:p>
          <a:p>
            <a:pPr marL="674370" lvl="1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	myPrice		,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d10.2	,19.95</a:t>
            </a: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74370" lvl="1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	myQuantity	,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d5	,1</a:t>
            </a: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74370" lvl="1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1400" b="1" dirty="0">
                <a:solidFill>
                  <a:srgbClr val="FF0000"/>
                </a:solidFill>
              </a:rPr>
              <a:t>endgroup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	endrecord</a:t>
            </a:r>
            <a:endParaRPr lang="en-US" sz="14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proc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1400" b="1" dirty="0">
                <a:solidFill>
                  <a:srgbClr val="7030A0"/>
                </a:solidFill>
              </a:rPr>
              <a:t>init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WorkValues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endmain</a:t>
            </a:r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7030A0"/>
                </a:solidFill>
              </a:rPr>
              <a:t>INIT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New Data statement allows a local variable to be defined within a local scope.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Must precede all other statements in the block.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Initial values may be supplied.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If used within a loop, the initial value will be reasserted each loop iteration.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Can hide variables with the same name in an outer scope (but will generate a compile warning). </a:t>
            </a:r>
          </a:p>
        </p:txBody>
      </p:sp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Local Scope Variables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FF0000"/>
                </a:solidFill>
              </a:rPr>
              <a:t>function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IncrementArray	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	,[#]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>
                <a:solidFill>
                  <a:srgbClr val="FF0000"/>
                </a:solidFill>
              </a:rPr>
              <a:t>required</a:t>
            </a:r>
            <a:r>
              <a:rPr lang="en-US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in 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aArray	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,[*]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>
                <a:solidFill>
                  <a:srgbClr val="FF0000"/>
                </a:solidFill>
              </a:rPr>
              <a:t>required</a:t>
            </a:r>
            <a:r>
              <a:rPr lang="en-US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	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	aIncrementor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,n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 smtClean="0">
                <a:solidFill>
                  <a:srgbClr val="FF0000"/>
                </a:solidFill>
              </a:rPr>
              <a:t>endparams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" b="1" dirty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FF0000"/>
                </a:solidFill>
              </a:rPr>
              <a:t>	stack record</a:t>
            </a:r>
            <a:r>
              <a:rPr lang="en-US" sz="800" b="1" dirty="0" smtClean="0"/>
              <a:t> WorkVars</a:t>
            </a:r>
            <a:endParaRPr lang="en-US" sz="800" b="1" dirty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  elements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,int</a:t>
            </a:r>
            <a:endParaRPr lang="en-US" sz="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  returnValue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,[#]int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FF0000"/>
                </a:solidFill>
              </a:rPr>
              <a:t>	endrecord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FF0000"/>
                </a:solidFill>
              </a:rPr>
              <a:t>proc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/>
              <a:t>	</a:t>
            </a:r>
            <a:r>
              <a:rPr lang="en-US" sz="800" b="1" dirty="0" smtClean="0">
                <a:solidFill>
                  <a:srgbClr val="7030A0"/>
                </a:solidFill>
              </a:rPr>
              <a:t>init</a:t>
            </a:r>
            <a:r>
              <a:rPr lang="en-US" sz="800" b="1" dirty="0" smtClean="0"/>
              <a:t> WorkVars</a:t>
            </a:r>
            <a:endParaRPr lang="en-US" sz="800" b="1" dirty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" b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elements = 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aArray.Length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>
                <a:solidFill>
                  <a:srgbClr val="FF0000"/>
                </a:solidFill>
              </a:rPr>
              <a:t>if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 elements &gt; 0 )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/>
              <a:t>	</a:t>
            </a:r>
            <a:r>
              <a:rPr lang="en-US" sz="800" b="1" dirty="0" smtClean="0">
                <a:solidFill>
                  <a:srgbClr val="FF0000"/>
                </a:solidFill>
              </a:rPr>
              <a:t>begin</a:t>
            </a:r>
            <a:endParaRPr lang="en-US" sz="8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800" b="1" dirty="0" smtClean="0">
                <a:solidFill>
                  <a:srgbClr val="FF0000"/>
                </a:solidFill>
              </a:rPr>
              <a:t>data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loop ,int</a:t>
            </a:r>
            <a:endParaRPr lang="en-US" sz="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	    returnValue 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 </a:t>
            </a:r>
            <a:r>
              <a:rPr lang="en-US" sz="800" b="1" dirty="0"/>
              <a:t>new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int[elements]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endParaRPr lang="en-US" sz="800" b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800" b="1" dirty="0" smtClean="0">
                <a:solidFill>
                  <a:srgbClr val="FF0000"/>
                </a:solidFill>
              </a:rPr>
              <a:t>for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loop </a:t>
            </a:r>
            <a:r>
              <a:rPr lang="en-US" sz="800" b="1" dirty="0">
                <a:solidFill>
                  <a:srgbClr val="FF0000"/>
                </a:solidFill>
              </a:rPr>
              <a:t>from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1 </a:t>
            </a:r>
            <a:r>
              <a:rPr lang="en-US" sz="800" b="1" dirty="0">
                <a:solidFill>
                  <a:srgbClr val="FF0000"/>
                </a:solidFill>
              </a:rPr>
              <a:t>thru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elements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800" b="1" dirty="0" smtClean="0">
                <a:solidFill>
                  <a:srgbClr val="FF0000"/>
                </a:solidFill>
              </a:rPr>
              <a:t>begin</a:t>
            </a:r>
            <a:endParaRPr lang="en-US" sz="8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returnValue[loop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] = aArray[loop] + aIncrementor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800" b="1" dirty="0" smtClean="0">
                <a:solidFill>
                  <a:srgbClr val="FF0000"/>
                </a:solidFill>
              </a:rPr>
              <a:t>end</a:t>
            </a:r>
            <a:endParaRPr lang="en-US" sz="8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/>
              <a:t>	</a:t>
            </a:r>
            <a:r>
              <a:rPr lang="en-US" sz="800" b="1" dirty="0" smtClean="0">
                <a:solidFill>
                  <a:srgbClr val="FF0000"/>
                </a:solidFill>
              </a:rPr>
              <a:t>end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" b="1" dirty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>
                <a:solidFill>
                  <a:srgbClr val="7030A0"/>
                </a:solidFill>
              </a:rPr>
              <a:t>freturn</a:t>
            </a:r>
            <a:r>
              <a:rPr lang="en-US" sz="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returnValue	   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endfunction</a:t>
            </a:r>
            <a:endParaRPr 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Scope</a:t>
            </a:r>
            <a:r>
              <a:rPr lang="en-US" altLang="en-US" dirty="0" smtClean="0"/>
              <a:t> Variables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Enumeration data type gives meaningful names to a set of numeric values:</a:t>
            </a:r>
          </a:p>
          <a:p>
            <a:pPr lvl="1" eaLnBrk="1" hangingPunct="1"/>
            <a:r>
              <a:rPr lang="en-US" altLang="en-US" sz="2400" dirty="0" smtClean="0"/>
              <a:t>Better than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2400" dirty="0" smtClean="0"/>
              <a:t> because you can actually use the enumeration values in debug.</a:t>
            </a:r>
          </a:p>
          <a:p>
            <a:pPr lvl="1" eaLnBrk="1" hangingPunct="1"/>
            <a:r>
              <a:rPr lang="en-US" altLang="en-US" sz="2400" dirty="0" smtClean="0"/>
              <a:t>Better than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LITERAL</a:t>
            </a:r>
            <a:r>
              <a:rPr lang="en-US" altLang="en-US" sz="2400" dirty="0" smtClean="0"/>
              <a:t> because context gives additional meaning to the values.</a:t>
            </a:r>
          </a:p>
        </p:txBody>
      </p:sp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Enumerations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enum</a:t>
            </a:r>
            <a:r>
              <a:rPr lang="en-US" sz="1200" b="1" dirty="0" smtClean="0"/>
              <a:t> FileOpenMode</a:t>
            </a:r>
          </a:p>
          <a:p>
            <a:pPr marL="0" indent="0">
              <a:buNone/>
            </a:pPr>
            <a:r>
              <a:rPr lang="en-US" sz="1200" b="1" dirty="0" smtClean="0"/>
              <a:t>    ReadOnly	,0</a:t>
            </a:r>
          </a:p>
          <a:p>
            <a:pPr marL="0" indent="0">
              <a:buNone/>
            </a:pPr>
            <a:r>
              <a:rPr lang="en-US" sz="1200" b="1" dirty="0" smtClean="0"/>
              <a:t>    ReadWrite	,1</a:t>
            </a:r>
          </a:p>
          <a:p>
            <a:pPr marL="0" indent="0">
              <a:buNone/>
            </a:pPr>
            <a:r>
              <a:rPr lang="en-US" sz="1200" b="1" dirty="0" smtClean="0"/>
              <a:t>    Write		,2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endenum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main</a:t>
            </a:r>
            <a:r>
              <a:rPr lang="en-US" sz="1200" b="1" dirty="0" smtClean="0"/>
              <a:t> EnumExample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record</a:t>
            </a:r>
            <a:r>
              <a:rPr lang="en-US" sz="1200" b="1" dirty="0" smtClean="0"/>
              <a:t> WorkVars</a:t>
            </a:r>
          </a:p>
          <a:p>
            <a:pPr marL="0" indent="0">
              <a:buNone/>
            </a:pPr>
            <a:r>
              <a:rPr lang="en-US" sz="1200" b="1" dirty="0" smtClean="0"/>
              <a:t>        </a:t>
            </a:r>
            <a:r>
              <a:rPr lang="en-US" sz="1200" b="1" dirty="0"/>
              <a:t>f</a:t>
            </a:r>
            <a:r>
              <a:rPr lang="en-US" sz="1200" b="1" dirty="0" smtClean="0"/>
              <a:t>ileName	,string        </a:t>
            </a:r>
          </a:p>
          <a:p>
            <a:pPr marL="0" indent="0">
              <a:buNone/>
            </a:pPr>
            <a:r>
              <a:rPr lang="en-US" sz="1200" b="1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endrecord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proc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   channel = %FileOpen(</a:t>
            </a:r>
          </a:p>
          <a:p>
            <a:pPr marL="0" indent="0">
              <a:buNone/>
            </a:pPr>
            <a:r>
              <a:rPr lang="en-US" sz="1200" b="1" dirty="0" smtClean="0"/>
              <a:t>    &amp;	fileName,</a:t>
            </a:r>
          </a:p>
          <a:p>
            <a:pPr marL="0" indent="0">
              <a:buNone/>
            </a:pPr>
            <a:r>
              <a:rPr lang="en-US" sz="1200" b="1" dirty="0" smtClean="0"/>
              <a:t>    &amp;	FileOpenMode.ReadOnly )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   . . .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endmain</a:t>
            </a:r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Enum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800" b="1" dirty="0" smtClean="0">
                <a:solidFill>
                  <a:srgbClr val="FF0000"/>
                </a:solidFill>
              </a:rPr>
              <a:t>function</a:t>
            </a:r>
            <a:r>
              <a:rPr lang="en-US" sz="800" b="1" dirty="0" smtClean="0"/>
              <a:t> FileOpen	,int</a:t>
            </a:r>
          </a:p>
          <a:p>
            <a:pPr marL="0" indent="0">
              <a:buNone/>
            </a:pPr>
            <a:r>
              <a:rPr lang="en-US" sz="800" b="1" dirty="0" smtClean="0">
                <a:solidFill>
                  <a:srgbClr val="FF0000"/>
                </a:solidFill>
              </a:rPr>
              <a:t>    required in    </a:t>
            </a:r>
            <a:r>
              <a:rPr lang="en-US" sz="800" b="1" dirty="0" smtClean="0"/>
              <a:t>fileName	,string</a:t>
            </a:r>
          </a:p>
          <a:p>
            <a:pPr marL="0" indent="0">
              <a:buNone/>
            </a:pPr>
            <a:r>
              <a:rPr lang="en-US" sz="800" b="1" dirty="0" smtClean="0">
                <a:solidFill>
                  <a:srgbClr val="FF0000"/>
                </a:solidFill>
              </a:rPr>
              <a:t>    required in</a:t>
            </a:r>
            <a:r>
              <a:rPr lang="en-US" sz="800" b="1" dirty="0"/>
              <a:t> </a:t>
            </a:r>
            <a:r>
              <a:rPr lang="en-US" sz="800" b="1" dirty="0" smtClean="0"/>
              <a:t>   fileMode	,FileOpenMode</a:t>
            </a:r>
          </a:p>
          <a:p>
            <a:pPr marL="0" indent="0">
              <a:buNone/>
            </a:pPr>
            <a:r>
              <a:rPr lang="en-US" sz="800" b="1" dirty="0" smtClean="0"/>
              <a:t>    </a:t>
            </a:r>
            <a:r>
              <a:rPr lang="en-US" sz="800" b="1" dirty="0" smtClean="0">
                <a:solidFill>
                  <a:srgbClr val="FF0000"/>
                </a:solidFill>
              </a:rPr>
              <a:t>endparams</a:t>
            </a:r>
          </a:p>
          <a:p>
            <a:pPr marL="0" indent="0">
              <a:buNone/>
            </a:pPr>
            <a:endParaRPr lang="en-US" sz="800" b="1" dirty="0" smtClean="0"/>
          </a:p>
          <a:p>
            <a:pPr marL="0" indent="0">
              <a:buNone/>
            </a:pPr>
            <a:r>
              <a:rPr lang="en-US" sz="800" b="1" dirty="0"/>
              <a:t> </a:t>
            </a:r>
            <a:r>
              <a:rPr lang="en-US" sz="800" b="1" dirty="0" smtClean="0"/>
              <a:t>   .align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800" b="1" dirty="0" smtClean="0">
                <a:solidFill>
                  <a:srgbClr val="FF0000"/>
                </a:solidFill>
              </a:rPr>
              <a:t>   stack record </a:t>
            </a:r>
            <a:r>
              <a:rPr lang="en-US" sz="800" b="1" dirty="0" smtClean="0"/>
              <a:t>WorkVars</a:t>
            </a:r>
          </a:p>
          <a:p>
            <a:pPr marL="0" indent="0">
              <a:buNone/>
            </a:pPr>
            <a:r>
              <a:rPr lang="en-US" sz="800" b="1" dirty="0"/>
              <a:t> </a:t>
            </a:r>
            <a:r>
              <a:rPr lang="en-US" sz="800" b="1" dirty="0" smtClean="0"/>
              <a:t>       mReturnStatus	,int</a:t>
            </a:r>
          </a:p>
          <a:p>
            <a:pPr marL="0" indent="0">
              <a:buNone/>
            </a:pPr>
            <a:r>
              <a:rPr lang="en-US" sz="800" b="1" dirty="0"/>
              <a:t> </a:t>
            </a:r>
            <a:r>
              <a:rPr lang="en-US" sz="800" b="1" dirty="0" smtClean="0"/>
              <a:t>   </a:t>
            </a:r>
            <a:r>
              <a:rPr lang="en-US" sz="800" b="1" dirty="0" smtClean="0">
                <a:solidFill>
                  <a:srgbClr val="FF0000"/>
                </a:solidFill>
              </a:rPr>
              <a:t>endrecord</a:t>
            </a:r>
          </a:p>
          <a:p>
            <a:pPr marL="0" indent="0">
              <a:buNone/>
            </a:pPr>
            <a:r>
              <a:rPr lang="en-US" sz="800" b="1" dirty="0" smtClean="0">
                <a:solidFill>
                  <a:srgbClr val="FF0000"/>
                </a:solidFill>
              </a:rPr>
              <a:t>proc</a:t>
            </a:r>
          </a:p>
          <a:p>
            <a:pPr marL="0" indent="0">
              <a:buNone/>
            </a:pPr>
            <a:r>
              <a:rPr lang="en-US" sz="800" b="1" dirty="0" smtClean="0"/>
              <a:t>    </a:t>
            </a:r>
            <a:r>
              <a:rPr lang="en-US" sz="800" b="1" dirty="0" smtClean="0">
                <a:solidFill>
                  <a:srgbClr val="FF0000"/>
                </a:solidFill>
              </a:rPr>
              <a:t>init</a:t>
            </a:r>
            <a:r>
              <a:rPr lang="en-US" sz="800" b="1" dirty="0" smtClean="0"/>
              <a:t> WorkVars</a:t>
            </a:r>
          </a:p>
          <a:p>
            <a:pPr marL="0" indent="0">
              <a:buNone/>
            </a:pPr>
            <a:endParaRPr lang="en-US" sz="800" b="1" dirty="0" smtClean="0"/>
          </a:p>
          <a:p>
            <a:pPr marL="0" indent="0">
              <a:buNone/>
            </a:pPr>
            <a:r>
              <a:rPr lang="en-US" sz="800" b="1" dirty="0" smtClean="0"/>
              <a:t>    </a:t>
            </a:r>
            <a:r>
              <a:rPr lang="en-US" sz="800" b="1" dirty="0" smtClean="0">
                <a:solidFill>
                  <a:srgbClr val="FF0000"/>
                </a:solidFill>
              </a:rPr>
              <a:t>using</a:t>
            </a:r>
            <a:r>
              <a:rPr lang="en-US" sz="800" b="1" dirty="0" smtClean="0"/>
              <a:t> fileMode </a:t>
            </a:r>
            <a:r>
              <a:rPr lang="en-US" sz="800" b="1" dirty="0" smtClean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800" b="1" dirty="0" smtClean="0"/>
              <a:t>    ( FileOpenMode.ReadOnly ),</a:t>
            </a:r>
          </a:p>
          <a:p>
            <a:pPr marL="0" indent="0">
              <a:buNone/>
            </a:pPr>
            <a:r>
              <a:rPr lang="en-US" sz="800" b="1" dirty="0"/>
              <a:t> </a:t>
            </a:r>
            <a:r>
              <a:rPr lang="en-US" sz="800" b="1" dirty="0" smtClean="0"/>
              <a:t>   </a:t>
            </a:r>
            <a:r>
              <a:rPr lang="en-US" sz="800" b="1" dirty="0" smtClean="0">
                <a:solidFill>
                  <a:srgbClr val="FF00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800" b="1" dirty="0" smtClean="0"/>
              <a:t>    . . .</a:t>
            </a:r>
          </a:p>
          <a:p>
            <a:pPr marL="0" indent="0">
              <a:buNone/>
            </a:pPr>
            <a:r>
              <a:rPr lang="en-US" sz="800" b="1" dirty="0" smtClean="0"/>
              <a:t>    </a:t>
            </a:r>
            <a:r>
              <a:rPr lang="en-US" sz="800" b="1" dirty="0" smtClean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800" b="1" dirty="0" smtClean="0"/>
              <a:t>    ( FileOpenMode.ReadWrite </a:t>
            </a:r>
            <a:r>
              <a:rPr lang="en-US" sz="800" b="1" dirty="0"/>
              <a:t>),</a:t>
            </a:r>
          </a:p>
          <a:p>
            <a:pPr marL="0" indent="0">
              <a:buNone/>
            </a:pPr>
            <a:r>
              <a:rPr lang="en-US" sz="800" b="1" dirty="0"/>
              <a:t>    </a:t>
            </a:r>
            <a:r>
              <a:rPr lang="en-US" sz="800" b="1" dirty="0">
                <a:solidFill>
                  <a:srgbClr val="FF00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800" b="1" dirty="0"/>
              <a:t>    . . .</a:t>
            </a:r>
          </a:p>
          <a:p>
            <a:pPr marL="0" indent="0">
              <a:buNone/>
            </a:pPr>
            <a:r>
              <a:rPr lang="en-US" sz="800" b="1" dirty="0"/>
              <a:t>    </a:t>
            </a:r>
            <a:r>
              <a:rPr lang="en-US" sz="800" b="1" dirty="0" smtClean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800" b="1" dirty="0" smtClean="0"/>
              <a:t>    ( FileOpenMode.Write </a:t>
            </a:r>
            <a:r>
              <a:rPr lang="en-US" sz="800" b="1" dirty="0"/>
              <a:t>),</a:t>
            </a:r>
          </a:p>
          <a:p>
            <a:pPr marL="0" indent="0">
              <a:buNone/>
            </a:pPr>
            <a:r>
              <a:rPr lang="en-US" sz="800" b="1" dirty="0"/>
              <a:t>    </a:t>
            </a:r>
            <a:r>
              <a:rPr lang="en-US" sz="800" b="1" dirty="0">
                <a:solidFill>
                  <a:srgbClr val="FF00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800" b="1" dirty="0"/>
              <a:t>    . . .</a:t>
            </a:r>
          </a:p>
          <a:p>
            <a:pPr marL="0" indent="0">
              <a:buNone/>
            </a:pPr>
            <a:r>
              <a:rPr lang="en-US" sz="800" b="1" dirty="0"/>
              <a:t>    </a:t>
            </a:r>
            <a:r>
              <a:rPr lang="en-US" sz="800" b="1" dirty="0">
                <a:solidFill>
                  <a:srgbClr val="FF0000"/>
                </a:solidFill>
              </a:rPr>
              <a:t>end</a:t>
            </a:r>
            <a:endParaRPr lang="en-US" sz="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800" b="1" dirty="0" smtClean="0"/>
              <a:t>    </a:t>
            </a:r>
            <a:r>
              <a:rPr lang="en-US" sz="800" b="1" dirty="0" smtClean="0">
                <a:solidFill>
                  <a:srgbClr val="FF0000"/>
                </a:solidFill>
              </a:rPr>
              <a:t>endusing</a:t>
            </a:r>
          </a:p>
          <a:p>
            <a:pPr marL="0" indent="0">
              <a:buNone/>
            </a:pPr>
            <a:r>
              <a:rPr lang="en-US" sz="800" b="1" dirty="0" smtClean="0"/>
              <a:t> </a:t>
            </a:r>
          </a:p>
          <a:p>
            <a:pPr marL="0" indent="0">
              <a:buNone/>
            </a:pPr>
            <a:r>
              <a:rPr lang="en-US" sz="800" b="1" dirty="0"/>
              <a:t> </a:t>
            </a:r>
            <a:r>
              <a:rPr lang="en-US" sz="800" b="1" dirty="0" smtClean="0"/>
              <a:t>   </a:t>
            </a:r>
            <a:r>
              <a:rPr lang="en-US" sz="800" b="1" dirty="0" smtClean="0">
                <a:solidFill>
                  <a:srgbClr val="7030A0"/>
                </a:solidFill>
              </a:rPr>
              <a:t>freturn</a:t>
            </a:r>
            <a:r>
              <a:rPr lang="en-US" sz="800" b="1" dirty="0" smtClean="0"/>
              <a:t> mReturnStatus</a:t>
            </a:r>
          </a:p>
          <a:p>
            <a:pPr marL="0" indent="0">
              <a:buNone/>
            </a:pPr>
            <a:r>
              <a:rPr lang="en-US" sz="800" b="1" dirty="0" smtClean="0">
                <a:solidFill>
                  <a:srgbClr val="FF0000"/>
                </a:solidFill>
              </a:rPr>
              <a:t>endfunction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New Uses For Structures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“Global” structures:</a:t>
            </a:r>
          </a:p>
          <a:p>
            <a:pPr lvl="1" eaLnBrk="1" hangingPunct="1"/>
            <a:r>
              <a:rPr lang="en-US" altLang="en-US" sz="2000" dirty="0" smtClean="0"/>
              <a:t>Structures defined outside the scope of a main, function, or subroutine can be defined once and seen everywhere in the same source file.</a:t>
            </a:r>
          </a:p>
          <a:p>
            <a:pPr lvl="1" eaLnBrk="1" hangingPunct="1"/>
            <a:r>
              <a:rPr lang="en-US" altLang="en-US" sz="2000" dirty="0" smtClean="0"/>
              <a:t>If source is prototyped, the structure is visible to the entire namespace. </a:t>
            </a:r>
          </a:p>
          <a:p>
            <a:pPr lvl="2"/>
            <a:r>
              <a:rPr lang="en-US" altLang="en-US" sz="2000" dirty="0" smtClean="0"/>
              <a:t>More on namespaces later.</a:t>
            </a:r>
          </a:p>
          <a:p>
            <a:pPr eaLnBrk="1" hangingPunct="1"/>
            <a:endParaRPr lang="en-US" altLang="en-US" sz="2000" dirty="0" smtClean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/>
              <a:t>Struct </a:t>
            </a:r>
            <a:r>
              <a:rPr lang="en-US" sz="1800" dirty="0" smtClean="0"/>
              <a:t>Fields:</a:t>
            </a:r>
            <a:endParaRPr lang="en-US" sz="1800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/>
              <a:t>Define a field based on the layout of a </a:t>
            </a:r>
            <a:r>
              <a:rPr lang="en-US" sz="1800" dirty="0" smtClean="0"/>
              <a:t>structure.</a:t>
            </a:r>
            <a:endParaRPr lang="en-US" sz="1800" dirty="0"/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/>
              <a:t>Access individual subfields with clear syntax instead of </a:t>
            </a:r>
            <a:r>
              <a:rPr lang="en-US" sz="1800" b="1" dirty="0"/>
              <a:t>^</a:t>
            </a:r>
            <a:r>
              <a:rPr lang="en-US" sz="1800" b="1" dirty="0">
                <a:solidFill>
                  <a:srgbClr val="7030A0"/>
                </a:solidFill>
              </a:rPr>
              <a:t>m</a:t>
            </a:r>
            <a:r>
              <a:rPr lang="en-US" sz="1800" b="1" dirty="0"/>
              <a:t>( </a:t>
            </a:r>
            <a:r>
              <a:rPr lang="en-US" sz="1800" b="1" dirty="0" smtClean="0"/>
              <a:t>)</a:t>
            </a:r>
            <a:r>
              <a:rPr lang="en-US" sz="1800" dirty="0" smtClean="0"/>
              <a:t>.</a:t>
            </a:r>
            <a:endParaRPr lang="en-US" sz="1800" b="1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/>
              <a:t>Default values may now be </a:t>
            </a:r>
            <a:r>
              <a:rPr lang="en-US" sz="1800" dirty="0" smtClean="0"/>
              <a:t>defined</a:t>
            </a:r>
            <a:r>
              <a:rPr lang="en-US" sz="2400" dirty="0" smtClean="0"/>
              <a:t>.</a:t>
            </a:r>
            <a:endParaRPr lang="en-US" sz="24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r>
              <a:rPr lang="en-US" sz="1800" b="1" dirty="0">
                <a:solidFill>
                  <a:srgbClr val="FF0000"/>
                </a:solidFill>
              </a:rPr>
              <a:t>include</a:t>
            </a:r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“cursor_struc” </a:t>
            </a:r>
            <a:r>
              <a:rPr lang="en-US" sz="1800" b="1" dirty="0">
                <a:solidFill>
                  <a:srgbClr val="FF0000"/>
                </a:solidFill>
              </a:rPr>
              <a:t>repository</a:t>
            </a:r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sz="1800" b="1" dirty="0">
                <a:solidFill>
                  <a:srgbClr val="FF0000"/>
                </a:solidFill>
              </a:rPr>
              <a:t>structure</a:t>
            </a:r>
            <a:r>
              <a:rPr lang="en-US" sz="1800" b="1" dirty="0"/>
              <a:t> </a:t>
            </a:r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 </a:t>
            </a:r>
            <a:r>
              <a:rPr lang="en-US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“sCursorID</a:t>
            </a:r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static record</a:t>
            </a:r>
            <a:r>
              <a:rPr lang="en-US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StaticWorkVars</a:t>
            </a:r>
            <a:endParaRPr lang="en-US" sz="1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cursor	</a:t>
            </a:r>
            <a:r>
              <a:rPr lang="en-US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,sCursorID</a:t>
            </a:r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1800" b="1" dirty="0">
                <a:solidFill>
                  <a:srgbClr val="00CC00"/>
                </a:solidFill>
              </a:rPr>
              <a:t>; </a:t>
            </a:r>
            <a:r>
              <a:rPr lang="en-US" sz="1800" b="1" dirty="0" smtClean="0">
                <a:solidFill>
                  <a:srgbClr val="00CC00"/>
                </a:solidFill>
              </a:rPr>
              <a:t>sCursorID </a:t>
            </a:r>
            <a:r>
              <a:rPr lang="en-US" sz="1800" b="1" dirty="0">
                <a:solidFill>
                  <a:srgbClr val="00CC00"/>
                </a:solidFill>
              </a:rPr>
              <a:t>is now a data type</a:t>
            </a:r>
            <a:r>
              <a:rPr lang="en-US" sz="1800" b="1" dirty="0" smtClean="0">
                <a:solidFill>
                  <a:srgbClr val="00CC00"/>
                </a:solidFill>
              </a:rPr>
              <a:t>!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endrecord</a:t>
            </a:r>
            <a:endParaRPr lang="en-US" sz="18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>
              <a:solidFill>
                <a:srgbClr val="00CC00"/>
              </a:solidFill>
            </a:endParaRPr>
          </a:p>
        </p:txBody>
      </p:sp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New Uses For Structures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</a:t>
            </a:r>
            <a:r>
              <a:rPr lang="en-US" altLang="en-US" sz="2800" dirty="0" smtClean="0"/>
              <a:t>tructure Arguments:</a:t>
            </a:r>
          </a:p>
          <a:p>
            <a:pPr lvl="1" eaLnBrk="1" hangingPunct="1"/>
            <a:r>
              <a:rPr lang="en-US" altLang="en-US" sz="2800" dirty="0" smtClean="0"/>
              <a:t>Strong type on an argument, can’t pass any old alpha variable.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>
              <a:latin typeface="Consolas" panose="020B0609020204030204" pitchFamily="49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New Uses For Structures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>
                <a:solidFill>
                  <a:srgbClr val="FF0000"/>
                </a:solidFill>
              </a:rPr>
              <a:t>.include</a:t>
            </a:r>
            <a:r>
              <a:rPr lang="en-US" sz="7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“CustomerFilter” </a:t>
            </a:r>
            <a:r>
              <a:rPr lang="en-US" sz="700" b="1" dirty="0" smtClean="0">
                <a:solidFill>
                  <a:schemeClr val="accent1"/>
                </a:solidFill>
              </a:rPr>
              <a:t>repository</a:t>
            </a:r>
            <a:r>
              <a:rPr lang="en-US" sz="7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sz="700" b="1" dirty="0">
                <a:solidFill>
                  <a:srgbClr val="FF0000"/>
                </a:solidFill>
              </a:rPr>
              <a:t>structure</a:t>
            </a:r>
            <a:r>
              <a:rPr lang="en-US" sz="700" b="1" dirty="0">
                <a:solidFill>
                  <a:schemeClr val="accent1"/>
                </a:solidFill>
              </a:rPr>
              <a:t> </a:t>
            </a:r>
            <a:r>
              <a:rPr lang="en-US" sz="7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</a:t>
            </a:r>
            <a:r>
              <a:rPr lang="en-US" sz="7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“sCustomerFilter”, </a:t>
            </a:r>
            <a:r>
              <a:rPr lang="en-US" sz="700" b="1" dirty="0" smtClean="0">
                <a:solidFill>
                  <a:srgbClr val="FF0000"/>
                </a:solidFill>
              </a:rPr>
              <a:t>end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7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>
                <a:solidFill>
                  <a:srgbClr val="FF0000"/>
                </a:solidFill>
              </a:rPr>
              <a:t>function</a:t>
            </a:r>
            <a:r>
              <a:rPr lang="en-US" sz="700" b="1" dirty="0">
                <a:solidFill>
                  <a:schemeClr val="accent1"/>
                </a:solidFill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GetCustomerFilter	,^</a:t>
            </a:r>
            <a:r>
              <a:rPr lang="en-US" sz="7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val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 smtClean="0">
                <a:solidFill>
                  <a:srgbClr val="FF0000"/>
                </a:solidFill>
              </a:rPr>
              <a:t>    required </a:t>
            </a:r>
            <a:r>
              <a:rPr lang="en-US" sz="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    </a:t>
            </a:r>
            <a:r>
              <a:rPr lang="en-US" sz="7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filterCriteria</a:t>
            </a:r>
            <a:r>
              <a:rPr lang="en-US" sz="7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7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,sCustomerFilter</a:t>
            </a:r>
            <a:endParaRPr lang="en-US" sz="7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 smtClean="0">
                <a:solidFill>
                  <a:schemeClr val="accent1"/>
                </a:solidFill>
              </a:rPr>
              <a:t>    </a:t>
            </a:r>
            <a:r>
              <a:rPr lang="en-US" sz="700" b="1" dirty="0" smtClean="0">
                <a:solidFill>
                  <a:srgbClr val="FF0000"/>
                </a:solidFill>
              </a:rPr>
              <a:t>endparams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7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>
                <a:solidFill>
                  <a:srgbClr val="FF0000"/>
                </a:solidFill>
              </a:rPr>
              <a:t>proc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700" b="1" dirty="0">
                <a:solidFill>
                  <a:srgbClr val="7030A0"/>
                </a:solidFill>
              </a:rPr>
              <a:t>freturn</a:t>
            </a:r>
            <a:r>
              <a:rPr lang="en-US" sz="7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700" b="1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DA_SUCCESS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>
                <a:solidFill>
                  <a:srgbClr val="FF0000"/>
                </a:solidFill>
              </a:rPr>
              <a:t>endfunction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700" b="1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 smtClean="0">
                <a:solidFill>
                  <a:srgbClr val="FF0000"/>
                </a:solidFill>
              </a:rPr>
              <a:t>subroutine</a:t>
            </a:r>
            <a:r>
              <a:rPr lang="en-US" sz="700" b="1" dirty="0" smtClean="0">
                <a:solidFill>
                  <a:schemeClr val="accent1"/>
                </a:solidFill>
              </a:rPr>
              <a:t> </a:t>
            </a:r>
            <a:r>
              <a:rPr lang="en-US" sz="7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UseFilter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700" b="1" dirty="0" smtClean="0">
                <a:solidFill>
                  <a:srgbClr val="FF0000"/>
                </a:solidFill>
              </a:rPr>
              <a:t>endparams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7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 smtClean="0">
                <a:solidFill>
                  <a:srgbClr val="FF0000"/>
                </a:solidFill>
              </a:rPr>
              <a:t>    stack record</a:t>
            </a:r>
            <a:r>
              <a:rPr lang="en-US" sz="700" b="1" dirty="0" smtClean="0">
                <a:solidFill>
                  <a:schemeClr val="accent1"/>
                </a:solidFill>
              </a:rPr>
              <a:t> WorkVars</a:t>
            </a:r>
            <a:endParaRPr lang="en-US" sz="7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customerNumber	,a5</a:t>
            </a:r>
            <a:endParaRPr lang="en-US" sz="7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 smtClean="0">
                <a:solidFill>
                  <a:schemeClr val="accent1"/>
                </a:solidFill>
              </a:rPr>
              <a:t>    </a:t>
            </a:r>
            <a:r>
              <a:rPr lang="en-US" sz="700" b="1" dirty="0" smtClean="0">
                <a:solidFill>
                  <a:srgbClr val="FF0000"/>
                </a:solidFill>
              </a:rPr>
              <a:t>endrecord</a:t>
            </a:r>
            <a:endParaRPr lang="en-US" sz="7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 smtClean="0">
                <a:solidFill>
                  <a:srgbClr val="FF0000"/>
                </a:solidFill>
              </a:rPr>
              <a:t>proc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>
                <a:solidFill>
                  <a:srgbClr val="FF0000"/>
                </a:solidFill>
              </a:rPr>
              <a:t> </a:t>
            </a:r>
            <a:r>
              <a:rPr lang="en-US" sz="700" b="1" dirty="0" smtClean="0">
                <a:solidFill>
                  <a:srgbClr val="FF0000"/>
                </a:solidFill>
              </a:rPr>
              <a:t>   init WorkVars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7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700" b="1" dirty="0" smtClean="0">
                <a:solidFill>
                  <a:srgbClr val="00CC00"/>
                </a:solidFill>
              </a:rPr>
              <a:t>; </a:t>
            </a:r>
            <a:r>
              <a:rPr lang="en-US" sz="700" b="1" dirty="0">
                <a:solidFill>
                  <a:srgbClr val="00CC00"/>
                </a:solidFill>
              </a:rPr>
              <a:t>WON’T COMPILE because data type is wrong.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 smtClean="0">
                <a:solidFill>
                  <a:srgbClr val="FF0000"/>
                </a:solidFill>
              </a:rPr>
              <a:t>    if</a:t>
            </a:r>
            <a:r>
              <a:rPr lang="en-US" sz="7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GetCustomerFilter( customerNumber ) == </a:t>
            </a:r>
            <a:r>
              <a:rPr lang="en-US" sz="700" b="1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DA_SUCCESS</a:t>
            </a:r>
            <a:r>
              <a:rPr lang="en-US" sz="7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)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 smtClean="0">
                <a:solidFill>
                  <a:schemeClr val="accent1"/>
                </a:solidFill>
              </a:rPr>
              <a:t>    </a:t>
            </a:r>
            <a:r>
              <a:rPr lang="en-US" sz="700" b="1" dirty="0" smtClean="0">
                <a:solidFill>
                  <a:srgbClr val="FF0000"/>
                </a:solidFill>
              </a:rPr>
              <a:t>begin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>
                <a:solidFill>
                  <a:schemeClr val="accent1"/>
                </a:solidFill>
              </a:rPr>
              <a:t> </a:t>
            </a:r>
            <a:r>
              <a:rPr lang="en-US" sz="700" b="1" dirty="0" smtClean="0">
                <a:solidFill>
                  <a:schemeClr val="accent1"/>
                </a:solidFill>
              </a:rPr>
              <a:t>        …</a:t>
            </a:r>
            <a:endParaRPr lang="en-US" sz="7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 smtClean="0">
                <a:solidFill>
                  <a:schemeClr val="accent1"/>
                </a:solidFill>
              </a:rPr>
              <a:t>    </a:t>
            </a:r>
            <a:r>
              <a:rPr lang="en-US" sz="700" b="1" dirty="0" smtClean="0">
                <a:solidFill>
                  <a:srgbClr val="FF0000"/>
                </a:solidFill>
              </a:rPr>
              <a:t>end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 smtClean="0">
                <a:solidFill>
                  <a:schemeClr val="accent1"/>
                </a:solidFill>
              </a:rPr>
              <a:t>  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>
                <a:solidFill>
                  <a:schemeClr val="accent1"/>
                </a:solidFill>
              </a:rPr>
              <a:t> </a:t>
            </a:r>
            <a:r>
              <a:rPr lang="en-US" sz="700" b="1" dirty="0" smtClean="0">
                <a:solidFill>
                  <a:schemeClr val="accent1"/>
                </a:solidFill>
              </a:rPr>
              <a:t>   </a:t>
            </a:r>
            <a:r>
              <a:rPr lang="en-US" sz="700" b="1" dirty="0" smtClean="0">
                <a:solidFill>
                  <a:srgbClr val="7030A0"/>
                </a:solidFill>
              </a:rPr>
              <a:t>xreturn</a:t>
            </a:r>
            <a:endParaRPr lang="en-US" sz="700" b="1" dirty="0">
              <a:solidFill>
                <a:srgbClr val="7030A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700" b="1" dirty="0">
                <a:solidFill>
                  <a:srgbClr val="FF0000"/>
                </a:solidFill>
              </a:rPr>
              <a:t>endsubroutine</a:t>
            </a:r>
          </a:p>
        </p:txBody>
      </p:sp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New Uses For Structures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400" dirty="0"/>
              <a:t>Arrays of structure fields are </a:t>
            </a:r>
            <a:r>
              <a:rPr lang="en-US" sz="1400" dirty="0" smtClean="0"/>
              <a:t>allowed:</a:t>
            </a:r>
            <a:endParaRPr lang="en-US" sz="1400" dirty="0"/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400" dirty="0"/>
              <a:t>Arrays may be created in group repository </a:t>
            </a:r>
            <a:r>
              <a:rPr lang="en-US" sz="1400" dirty="0" smtClean="0"/>
              <a:t>includes:</a:t>
            </a:r>
            <a:endParaRPr lang="en-US" sz="1400" dirty="0"/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record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WorkVars</a:t>
            </a: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.include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“item_loc” </a:t>
            </a:r>
            <a:r>
              <a:rPr lang="en-US" sz="1400" b="1" dirty="0">
                <a:solidFill>
                  <a:srgbClr val="FF0000"/>
                </a:solidFill>
              </a:rPr>
              <a:t>repository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sz="1400" b="1" dirty="0">
                <a:solidFill>
                  <a:srgbClr val="FF0000"/>
                </a:solidFill>
              </a:rPr>
              <a:t>group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“tempitem”, </a:t>
            </a:r>
            <a:r>
              <a:rPr lang="en-US" sz="1400" b="1" dirty="0">
                <a:solidFill>
                  <a:srgbClr val="FF0000"/>
                </a:solidFill>
              </a:rPr>
              <a:t>dimension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“[5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]”</a:t>
            </a:r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400" dirty="0"/>
              <a:t>Arrays may be fixed size at compile </a:t>
            </a:r>
            <a:r>
              <a:rPr lang="en-US" sz="1400" dirty="0" smtClean="0"/>
              <a:t>time:</a:t>
            </a:r>
            <a:endParaRPr lang="en-US" sz="1400" dirty="0"/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.include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“item_loc” </a:t>
            </a:r>
            <a:r>
              <a:rPr lang="en-US" sz="1400" b="1" dirty="0">
                <a:solidFill>
                  <a:srgbClr val="FF0000"/>
                </a:solidFill>
              </a:rPr>
              <a:t>repository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sz="1400" b="1" dirty="0">
                <a:solidFill>
                  <a:srgbClr val="FF0000"/>
                </a:solidFill>
              </a:rPr>
              <a:t>structure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“tempitem”, </a:t>
            </a:r>
            <a:r>
              <a:rPr lang="en-US" sz="1400" b="1" dirty="0" smtClean="0">
                <a:solidFill>
                  <a:srgbClr val="FF0000"/>
                </a:solidFill>
              </a:rPr>
              <a:t>end</a:t>
            </a:r>
            <a:endParaRPr lang="en-US" sz="1400" b="1" dirty="0">
              <a:solidFill>
                <a:srgbClr val="FF0000"/>
              </a:solidFill>
            </a:endParaRPr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record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WorkVars</a:t>
            </a: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itemno	,[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10]tempitem</a:t>
            </a:r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400" dirty="0"/>
              <a:t>Arrays may be fixed size at run time. No more hard-to-read </a:t>
            </a:r>
            <a:r>
              <a:rPr lang="en-US" sz="1400" b="1" dirty="0"/>
              <a:t>^</a:t>
            </a:r>
            <a:r>
              <a:rPr lang="en-US" sz="1400" b="1" dirty="0">
                <a:solidFill>
                  <a:srgbClr val="7030A0"/>
                </a:solidFill>
              </a:rPr>
              <a:t>m</a:t>
            </a:r>
            <a:r>
              <a:rPr lang="en-US" sz="1400" b="1" dirty="0"/>
              <a:t>( ) </a:t>
            </a:r>
            <a:r>
              <a:rPr lang="en-US" sz="1400" dirty="0"/>
              <a:t>syntax!</a:t>
            </a:r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.include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“item_loc” </a:t>
            </a:r>
            <a:r>
              <a:rPr lang="en-US" sz="1400" b="1" dirty="0">
                <a:solidFill>
                  <a:srgbClr val="FF0000"/>
                </a:solidFill>
              </a:rPr>
              <a:t>repository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sz="1400" b="1" dirty="0">
                <a:solidFill>
                  <a:srgbClr val="FF0000"/>
                </a:solidFill>
              </a:rPr>
              <a:t>structure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“tempitem”, </a:t>
            </a:r>
            <a:r>
              <a:rPr lang="en-US" sz="1400" b="1" dirty="0">
                <a:solidFill>
                  <a:srgbClr val="FF0000"/>
                </a:solidFill>
              </a:rPr>
              <a:t>end</a:t>
            </a:r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accent1"/>
                </a:solidFill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</a:rPr>
              <a:t>record</a:t>
            </a:r>
            <a:r>
              <a:rPr lang="en-US" sz="1400" b="1" dirty="0" smtClean="0">
                <a:solidFill>
                  <a:schemeClr val="accent1"/>
                </a:solidFill>
              </a:rPr>
              <a:t> W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orkValues</a:t>
            </a:r>
            <a:endParaRPr 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itemno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,[#]</a:t>
            </a: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tempitem</a:t>
            </a:r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numItems	,int</a:t>
            </a:r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    endrecord</a:t>
            </a:r>
            <a:r>
              <a:rPr lang="en-US" sz="1400" b="1" dirty="0" smtClean="0">
                <a:solidFill>
                  <a:schemeClr val="accent1"/>
                </a:solidFill>
              </a:rPr>
              <a:t> </a:t>
            </a:r>
            <a:endParaRPr lang="en-US" sz="1400" b="1" dirty="0">
              <a:solidFill>
                <a:schemeClr val="accent1"/>
              </a:solidFill>
            </a:endParaRPr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proc</a:t>
            </a:r>
            <a:r>
              <a:rPr lang="en-US" sz="1400" b="1" dirty="0">
                <a:solidFill>
                  <a:schemeClr val="bg2"/>
                </a:solidFill>
              </a:rPr>
              <a:t> </a:t>
            </a:r>
          </a:p>
          <a:p>
            <a:pPr marL="1074420" lvl="2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chemeClr val="bg2"/>
                </a:solidFill>
              </a:rPr>
              <a:t>	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itemno =</a:t>
            </a:r>
            <a:r>
              <a:rPr lang="en-US" sz="1400" b="1" dirty="0">
                <a:solidFill>
                  <a:schemeClr val="bg2"/>
                </a:solidFill>
              </a:rPr>
              <a:t> </a:t>
            </a:r>
            <a:r>
              <a:rPr lang="en-US" sz="1400" b="1" dirty="0">
                <a:solidFill>
                  <a:schemeClr val="accent1"/>
                </a:solidFill>
              </a:rPr>
              <a:t>new</a:t>
            </a:r>
            <a:r>
              <a:rPr lang="en-US" sz="1400" b="1" dirty="0">
                <a:solidFill>
                  <a:schemeClr val="bg2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tempitem[numItems]</a:t>
            </a:r>
          </a:p>
        </p:txBody>
      </p:sp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Multi-pass compiler checks and validates code more than ever.</a:t>
            </a:r>
          </a:p>
          <a:p>
            <a:pPr eaLnBrk="1" hangingPunct="1"/>
            <a:r>
              <a:rPr lang="en-US" altLang="en-US" sz="2800" dirty="0" smtClean="0"/>
              <a:t>Strongly prototyped – each statement is verified against its prototype.</a:t>
            </a:r>
          </a:p>
          <a:p>
            <a:pPr eaLnBrk="1" hangingPunct="1"/>
            <a:r>
              <a:rPr lang="en-US" altLang="en-US" sz="2800" dirty="0" smtClean="0"/>
              <a:t>Catches more errors at compile time so bugs never even compile.</a:t>
            </a:r>
          </a:p>
        </p:txBody>
      </p:sp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What’s New?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Syntax Comparison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function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</a:rPr>
              <a:t>Summary 	,^</a:t>
            </a:r>
            <a:r>
              <a:rPr lang="en-US" sz="1400" b="1" dirty="0">
                <a:solidFill>
                  <a:srgbClr val="FF0000"/>
                </a:solidFill>
              </a:rPr>
              <a:t>val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    required in</a:t>
            </a:r>
            <a:r>
              <a:rPr lang="en-US" sz="1400" b="1" dirty="0" smtClean="0">
                <a:solidFill>
                  <a:srgbClr val="000000"/>
                </a:solidFill>
              </a:rPr>
              <a:t> 	aSize	,n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</a:rPr>
              <a:t>endparams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.align</a:t>
            </a:r>
            <a:endParaRPr lang="en-US" sz="14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    stack record</a:t>
            </a:r>
            <a:r>
              <a:rPr lang="en-US" sz="1400" b="1" dirty="0" smtClean="0">
                <a:solidFill>
                  <a:schemeClr val="accent1"/>
                </a:solidFill>
              </a:rPr>
              <a:t> WorkVars</a:t>
            </a:r>
            <a:endParaRPr lang="en-US" sz="14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</a:rPr>
              <a:t>       mH</a:t>
            </a:r>
            <a:r>
              <a:rPr lang="en-US" sz="1400" b="1" dirty="0" smtClean="0">
                <a:solidFill>
                  <a:srgbClr val="000000"/>
                </a:solidFill>
              </a:rPr>
              <a:t>andle</a:t>
            </a:r>
            <a:r>
              <a:rPr lang="en-US" sz="1400" b="1" dirty="0">
                <a:solidFill>
                  <a:srgbClr val="000000"/>
                </a:solidFill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</a:rPr>
              <a:t>	,i4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</a:rPr>
              <a:t>endrecord</a:t>
            </a:r>
            <a:endParaRPr lang="en-US" sz="14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accent1"/>
                </a:solidFill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</a:rPr>
              <a:t>structure</a:t>
            </a:r>
            <a:r>
              <a:rPr lang="en-US" sz="1400" b="1" dirty="0" smtClean="0">
                <a:solidFill>
                  <a:srgbClr val="000000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</a:rPr>
              <a:t>sE</a:t>
            </a:r>
            <a:r>
              <a:rPr lang="en-US" sz="1400" b="1" dirty="0" smtClean="0">
                <a:solidFill>
                  <a:srgbClr val="000000"/>
                </a:solidFill>
              </a:rPr>
              <a:t>lement</a:t>
            </a:r>
            <a:endParaRPr lang="en-US" sz="14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</a:rPr>
              <a:t>       key</a:t>
            </a:r>
            <a:r>
              <a:rPr lang="en-US" sz="1400" b="1" dirty="0">
                <a:solidFill>
                  <a:srgbClr val="000000"/>
                </a:solidFill>
              </a:rPr>
              <a:t>		,a10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    value</a:t>
            </a:r>
            <a:r>
              <a:rPr lang="en-US" sz="1400" b="1" dirty="0">
                <a:solidFill>
                  <a:srgbClr val="000000"/>
                </a:solidFill>
              </a:rPr>
              <a:t>		,</a:t>
            </a:r>
            <a:r>
              <a:rPr lang="en-US" sz="1400" b="1" dirty="0" smtClean="0">
                <a:solidFill>
                  <a:srgbClr val="000000"/>
                </a:solidFill>
              </a:rPr>
              <a:t>d4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</a:rPr>
              <a:t>endstructure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proc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</a:rPr>
              <a:t>   </a:t>
            </a:r>
            <a:r>
              <a:rPr lang="en-US" sz="1400" b="1" dirty="0" smtClean="0">
                <a:solidFill>
                  <a:srgbClr val="7030A0"/>
                </a:solidFill>
              </a:rPr>
              <a:t>init</a:t>
            </a:r>
            <a:r>
              <a:rPr lang="en-US" sz="1400" b="1" dirty="0" smtClean="0">
                <a:solidFill>
                  <a:schemeClr val="accent1"/>
                </a:solidFill>
              </a:rPr>
              <a:t> WorkVars</a:t>
            </a:r>
            <a:endParaRPr lang="en-US" sz="14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</a:rPr>
              <a:t>   </a:t>
            </a:r>
            <a:r>
              <a:rPr lang="en-US" sz="1400" b="1" dirty="0" smtClean="0">
                <a:solidFill>
                  <a:schemeClr val="accent1"/>
                </a:solidFill>
              </a:rPr>
              <a:t>mH</a:t>
            </a:r>
            <a:r>
              <a:rPr lang="en-US" sz="1400" b="1" dirty="0" smtClean="0">
                <a:solidFill>
                  <a:srgbClr val="000000"/>
                </a:solidFill>
              </a:rPr>
              <a:t>andle </a:t>
            </a:r>
            <a:r>
              <a:rPr lang="en-US" sz="1400" b="1" dirty="0" smtClean="0">
                <a:solidFill>
                  <a:srgbClr val="000000"/>
                </a:solidFill>
              </a:rPr>
              <a:t>= %</a:t>
            </a:r>
            <a:r>
              <a:rPr lang="en-US" sz="1400" b="1" dirty="0" smtClean="0">
                <a:solidFill>
                  <a:srgbClr val="7030A0"/>
                </a:solidFill>
              </a:rPr>
              <a:t>mem_proc</a:t>
            </a:r>
            <a:r>
              <a:rPr lang="en-US" sz="1400" b="1" dirty="0" smtClean="0">
                <a:solidFill>
                  <a:srgbClr val="000000"/>
                </a:solidFill>
              </a:rPr>
              <a:t>( 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&amp;		</a:t>
            </a:r>
            <a:r>
              <a:rPr lang="en-US" sz="1400" b="1" dirty="0" smtClean="0">
                <a:solidFill>
                  <a:srgbClr val="FFC000"/>
                </a:solidFill>
              </a:rPr>
              <a:t>DM_ALLOC</a:t>
            </a:r>
            <a:r>
              <a:rPr lang="en-US" sz="1400" b="1" dirty="0" smtClean="0">
                <a:solidFill>
                  <a:srgbClr val="000000"/>
                </a:solidFill>
              </a:rPr>
              <a:t>+</a:t>
            </a:r>
            <a:r>
              <a:rPr lang="en-US" sz="1400" b="1" dirty="0" smtClean="0">
                <a:solidFill>
                  <a:srgbClr val="FFC000"/>
                </a:solidFill>
              </a:rPr>
              <a:t>DM_STATIC</a:t>
            </a:r>
            <a:r>
              <a:rPr lang="en-US" sz="1400" b="1" dirty="0" smtClean="0">
                <a:solidFill>
                  <a:srgbClr val="000000"/>
                </a:solidFill>
              </a:rPr>
              <a:t>, 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</a:t>
            </a:r>
            <a:r>
              <a:rPr lang="en-US" sz="1400" b="1" dirty="0" smtClean="0">
                <a:solidFill>
                  <a:srgbClr val="000000"/>
                </a:solidFill>
              </a:rPr>
              <a:t>&amp;</a:t>
            </a:r>
            <a:r>
              <a:rPr lang="en-US" sz="1400" b="1" dirty="0" smtClean="0">
                <a:solidFill>
                  <a:srgbClr val="000000"/>
                </a:solidFill>
              </a:rPr>
              <a:t>    	</a:t>
            </a:r>
            <a:r>
              <a:rPr lang="en-US" sz="1400" b="1" dirty="0" smtClean="0">
                <a:solidFill>
                  <a:srgbClr val="000000"/>
                </a:solidFill>
              </a:rPr>
              <a:t>^</a:t>
            </a:r>
            <a:r>
              <a:rPr lang="en-US" sz="1400" b="1" dirty="0" smtClean="0">
                <a:solidFill>
                  <a:srgbClr val="7030A0"/>
                </a:solidFill>
              </a:rPr>
              <a:t>size</a:t>
            </a:r>
            <a:r>
              <a:rPr lang="en-US" sz="1400" b="1" dirty="0" smtClean="0">
                <a:solidFill>
                  <a:srgbClr val="000000"/>
                </a:solidFill>
              </a:rPr>
              <a:t>( sElement </a:t>
            </a:r>
            <a:r>
              <a:rPr lang="en-US" sz="1400" b="1" dirty="0" smtClean="0">
                <a:solidFill>
                  <a:srgbClr val="000000"/>
                </a:solidFill>
              </a:rPr>
              <a:t>) * aSize )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</a:rPr>
              <a:t>^</a:t>
            </a:r>
            <a:r>
              <a:rPr lang="en-US" sz="1400" b="1" dirty="0" smtClean="0">
                <a:solidFill>
                  <a:srgbClr val="7030A0"/>
                </a:solidFill>
              </a:rPr>
              <a:t>m</a:t>
            </a:r>
            <a:r>
              <a:rPr lang="en-US" sz="1400" b="1" dirty="0" smtClean="0">
                <a:solidFill>
                  <a:srgbClr val="000000"/>
                </a:solidFill>
              </a:rPr>
              <a:t>( sElement[1</a:t>
            </a:r>
            <a:r>
              <a:rPr lang="en-US" sz="1400" b="1" dirty="0">
                <a:solidFill>
                  <a:srgbClr val="000000"/>
                </a:solidFill>
              </a:rPr>
              <a:t>].key</a:t>
            </a:r>
            <a:r>
              <a:rPr lang="en-US" sz="1400" b="1" dirty="0" smtClean="0">
                <a:solidFill>
                  <a:srgbClr val="000000"/>
                </a:solidFill>
              </a:rPr>
              <a:t>, </a:t>
            </a:r>
            <a:r>
              <a:rPr lang="en-US" sz="1400" b="1" dirty="0">
                <a:solidFill>
                  <a:schemeClr val="accent1"/>
                </a:solidFill>
              </a:rPr>
              <a:t>mH</a:t>
            </a:r>
            <a:r>
              <a:rPr lang="en-US" sz="1400" b="1" dirty="0">
                <a:solidFill>
                  <a:srgbClr val="000000"/>
                </a:solidFill>
              </a:rPr>
              <a:t>andle </a:t>
            </a:r>
            <a:r>
              <a:rPr lang="en-US" sz="1400" b="1" dirty="0" smtClean="0">
                <a:solidFill>
                  <a:srgbClr val="000000"/>
                </a:solidFill>
              </a:rPr>
              <a:t>)    	= </a:t>
            </a:r>
            <a:r>
              <a:rPr lang="en-US" sz="1400" b="1" dirty="0">
                <a:solidFill>
                  <a:srgbClr val="000000"/>
                </a:solidFill>
              </a:rPr>
              <a:t>“FIRST”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</a:rPr>
              <a:t>^</a:t>
            </a:r>
            <a:r>
              <a:rPr lang="en-US" sz="1400" b="1" dirty="0" smtClean="0">
                <a:solidFill>
                  <a:srgbClr val="7030A0"/>
                </a:solidFill>
              </a:rPr>
              <a:t>m</a:t>
            </a:r>
            <a:r>
              <a:rPr lang="en-US" sz="1400" b="1" dirty="0" smtClean="0">
                <a:solidFill>
                  <a:srgbClr val="000000"/>
                </a:solidFill>
              </a:rPr>
              <a:t>( sElement[1</a:t>
            </a:r>
            <a:r>
              <a:rPr lang="en-US" sz="1400" b="1" dirty="0">
                <a:solidFill>
                  <a:srgbClr val="000000"/>
                </a:solidFill>
              </a:rPr>
              <a:t>].</a:t>
            </a:r>
            <a:r>
              <a:rPr lang="en-US" sz="1400" b="1" dirty="0" smtClean="0">
                <a:solidFill>
                  <a:srgbClr val="000000"/>
                </a:solidFill>
              </a:rPr>
              <a:t>value, </a:t>
            </a:r>
            <a:r>
              <a:rPr lang="en-US" sz="1400" b="1" dirty="0" smtClean="0">
                <a:solidFill>
                  <a:schemeClr val="accent1"/>
                </a:solidFill>
              </a:rPr>
              <a:t>mH</a:t>
            </a:r>
            <a:r>
              <a:rPr lang="en-US" sz="1400" b="1" dirty="0" smtClean="0">
                <a:solidFill>
                  <a:srgbClr val="000000"/>
                </a:solidFill>
              </a:rPr>
              <a:t>andle </a:t>
            </a:r>
            <a:r>
              <a:rPr lang="en-US" sz="1400" b="1" dirty="0" smtClean="0">
                <a:solidFill>
                  <a:srgbClr val="000000"/>
                </a:solidFill>
              </a:rPr>
              <a:t>)	= 1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</a:rPr>
              <a:t>   </a:t>
            </a:r>
            <a:r>
              <a:rPr lang="en-US" sz="1400" b="1" dirty="0" smtClean="0">
                <a:solidFill>
                  <a:srgbClr val="7030A0"/>
                </a:solidFill>
              </a:rPr>
              <a:t>freturn</a:t>
            </a:r>
            <a:r>
              <a:rPr lang="en-US" sz="1400" b="1" dirty="0" smtClean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chemeClr val="accent1"/>
                </a:solidFill>
              </a:rPr>
              <a:t>mH</a:t>
            </a:r>
            <a:r>
              <a:rPr lang="en-US" sz="1400" b="1" dirty="0">
                <a:solidFill>
                  <a:srgbClr val="000000"/>
                </a:solidFill>
              </a:rPr>
              <a:t>andle</a:t>
            </a:r>
            <a:endParaRPr lang="en-US" sz="14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endfunction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1446" name="Rectangle 6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structure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</a:rPr>
              <a:t>sElement</a:t>
            </a:r>
            <a:endParaRPr lang="en-US" sz="14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key</a:t>
            </a:r>
            <a:r>
              <a:rPr lang="en-US" sz="1400" b="1" dirty="0">
                <a:solidFill>
                  <a:srgbClr val="000000"/>
                </a:solidFill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</a:rPr>
              <a:t>,</a:t>
            </a:r>
            <a:r>
              <a:rPr lang="en-US" sz="1400" b="1" dirty="0">
                <a:solidFill>
                  <a:srgbClr val="000000"/>
                </a:solidFill>
              </a:rPr>
              <a:t>a10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value	,d4</a:t>
            </a:r>
            <a:endParaRPr lang="en-US" sz="14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endstructure</a:t>
            </a:r>
            <a:endParaRPr lang="en-US" sz="14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function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</a:rPr>
              <a:t>Summary	,[#]</a:t>
            </a:r>
            <a:r>
              <a:rPr lang="en-US" sz="1400" b="1" dirty="0" smtClean="0">
                <a:solidFill>
                  <a:srgbClr val="000000"/>
                </a:solidFill>
              </a:rPr>
              <a:t>sE</a:t>
            </a:r>
            <a:r>
              <a:rPr lang="en-US" sz="1400" b="1" dirty="0" smtClean="0">
                <a:solidFill>
                  <a:srgbClr val="000000"/>
                </a:solidFill>
              </a:rPr>
              <a:t>lement</a:t>
            </a:r>
            <a:endParaRPr lang="en-US" sz="14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</a:rPr>
              <a:t>required in</a:t>
            </a:r>
            <a:r>
              <a:rPr lang="en-US" sz="1400" b="1" dirty="0" smtClean="0">
                <a:solidFill>
                  <a:srgbClr val="000000"/>
                </a:solidFill>
              </a:rPr>
              <a:t>	aSize	,n</a:t>
            </a:r>
            <a:endParaRPr lang="en-US" sz="14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accent1"/>
                </a:solidFill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</a:rPr>
              <a:t>endparams</a:t>
            </a:r>
            <a:endParaRPr lang="en-US" sz="14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b="1" dirty="0" smtClean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</a:rPr>
              <a:t>   .align</a:t>
            </a:r>
            <a:endParaRPr lang="en-US" sz="1400" b="1" dirty="0" smtClean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    stack </a:t>
            </a:r>
            <a:r>
              <a:rPr lang="en-US" sz="1400" b="1" dirty="0" smtClean="0">
                <a:solidFill>
                  <a:srgbClr val="FF0000"/>
                </a:solidFill>
              </a:rPr>
              <a:t>record </a:t>
            </a:r>
            <a:r>
              <a:rPr lang="en-US" sz="1400" b="1" dirty="0" smtClean="0">
                <a:solidFill>
                  <a:schemeClr val="accent1"/>
                </a:solidFill>
              </a:rPr>
              <a:t>WorkVars</a:t>
            </a:r>
            <a:endParaRPr lang="en-US" sz="14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</a:rPr>
              <a:t>       mE</a:t>
            </a:r>
            <a:r>
              <a:rPr lang="en-US" sz="1400" b="1" dirty="0" smtClean="0">
                <a:solidFill>
                  <a:srgbClr val="000000"/>
                </a:solidFill>
              </a:rPr>
              <a:t>lementArray</a:t>
            </a:r>
            <a:r>
              <a:rPr lang="en-US" sz="1400" b="1" dirty="0">
                <a:solidFill>
                  <a:srgbClr val="000000"/>
                </a:solidFill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</a:rPr>
              <a:t>,[#]sElement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</a:rPr>
              <a:t>endrecord</a:t>
            </a:r>
            <a:r>
              <a:rPr lang="en-US" sz="1400" b="1" dirty="0" smtClean="0">
                <a:solidFill>
                  <a:srgbClr val="000000"/>
                </a:solidFill>
              </a:rPr>
              <a:t> 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proc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</a:t>
            </a:r>
            <a:r>
              <a:rPr lang="en-US" sz="1400" b="1" dirty="0" smtClean="0">
                <a:solidFill>
                  <a:srgbClr val="7030A0"/>
                </a:solidFill>
              </a:rPr>
              <a:t>init</a:t>
            </a:r>
            <a:r>
              <a:rPr lang="en-US" sz="1400" b="1" dirty="0" smtClean="0">
                <a:solidFill>
                  <a:srgbClr val="000000"/>
                </a:solidFill>
              </a:rPr>
              <a:t> WorkVars</a:t>
            </a:r>
            <a:r>
              <a:rPr lang="en-US" sz="1400" b="1" dirty="0">
                <a:solidFill>
                  <a:srgbClr val="000000"/>
                </a:solidFill>
              </a:rPr>
              <a:t>	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mElementArray	</a:t>
            </a:r>
            <a:r>
              <a:rPr lang="en-US" sz="1400" b="1" dirty="0" smtClean="0">
                <a:solidFill>
                  <a:srgbClr val="000000"/>
                </a:solidFill>
              </a:rPr>
              <a:t>= </a:t>
            </a:r>
            <a:r>
              <a:rPr lang="en-US" sz="1400" b="1" dirty="0" smtClean="0">
                <a:solidFill>
                  <a:srgbClr val="7030A0"/>
                </a:solidFill>
              </a:rPr>
              <a:t>new </a:t>
            </a:r>
            <a:r>
              <a:rPr lang="en-US" sz="1400" b="1" dirty="0" smtClean="0">
                <a:solidFill>
                  <a:srgbClr val="000000"/>
                </a:solidFill>
              </a:rPr>
              <a:t>sElement[aSize</a:t>
            </a:r>
            <a:r>
              <a:rPr lang="en-US" sz="1400" b="1" dirty="0">
                <a:solidFill>
                  <a:srgbClr val="000000"/>
                </a:solidFill>
              </a:rPr>
              <a:t>]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mElementArray[1</a:t>
            </a:r>
            <a:r>
              <a:rPr lang="en-US" sz="1400" b="1" dirty="0">
                <a:solidFill>
                  <a:srgbClr val="000000"/>
                </a:solidFill>
              </a:rPr>
              <a:t>].</a:t>
            </a:r>
            <a:r>
              <a:rPr lang="en-US" sz="1400" b="1" dirty="0" smtClean="0">
                <a:solidFill>
                  <a:srgbClr val="000000"/>
                </a:solidFill>
              </a:rPr>
              <a:t>key	= </a:t>
            </a:r>
            <a:r>
              <a:rPr lang="en-US" sz="1400" b="1" dirty="0">
                <a:solidFill>
                  <a:srgbClr val="000000"/>
                </a:solidFill>
              </a:rPr>
              <a:t>“FIRST”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    mElementArray[1</a:t>
            </a:r>
            <a:r>
              <a:rPr lang="en-US" sz="1400" b="1" dirty="0">
                <a:solidFill>
                  <a:srgbClr val="000000"/>
                </a:solidFill>
              </a:rPr>
              <a:t>].</a:t>
            </a:r>
            <a:r>
              <a:rPr lang="en-US" sz="1400" b="1" dirty="0" smtClean="0">
                <a:solidFill>
                  <a:srgbClr val="000000"/>
                </a:solidFill>
              </a:rPr>
              <a:t>value	= </a:t>
            </a:r>
            <a:r>
              <a:rPr lang="en-US" sz="1400" b="1" dirty="0">
                <a:solidFill>
                  <a:srgbClr val="000000"/>
                </a:solidFill>
              </a:rPr>
              <a:t>1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accent1"/>
                </a:solidFill>
              </a:rPr>
              <a:t>    </a:t>
            </a:r>
            <a:r>
              <a:rPr lang="en-US" sz="1400" b="1" dirty="0" smtClean="0">
                <a:solidFill>
                  <a:srgbClr val="7030A0"/>
                </a:solidFill>
              </a:rPr>
              <a:t>freturn</a:t>
            </a:r>
            <a:r>
              <a:rPr lang="en-US" sz="1400" b="1" dirty="0" smtClean="0">
                <a:solidFill>
                  <a:srgbClr val="000000"/>
                </a:solidFill>
              </a:rPr>
              <a:t> mElementArray</a:t>
            </a:r>
            <a:endParaRPr lang="en-US" sz="14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endfunction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400" dirty="0" smtClean="0"/>
              <a:t>Arrays are now objects, meaning they have properties and </a:t>
            </a:r>
            <a:r>
              <a:rPr lang="en-US" altLang="en-US" sz="1400" dirty="0" smtClean="0"/>
              <a:t>methods:</a:t>
            </a: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b="1" dirty="0" smtClean="0"/>
              <a:t>Length</a:t>
            </a:r>
            <a:r>
              <a:rPr lang="en-US" altLang="en-US" sz="1400" dirty="0"/>
              <a:t>	</a:t>
            </a:r>
            <a:r>
              <a:rPr lang="en-US" altLang="en-US" sz="1400" dirty="0" smtClean="0"/>
              <a:t>		- </a:t>
            </a:r>
            <a:r>
              <a:rPr lang="en-US" altLang="en-US" sz="1400" dirty="0" smtClean="0"/>
              <a:t>Total </a:t>
            </a:r>
            <a:r>
              <a:rPr lang="en-US" altLang="en-US" sz="1400" dirty="0" smtClean="0"/>
              <a:t>number of elements in all </a:t>
            </a:r>
            <a:r>
              <a:rPr lang="en-US" altLang="en-US" sz="1400" dirty="0" smtClean="0"/>
              <a:t>dimensions.</a:t>
            </a: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b="1" dirty="0" smtClean="0"/>
              <a:t>Rank</a:t>
            </a:r>
            <a:r>
              <a:rPr lang="en-US" altLang="en-US" sz="1400" dirty="0" smtClean="0"/>
              <a:t>			- Number </a:t>
            </a:r>
            <a:r>
              <a:rPr lang="en-US" altLang="en-US" sz="1400" dirty="0" smtClean="0"/>
              <a:t>of </a:t>
            </a:r>
            <a:r>
              <a:rPr lang="en-US" altLang="en-US" sz="1400" dirty="0" smtClean="0"/>
              <a:t>dimensions.</a:t>
            </a: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b="1" dirty="0" smtClean="0"/>
              <a:t>Clear</a:t>
            </a:r>
            <a:r>
              <a:rPr lang="en-US" altLang="en-US" sz="1400" dirty="0" smtClean="0"/>
              <a:t>()			- </a:t>
            </a:r>
            <a:r>
              <a:rPr lang="en-US" altLang="en-US" sz="1400" dirty="0" smtClean="0"/>
              <a:t>Empty an array using same rules as </a:t>
            </a:r>
            <a:r>
              <a:rPr lang="en-US" altLang="en-US" sz="1400" dirty="0" smtClean="0"/>
              <a:t>clear.</a:t>
            </a: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b="1" dirty="0" smtClean="0"/>
              <a:t>Copy</a:t>
            </a:r>
            <a:r>
              <a:rPr lang="en-US" altLang="en-US" sz="1400" dirty="0" smtClean="0"/>
              <a:t>() </a:t>
            </a:r>
            <a:r>
              <a:rPr lang="en-US" altLang="en-US" sz="1400" dirty="0" smtClean="0"/>
              <a:t>			- Copy </a:t>
            </a:r>
            <a:r>
              <a:rPr lang="en-US" altLang="en-US" sz="1400" dirty="0" smtClean="0"/>
              <a:t>one array to </a:t>
            </a:r>
            <a:r>
              <a:rPr lang="en-US" altLang="en-US" sz="1400" dirty="0" smtClean="0"/>
              <a:t>another.</a:t>
            </a: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b="1" dirty="0" smtClean="0"/>
              <a:t>GetLength</a:t>
            </a:r>
            <a:r>
              <a:rPr lang="en-US" altLang="en-US" sz="1400" dirty="0" smtClean="0"/>
              <a:t>( </a:t>
            </a:r>
            <a:r>
              <a:rPr lang="en-US" altLang="en-US" sz="1400" b="1" i="1" dirty="0" smtClean="0"/>
              <a:t>dimension</a:t>
            </a:r>
            <a:r>
              <a:rPr lang="en-US" altLang="en-US" sz="1400" dirty="0" smtClean="0"/>
              <a:t> </a:t>
            </a:r>
            <a:r>
              <a:rPr lang="en-US" altLang="en-US" sz="1400" dirty="0" smtClean="0"/>
              <a:t>)	- Number </a:t>
            </a:r>
            <a:r>
              <a:rPr lang="en-US" altLang="en-US" sz="1400" dirty="0" smtClean="0"/>
              <a:t>of elements in given dimension</a:t>
            </a:r>
          </a:p>
          <a:p>
            <a:pPr lvl="1">
              <a:lnSpc>
                <a:spcPct val="90000"/>
              </a:lnSpc>
            </a:pPr>
            <a:r>
              <a:rPr lang="en-US" altLang="en-US" sz="1400" b="1" dirty="0" smtClean="0"/>
              <a:t>IndexOf</a:t>
            </a:r>
            <a:r>
              <a:rPr lang="en-US" altLang="en-US" sz="1400" b="1" dirty="0" smtClean="0"/>
              <a:t>()</a:t>
            </a:r>
            <a:r>
              <a:rPr lang="en-US" altLang="en-US" sz="1400" dirty="0"/>
              <a:t> 	</a:t>
            </a:r>
            <a:r>
              <a:rPr lang="en-US" altLang="en-US" sz="1400" dirty="0" smtClean="0"/>
              <a:t>		- </a:t>
            </a:r>
            <a:r>
              <a:rPr lang="en-US" altLang="en-US" sz="1400" dirty="0"/>
              <a:t>Find objects in an array</a:t>
            </a:r>
            <a:r>
              <a:rPr lang="en-US" altLang="en-US" sz="1400" dirty="0" smtClean="0"/>
              <a:t>.</a:t>
            </a: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b="1" dirty="0" smtClean="0"/>
              <a:t>LastIndexOf()</a:t>
            </a:r>
            <a:r>
              <a:rPr lang="en-US" altLang="en-US" sz="1400" dirty="0"/>
              <a:t>	</a:t>
            </a:r>
            <a:r>
              <a:rPr lang="en-US" altLang="en-US" sz="1400" dirty="0" smtClean="0"/>
              <a:t>	</a:t>
            </a:r>
            <a:r>
              <a:rPr lang="en-US" altLang="en-US" sz="1400" dirty="0" smtClean="0"/>
              <a:t>- Find </a:t>
            </a:r>
            <a:r>
              <a:rPr lang="en-US" altLang="en-US" sz="1400" dirty="0" smtClean="0"/>
              <a:t>objects in an </a:t>
            </a:r>
            <a:r>
              <a:rPr lang="en-US" altLang="en-US" sz="1400" dirty="0" smtClean="0"/>
              <a:t>array.</a:t>
            </a:r>
            <a:endParaRPr lang="en-US" altLang="en-US" sz="1400" dirty="0" smtClean="0"/>
          </a:p>
        </p:txBody>
      </p:sp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Variable-sized array of </a:t>
            </a:r>
            <a:r>
              <a:rPr lang="en-US" altLang="en-US" sz="2000" dirty="0" smtClean="0"/>
              <a:t>objects.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Dynamically shrink and </a:t>
            </a:r>
            <a:r>
              <a:rPr lang="en-US" altLang="en-US" sz="2000" dirty="0" smtClean="0"/>
              <a:t>grow.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Unlike %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mem_proc</a:t>
            </a:r>
            <a:r>
              <a:rPr lang="en-US" altLang="en-US" sz="2000" dirty="0" smtClean="0"/>
              <a:t>, it automatically handles the capacity of the </a:t>
            </a:r>
            <a:r>
              <a:rPr lang="en-US" altLang="en-US" sz="2000" dirty="0" smtClean="0"/>
              <a:t>collection.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Uses array syntax to access the specific </a:t>
            </a:r>
            <a:r>
              <a:rPr lang="en-US" altLang="en-US" sz="2000" dirty="0" smtClean="0"/>
              <a:t>elements.</a:t>
            </a:r>
            <a:endParaRPr lang="en-US" altLang="en-US" sz="1600" dirty="0" smtClean="0"/>
          </a:p>
        </p:txBody>
      </p:sp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ArrayList Collections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Capacity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Add()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Insert()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IndexOf()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LastIndexOf()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RemoveAt()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Clear()</a:t>
            </a:r>
          </a:p>
        </p:txBody>
      </p:sp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ArrayList Collections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FF0000"/>
                </a:solidFill>
              </a:rPr>
              <a:t>function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Summary	,^</a:t>
            </a:r>
            <a:r>
              <a:rPr lang="en-US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val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required out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handle 	,n</a:t>
            </a:r>
            <a:endParaRPr lang="en-US" sz="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required in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	count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,n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required in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	max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,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endparams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chemeClr val="accent1"/>
                </a:solidFill>
              </a:rPr>
              <a:t>    </a:t>
            </a:r>
            <a:r>
              <a:rPr lang="en-US" sz="800" b="1" dirty="0" smtClean="0">
                <a:solidFill>
                  <a:srgbClr val="FF0000"/>
                </a:solidFill>
              </a:rPr>
              <a:t>structure</a:t>
            </a:r>
            <a:r>
              <a:rPr lang="en-US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sElement</a:t>
            </a:r>
            <a:endParaRPr lang="en-US" sz="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key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a10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value	,d4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endstructure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FF0000"/>
                </a:solidFill>
              </a:rPr>
              <a:t>proc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max     = 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10	</a:t>
            </a:r>
            <a:endParaRPr lang="en-US" sz="8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handle 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%</a:t>
            </a:r>
            <a:r>
              <a:rPr lang="en-US" sz="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mem_proc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sz="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DM_ALLOC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+</a:t>
            </a:r>
            <a:r>
              <a:rPr lang="en-US" sz="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DM_STATIC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,^</a:t>
            </a:r>
            <a:r>
              <a:rPr lang="en-US" sz="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size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(sElement)*max)</a:t>
            </a:r>
            <a:endParaRPr lang="en-US" sz="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" b="1" dirty="0" smtClean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chemeClr val="accent1"/>
                </a:solidFill>
              </a:rPr>
              <a:t>    </a:t>
            </a:r>
            <a:r>
              <a:rPr lang="en-US" sz="800" b="1" dirty="0" smtClean="0">
                <a:solidFill>
                  <a:srgbClr val="7030A0"/>
                </a:solidFill>
              </a:rPr>
              <a:t>incr</a:t>
            </a:r>
            <a:r>
              <a:rPr lang="en-US" sz="800" b="1" dirty="0" smtClean="0">
                <a:solidFill>
                  <a:schemeClr val="accent1"/>
                </a:solidFill>
              </a:rPr>
              <a:t> 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count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800" b="1" dirty="0" smtClean="0">
                <a:solidFill>
                  <a:srgbClr val="FF0000"/>
                </a:solidFill>
              </a:rPr>
              <a:t>if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count &gt; 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max 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sz="800" b="1" dirty="0" smtClean="0">
                <a:solidFill>
                  <a:srgbClr val="FF0000"/>
                </a:solidFill>
              </a:rPr>
              <a:t>begin</a:t>
            </a:r>
            <a:endParaRPr lang="en-US" sz="8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max 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max + 10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handle 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%</a:t>
            </a:r>
            <a:r>
              <a:rPr lang="en-US" sz="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mem_proc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</a:t>
            </a:r>
            <a:r>
              <a:rPr lang="en-US" sz="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DM_RESIZ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handle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^</a:t>
            </a:r>
            <a:r>
              <a:rPr lang="en-US" sz="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size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(sElement) * max 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chemeClr val="accent1"/>
                </a:solidFill>
              </a:rPr>
              <a:t>    </a:t>
            </a:r>
            <a:r>
              <a:rPr lang="en-US" sz="800" b="1" dirty="0" smtClean="0">
                <a:solidFill>
                  <a:srgbClr val="FF0000"/>
                </a:solidFill>
              </a:rPr>
              <a:t>end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^</a:t>
            </a:r>
            <a:r>
              <a:rPr lang="en-US" sz="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sElement[count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].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key, handle )	= 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“FIRST”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^</a:t>
            </a:r>
            <a:r>
              <a:rPr lang="en-US" sz="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sElement[count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].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value, handle ) 	= </a:t>
            </a:r>
            <a:r>
              <a:rPr lang="en-US" sz="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8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sz="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freturn</a:t>
            </a:r>
            <a:r>
              <a:rPr lang="en-US" sz="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TRUE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endfunction</a:t>
            </a:r>
            <a:endParaRPr 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69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Syntax Comparison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structure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lement</a:t>
            </a: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key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,a10</a:t>
            </a: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value	,d4</a:t>
            </a: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endstructure</a:t>
            </a:r>
            <a:endParaRPr lang="en-US" sz="12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Summary	,@ArrayList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endparams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.align</a:t>
            </a: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1"/>
                </a:solidFill>
              </a:rPr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stack record </a:t>
            </a:r>
            <a:r>
              <a:rPr lang="en-US" sz="1200" b="1" dirty="0" smtClean="0">
                <a:solidFill>
                  <a:schemeClr val="accent1"/>
                </a:solidFill>
              </a:rPr>
              <a:t>WorkVars</a:t>
            </a:r>
            <a:endParaRPr lang="en-US" sz="1200" b="1" dirty="0">
              <a:solidFill>
                <a:schemeClr val="accent1"/>
              </a:solidFill>
            </a:endParaRP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mElementArray 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,@ArrayList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mL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ocalElement	,sElement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endrecord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200" b="1" dirty="0" smtClean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proc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1"/>
                </a:solidFill>
              </a:rPr>
              <a:t>    </a:t>
            </a:r>
            <a:r>
              <a:rPr lang="en-US" sz="1200" b="1" dirty="0" smtClean="0">
                <a:solidFill>
                  <a:srgbClr val="7030A0"/>
                </a:solidFill>
              </a:rPr>
              <a:t>init</a:t>
            </a:r>
            <a:r>
              <a:rPr lang="en-US" sz="1200" b="1" dirty="0" smtClean="0">
                <a:solidFill>
                  <a:schemeClr val="accent1"/>
                </a:solidFill>
              </a:rPr>
              <a:t> WorkVars</a:t>
            </a:r>
            <a:endParaRPr lang="en-US" sz="12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mE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lementArray 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</a:t>
            </a:r>
            <a:r>
              <a:rPr lang="en-US" sz="1200" b="1" dirty="0">
                <a:solidFill>
                  <a:srgbClr val="7030A0"/>
                </a:solidFill>
              </a:rPr>
              <a:t>new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ArrayList()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mLocalElement.key	= 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“SECOND”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mLocalElement.value	= 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mElementArray.Add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@object )mLocalElement 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mLocalElement.key	= 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“FIRST”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mLocalElement.value	= 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CC00"/>
                </a:solidFill>
              </a:rPr>
              <a:t>    ; </a:t>
            </a:r>
            <a:r>
              <a:rPr lang="en-US" sz="1200" b="1" dirty="0">
                <a:solidFill>
                  <a:srgbClr val="00CC00"/>
                </a:solidFill>
              </a:rPr>
              <a:t>ArrayList is zero-based!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mElementArray.Insert</a:t>
            </a:r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( 0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( @object )mLocalElement 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1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freturn</a:t>
            </a:r>
            <a:r>
              <a:rPr lang="en-U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mElementArray</a:t>
            </a: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endfunction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Dblproto utility creates the prototype </a:t>
            </a:r>
            <a:r>
              <a:rPr lang="en-US" altLang="en-US" sz="2000" dirty="0" smtClean="0"/>
              <a:t>headers: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Called automatically by </a:t>
            </a:r>
            <a:r>
              <a:rPr lang="en-US" altLang="en-US" sz="2000" dirty="0" smtClean="0"/>
              <a:t>build.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May need to call manually in certain cases if the return type or parameters are changed in a radical way.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Must set SYNEXPDIR and SYNIMPDIR to correct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See Synergy Language Tools manual for more details.</a:t>
            </a:r>
          </a:p>
        </p:txBody>
      </p:sp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Prototyping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Namespace is a “container” which logically groups subroutines, functions, classes, </a:t>
            </a:r>
            <a:r>
              <a:rPr lang="en-US" altLang="en-US" sz="2000" dirty="0" smtClean="0"/>
              <a:t>structures.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Can be </a:t>
            </a:r>
            <a:r>
              <a:rPr lang="en-US" altLang="en-US" sz="2000" dirty="0" smtClean="0"/>
              <a:t>nested.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Function names may be duplicated in other namespaces without </a:t>
            </a:r>
            <a:r>
              <a:rPr lang="en-US" altLang="en-US" sz="2000" dirty="0" smtClean="0"/>
              <a:t>conflict: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AccountsReceivable.Payment()</a:t>
            </a:r>
          </a:p>
          <a:p>
            <a:pPr lvl="1" eaLnBrk="1" hangingPunct="1"/>
            <a:r>
              <a:rPr lang="en-US" altLang="en-US" sz="2000" dirty="0" smtClean="0"/>
              <a:t>AccountsPayable.Payment()</a:t>
            </a:r>
          </a:p>
        </p:txBody>
      </p:sp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Namespaces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Import keyword used to include namespaces in a source </a:t>
            </a:r>
            <a:r>
              <a:rPr lang="en-US" altLang="en-US" sz="1800" dirty="0" smtClean="0"/>
              <a:t>file: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Must be the first statement other than </a:t>
            </a:r>
            <a:r>
              <a:rPr lang="en-US" altLang="en-US" sz="1800" dirty="0" smtClean="0"/>
              <a:t>comments.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Import does not import nested or parent </a:t>
            </a:r>
            <a:r>
              <a:rPr lang="en-US" altLang="en-US" sz="1800" dirty="0" smtClean="0"/>
              <a:t>namespaces.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Multiple imports can be grouped into </a:t>
            </a:r>
            <a:r>
              <a:rPr lang="en-US" altLang="en-US" sz="1800" b="1" dirty="0" smtClean="0"/>
              <a:t>.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include</a:t>
            </a:r>
            <a:r>
              <a:rPr lang="en-US" altLang="en-US" sz="1800" dirty="0" smtClean="0"/>
              <a:t> files for convenience.</a:t>
            </a:r>
          </a:p>
        </p:txBody>
      </p:sp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Namespaces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Replace onerror with </a:t>
            </a:r>
            <a:r>
              <a:rPr lang="en-US" altLang="en-US" sz="2000" dirty="0" smtClean="0"/>
              <a:t>exceptions.</a:t>
            </a:r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Try</a:t>
            </a:r>
            <a:r>
              <a:rPr lang="en-US" altLang="en-US" sz="2000" dirty="0" smtClean="0"/>
              <a:t>/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Catch</a:t>
            </a:r>
            <a:r>
              <a:rPr lang="en-US" altLang="en-US" sz="2000" dirty="0" smtClean="0"/>
              <a:t>/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Finally</a:t>
            </a:r>
            <a:r>
              <a:rPr lang="en-US" altLang="en-US" sz="2000" dirty="0" smtClean="0"/>
              <a:t>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Try</a:t>
            </a:r>
            <a:r>
              <a:rPr lang="en-US" altLang="en-US" sz="2000" dirty="0" smtClean="0"/>
              <a:t> is a block of code which may generate </a:t>
            </a:r>
            <a:r>
              <a:rPr lang="en-US" altLang="en-US" sz="2000" dirty="0" smtClean="0"/>
              <a:t>exceptions.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Catch</a:t>
            </a:r>
            <a:r>
              <a:rPr lang="en-US" altLang="en-US" sz="2000" dirty="0" smtClean="0"/>
              <a:t> traps a specific (or generic) exception and provides code to handle the </a:t>
            </a:r>
            <a:r>
              <a:rPr lang="en-US" altLang="en-US" sz="2000" dirty="0" smtClean="0"/>
              <a:t>exception.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Finally</a:t>
            </a:r>
            <a:r>
              <a:rPr lang="en-US" altLang="en-US" sz="2000" dirty="0" smtClean="0"/>
              <a:t> is a block of code which will execute whether or not an exception was </a:t>
            </a:r>
            <a:r>
              <a:rPr lang="en-US" altLang="en-US" sz="2000" dirty="0" smtClean="0"/>
              <a:t>present.</a:t>
            </a:r>
            <a:endParaRPr lang="en-US" altLang="en-US" sz="2000" dirty="0" smtClean="0"/>
          </a:p>
        </p:txBody>
      </p:sp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Exception Handling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Programs can choose to catch any specific class or base class of exception and ignore </a:t>
            </a:r>
            <a:r>
              <a:rPr lang="en-US" altLang="en-US" sz="2000" dirty="0" smtClean="0"/>
              <a:t>others.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Catch</a:t>
            </a:r>
            <a:r>
              <a:rPr lang="en-US" altLang="en-US" sz="2000" dirty="0" smtClean="0"/>
              <a:t> block can partially handle an exception and re-throw it for further </a:t>
            </a:r>
            <a:r>
              <a:rPr lang="en-US" altLang="en-US" sz="2000" dirty="0" smtClean="0"/>
              <a:t>processing.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Applications can define and throw their own </a:t>
            </a:r>
            <a:r>
              <a:rPr lang="en-US" altLang="en-US" sz="2000" dirty="0" smtClean="0"/>
              <a:t>exceptions.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Unhandled exceptions will cause a stack </a:t>
            </a:r>
            <a:r>
              <a:rPr lang="en-US" altLang="en-US" sz="2000" dirty="0" smtClean="0"/>
              <a:t>dump.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Cannot use exception and onerror in same </a:t>
            </a:r>
            <a:r>
              <a:rPr lang="en-US" altLang="en-US" sz="2000" dirty="0" smtClean="0"/>
              <a:t>routine.</a:t>
            </a:r>
            <a:endParaRPr lang="en-US" altLang="en-US" sz="2000" dirty="0" smtClean="0"/>
          </a:p>
        </p:txBody>
      </p:sp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Exception Handling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Required arguments must be passed</a:t>
            </a:r>
          </a:p>
          <a:p>
            <a:pPr eaLnBrk="1" hangingPunct="1"/>
            <a:r>
              <a:rPr lang="en-US" altLang="en-US" sz="2000" dirty="0" smtClean="0"/>
              <a:t>Passed arguments and return value must be of the correct data type.</a:t>
            </a:r>
          </a:p>
          <a:p>
            <a:pPr eaLnBrk="1" hangingPunct="1"/>
            <a:r>
              <a:rPr lang="en-US" altLang="en-US" sz="2000" dirty="0" smtClean="0"/>
              <a:t>Prototyping is automatic for all system-supplied routines.</a:t>
            </a:r>
          </a:p>
          <a:p>
            <a:pPr eaLnBrk="1" hangingPunct="1"/>
            <a:r>
              <a:rPr lang="en-US" altLang="en-US" sz="2000" dirty="0" smtClean="0"/>
              <a:t>Optional for local routines, mandatory for classes.</a:t>
            </a:r>
          </a:p>
          <a:p>
            <a:pPr eaLnBrk="1" hangingPunct="1"/>
            <a:r>
              <a:rPr lang="en-US" altLang="en-US" sz="2000" dirty="0" smtClean="0"/>
              <a:t>Literals are only allowed on “in” parameters.</a:t>
            </a:r>
          </a:p>
        </p:txBody>
      </p:sp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Strong Prototyping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FF0000"/>
                </a:solidFill>
              </a:rPr>
              <a:t>try</a:t>
            </a:r>
            <a:r>
              <a:rPr lang="en-US" sz="1100" b="1" dirty="0" smtClean="0">
                <a:solidFill>
                  <a:schemeClr val="accent1"/>
                </a:solidFill>
              </a:rPr>
              <a:t> </a:t>
            </a:r>
            <a:endParaRPr lang="en-US" sz="11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FF0000"/>
                </a:solidFill>
              </a:rPr>
              <a:t>begin</a:t>
            </a:r>
            <a:endParaRPr lang="en-US" sz="11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00CC00"/>
                </a:solidFill>
              </a:rPr>
              <a:t>    ; Try </a:t>
            </a:r>
            <a:r>
              <a:rPr lang="en-US" sz="1100" b="1" dirty="0">
                <a:solidFill>
                  <a:srgbClr val="00CC00"/>
                </a:solidFill>
              </a:rPr>
              <a:t>to open the </a:t>
            </a:r>
            <a:r>
              <a:rPr lang="en-US" sz="1100" b="1" dirty="0" smtClean="0">
                <a:solidFill>
                  <a:srgbClr val="00CC00"/>
                </a:solidFill>
              </a:rPr>
              <a:t>file.</a:t>
            </a:r>
            <a:endParaRPr lang="en-US" sz="1100" b="1" dirty="0">
              <a:solidFill>
                <a:srgbClr val="00CC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11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open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chan = </a:t>
            </a:r>
            <a:r>
              <a:rPr lang="en-US" sz="1100" b="1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syn_freechn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(), "u:i", "DATA:product.ism“ 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11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read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chan, product, SKUCode 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u_message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"Record found , " + product.description 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FF0000"/>
                </a:solidFill>
              </a:rPr>
              <a:t>end</a:t>
            </a:r>
            <a:endParaRPr lang="en-US" sz="11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FF0000"/>
                </a:solidFill>
              </a:rPr>
              <a:t>catch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badFile, @System.Exception 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FF0000"/>
                </a:solidFill>
              </a:rPr>
              <a:t>begin</a:t>
            </a:r>
            <a:endParaRPr lang="en-US" sz="11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00CC00"/>
                </a:solidFill>
              </a:rPr>
              <a:t>    ; The </a:t>
            </a:r>
            <a:r>
              <a:rPr lang="en-US" sz="1100" b="1" dirty="0">
                <a:solidFill>
                  <a:srgbClr val="00CC00"/>
                </a:solidFill>
              </a:rPr>
              <a:t>badFile object only has scope within this begin-end </a:t>
            </a:r>
            <a:r>
              <a:rPr lang="en-US" sz="1100" b="1" dirty="0" smtClean="0">
                <a:solidFill>
                  <a:srgbClr val="00CC00"/>
                </a:solidFill>
              </a:rPr>
              <a:t>block.</a:t>
            </a:r>
            <a:endParaRPr lang="en-US" sz="1100" b="1" dirty="0">
              <a:solidFill>
                <a:srgbClr val="00CC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u_message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"We have trapped an error: " + badFile.Message 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FF0000"/>
                </a:solidFill>
              </a:rPr>
              <a:t>end</a:t>
            </a:r>
            <a:endParaRPr lang="en-US" sz="11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FF0000"/>
                </a:solidFill>
              </a:rPr>
              <a:t>finally</a:t>
            </a:r>
            <a:endParaRPr lang="en-US" sz="11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FF0000"/>
                </a:solidFill>
              </a:rPr>
              <a:t>begin</a:t>
            </a:r>
            <a:endParaRPr lang="en-US" sz="11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00CC00"/>
                </a:solidFill>
              </a:rPr>
              <a:t>    ; Always </a:t>
            </a:r>
            <a:r>
              <a:rPr lang="en-US" sz="1100" b="1" dirty="0">
                <a:solidFill>
                  <a:srgbClr val="00CC00"/>
                </a:solidFill>
              </a:rPr>
              <a:t>process the finally code, regardless of any </a:t>
            </a:r>
            <a:r>
              <a:rPr lang="en-US" sz="1100" b="1" dirty="0" smtClean="0">
                <a:solidFill>
                  <a:srgbClr val="00CC00"/>
                </a:solidFill>
              </a:rPr>
              <a:t>errors.</a:t>
            </a:r>
            <a:endParaRPr lang="en-US" sz="1100" b="1" dirty="0">
              <a:solidFill>
                <a:srgbClr val="00CC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    </a:t>
            </a:r>
            <a:r>
              <a:rPr lang="en-US" sz="1100" b="1" dirty="0" smtClean="0">
                <a:solidFill>
                  <a:srgbClr val="FF0000"/>
                </a:solidFill>
              </a:rPr>
              <a:t>if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chan &amp;&amp; </a:t>
            </a:r>
            <a:r>
              <a:rPr lang="en-US" sz="1100" b="1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chopen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chan ) 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    </a:t>
            </a:r>
            <a:r>
              <a:rPr lang="en-US" sz="1100" b="1" dirty="0" smtClean="0">
                <a:solidFill>
                  <a:srgbClr val="FF0000"/>
                </a:solidFill>
              </a:rPr>
              <a:t>begin</a:t>
            </a:r>
            <a:endParaRPr lang="en-US" sz="11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en-US" sz="11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close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chan 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    </a:t>
            </a:r>
            <a:r>
              <a:rPr lang="en-US" sz="1100" b="1" dirty="0" smtClean="0">
                <a:solidFill>
                  <a:srgbClr val="FF0000"/>
                </a:solidFill>
              </a:rPr>
              <a:t>end</a:t>
            </a:r>
            <a:endParaRPr lang="en-US" sz="11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FF0000"/>
                </a:solidFill>
              </a:rPr>
              <a:t>end</a:t>
            </a:r>
            <a:endParaRPr lang="en-US" sz="11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FF0000"/>
                </a:solidFill>
              </a:rPr>
              <a:t>endtry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Try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Catch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Finally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400" dirty="0"/>
              <a:t>Throw an exception in order to cause the code to branch out due to an </a:t>
            </a:r>
            <a:r>
              <a:rPr lang="en-US" sz="1400" dirty="0" smtClean="0"/>
              <a:t>error:</a:t>
            </a:r>
            <a:endParaRPr lang="en-US" sz="14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300" dirty="0" smtClean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FF0000"/>
                </a:solidFill>
              </a:rPr>
              <a:t>subroutine</a:t>
            </a:r>
            <a:r>
              <a:rPr lang="en-US" sz="1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3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fib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chemeClr val="accent1"/>
                </a:solidFill>
              </a:rPr>
              <a:t>    </a:t>
            </a:r>
            <a:r>
              <a:rPr lang="en-US" sz="1300" b="1" dirty="0" smtClean="0">
                <a:solidFill>
                  <a:srgbClr val="FF0000"/>
                </a:solidFill>
              </a:rPr>
              <a:t>required</a:t>
            </a:r>
            <a:r>
              <a:rPr lang="en-US" sz="1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3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inout</a:t>
            </a:r>
            <a:r>
              <a:rPr lang="en-US" sz="1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number	,n</a:t>
            </a:r>
            <a:endParaRPr lang="en-US" sz="13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chemeClr val="accent1"/>
                </a:solidFill>
              </a:rPr>
              <a:t>    </a:t>
            </a:r>
            <a:r>
              <a:rPr lang="en-US" sz="1300" b="1" dirty="0" smtClean="0">
                <a:solidFill>
                  <a:srgbClr val="FF0000"/>
                </a:solidFill>
              </a:rPr>
              <a:t>endparams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3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FF0000"/>
                </a:solidFill>
              </a:rPr>
              <a:t>proc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3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1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if</a:t>
            </a:r>
            <a:r>
              <a:rPr lang="en-US" sz="13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</a:t>
            </a:r>
            <a:r>
              <a:rPr lang="en-US" sz="1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number </a:t>
            </a:r>
            <a:r>
              <a:rPr lang="en-US" sz="13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 1 )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chemeClr val="accent1"/>
                </a:solidFill>
              </a:rPr>
              <a:t>    </a:t>
            </a:r>
            <a:r>
              <a:rPr lang="en-US" sz="1300" b="1" dirty="0" smtClean="0">
                <a:solidFill>
                  <a:srgbClr val="FF0000"/>
                </a:solidFill>
              </a:rPr>
              <a:t>begin</a:t>
            </a:r>
            <a:endParaRPr lang="en-US" sz="13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chemeClr val="accent1"/>
                </a:solidFill>
              </a:rPr>
              <a:t>        </a:t>
            </a:r>
            <a:r>
              <a:rPr lang="en-US" sz="1300" b="1" dirty="0" smtClean="0">
                <a:solidFill>
                  <a:srgbClr val="FF0000"/>
                </a:solidFill>
              </a:rPr>
              <a:t>throw</a:t>
            </a:r>
            <a:r>
              <a:rPr lang="en-US" sz="1300" b="1" dirty="0" smtClean="0">
                <a:solidFill>
                  <a:schemeClr val="accent1"/>
                </a:solidFill>
              </a:rPr>
              <a:t> </a:t>
            </a:r>
            <a:r>
              <a:rPr lang="en-US" sz="1300" b="1" dirty="0">
                <a:solidFill>
                  <a:srgbClr val="7030A0"/>
                </a:solidFill>
              </a:rPr>
              <a:t>new</a:t>
            </a:r>
            <a:r>
              <a:rPr lang="en-US" sz="13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ArgumentOutOfRangeException( </a:t>
            </a:r>
            <a:r>
              <a:rPr lang="en-US" sz="1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“Number </a:t>
            </a:r>
            <a:r>
              <a:rPr lang="en-US" sz="13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must be &gt; 0” 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chemeClr val="accent1"/>
                </a:solidFill>
              </a:rPr>
              <a:t>    </a:t>
            </a:r>
            <a:r>
              <a:rPr lang="en-US" sz="1300" b="1" dirty="0" smtClean="0">
                <a:solidFill>
                  <a:srgbClr val="FF0000"/>
                </a:solidFill>
              </a:rPr>
              <a:t>end</a:t>
            </a:r>
            <a:endParaRPr lang="en-US" sz="13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3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number </a:t>
            </a:r>
            <a:r>
              <a:rPr lang="en-US" sz="13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</a:t>
            </a:r>
            <a:r>
              <a:rPr lang="en-US" sz="1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number </a:t>
            </a:r>
            <a:r>
              <a:rPr lang="en-US" sz="13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* </a:t>
            </a:r>
            <a:r>
              <a:rPr lang="en-US" sz="13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en-US" sz="1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umber</a:t>
            </a:r>
            <a:endParaRPr lang="en-US" sz="13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300" b="1" dirty="0" smtClean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chemeClr val="accent1"/>
                </a:solidFill>
              </a:rPr>
              <a:t> </a:t>
            </a:r>
            <a:r>
              <a:rPr lang="en-US" sz="1300" b="1" dirty="0" smtClean="0">
                <a:solidFill>
                  <a:schemeClr val="accent1"/>
                </a:solidFill>
              </a:rPr>
              <a:t>   </a:t>
            </a:r>
            <a:r>
              <a:rPr lang="en-US" sz="1300" b="1" dirty="0" smtClean="0">
                <a:solidFill>
                  <a:srgbClr val="7030A0"/>
                </a:solidFill>
              </a:rPr>
              <a:t>xreturn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3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FF0000"/>
                </a:solidFill>
              </a:rPr>
              <a:t>endsubroutine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Throw an Exception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Catch and re-throw without truncating the stack </a:t>
            </a:r>
            <a:r>
              <a:rPr lang="en-US" sz="2000" dirty="0" smtClean="0"/>
              <a:t>trace:</a:t>
            </a:r>
            <a:endParaRPr lang="en-US" sz="2000" dirty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000" b="1" dirty="0"/>
              <a:t>	</a:t>
            </a:r>
            <a:endParaRPr lang="en-US" sz="1000" b="1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>
                <a:solidFill>
                  <a:schemeClr val="accent1"/>
                </a:solidFill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</a:rPr>
              <a:t>catch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exception, @Exception 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</a:rPr>
              <a:t>begin</a:t>
            </a:r>
            <a:endParaRPr lang="en-US" sz="11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sz="1100" b="1" dirty="0" smtClean="0">
                <a:solidFill>
                  <a:srgbClr val="00CC00"/>
                </a:solidFill>
              </a:rPr>
              <a:t>; Do </a:t>
            </a:r>
            <a:r>
              <a:rPr lang="en-US" sz="1100" b="1" dirty="0">
                <a:solidFill>
                  <a:srgbClr val="00CC00"/>
                </a:solidFill>
              </a:rPr>
              <a:t>something here…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	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    </a:t>
            </a:r>
            <a:r>
              <a:rPr lang="en-US" sz="1100" b="1" dirty="0" smtClean="0">
                <a:solidFill>
                  <a:srgbClr val="00CC00"/>
                </a:solidFill>
              </a:rPr>
              <a:t>; Re-throw</a:t>
            </a:r>
            <a:r>
              <a:rPr lang="en-US" sz="1100" b="1" dirty="0">
                <a:solidFill>
                  <a:srgbClr val="00CC00"/>
                </a:solidFill>
              </a:rPr>
              <a:t>, does not truncate stack trace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	    </a:t>
            </a:r>
            <a:r>
              <a:rPr lang="en-US" sz="1100" b="1" dirty="0" smtClean="0">
                <a:solidFill>
                  <a:srgbClr val="FF0000"/>
                </a:solidFill>
              </a:rPr>
              <a:t>throw</a:t>
            </a:r>
            <a:endParaRPr lang="en-US" sz="11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	end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0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Catch and </a:t>
            </a:r>
            <a:r>
              <a:rPr lang="en-US" sz="2000" dirty="0" smtClean="0"/>
              <a:t>re-throw:</a:t>
            </a:r>
            <a:endParaRPr lang="en-US" sz="2000" dirty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0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1100" b="1" dirty="0">
                <a:solidFill>
                  <a:srgbClr val="FF0000"/>
                </a:solidFill>
              </a:rPr>
              <a:t>catch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exception, @Exception 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</a:rPr>
              <a:t>begin</a:t>
            </a:r>
            <a:endParaRPr lang="en-US" sz="11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00CC00"/>
                </a:solidFill>
              </a:rPr>
              <a:t>	    ; Do </a:t>
            </a:r>
            <a:r>
              <a:rPr lang="en-US" sz="1100" b="1" dirty="0">
                <a:solidFill>
                  <a:srgbClr val="00CC00"/>
                </a:solidFill>
              </a:rPr>
              <a:t>something here…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100" b="1" dirty="0">
              <a:solidFill>
                <a:srgbClr val="00CC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00CC00"/>
                </a:solidFill>
              </a:rPr>
              <a:t>	    ; Re-throw</a:t>
            </a:r>
            <a:r>
              <a:rPr lang="en-US" sz="1100" b="1" dirty="0">
                <a:solidFill>
                  <a:srgbClr val="00CC00"/>
                </a:solidFill>
              </a:rPr>
              <a:t>, truncates stack trace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	    </a:t>
            </a:r>
            <a:r>
              <a:rPr lang="en-US" sz="1100" b="1" dirty="0" smtClean="0">
                <a:solidFill>
                  <a:srgbClr val="FF0000"/>
                </a:solidFill>
              </a:rPr>
              <a:t>throw</a:t>
            </a:r>
            <a:r>
              <a:rPr lang="en-US" sz="1100" b="1" dirty="0" smtClean="0">
                <a:solidFill>
                  <a:schemeClr val="accent1"/>
                </a:solidFill>
              </a:rPr>
              <a:t> 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exception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</a:rPr>
              <a:t>end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000" b="1" dirty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Throw a new exception wrapping the </a:t>
            </a:r>
            <a:r>
              <a:rPr lang="en-US" sz="2000" dirty="0" smtClean="0"/>
              <a:t>original:</a:t>
            </a:r>
            <a:endParaRPr lang="en-US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000" b="1" dirty="0" smtClean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</a:rPr>
              <a:t>catch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exception, @Exception 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</a:rPr>
              <a:t>begin</a:t>
            </a:r>
            <a:endParaRPr lang="en-US" sz="11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	    </a:t>
            </a:r>
            <a:r>
              <a:rPr lang="en-US" sz="1100" b="1" dirty="0" smtClean="0">
                <a:solidFill>
                  <a:srgbClr val="FF0000"/>
                </a:solidFill>
              </a:rPr>
              <a:t>data</a:t>
            </a: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ex	,@NewException  ,</a:t>
            </a:r>
            <a:r>
              <a:rPr lang="en-US" sz="1100" b="1" dirty="0" smtClean="0">
                <a:solidFill>
                  <a:schemeClr val="accent1"/>
                </a:solidFill>
              </a:rPr>
              <a:t>new</a:t>
            </a: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NewException()</a:t>
            </a:r>
            <a:endParaRPr lang="en-US" sz="11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sz="1100" b="1" dirty="0" smtClean="0">
                <a:solidFill>
                  <a:srgbClr val="00CC00"/>
                </a:solidFill>
              </a:rPr>
              <a:t>; Wrap </a:t>
            </a:r>
            <a:r>
              <a:rPr lang="en-US" sz="1100" b="1" dirty="0">
                <a:solidFill>
                  <a:srgbClr val="00CC00"/>
                </a:solidFill>
              </a:rPr>
              <a:t>the </a:t>
            </a:r>
            <a:r>
              <a:rPr lang="en-US" sz="1100" b="1" dirty="0" smtClean="0">
                <a:solidFill>
                  <a:srgbClr val="00CC00"/>
                </a:solidFill>
              </a:rPr>
              <a:t>exception.</a:t>
            </a:r>
            <a:endParaRPr lang="en-US" sz="1100" b="1" dirty="0">
              <a:solidFill>
                <a:srgbClr val="00CC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    ex.InnerException 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exception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100" b="1" dirty="0" smtClean="0">
              <a:solidFill>
                <a:schemeClr val="accent1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	    </a:t>
            </a:r>
            <a:r>
              <a:rPr lang="en-US" sz="1100" b="1" dirty="0" smtClean="0">
                <a:solidFill>
                  <a:srgbClr val="FF0000"/>
                </a:solidFill>
              </a:rPr>
              <a:t>throw</a:t>
            </a:r>
            <a:r>
              <a:rPr lang="en-US" sz="1100" b="1" dirty="0" smtClean="0">
                <a:solidFill>
                  <a:schemeClr val="accent1"/>
                </a:solidFill>
              </a:rPr>
              <a:t> </a:t>
            </a:r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100" b="1" dirty="0" smtClean="0">
                <a:solidFill>
                  <a:schemeClr val="accent1"/>
                </a:solidFill>
              </a:rPr>
              <a:t>	</a:t>
            </a:r>
            <a:r>
              <a:rPr lang="en-US" sz="1100" b="1" dirty="0" smtClean="0">
                <a:solidFill>
                  <a:srgbClr val="FF0000"/>
                </a:solidFill>
              </a:rPr>
              <a:t>end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9675" y="18469"/>
            <a:ext cx="8229600" cy="120073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Three Catch Scenarios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0" y="6149107"/>
            <a:ext cx="3962400" cy="48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Standard system data types have been added:</a:t>
            </a:r>
          </a:p>
          <a:p>
            <a:pPr lvl="1" eaLnBrk="1" hangingPunct="1"/>
            <a:r>
              <a:rPr lang="en-US" altLang="en-US" sz="2400" b="1" dirty="0" smtClean="0"/>
              <a:t>Boolean</a:t>
            </a:r>
            <a:r>
              <a:rPr lang="en-US" altLang="en-US" sz="2400" dirty="0" smtClean="0"/>
              <a:t> 	= true/false</a:t>
            </a:r>
          </a:p>
          <a:p>
            <a:pPr lvl="1" eaLnBrk="1" hangingPunct="1"/>
            <a:r>
              <a:rPr lang="en-US" altLang="en-US" sz="2400" b="1" dirty="0" smtClean="0"/>
              <a:t>Byte</a:t>
            </a:r>
            <a:r>
              <a:rPr lang="en-US" altLang="en-US" sz="2400" dirty="0" smtClean="0"/>
              <a:t> 		= i1</a:t>
            </a:r>
          </a:p>
          <a:p>
            <a:pPr lvl="1" eaLnBrk="1" hangingPunct="1"/>
            <a:r>
              <a:rPr lang="en-US" altLang="en-US" sz="2400" b="1" dirty="0" smtClean="0"/>
              <a:t>Short</a:t>
            </a:r>
            <a:r>
              <a:rPr lang="en-US" altLang="en-US" sz="2400" dirty="0" smtClean="0"/>
              <a:t> 		= i2</a:t>
            </a:r>
          </a:p>
          <a:p>
            <a:pPr lvl="1" eaLnBrk="1" hangingPunct="1"/>
            <a:r>
              <a:rPr lang="en-US" altLang="en-US" sz="2400" b="1" dirty="0" smtClean="0"/>
              <a:t>Int</a:t>
            </a:r>
            <a:r>
              <a:rPr lang="en-US" altLang="en-US" sz="2400" dirty="0" smtClean="0"/>
              <a:t> 		= i4</a:t>
            </a:r>
          </a:p>
          <a:p>
            <a:pPr lvl="1" eaLnBrk="1" hangingPunct="1"/>
            <a:r>
              <a:rPr lang="en-US" altLang="en-US" sz="2400" b="1" dirty="0" smtClean="0"/>
              <a:t>Long</a:t>
            </a:r>
            <a:r>
              <a:rPr lang="en-US" altLang="en-US" sz="2400" dirty="0" smtClean="0"/>
              <a:t> 		= i8</a:t>
            </a:r>
          </a:p>
          <a:p>
            <a:pPr lvl="1" eaLnBrk="1" hangingPunct="1"/>
            <a:r>
              <a:rPr lang="en-US" altLang="en-US" sz="2400" b="1" dirty="0" smtClean="0"/>
              <a:t>Decimal</a:t>
            </a:r>
            <a:r>
              <a:rPr lang="en-US" altLang="en-US" sz="2400" dirty="0" smtClean="0"/>
              <a:t> 	= d28.10</a:t>
            </a:r>
          </a:p>
          <a:p>
            <a:pPr lvl="1" eaLnBrk="1" hangingPunct="1"/>
            <a:r>
              <a:rPr lang="en-US" altLang="en-US" sz="2400" b="1" dirty="0" smtClean="0"/>
              <a:t>String</a:t>
            </a:r>
            <a:r>
              <a:rPr lang="en-US" altLang="en-US" sz="2400" dirty="0" smtClean="0"/>
              <a:t> 	= variable-length string</a:t>
            </a:r>
          </a:p>
        </p:txBody>
      </p:sp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Strong Prototyping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200" b="1" dirty="0" smtClean="0">
                <a:solidFill>
                  <a:srgbClr val="FF0000"/>
                </a:solidFill>
              </a:rPr>
              <a:t>required</a:t>
            </a:r>
            <a:r>
              <a:rPr lang="en-US" altLang="en-US" sz="1200" dirty="0" smtClean="0"/>
              <a:t> or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optional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200" dirty="0" smtClean="0"/>
              <a:t>Flow Direction: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b="1" dirty="0" smtClean="0">
                <a:solidFill>
                  <a:srgbClr val="FF0000"/>
                </a:solidFill>
              </a:rPr>
              <a:t>in</a:t>
            </a:r>
            <a:endParaRPr lang="en-US" altLang="en-US" sz="1200" dirty="0"/>
          </a:p>
          <a:p>
            <a:pPr lvl="2">
              <a:lnSpc>
                <a:spcPct val="80000"/>
              </a:lnSpc>
            </a:pPr>
            <a:r>
              <a:rPr lang="en-US" altLang="en-US" sz="1200" dirty="0" smtClean="0"/>
              <a:t>Parameter is in only and its value cannot be assigned.</a:t>
            </a:r>
          </a:p>
          <a:p>
            <a:pPr lvl="2">
              <a:lnSpc>
                <a:spcPct val="80000"/>
              </a:lnSpc>
            </a:pPr>
            <a:r>
              <a:rPr lang="en-US" altLang="en-US" sz="1200" dirty="0" smtClean="0"/>
              <a:t>However, properties and methods which alter the internal state are allowed.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b="1" dirty="0">
                <a:solidFill>
                  <a:srgbClr val="FF0000"/>
                </a:solidFill>
              </a:rPr>
              <a:t>o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ut</a:t>
            </a:r>
            <a:endParaRPr lang="en-US" altLang="en-US" sz="1200" dirty="0"/>
          </a:p>
          <a:p>
            <a:pPr lvl="2">
              <a:lnSpc>
                <a:spcPct val="80000"/>
              </a:lnSpc>
            </a:pPr>
            <a:r>
              <a:rPr lang="en-US" altLang="en-US" sz="1200" dirty="0" smtClean="0"/>
              <a:t>Parameter is out and the initial value has no meaning.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b="1" dirty="0">
                <a:solidFill>
                  <a:srgbClr val="00CC00"/>
                </a:solidFill>
              </a:rPr>
              <a:t>i</a:t>
            </a:r>
            <a:r>
              <a:rPr lang="en-US" altLang="en-US" sz="1200" b="1" dirty="0" smtClean="0">
                <a:solidFill>
                  <a:srgbClr val="00CC00"/>
                </a:solidFill>
              </a:rPr>
              <a:t>nout</a:t>
            </a:r>
            <a:endParaRPr lang="en-US" altLang="en-US" sz="1200" dirty="0"/>
          </a:p>
          <a:p>
            <a:pPr lvl="2">
              <a:lnSpc>
                <a:spcPct val="80000"/>
              </a:lnSpc>
            </a:pPr>
            <a:r>
              <a:rPr lang="en-US" altLang="en-US" sz="1200" dirty="0" smtClean="0"/>
              <a:t>The old default parameter type.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b="1" dirty="0">
                <a:solidFill>
                  <a:srgbClr val="FF0000"/>
                </a:solidFill>
              </a:rPr>
              <a:t>b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yref</a:t>
            </a:r>
          </a:p>
          <a:p>
            <a:pPr lvl="2">
              <a:lnSpc>
                <a:spcPct val="80000"/>
              </a:lnSpc>
            </a:pPr>
            <a:r>
              <a:rPr lang="en-US" altLang="en-US" sz="1200" dirty="0" smtClean="0"/>
              <a:t>Parameter passed by reference (C-compatible).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b="1" dirty="0" smtClean="0">
                <a:solidFill>
                  <a:srgbClr val="FF0000"/>
                </a:solidFill>
              </a:rPr>
              <a:t>byval</a:t>
            </a:r>
            <a:endParaRPr lang="en-US" altLang="en-US" sz="1200" dirty="0"/>
          </a:p>
          <a:p>
            <a:pPr lvl="2">
              <a:lnSpc>
                <a:spcPct val="80000"/>
              </a:lnSpc>
            </a:pPr>
            <a:r>
              <a:rPr lang="en-US" altLang="en-US" sz="1200" dirty="0" smtClean="0"/>
              <a:t>Parameter passed by value (C-compatible).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b="1" dirty="0" smtClean="0">
                <a:solidFill>
                  <a:srgbClr val="FF0000"/>
                </a:solidFill>
              </a:rPr>
              <a:t>Mismatch</a:t>
            </a:r>
            <a:endParaRPr lang="en-US" altLang="en-US" sz="1200" dirty="0"/>
          </a:p>
          <a:p>
            <a:pPr lvl="2">
              <a:lnSpc>
                <a:spcPct val="80000"/>
              </a:lnSpc>
            </a:pPr>
            <a:r>
              <a:rPr lang="en-US" altLang="en-US" sz="1200" dirty="0" smtClean="0"/>
              <a:t>Numeric parameter may also be passed Alphanumeric data without a prototype violation.</a:t>
            </a:r>
          </a:p>
          <a:p>
            <a:pPr lvl="2">
              <a:lnSpc>
                <a:spcPct val="80000"/>
              </a:lnSpc>
            </a:pPr>
            <a:r>
              <a:rPr lang="en-US" altLang="en-US" sz="1200" dirty="0" smtClean="0"/>
              <a:t>This allows code to optionally accept a name or a numeric value.</a:t>
            </a:r>
          </a:p>
        </p:txBody>
      </p:sp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Argument Definition Syntax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Argument Definition Syntax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600" dirty="0" smtClean="0"/>
              <a:t>Parameters may be of any legal data type:</a:t>
            </a:r>
          </a:p>
          <a:p>
            <a:pPr lvl="1" eaLnBrk="1" hangingPunct="1"/>
            <a:r>
              <a:rPr lang="en-US" altLang="en-US" sz="1600" b="1" dirty="0"/>
              <a:t>a</a:t>
            </a:r>
            <a:endParaRPr lang="en-US" altLang="en-US" sz="1600" b="1" dirty="0" smtClean="0"/>
          </a:p>
          <a:p>
            <a:pPr lvl="1" eaLnBrk="1" hangingPunct="1"/>
            <a:r>
              <a:rPr lang="en-US" altLang="en-US" sz="1600" b="1" dirty="0"/>
              <a:t>d</a:t>
            </a:r>
            <a:endParaRPr lang="en-US" altLang="en-US" sz="1600" b="1" dirty="0" smtClean="0"/>
          </a:p>
          <a:p>
            <a:pPr lvl="1" eaLnBrk="1" hangingPunct="1"/>
            <a:r>
              <a:rPr lang="en-US" altLang="en-US" sz="1600" b="1" dirty="0" smtClean="0"/>
              <a:t>d.</a:t>
            </a:r>
          </a:p>
          <a:p>
            <a:pPr lvl="1" eaLnBrk="1" hangingPunct="1"/>
            <a:r>
              <a:rPr lang="en-US" altLang="en-US" sz="1600" b="1" dirty="0" smtClean="0"/>
              <a:t>n</a:t>
            </a:r>
          </a:p>
          <a:p>
            <a:pPr lvl="1" eaLnBrk="1" hangingPunct="1"/>
            <a:r>
              <a:rPr lang="en-US" altLang="en-US" sz="1600" b="1" dirty="0" smtClean="0"/>
              <a:t>i</a:t>
            </a:r>
          </a:p>
          <a:p>
            <a:pPr lvl="1" eaLnBrk="1" hangingPunct="1"/>
            <a:r>
              <a:rPr lang="en-US" altLang="en-US" sz="1600" b="1" dirty="0" smtClean="0"/>
              <a:t>string</a:t>
            </a:r>
          </a:p>
          <a:p>
            <a:pPr lvl="1" eaLnBrk="1" hangingPunct="1"/>
            <a:r>
              <a:rPr lang="en-US" altLang="en-US" sz="1600" b="1" dirty="0" smtClean="0"/>
              <a:t>@class</a:t>
            </a:r>
          </a:p>
          <a:p>
            <a:pPr lvl="1" eaLnBrk="1" hangingPunct="1"/>
            <a:r>
              <a:rPr lang="en-US" altLang="en-US" sz="1600" b="1" dirty="0" smtClean="0">
                <a:solidFill>
                  <a:srgbClr val="FF0000"/>
                </a:solidFill>
              </a:rPr>
              <a:t>group</a:t>
            </a:r>
          </a:p>
          <a:p>
            <a:pPr lvl="1" eaLnBrk="1" hangingPunct="1"/>
            <a:r>
              <a:rPr lang="en-US" altLang="en-US" sz="1600" b="1" dirty="0" smtClean="0">
                <a:solidFill>
                  <a:srgbClr val="FF0000"/>
                </a:solidFill>
              </a:rPr>
              <a:t>structure</a:t>
            </a:r>
          </a:p>
          <a:p>
            <a:pPr eaLnBrk="1" hangingPunct="1"/>
            <a:r>
              <a:rPr lang="en-US" altLang="en-US" sz="1600" dirty="0" smtClean="0"/>
              <a:t>Return types:</a:t>
            </a:r>
          </a:p>
          <a:p>
            <a:pPr lvl="1" eaLnBrk="1" hangingPunct="1"/>
            <a:r>
              <a:rPr lang="en-US" altLang="en-US" sz="1600" dirty="0" smtClean="0"/>
              <a:t>Functions may now declare their return type instead of using external function declaration in the caller.</a:t>
            </a:r>
          </a:p>
          <a:p>
            <a:pPr lvl="1" eaLnBrk="1" hangingPunct="1"/>
            <a:r>
              <a:rPr lang="en-US" altLang="en-US" sz="1600" dirty="0" smtClean="0"/>
              <a:t>Cannot be a real- or pseudo-array, but can be a dynamic array (more on this later).</a:t>
            </a:r>
          </a:p>
          <a:p>
            <a:pPr lvl="1" eaLnBrk="1" hangingPunct="1"/>
            <a:r>
              <a:rPr lang="en-US" altLang="en-US" sz="1600" dirty="0" smtClean="0"/>
              <a:t>Void is supported to indicate no return value.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Every language component has an associated “end”: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endmain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endsubroutine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endfunction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endrecord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endcommon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endstructure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endliteral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endparams</a:t>
            </a:r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Everything Must Come To An End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ReadTransaction		,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^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val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 smtClean="0">
                <a:solidFill>
                  <a:schemeClr val="accent1"/>
                </a:solidFill>
                <a:latin typeface="Consolas" pitchFamily="49" charset="0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latin typeface="Consolas" pitchFamily="49" charset="0"/>
              </a:rPr>
              <a:t>required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	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	channel		,n</a:t>
            </a:r>
            <a:endParaRPr lang="en-US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nsolas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required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out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	dataLine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	,string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optional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		</a:t>
            </a:r>
            <a:r>
              <a:rPr lang="en-US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trimBlanks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	,boolean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latin typeface="Consolas" pitchFamily="49" charset="0"/>
              </a:rPr>
              <a:t>endparams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>
              <a:solidFill>
                <a:schemeClr val="accent1"/>
              </a:solidFill>
              <a:latin typeface="Consolas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proc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	</a:t>
            </a:r>
            <a:r>
              <a:rPr lang="en-US" sz="1800" b="1" dirty="0">
                <a:solidFill>
                  <a:srgbClr val="7030A0"/>
                </a:solidFill>
                <a:latin typeface="Consolas" pitchFamily="49" charset="0"/>
              </a:rPr>
              <a:t>freturn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TRUE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Consolas" pitchFamily="49" charset="0"/>
              </a:rPr>
              <a:t>endfunction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nsolas" pitchFamily="49" charset="0"/>
            </a:endParaRPr>
          </a:p>
        </p:txBody>
      </p:sp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Sample Declarations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7030A0"/>
                </a:solidFill>
              </a:rPr>
              <a:t>INIT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Allows default values to be reinstated regardless of the data type: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Alpha 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init</a:t>
            </a:r>
            <a:r>
              <a:rPr lang="en-US" altLang="en-US" sz="1800" dirty="0" smtClean="0"/>
              <a:t> to spaces.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Decimal 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init</a:t>
            </a:r>
            <a:r>
              <a:rPr lang="en-US" altLang="en-US" sz="1800" dirty="0" smtClean="0"/>
              <a:t> to zero.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Integer 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init</a:t>
            </a:r>
            <a:r>
              <a:rPr lang="en-US" altLang="en-US" sz="1800" dirty="0" smtClean="0"/>
              <a:t> to true zero (ASCII null).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Object 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init</a:t>
            </a:r>
            <a:r>
              <a:rPr lang="en-US" altLang="en-US" sz="1800" dirty="0" smtClean="0"/>
              <a:t> to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^null</a:t>
            </a:r>
            <a:r>
              <a:rPr lang="en-US" altLang="en-US" sz="18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Structures can now have initial values on member fields.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All default values are re-asserted if defined.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schemeClr val="tx2"/>
                </a:solidFill>
              </a:rPr>
              <a:t>Object-Oriented Synergy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2009-08-11T06:00:00+00:00</Last_x0020_reviewed>
    <Group xmlns="7E1B7CF5-752A-422F-85AE-1DE92AF584A4" xsi:nil="true"/>
    <Comment xmlns="7E1B7CF5-752A-422F-85AE-1DE92AF584A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5947B-B1CB-43D2-9F63-BE4E0C062DC1}">
  <ds:schemaRefs>
    <ds:schemaRef ds:uri="7E1B7CF5-752A-422F-85AE-1DE92AF584A4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47F2A4-4C7B-4661-9F1D-3C6FF5025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DE00834-C483-4DE0-8AD0-1345BB0157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445</TotalTime>
  <Words>2433</Words>
  <Application>Microsoft Office PowerPoint</Application>
  <PresentationFormat>On-screen Show (4:3)</PresentationFormat>
  <Paragraphs>553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Consolas</vt:lpstr>
      <vt:lpstr>Times New Roman</vt:lpstr>
      <vt:lpstr>Verdana</vt:lpstr>
      <vt:lpstr>Wingdings</vt:lpstr>
      <vt:lpstr>Wingdings 2</vt:lpstr>
      <vt:lpstr>CUDark</vt:lpstr>
      <vt:lpstr>Dark Design</vt:lpstr>
      <vt:lpstr>Object-Oriented Synergy Training</vt:lpstr>
      <vt:lpstr>What’s New?</vt:lpstr>
      <vt:lpstr>Strong Prototyping</vt:lpstr>
      <vt:lpstr>Strong Prototyping</vt:lpstr>
      <vt:lpstr>Argument Definition Syntax</vt:lpstr>
      <vt:lpstr>Argument Definition Syntax</vt:lpstr>
      <vt:lpstr>Everything Must Come To An End</vt:lpstr>
      <vt:lpstr>Sample Declarations</vt:lpstr>
      <vt:lpstr>The INIT Statement</vt:lpstr>
      <vt:lpstr>The INIT Statement</vt:lpstr>
      <vt:lpstr>Local Scope Variables</vt:lpstr>
      <vt:lpstr>Scope Variables</vt:lpstr>
      <vt:lpstr>Enumerations</vt:lpstr>
      <vt:lpstr>Enum Example</vt:lpstr>
      <vt:lpstr>New Uses For Structures</vt:lpstr>
      <vt:lpstr>New Uses For Structures</vt:lpstr>
      <vt:lpstr>New Uses For Structures</vt:lpstr>
      <vt:lpstr>New Uses For Structures</vt:lpstr>
      <vt:lpstr>Arrays</vt:lpstr>
      <vt:lpstr>Syntax Comparison</vt:lpstr>
      <vt:lpstr>Arrays</vt:lpstr>
      <vt:lpstr>ArrayList Collections</vt:lpstr>
      <vt:lpstr>ArrayList Collections</vt:lpstr>
      <vt:lpstr>Syntax Comparison</vt:lpstr>
      <vt:lpstr>Prototyping</vt:lpstr>
      <vt:lpstr>Namespaces</vt:lpstr>
      <vt:lpstr>Namespaces</vt:lpstr>
      <vt:lpstr>Exception Handling</vt:lpstr>
      <vt:lpstr>Exception Handling</vt:lpstr>
      <vt:lpstr>Try/Catch/Finally Example</vt:lpstr>
      <vt:lpstr>Throw an Exception</vt:lpstr>
      <vt:lpstr>Three Catch Scenarios</vt:lpstr>
    </vt:vector>
  </TitlesOfParts>
  <Company>Computers Unlimited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 Object-Oriented Training</dc:title>
  <dc:creator>Richard Barndt</dc:creator>
  <cp:lastModifiedBy>Jason Rolle</cp:lastModifiedBy>
  <cp:revision>305</cp:revision>
  <dcterms:created xsi:type="dcterms:W3CDTF">2009-05-01T20:29:32Z</dcterms:created>
  <dcterms:modified xsi:type="dcterms:W3CDTF">2021-07-29T22:46:47Z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_MarkAsFinal">
    <vt:bool>true</vt:bool>
  </property>
</Properties>
</file>