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  <p:sldMasterId id="2147483723" r:id="rId5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98F4C47-A595-44FA-B1CA-D293720AEF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ED5798C-C5A5-4574-A2C3-754D199A398B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24A6C9F-A26E-4637-B9D4-8F1DB6127518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29A8317-AE30-4505-9855-94ECD28D927B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8885716-B0BA-4836-8930-59B7BA9D3372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F342A82-B188-4512-907D-AEA060A9A911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0292E18-52F9-470F-8C6F-4F1DFDB5471A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01B9F97-29C7-4847-8989-B4A28A34DDA8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AF2528F-EDF3-4280-B7C2-60DFA0A855D8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7BFD622-71EF-4190-A56C-E583A459FBD7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B00A209-EE55-4B86-ADF1-F5AF9E4F94B7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42413C9-3C50-4220-AE97-BAD9CA249E84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78BEA75-15FC-43C0-90B0-B445DD42B967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E046C4F-D2AE-408E-90FF-BFDA4E7CA7BB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F9CD828-3DFC-42B4-8091-A7016E8D4A05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4B07074-5E39-4987-9FA8-253C521B909F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F1036A8-F223-46AE-8515-DEE302DF0AC7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E8DECF6-3330-477B-859F-3F2F4D8B309E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BB1CF1F-D3F3-4B85-8908-DAD2215ED2D6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A80A910-EBE3-4FCB-AC6F-5CB66958F947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E39C345-4AC9-4488-91DA-441FE4CBEE67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BE3AAC8-FADA-44A7-AE27-56F9802CEB56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950BD58-0C8F-4A56-85CE-93DFF54DE734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DC2D565-0A71-4EDD-94D3-DB08619FA2D2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435D321-ED02-4997-BCF6-BDBB68C42DF2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B177DD0-1AE1-4D8D-B790-3E82E3FFB4FE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CA09578-BED4-40DB-86D6-1BFCC4095B8A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ED24BE8-975C-4F96-B06E-E9E0301F85DA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F32235E-D584-4511-8801-452551669BA5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41D31-4831-471D-9ED1-7EE0F547D2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08985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3F2835-886F-43CF-842A-7913CADC13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8607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1F2A302-0E05-480D-AA75-54CE8CAD76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563400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D514AB00-6E60-4CB7-A7A1-F45481D45E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73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1709-D12C-4EE7-B487-C2C52C6D4404}" type="datetime1">
              <a:rPr lang="en-US" smtClean="0"/>
              <a:t>7/30/2021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0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0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420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81A1E9-BBFA-4386-9A7E-777D5C75D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728022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65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3264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81A1E9-BBFA-4386-9A7E-777D5C75D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5253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81A1E9-BBFA-4386-9A7E-777D5C75D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1543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81A1E9-BBFA-4386-9A7E-777D5C75D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15125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87F2A71-302A-4283-BEAA-7331764793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97812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CB1F2B-4E69-4C7B-9EB8-676BE083D3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3375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F382A45-B3D5-42CD-91B3-8F495CB92D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1781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126182-0DDD-4401-8876-6F87A7301F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19660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D881A1E9-BBFA-4386-9A7E-777D5C75D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9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F3D4B7-ADEA-4E9B-804C-872AE3746CDA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Synergy Object-Oriented - Objects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Synergy Object-Oriented Training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Objects</a:t>
            </a:r>
            <a:endParaRPr lang="en-US" altLang="en-US" dirty="0" smtClean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Unique name representing a hierarchical group of related classes:</a:t>
            </a:r>
          </a:p>
          <a:p>
            <a:pPr lvl="1"/>
            <a:r>
              <a:rPr lang="en-US" altLang="en-US" sz="2000" dirty="0" smtClean="0"/>
              <a:t>Related by author (company).</a:t>
            </a:r>
          </a:p>
          <a:p>
            <a:pPr lvl="1"/>
            <a:r>
              <a:rPr lang="en-US" altLang="en-US" sz="2000" dirty="0" smtClean="0"/>
              <a:t>Related by functionality or application subsystem.</a:t>
            </a:r>
          </a:p>
          <a:p>
            <a:r>
              <a:rPr lang="en-US" altLang="en-US" sz="2000" dirty="0" smtClean="0"/>
              <a:t>Logically organize classes:</a:t>
            </a:r>
          </a:p>
          <a:p>
            <a:pPr lvl="1"/>
            <a:r>
              <a:rPr lang="en-US" altLang="en-US" sz="2000" dirty="0" smtClean="0"/>
              <a:t>Avoids name collisions:</a:t>
            </a:r>
          </a:p>
          <a:p>
            <a:pPr lvl="2"/>
            <a:r>
              <a:rPr lang="en-US" altLang="en-US" sz="2000" dirty="0" smtClean="0"/>
              <a:t>Invoice has different meaning in A/P and A/R.</a:t>
            </a:r>
          </a:p>
          <a:p>
            <a:pPr lvl="2"/>
            <a:r>
              <a:rPr lang="en-US" altLang="en-US" sz="2000" dirty="0" smtClean="0"/>
              <a:t>Application-local members can have the same name, such as Initialize(), Post(), etc.</a:t>
            </a:r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Namespace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Hierarchical:</a:t>
            </a:r>
          </a:p>
          <a:p>
            <a:pPr lvl="1"/>
            <a:r>
              <a:rPr lang="en-US" altLang="en-US" sz="2000" dirty="0" smtClean="0"/>
              <a:t>Outer namespace often the company name.</a:t>
            </a:r>
          </a:p>
          <a:p>
            <a:pPr lvl="1"/>
            <a:r>
              <a:rPr lang="en-US" altLang="en-US" sz="2000" dirty="0" smtClean="0"/>
              <a:t>Nested namespace often based on product or functional area.</a:t>
            </a:r>
          </a:p>
          <a:p>
            <a:r>
              <a:rPr lang="en-US" altLang="en-US" sz="2000" dirty="0" smtClean="0"/>
              <a:t>Additive:</a:t>
            </a:r>
          </a:p>
          <a:p>
            <a:pPr lvl="1"/>
            <a:r>
              <a:rPr lang="en-US" altLang="en-US" sz="2000" dirty="0" smtClean="0"/>
              <a:t>Namespaces can be made up of classes in multiple source files.</a:t>
            </a:r>
          </a:p>
          <a:p>
            <a:endParaRPr lang="en-US" altLang="en-US" sz="2000" dirty="0" smtClean="0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Namespaces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Prototypes:</a:t>
            </a:r>
          </a:p>
          <a:p>
            <a:pPr lvl="1" eaLnBrk="1" hangingPunct="1"/>
            <a:r>
              <a:rPr lang="en-US" altLang="en-US" sz="2000" dirty="0" smtClean="0"/>
              <a:t>Generated from the source code to define fields, methods, properties, classes, call signatures, etc.</a:t>
            </a:r>
          </a:p>
          <a:p>
            <a:pPr lvl="1" eaLnBrk="1" hangingPunct="1"/>
            <a:r>
              <a:rPr lang="en-US" altLang="en-US" sz="2000" dirty="0" smtClean="0"/>
              <a:t>No implementation.</a:t>
            </a:r>
          </a:p>
          <a:p>
            <a:pPr lvl="1" eaLnBrk="1" hangingPunct="1"/>
            <a:r>
              <a:rPr lang="en-US" altLang="en-US" sz="2000" dirty="0" smtClean="0"/>
              <a:t>Allows compiler to ensure correct parameters are passed.</a:t>
            </a:r>
          </a:p>
          <a:p>
            <a:pPr eaLnBrk="1" hangingPunct="1"/>
            <a:r>
              <a:rPr lang="en-US" altLang="en-US" sz="2000" dirty="0" smtClean="0"/>
              <a:t>Import:</a:t>
            </a:r>
          </a:p>
          <a:p>
            <a:pPr lvl="1" eaLnBrk="1" hangingPunct="1"/>
            <a:r>
              <a:rPr lang="en-US" altLang="en-US" sz="2000" dirty="0" smtClean="0"/>
              <a:t>Imports are performed at the namespace level.</a:t>
            </a:r>
          </a:p>
          <a:p>
            <a:pPr lvl="1" eaLnBrk="1" hangingPunct="1"/>
            <a:r>
              <a:rPr lang="en-US" altLang="en-US" sz="2000" dirty="0" smtClean="0"/>
              <a:t>Gives access to the prototype signatures.</a:t>
            </a:r>
          </a:p>
          <a:p>
            <a:pPr lvl="1" eaLnBrk="1" hangingPunct="1"/>
            <a:r>
              <a:rPr lang="en-US" altLang="en-US" sz="2000" dirty="0" smtClean="0"/>
              <a:t>Does not import an outer or nested namespace.</a:t>
            </a: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Prototypes and Imports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Declare the namespace to which it belongs.</a:t>
            </a:r>
          </a:p>
          <a:p>
            <a:pPr eaLnBrk="1" hangingPunct="1"/>
            <a:r>
              <a:rPr lang="en-US" altLang="en-US" sz="2000" dirty="0" smtClean="0"/>
              <a:t>Declare the name of the class.</a:t>
            </a:r>
          </a:p>
          <a:p>
            <a:pPr eaLnBrk="1" hangingPunct="1"/>
            <a:r>
              <a:rPr lang="en-US" altLang="en-US" sz="2000" dirty="0" smtClean="0"/>
              <a:t>Declare and implement the class members.</a:t>
            </a:r>
          </a:p>
          <a:p>
            <a:pPr eaLnBrk="1" hangingPunct="1"/>
            <a:r>
              <a:rPr lang="en-US" altLang="en-US" sz="2000" dirty="0" smtClean="0"/>
              <a:t>Generate a prototype.</a:t>
            </a:r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Declare a Class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namespace</a:t>
            </a:r>
            <a:r>
              <a:rPr lang="en-US" sz="1200" b="1" dirty="0"/>
              <a:t> ComputersUnlimited.Training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public class </a:t>
            </a:r>
            <a:r>
              <a:rPr lang="en-US" sz="1200" b="1" dirty="0"/>
              <a:t>Animal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public method</a:t>
            </a:r>
            <a:r>
              <a:rPr lang="en-US" sz="1200" b="1" dirty="0"/>
              <a:t> Animal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required </a:t>
            </a:r>
            <a:r>
              <a:rPr lang="en-US" sz="1200" b="1" dirty="0" smtClean="0">
                <a:solidFill>
                  <a:srgbClr val="FF0000"/>
                </a:solidFill>
              </a:rPr>
              <a:t>in</a:t>
            </a:r>
            <a:r>
              <a:rPr lang="en-US" sz="1200" b="1" dirty="0" smtClean="0"/>
              <a:t>	name	,string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endparams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proc</a:t>
            </a:r>
          </a:p>
          <a:p>
            <a:pPr marL="0" indent="0">
              <a:buNone/>
            </a:pPr>
            <a:r>
              <a:rPr lang="en-US" sz="1200" b="1" dirty="0"/>
              <a:t>            mName = </a:t>
            </a:r>
            <a:r>
              <a:rPr lang="en-US" sz="1200" b="1" dirty="0" smtClean="0"/>
              <a:t>name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7030A0"/>
                </a:solidFill>
              </a:rPr>
              <a:t>mreturn</a:t>
            </a:r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endmethod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public property</a:t>
            </a:r>
            <a:r>
              <a:rPr lang="en-US" sz="1200" b="1" dirty="0"/>
              <a:t> </a:t>
            </a:r>
            <a:r>
              <a:rPr lang="en-US" sz="1200" b="1" dirty="0" smtClean="0"/>
              <a:t>name	,string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method get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proc</a:t>
            </a:r>
          </a:p>
          <a:p>
            <a:pPr marL="0" indent="0">
              <a:buNone/>
            </a:pPr>
            <a:r>
              <a:rPr lang="en-US" sz="1200" b="1" dirty="0"/>
              <a:t>                </a:t>
            </a:r>
            <a:r>
              <a:rPr lang="en-US" sz="1200" b="1" dirty="0">
                <a:solidFill>
                  <a:srgbClr val="7030A0"/>
                </a:solidFill>
              </a:rPr>
              <a:t>mreturn</a:t>
            </a:r>
            <a:r>
              <a:rPr lang="en-US" sz="1200" b="1" dirty="0"/>
              <a:t> mName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endmethod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endproperty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private</a:t>
            </a:r>
            <a:r>
              <a:rPr lang="en-US" sz="1200" b="1" dirty="0"/>
              <a:t> </a:t>
            </a:r>
            <a:r>
              <a:rPr lang="en-US" sz="1200" b="1" dirty="0" smtClean="0"/>
              <a:t>mName	,string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endclass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endnamespace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Class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namespace</a:t>
            </a:r>
            <a:r>
              <a:rPr lang="en-US" altLang="en-US" sz="1400" b="1" dirty="0">
                <a:solidFill>
                  <a:schemeClr val="accent1"/>
                </a:solidFill>
              </a:rPr>
              <a:t> ComputersUnlimited.Training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accent1"/>
                </a:solidFill>
              </a:rPr>
              <a:t>    </a:t>
            </a:r>
            <a:r>
              <a:rPr lang="en-US" altLang="en-US" sz="1400" b="1" dirty="0">
                <a:solidFill>
                  <a:srgbClr val="FF0000"/>
                </a:solidFill>
              </a:rPr>
              <a:t>class</a:t>
            </a:r>
            <a:r>
              <a:rPr lang="en-US" altLang="en-US" sz="1400" b="1" dirty="0">
                <a:solidFill>
                  <a:schemeClr val="accent1"/>
                </a:solidFill>
              </a:rPr>
              <a:t> ReportData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33CC33"/>
                </a:solidFill>
              </a:rPr>
              <a:t>        ; Repository include showing modified syntax.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       .include</a:t>
            </a:r>
            <a:r>
              <a:rPr lang="en-US" altLang="en-US" sz="1400" b="1" dirty="0">
                <a:solidFill>
                  <a:schemeClr val="accent1"/>
                </a:solidFill>
              </a:rPr>
              <a:t> “item_loc” </a:t>
            </a:r>
            <a:r>
              <a:rPr lang="en-US" altLang="en-US" sz="1400" b="1" dirty="0">
                <a:solidFill>
                  <a:srgbClr val="FF0000"/>
                </a:solidFill>
              </a:rPr>
              <a:t>repository</a:t>
            </a:r>
            <a:r>
              <a:rPr lang="en-US" altLang="en-US" sz="1400" b="1" dirty="0">
                <a:solidFill>
                  <a:schemeClr val="accent1"/>
                </a:solidFill>
              </a:rPr>
              <a:t>, </a:t>
            </a:r>
            <a:r>
              <a:rPr lang="en-US" altLang="en-US" sz="1400" b="1" dirty="0">
                <a:solidFill>
                  <a:srgbClr val="FF0000"/>
                </a:solidFill>
              </a:rPr>
              <a:t>private</a:t>
            </a:r>
            <a:r>
              <a:rPr lang="en-US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en-US" sz="1400" b="1" dirty="0">
                <a:solidFill>
                  <a:srgbClr val="FF0000"/>
                </a:solidFill>
              </a:rPr>
              <a:t>record</a:t>
            </a:r>
            <a:r>
              <a:rPr lang="en-US" altLang="en-US" sz="1400" b="1" dirty="0">
                <a:solidFill>
                  <a:schemeClr val="accent1"/>
                </a:solidFill>
              </a:rPr>
              <a:t> = “mBindItem”, </a:t>
            </a:r>
            <a:r>
              <a:rPr lang="en-US" altLang="en-US" sz="1400" b="1" dirty="0">
                <a:solidFill>
                  <a:srgbClr val="FF0000"/>
                </a:solidFill>
              </a:rPr>
              <a:t>end</a:t>
            </a:r>
          </a:p>
          <a:p>
            <a:pPr>
              <a:buNone/>
            </a:pPr>
            <a:endParaRPr lang="en-US" altLang="en-US" sz="14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en-US" sz="1400" b="1" dirty="0">
                <a:solidFill>
                  <a:srgbClr val="33CC33"/>
                </a:solidFill>
              </a:rPr>
              <a:t>        ; All fields within record are also private.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       private record</a:t>
            </a:r>
            <a:r>
              <a:rPr lang="en-US" altLang="en-US" sz="1400" b="1" dirty="0">
                <a:solidFill>
                  <a:schemeClr val="accent1"/>
                </a:solidFill>
              </a:rPr>
              <a:t> mAddress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accent1"/>
                </a:solidFill>
              </a:rPr>
              <a:t>            street  </a:t>
            </a:r>
            <a:r>
              <a:rPr lang="en-US" altLang="en-US" sz="1400" b="1" dirty="0" smtClean="0">
                <a:solidFill>
                  <a:schemeClr val="accent1"/>
                </a:solidFill>
              </a:rPr>
              <a:t>	,</a:t>
            </a:r>
            <a:r>
              <a:rPr lang="en-US" altLang="en-US" sz="1400" b="1" dirty="0">
                <a:solidFill>
                  <a:schemeClr val="accent1"/>
                </a:solidFill>
              </a:rPr>
              <a:t>a30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accent1"/>
                </a:solidFill>
              </a:rPr>
              <a:t>            city    </a:t>
            </a:r>
            <a:r>
              <a:rPr lang="en-US" altLang="en-US" sz="1400" b="1" dirty="0" smtClean="0">
                <a:solidFill>
                  <a:schemeClr val="accent1"/>
                </a:solidFill>
              </a:rPr>
              <a:t>	,</a:t>
            </a:r>
            <a:r>
              <a:rPr lang="en-US" altLang="en-US" sz="1400" b="1" dirty="0">
                <a:solidFill>
                  <a:schemeClr val="accent1"/>
                </a:solidFill>
              </a:rPr>
              <a:t>a20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accent1"/>
                </a:solidFill>
              </a:rPr>
              <a:t>            state   </a:t>
            </a:r>
            <a:r>
              <a:rPr lang="en-US" altLang="en-US" sz="1400" b="1" dirty="0" smtClean="0">
                <a:solidFill>
                  <a:schemeClr val="accent1"/>
                </a:solidFill>
              </a:rPr>
              <a:t>	,</a:t>
            </a:r>
            <a:r>
              <a:rPr lang="en-US" altLang="en-US" sz="1400" b="1" dirty="0">
                <a:solidFill>
                  <a:schemeClr val="accent1"/>
                </a:solidFill>
              </a:rPr>
              <a:t>a2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accent1"/>
                </a:solidFill>
              </a:rPr>
              <a:t>            </a:t>
            </a:r>
            <a:r>
              <a:rPr lang="en-US" altLang="en-US" sz="1400" b="1" dirty="0" smtClean="0">
                <a:solidFill>
                  <a:schemeClr val="accent1"/>
                </a:solidFill>
              </a:rPr>
              <a:t>zip	,d9</a:t>
            </a:r>
            <a:endParaRPr lang="en-US" altLang="en-US" sz="14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       endrecord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       private </a:t>
            </a:r>
            <a:r>
              <a:rPr lang="en-US" altLang="en-US" sz="1400" b="1" dirty="0" smtClean="0">
                <a:solidFill>
                  <a:schemeClr val="accent1"/>
                </a:solidFill>
              </a:rPr>
              <a:t>mLoopCounter	,int</a:t>
            </a:r>
            <a:endParaRPr lang="en-US" altLang="en-US" sz="14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   endclass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endnamespace</a:t>
            </a:r>
          </a:p>
          <a:p>
            <a:pPr>
              <a:buNone/>
            </a:pPr>
            <a:endParaRPr lang="en-US" altLang="en-US" sz="1400" b="1" dirty="0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dirty="0" smtClean="0">
              <a:solidFill>
                <a:schemeClr val="accent1"/>
              </a:solidFill>
            </a:endParaRPr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class fields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400" dirty="0" smtClean="0"/>
              <a:t>Accessibility level: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p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ublic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protected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private</a:t>
            </a:r>
            <a:endParaRPr lang="en-US" altLang="en-US" sz="1400" dirty="0" smtClean="0"/>
          </a:p>
          <a:p>
            <a:pPr eaLnBrk="1" hangingPunct="1"/>
            <a:r>
              <a:rPr lang="en-US" altLang="en-US" sz="1400" dirty="0" smtClean="0"/>
              <a:t>Modifiers: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abstract</a:t>
            </a:r>
          </a:p>
          <a:p>
            <a:pPr lvl="1"/>
            <a:r>
              <a:rPr lang="en-US" altLang="en-US" sz="1400" b="1" dirty="0">
                <a:solidFill>
                  <a:srgbClr val="7030A0"/>
                </a:solidFill>
              </a:rPr>
              <a:t>n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ew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o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verride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s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ealed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s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tatic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u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nique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virtual</a:t>
            </a:r>
            <a:endParaRPr lang="en-US" altLang="en-US" sz="1400" dirty="0" smtClean="0"/>
          </a:p>
          <a:p>
            <a:pPr eaLnBrk="1" hangingPunct="1"/>
            <a:r>
              <a:rPr lang="en-US" altLang="en-US" sz="1400" dirty="0" smtClean="0"/>
              <a:t>Method name.</a:t>
            </a:r>
          </a:p>
          <a:p>
            <a:pPr eaLnBrk="1" hangingPunct="1"/>
            <a:r>
              <a:rPr lang="en-US" altLang="en-US" sz="1400" dirty="0" smtClean="0"/>
              <a:t>Return type (value, class, or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void</a:t>
            </a:r>
            <a:r>
              <a:rPr lang="en-US" altLang="en-US" sz="1400" dirty="0" smtClean="0"/>
              <a:t> if no return).</a:t>
            </a:r>
          </a:p>
          <a:p>
            <a:pPr eaLnBrk="1" hangingPunct="1"/>
            <a:r>
              <a:rPr lang="en-US" altLang="en-US" sz="1400" dirty="0" smtClean="0"/>
              <a:t>Method parameters.</a:t>
            </a:r>
          </a:p>
          <a:p>
            <a:pPr eaLnBrk="1" hangingPunct="1"/>
            <a:r>
              <a:rPr lang="en-US" altLang="en-US" sz="14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400" dirty="0" smtClean="0"/>
              <a:t>/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Endmethod</a:t>
            </a:r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Methods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namespace</a:t>
            </a:r>
            <a:r>
              <a:rPr lang="en-US" sz="1200" b="1" dirty="0"/>
              <a:t> ComputersUnlimited.Training</a:t>
            </a:r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class</a:t>
            </a:r>
            <a:r>
              <a:rPr lang="en-US" sz="1200" b="1" dirty="0"/>
              <a:t> </a:t>
            </a:r>
            <a:r>
              <a:rPr lang="en-US" sz="1200" b="1" dirty="0" smtClean="0"/>
              <a:t>Order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public method</a:t>
            </a:r>
            <a:r>
              <a:rPr lang="en-US" sz="1200" b="1" dirty="0"/>
              <a:t> </a:t>
            </a:r>
            <a:r>
              <a:rPr lang="en-US" sz="1200" b="1" dirty="0" smtClean="0"/>
              <a:t>GetOrderTotal	,d</a:t>
            </a:r>
            <a:r>
              <a:rPr lang="en-US" sz="1200" b="1" dirty="0"/>
              <a:t>.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r>
              <a:rPr lang="en-US" sz="1200" b="1" dirty="0"/>
              <a:t>        </a:t>
            </a:r>
          </a:p>
          <a:p>
            <a:pPr marL="0" indent="0">
              <a:buNone/>
            </a:pPr>
            <a:r>
              <a:rPr lang="en-US" sz="1200" b="1" dirty="0"/>
              <a:t>            .align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stack record</a:t>
            </a:r>
            <a:r>
              <a:rPr lang="en-US" sz="1200" b="1" dirty="0"/>
              <a:t> WorkVars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 smtClean="0"/>
              <a:t>    total	,d10.2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endrecord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proc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7030A0"/>
                </a:solidFill>
              </a:rPr>
              <a:t>init</a:t>
            </a:r>
            <a:r>
              <a:rPr lang="en-US" sz="1200" b="1" dirty="0"/>
              <a:t> WorkVars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    total = mGoods + mShipping + mTax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7030A0"/>
                </a:solidFill>
              </a:rPr>
              <a:t>mreturn</a:t>
            </a:r>
            <a:r>
              <a:rPr lang="en-US" sz="1200" b="1" dirty="0"/>
              <a:t> total</a:t>
            </a:r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endmethod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private</a:t>
            </a:r>
            <a:r>
              <a:rPr lang="en-US" sz="1200" b="1" dirty="0"/>
              <a:t> mGoods      </a:t>
            </a:r>
            <a:r>
              <a:rPr lang="en-US" sz="1200" b="1" dirty="0" smtClean="0"/>
              <a:t>	,</a:t>
            </a:r>
            <a:r>
              <a:rPr lang="en-US" sz="1200" b="1" dirty="0"/>
              <a:t>d8.2</a:t>
            </a:r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private</a:t>
            </a:r>
            <a:r>
              <a:rPr lang="en-US" sz="1200" b="1" dirty="0"/>
              <a:t> </a:t>
            </a:r>
            <a:r>
              <a:rPr lang="en-US" sz="1200" b="1" dirty="0" smtClean="0"/>
              <a:t>mShipping</a:t>
            </a:r>
            <a:r>
              <a:rPr lang="en-US" sz="1200" b="1" dirty="0"/>
              <a:t>	</a:t>
            </a:r>
            <a:r>
              <a:rPr lang="en-US" sz="1200" b="1" dirty="0" smtClean="0"/>
              <a:t>,d8.2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private</a:t>
            </a:r>
            <a:r>
              <a:rPr lang="en-US" sz="1200" b="1" dirty="0"/>
              <a:t> </a:t>
            </a:r>
            <a:r>
              <a:rPr lang="en-US" sz="1200" b="1" dirty="0" smtClean="0"/>
              <a:t>mTax		,d6.2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endclass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endnamespace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Method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namespace</a:t>
            </a:r>
            <a:r>
              <a:rPr lang="en-US" sz="1050" b="1" dirty="0"/>
              <a:t> ComputersUnlimited.Training</a:t>
            </a:r>
          </a:p>
          <a:p>
            <a:pPr marL="0" indent="0">
              <a:buNone/>
            </a:pPr>
            <a:r>
              <a:rPr lang="en-US" sz="1050" b="1" dirty="0"/>
              <a:t>    </a:t>
            </a:r>
            <a:r>
              <a:rPr lang="en-US" sz="1050" b="1" dirty="0">
                <a:solidFill>
                  <a:srgbClr val="FF0000"/>
                </a:solidFill>
              </a:rPr>
              <a:t>class</a:t>
            </a:r>
            <a:r>
              <a:rPr lang="en-US" sz="1050" b="1" dirty="0"/>
              <a:t> Order</a:t>
            </a:r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public</a:t>
            </a:r>
            <a:r>
              <a:rPr lang="en-US" sz="1050" b="1" dirty="0"/>
              <a:t> </a:t>
            </a:r>
            <a:r>
              <a:rPr lang="en-US" sz="1050" b="1" dirty="0">
                <a:solidFill>
                  <a:srgbClr val="FF0000"/>
                </a:solidFill>
              </a:rPr>
              <a:t>method</a:t>
            </a:r>
            <a:r>
              <a:rPr lang="en-US" sz="1050" b="1" dirty="0"/>
              <a:t> CalculateDiscount </a:t>
            </a:r>
            <a:r>
              <a:rPr lang="en-US" sz="1050" b="1" dirty="0" smtClean="0"/>
              <a:t>	,</a:t>
            </a:r>
            <a:r>
              <a:rPr lang="en-US" sz="1050" b="1" dirty="0">
                <a:solidFill>
                  <a:srgbClr val="FF0000"/>
                </a:solidFill>
              </a:rPr>
              <a:t>void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FF0000"/>
                </a:solidFill>
              </a:rPr>
              <a:t>required</a:t>
            </a:r>
            <a:r>
              <a:rPr lang="en-US" sz="1050" b="1" dirty="0"/>
              <a:t> </a:t>
            </a:r>
            <a:r>
              <a:rPr lang="en-US" sz="1050" b="1" dirty="0" smtClean="0">
                <a:solidFill>
                  <a:srgbClr val="FF0000"/>
                </a:solidFill>
              </a:rPr>
              <a:t>in	</a:t>
            </a:r>
            <a:r>
              <a:rPr lang="en-US" sz="1050" b="1" dirty="0" smtClean="0"/>
              <a:t>rate        		,</a:t>
            </a:r>
            <a:r>
              <a:rPr lang="en-US" sz="1050" b="1" dirty="0"/>
              <a:t>d.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        required </a:t>
            </a:r>
            <a:r>
              <a:rPr lang="en-US" sz="1050" b="1" dirty="0" smtClean="0">
                <a:solidFill>
                  <a:srgbClr val="FF0000"/>
                </a:solidFill>
              </a:rPr>
              <a:t>out</a:t>
            </a:r>
            <a:r>
              <a:rPr lang="en-US" sz="1050" b="1" dirty="0" smtClean="0"/>
              <a:t>    	discount    		,</a:t>
            </a:r>
            <a:r>
              <a:rPr lang="en-US" sz="1050" b="1" dirty="0"/>
              <a:t>d.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sz="1050" b="1" dirty="0"/>
              <a:t>            .align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        stack </a:t>
            </a:r>
            <a:r>
              <a:rPr lang="en-US" sz="1050" b="1" dirty="0" smtClean="0">
                <a:solidFill>
                  <a:srgbClr val="FF0000"/>
                </a:solidFill>
              </a:rPr>
              <a:t>record</a:t>
            </a:r>
            <a:r>
              <a:rPr lang="en-US" sz="1050" b="1" dirty="0" smtClean="0"/>
              <a:t> WorkVars</a:t>
            </a:r>
          </a:p>
          <a:p>
            <a:pPr marL="0" indent="0">
              <a:buNone/>
            </a:pPr>
            <a:r>
              <a:rPr lang="en-US" sz="1050" b="1" dirty="0" smtClean="0"/>
              <a:t>                total	,d10.2</a:t>
            </a:r>
          </a:p>
          <a:p>
            <a:pPr marL="0" indent="0">
              <a:buNone/>
            </a:pPr>
            <a:r>
              <a:rPr lang="en-US" sz="1050" b="1" dirty="0" smtClean="0"/>
              <a:t>            </a:t>
            </a:r>
            <a:r>
              <a:rPr lang="en-US" sz="1050" b="1" dirty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7030A0"/>
                </a:solidFill>
              </a:rPr>
              <a:t>init</a:t>
            </a:r>
            <a:r>
              <a:rPr lang="en-US" sz="1050" b="1" dirty="0"/>
              <a:t> WorkVars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 smtClean="0"/>
              <a:t>total</a:t>
            </a:r>
            <a:r>
              <a:rPr lang="en-US" sz="1050" b="1" dirty="0"/>
              <a:t>	</a:t>
            </a:r>
            <a:r>
              <a:rPr lang="en-US" sz="1050" b="1" dirty="0" smtClean="0"/>
              <a:t>	= </a:t>
            </a:r>
            <a:r>
              <a:rPr lang="en-US" sz="1050" b="1" dirty="0"/>
              <a:t>mGoods + mTax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 smtClean="0"/>
              <a:t>discount 	= </a:t>
            </a:r>
            <a:r>
              <a:rPr lang="en-US" sz="1050" b="1" dirty="0"/>
              <a:t>( total // 100 ) * rate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7030A0"/>
                </a:solidFill>
              </a:rPr>
              <a:t>mreturn</a:t>
            </a:r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endmethod</a:t>
            </a:r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private</a:t>
            </a:r>
            <a:r>
              <a:rPr lang="en-US" sz="1050" b="1" dirty="0"/>
              <a:t> mGoods      </a:t>
            </a:r>
            <a:r>
              <a:rPr lang="en-US" sz="1050" b="1" dirty="0" smtClean="0"/>
              <a:t>,</a:t>
            </a:r>
            <a:r>
              <a:rPr lang="en-US" sz="1050" b="1" dirty="0"/>
              <a:t>d8.2</a:t>
            </a:r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private</a:t>
            </a:r>
            <a:r>
              <a:rPr lang="en-US" sz="1050" b="1" dirty="0"/>
              <a:t> </a:t>
            </a:r>
            <a:r>
              <a:rPr lang="en-US" sz="1050" b="1" dirty="0" smtClean="0"/>
              <a:t>mShipping	,d8.2</a:t>
            </a:r>
            <a:endParaRPr lang="en-US" sz="1050" b="1" dirty="0"/>
          </a:p>
          <a:p>
            <a:pPr marL="0" indent="0">
              <a:buNone/>
            </a:pPr>
            <a:r>
              <a:rPr lang="en-US" sz="1050" b="1" dirty="0"/>
              <a:t>        </a:t>
            </a:r>
            <a:r>
              <a:rPr lang="en-US" sz="1050" b="1" dirty="0">
                <a:solidFill>
                  <a:srgbClr val="FF0000"/>
                </a:solidFill>
              </a:rPr>
              <a:t>private</a:t>
            </a:r>
            <a:r>
              <a:rPr lang="en-US" sz="1050" b="1" dirty="0"/>
              <a:t> mTax        </a:t>
            </a:r>
            <a:r>
              <a:rPr lang="en-US" sz="1050" b="1" dirty="0" smtClean="0"/>
              <a:t>	,</a:t>
            </a:r>
            <a:r>
              <a:rPr lang="en-US" sz="1050" b="1" dirty="0"/>
              <a:t>d6.2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endclass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endnamespace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23554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Method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 dirty="0" smtClean="0"/>
              <a:t>Declare a property in a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class</a:t>
            </a:r>
            <a:r>
              <a:rPr lang="en-US" altLang="en-US" sz="1600" dirty="0" smtClean="0"/>
              <a:t>:</a:t>
            </a:r>
          </a:p>
          <a:p>
            <a:pPr lvl="1" eaLnBrk="1" hangingPunct="1"/>
            <a:r>
              <a:rPr lang="en-US" altLang="en-US" sz="1600" dirty="0" smtClean="0"/>
              <a:t>Accessibility: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</a:rPr>
              <a:t>p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ublic</a:t>
            </a:r>
          </a:p>
          <a:p>
            <a:pPr lvl="2"/>
            <a:r>
              <a:rPr lang="en-US" altLang="en-US" sz="1600" b="1" dirty="0" smtClean="0">
                <a:solidFill>
                  <a:srgbClr val="FF0000"/>
                </a:solidFill>
              </a:rPr>
              <a:t>private</a:t>
            </a:r>
          </a:p>
          <a:p>
            <a:pPr lvl="2"/>
            <a:r>
              <a:rPr lang="en-US" altLang="en-US" sz="1600" b="1" dirty="0" smtClean="0">
                <a:solidFill>
                  <a:srgbClr val="FF0000"/>
                </a:solidFill>
              </a:rPr>
              <a:t>void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Modifiers: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</a:rPr>
              <a:t>a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bstract</a:t>
            </a:r>
          </a:p>
          <a:p>
            <a:pPr lvl="2"/>
            <a:r>
              <a:rPr lang="en-US" altLang="en-US" sz="1600" b="1" dirty="0">
                <a:solidFill>
                  <a:srgbClr val="7030A0"/>
                </a:solidFill>
              </a:rPr>
              <a:t>n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ew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</a:rPr>
              <a:t>o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verride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</a:rPr>
              <a:t>s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ealed</a:t>
            </a:r>
          </a:p>
          <a:p>
            <a:pPr lvl="2"/>
            <a:r>
              <a:rPr lang="en-US" altLang="en-US" sz="1600" b="1" dirty="0" smtClean="0">
                <a:solidFill>
                  <a:srgbClr val="FF0000"/>
                </a:solidFill>
              </a:rPr>
              <a:t>static</a:t>
            </a:r>
          </a:p>
          <a:p>
            <a:pPr lvl="2"/>
            <a:r>
              <a:rPr lang="en-US" altLang="en-US" sz="1600" b="1" dirty="0" smtClean="0">
                <a:solidFill>
                  <a:srgbClr val="FF0000"/>
                </a:solidFill>
              </a:rPr>
              <a:t>virtual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Get method returns the property value.</a:t>
            </a:r>
          </a:p>
          <a:p>
            <a:pPr lvl="1" eaLnBrk="1" hangingPunct="1"/>
            <a:r>
              <a:rPr lang="en-US" altLang="en-US" sz="1600" dirty="0" smtClean="0"/>
              <a:t>Set method sets the property to a new value.</a:t>
            </a:r>
          </a:p>
          <a:p>
            <a:pPr lvl="1" eaLnBrk="1" hangingPunct="1"/>
            <a:r>
              <a:rPr lang="en-US" altLang="en-US" sz="1600" dirty="0" smtClean="0"/>
              <a:t>Properties often store values in private fields.</a:t>
            </a:r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Properties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 smtClean="0"/>
              <a:t>A programming paradigm where software systems are created based on abstractions of real-world items:</a:t>
            </a:r>
          </a:p>
          <a:p>
            <a:pPr lvl="1"/>
            <a:r>
              <a:rPr lang="en-US" altLang="en-US" sz="1800" dirty="0" smtClean="0"/>
              <a:t>Person, Employee, Customer, Supplier.</a:t>
            </a:r>
          </a:p>
          <a:p>
            <a:pPr lvl="1"/>
            <a:r>
              <a:rPr lang="en-US" altLang="en-US" sz="1800" dirty="0" smtClean="0"/>
              <a:t>Inventory Item, Package, Shipment, Address.</a:t>
            </a:r>
          </a:p>
          <a:p>
            <a:pPr lvl="1"/>
            <a:r>
              <a:rPr lang="en-US" altLang="en-US" sz="1800" dirty="0" smtClean="0"/>
              <a:t>Sales Order, Purchase Order, Payment.</a:t>
            </a:r>
          </a:p>
          <a:p>
            <a:r>
              <a:rPr lang="en-US" altLang="en-US" sz="1800" dirty="0" smtClean="0"/>
              <a:t>These items are called “objects”:</a:t>
            </a:r>
          </a:p>
          <a:p>
            <a:r>
              <a:rPr lang="en-US" altLang="en-US" sz="1800" dirty="0" smtClean="0"/>
              <a:t>Objects contain “properties” and “methods”:</a:t>
            </a:r>
          </a:p>
          <a:p>
            <a:pPr lvl="1"/>
            <a:r>
              <a:rPr lang="en-US" altLang="en-US" sz="1800" dirty="0" smtClean="0"/>
              <a:t>Properties describe the characteristics of an object.</a:t>
            </a:r>
          </a:p>
          <a:p>
            <a:pPr lvl="1"/>
            <a:r>
              <a:rPr lang="en-US" altLang="en-US" sz="1800" dirty="0" smtClean="0"/>
              <a:t>Methods describe things an object does, or are done to it.</a:t>
            </a:r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Orientation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get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Executes when a routine references the value of the property.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Task is to return the value of the property via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mreturn</a:t>
            </a:r>
            <a:r>
              <a:rPr lang="en-US" altLang="en-US" sz="1800" dirty="0" smtClean="0"/>
              <a:t>.</a:t>
            </a:r>
            <a:endParaRPr lang="en-US" altLang="en-US" sz="1800" b="1" dirty="0" smtClean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Existence of a get method makes a property readable.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set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Executes when a routine changes the value of the property.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New property value represented by special keyword “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value</a:t>
            </a:r>
            <a:r>
              <a:rPr lang="en-US" altLang="en-US" sz="1800" dirty="0" smtClean="0"/>
              <a:t>”.</a:t>
            </a: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Task is to save this value, usually in instance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Presence of a set method makes the property writable.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Every property must have a get or set or both.</a:t>
            </a:r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Properties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Import the namespace.</a:t>
            </a:r>
          </a:p>
          <a:p>
            <a:pPr eaLnBrk="1" hangingPunct="1"/>
            <a:r>
              <a:rPr lang="en-US" altLang="en-US" sz="2000" dirty="0" smtClean="0"/>
              <a:t>Declare an object variable of that class type.</a:t>
            </a:r>
          </a:p>
          <a:p>
            <a:pPr eaLnBrk="1" hangingPunct="1"/>
            <a:r>
              <a:rPr lang="en-US" altLang="en-US" sz="2000" dirty="0" smtClean="0"/>
              <a:t>Create an instance of the class using “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altLang="en-US" sz="2000" dirty="0" smtClean="0"/>
              <a:t>”.</a:t>
            </a:r>
          </a:p>
          <a:p>
            <a:pPr eaLnBrk="1" hangingPunct="1"/>
            <a:r>
              <a:rPr lang="en-US" altLang="en-US" sz="2000" dirty="0" smtClean="0"/>
              <a:t>Interact with members via its object variable.</a:t>
            </a:r>
          </a:p>
          <a:p>
            <a:pPr eaLnBrk="1" hangingPunct="1"/>
            <a:r>
              <a:rPr lang="en-US" altLang="en-US" sz="2000" dirty="0" smtClean="0"/>
              <a:t>Dereference the object.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Class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Import a namespace for use in a source module</a:t>
            </a:r>
          </a:p>
          <a:p>
            <a:pPr eaLnBrk="1" hangingPunct="1"/>
            <a:r>
              <a:rPr lang="en-US" altLang="en-US" sz="2000" dirty="0" smtClean="0"/>
              <a:t>Enables strong prototyping.</a:t>
            </a:r>
          </a:p>
          <a:p>
            <a:pPr eaLnBrk="1" hangingPunct="1"/>
            <a:r>
              <a:rPr lang="en-US" altLang="en-US" sz="2000" dirty="0" smtClean="0"/>
              <a:t>Makes members available for use in the code.</a:t>
            </a:r>
          </a:p>
          <a:p>
            <a:pPr eaLnBrk="1" hangingPunct="1"/>
            <a:r>
              <a:rPr lang="en-US" altLang="en-US" sz="2000" dirty="0" smtClean="0"/>
              <a:t>Must be the first statements in the file other than comments.</a:t>
            </a:r>
          </a:p>
          <a:p>
            <a:pPr eaLnBrk="1" hangingPunct="1"/>
            <a:r>
              <a:rPr lang="en-US" altLang="en-US" sz="2000" dirty="0" smtClean="0"/>
              <a:t>You must import a namespace to reference any class or structure not defined in the local source.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 Statement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runtime instance of a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Contains the actual field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Has behaviors.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Object variable: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Variable used to represent and access the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Related to a specific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Declared for each object you wish to 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Instantiation: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process of creating an object from a class definition.</a:t>
            </a:r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OO Terms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Object variables are defined in the data division like any other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 type is expressed as </a:t>
            </a:r>
            <a:r>
              <a:rPr lang="en-US" altLang="en-US" sz="2000" b="1" dirty="0" smtClean="0"/>
              <a:t>@class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Only objects of the correct class type can be assigned to that object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Generically, all objects can be assigned to a special object variable expressed as </a:t>
            </a:r>
            <a:r>
              <a:rPr lang="en-US" altLang="en-US" sz="2000" b="1" dirty="0" smtClean="0"/>
              <a:t>@*</a:t>
            </a:r>
            <a:r>
              <a:rPr lang="en-US" alt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Shorthand for </a:t>
            </a:r>
            <a:r>
              <a:rPr lang="en-US" altLang="en-US" sz="2000" b="1" dirty="0" smtClean="0"/>
              <a:t>@System.Object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Can pass an object of any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Most often useful when dealing with inheritance.</a:t>
            </a:r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Declare an Object Variable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The “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altLang="en-US" sz="2000" dirty="0" smtClean="0"/>
              <a:t>” keyword creates an instance of a class:</a:t>
            </a:r>
          </a:p>
          <a:p>
            <a:pPr lvl="1"/>
            <a:r>
              <a:rPr lang="en-US" altLang="en-US" sz="2000" dirty="0" smtClean="0"/>
              <a:t>Parameters are passed on to the constructor and determine which constructor is called.</a:t>
            </a:r>
          </a:p>
          <a:p>
            <a:pPr lvl="2"/>
            <a:r>
              <a:rPr lang="en-US" altLang="en-US" sz="2000" dirty="0"/>
              <a:t>M</a:t>
            </a:r>
            <a:r>
              <a:rPr lang="en-US" altLang="en-US" sz="2000" dirty="0" smtClean="0"/>
              <a:t>ore on this later.</a:t>
            </a:r>
          </a:p>
          <a:p>
            <a:pPr lvl="1"/>
            <a:r>
              <a:rPr lang="en-US" altLang="en-US" sz="2000" dirty="0" smtClean="0"/>
              <a:t>Parenthesis are required even if no parameters</a:t>
            </a:r>
          </a:p>
          <a:p>
            <a:r>
              <a:rPr lang="en-US" altLang="en-US" sz="2000" dirty="0" smtClean="0"/>
              <a:t>When “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altLang="en-US" sz="2000" dirty="0" smtClean="0"/>
              <a:t>” executes:</a:t>
            </a:r>
          </a:p>
          <a:p>
            <a:pPr lvl="1"/>
            <a:r>
              <a:rPr lang="en-US" altLang="en-US" sz="2000" dirty="0" smtClean="0"/>
              <a:t>An instance of the class is created in memory.</a:t>
            </a:r>
          </a:p>
          <a:p>
            <a:pPr lvl="1"/>
            <a:r>
              <a:rPr lang="en-US" altLang="en-US" sz="2000" dirty="0" smtClean="0"/>
              <a:t>Instance data is initialized.</a:t>
            </a:r>
          </a:p>
          <a:p>
            <a:pPr lvl="1"/>
            <a:r>
              <a:rPr lang="en-US" altLang="en-US" sz="2000" dirty="0" smtClean="0"/>
              <a:t>One of the class constructors executes.</a:t>
            </a:r>
          </a:p>
          <a:p>
            <a:pPr lvl="1"/>
            <a:r>
              <a:rPr lang="en-US" altLang="en-US" sz="2000" dirty="0" smtClean="0"/>
              <a:t>The instance is associated with the object variable.</a:t>
            </a:r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Create an Instance of a Class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Disassociates an object variable from an object:</a:t>
            </a:r>
          </a:p>
          <a:p>
            <a:pPr lvl="1"/>
            <a:r>
              <a:rPr lang="en-US" altLang="en-US" sz="2000" dirty="0" smtClean="0"/>
              <a:t>Clear the object variable or assign it to </a:t>
            </a:r>
            <a:r>
              <a:rPr lang="en-US" altLang="en-US" sz="2000" b="1" dirty="0" smtClean="0"/>
              <a:t>^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null</a:t>
            </a:r>
            <a:r>
              <a:rPr lang="en-US" altLang="en-US" sz="2000" dirty="0" smtClean="0"/>
              <a:t>.</a:t>
            </a:r>
            <a:endParaRPr lang="en-US" altLang="en-US" sz="2000" b="1" dirty="0" smtClean="0">
              <a:solidFill>
                <a:srgbClr val="7030A0"/>
              </a:solidFill>
            </a:endParaRPr>
          </a:p>
          <a:p>
            <a:r>
              <a:rPr lang="en-US" altLang="en-US" sz="2000" dirty="0" smtClean="0"/>
              <a:t>Objects can be implicitly dereferenced:</a:t>
            </a:r>
          </a:p>
          <a:p>
            <a:pPr lvl="1"/>
            <a:r>
              <a:rPr lang="en-US" altLang="en-US" sz="2000" dirty="0" smtClean="0"/>
              <a:t>If the object variable goes out of scope.</a:t>
            </a:r>
          </a:p>
          <a:p>
            <a:pPr lvl="1"/>
            <a:r>
              <a:rPr lang="en-US" altLang="en-US" sz="2000" dirty="0" smtClean="0"/>
              <a:t>If the object variable is assigned to another object.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Dereference an Object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An object variable is not an object:</a:t>
            </a:r>
          </a:p>
          <a:p>
            <a:pPr lvl="1"/>
            <a:r>
              <a:rPr lang="en-US" altLang="en-US" sz="2000" dirty="0" smtClean="0"/>
              <a:t>It merely is a reference to an object.</a:t>
            </a:r>
          </a:p>
          <a:p>
            <a:r>
              <a:rPr lang="en-US" altLang="en-US" sz="2000" dirty="0" smtClean="0"/>
              <a:t>An object can have multiple concurrent references:</a:t>
            </a:r>
          </a:p>
          <a:p>
            <a:pPr lvl="1"/>
            <a:r>
              <a:rPr lang="en-US" altLang="en-US" sz="2000" dirty="0" smtClean="0"/>
              <a:t>Several object variables reference it at the same time.</a:t>
            </a:r>
          </a:p>
          <a:p>
            <a:pPr lvl="1"/>
            <a:r>
              <a:rPr lang="en-US" altLang="en-US" sz="2000" dirty="0" smtClean="0"/>
              <a:t>The object keeps track of this.</a:t>
            </a:r>
          </a:p>
          <a:p>
            <a:r>
              <a:rPr lang="en-US" altLang="en-US" sz="2000" dirty="0" smtClean="0"/>
              <a:t>Object deletion occurs when the last reference is dereferenced.</a:t>
            </a:r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Deletion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" b="1" dirty="0">
                <a:solidFill>
                  <a:srgbClr val="FF0000"/>
                </a:solidFill>
              </a:rPr>
              <a:t>import</a:t>
            </a:r>
            <a:r>
              <a:rPr lang="en-US" sz="700" b="1" dirty="0"/>
              <a:t> ComputersUnlimited.Training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>
                <a:solidFill>
                  <a:srgbClr val="FF0000"/>
                </a:solidFill>
              </a:rPr>
              <a:t>main</a:t>
            </a:r>
            <a:r>
              <a:rPr lang="en-US" sz="700" b="1" dirty="0"/>
              <a:t> SampleClassUsage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>
                <a:solidFill>
                  <a:srgbClr val="FF0000"/>
                </a:solidFill>
              </a:rPr>
              <a:t>record</a:t>
            </a:r>
            <a:r>
              <a:rPr lang="en-US" sz="700" b="1" dirty="0"/>
              <a:t> WorkVars</a:t>
            </a:r>
          </a:p>
          <a:p>
            <a:pPr marL="0" indent="0">
              <a:buNone/>
            </a:pPr>
            <a:r>
              <a:rPr lang="en-US" sz="700" b="1" dirty="0"/>
              <a:t>        </a:t>
            </a:r>
            <a:r>
              <a:rPr lang="en-US" sz="700" b="1" dirty="0" smtClean="0"/>
              <a:t>shipCustomer	,@</a:t>
            </a:r>
            <a:r>
              <a:rPr lang="en-US" sz="700" b="1" dirty="0"/>
              <a:t>Customer</a:t>
            </a:r>
          </a:p>
          <a:p>
            <a:pPr marL="0" indent="0">
              <a:buNone/>
            </a:pPr>
            <a:r>
              <a:rPr lang="en-US" sz="700" b="1" dirty="0"/>
              <a:t>        </a:t>
            </a:r>
            <a:r>
              <a:rPr lang="en-US" sz="700" b="1" dirty="0" smtClean="0"/>
              <a:t>billCustomer		,@</a:t>
            </a:r>
            <a:r>
              <a:rPr lang="en-US" sz="700" b="1" dirty="0"/>
              <a:t>Customer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Instantiate a new object and call constructor.</a:t>
            </a:r>
          </a:p>
          <a:p>
            <a:pPr marL="0" indent="0">
              <a:buNone/>
            </a:pPr>
            <a:r>
              <a:rPr lang="en-US" sz="700" b="1" dirty="0"/>
              <a:t>    shipCustomer = new Customer()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Bill and ship are same customer.</a:t>
            </a:r>
          </a:p>
          <a:p>
            <a:pPr marL="0" indent="0">
              <a:buNone/>
            </a:pPr>
            <a:r>
              <a:rPr lang="en-US" sz="700" b="1" dirty="0"/>
              <a:t>    billCustomer = shipCustomer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Calls the set method of the property.</a:t>
            </a:r>
          </a:p>
          <a:p>
            <a:pPr marL="0" indent="0">
              <a:buNone/>
            </a:pPr>
            <a:r>
              <a:rPr lang="en-US" sz="700" b="1" dirty="0"/>
              <a:t>    shipCustomer.LastShipment = Today()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Calls the get method of the property.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>
                <a:solidFill>
                  <a:srgbClr val="FF0000"/>
                </a:solidFill>
              </a:rPr>
              <a:t>if</a:t>
            </a:r>
            <a:r>
              <a:rPr lang="en-US" sz="700" b="1" dirty="0"/>
              <a:t>( billCustomer.FaxNumber != 0 )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 smtClean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700" b="1" dirty="0"/>
              <a:t> </a:t>
            </a:r>
            <a:r>
              <a:rPr lang="en-US" sz="700" b="1" dirty="0" smtClean="0"/>
              <a:t>       </a:t>
            </a:r>
            <a:r>
              <a:rPr lang="en-US" sz="700" b="1" dirty="0" smtClean="0">
                <a:solidFill>
                  <a:srgbClr val="FF0000"/>
                </a:solidFill>
              </a:rPr>
              <a:t>data</a:t>
            </a:r>
            <a:r>
              <a:rPr lang="en-US" sz="700" b="1" dirty="0" smtClean="0"/>
              <a:t> myFile ,string</a:t>
            </a:r>
            <a:endParaRPr lang="en-US" sz="700" b="1" dirty="0"/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    ; Calls the SendFax method.</a:t>
            </a:r>
          </a:p>
          <a:p>
            <a:pPr marL="0" indent="0">
              <a:buNone/>
            </a:pPr>
            <a:r>
              <a:rPr lang="en-US" sz="700" b="1" dirty="0"/>
              <a:t>        billCustomer.SendFax( myFile )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    shipCustomer = ^null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Object not yet deleted because </a:t>
            </a:r>
            <a:r>
              <a:rPr lang="en-US" sz="700" b="1" dirty="0" smtClean="0">
                <a:solidFill>
                  <a:srgbClr val="33CC33"/>
                </a:solidFill>
              </a:rPr>
              <a:t>billCustomer still </a:t>
            </a:r>
            <a:r>
              <a:rPr lang="en-US" sz="700" b="1" dirty="0">
                <a:solidFill>
                  <a:srgbClr val="33CC33"/>
                </a:solidFill>
              </a:rPr>
              <a:t>references it.</a:t>
            </a:r>
          </a:p>
          <a:p>
            <a:pPr marL="0" indent="0">
              <a:buNone/>
            </a:pPr>
            <a:r>
              <a:rPr lang="en-US" sz="700" b="1" dirty="0"/>
              <a:t>    billCustomer = ^null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</a:p>
          <a:p>
            <a:pPr marL="0" indent="0">
              <a:buNone/>
            </a:pPr>
            <a:r>
              <a:rPr lang="en-US" sz="700" b="1" dirty="0">
                <a:solidFill>
                  <a:srgbClr val="33CC33"/>
                </a:solidFill>
              </a:rPr>
              <a:t>    ; Now the object has been deleted and destructor called.</a:t>
            </a:r>
          </a:p>
          <a:p>
            <a:pPr marL="0" indent="0">
              <a:buNone/>
            </a:pPr>
            <a:r>
              <a:rPr lang="en-US" sz="700" b="1" dirty="0"/>
              <a:t>    </a:t>
            </a:r>
            <a:r>
              <a:rPr lang="en-US" sz="700" b="1" dirty="0">
                <a:solidFill>
                  <a:srgbClr val="7030A0"/>
                </a:solidFill>
              </a:rPr>
              <a:t>stop</a:t>
            </a:r>
          </a:p>
          <a:p>
            <a:pPr marL="0" indent="0">
              <a:buNone/>
            </a:pPr>
            <a:r>
              <a:rPr lang="en-US" sz="700" b="1" dirty="0" smtClean="0">
                <a:solidFill>
                  <a:srgbClr val="FF0000"/>
                </a:solidFill>
              </a:rPr>
              <a:t>endmain</a:t>
            </a:r>
            <a:endParaRPr lang="en-US" sz="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600" b="1" dirty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Class Usage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class is the blueprint for an 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Defines the properties and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Used to “instantiate” or create an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named set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Related data (fields, properties).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Functionality that works on that data (methods).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Fields, methods, and properties are referred to as “members” of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class may also be declared as a nested class.</a:t>
            </a:r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Represent attributes of a class.</a:t>
            </a:r>
          </a:p>
          <a:p>
            <a:r>
              <a:rPr lang="en-US" altLang="en-US" sz="2000" dirty="0" smtClean="0"/>
              <a:t>Have a name and a data type.</a:t>
            </a:r>
          </a:p>
          <a:p>
            <a:r>
              <a:rPr lang="en-US" altLang="en-US" sz="2000" dirty="0" smtClean="0"/>
              <a:t>Fields operated on by:</a:t>
            </a:r>
          </a:p>
          <a:p>
            <a:pPr lvl="1"/>
            <a:r>
              <a:rPr lang="en-US" altLang="en-US" sz="2000" dirty="0" smtClean="0"/>
              <a:t>Methods in the class.</a:t>
            </a:r>
          </a:p>
          <a:p>
            <a:pPr lvl="1"/>
            <a:r>
              <a:rPr lang="en-US" altLang="en-US" sz="2000" dirty="0" smtClean="0"/>
              <a:t>Properties in the class.</a:t>
            </a:r>
          </a:p>
          <a:p>
            <a:pPr lvl="1"/>
            <a:r>
              <a:rPr lang="en-US" altLang="en-US" sz="2000" dirty="0" smtClean="0"/>
              <a:t>External routines using the class (not a best practice!).</a:t>
            </a:r>
          </a:p>
          <a:p>
            <a:r>
              <a:rPr lang="en-US" altLang="en-US" sz="2000" dirty="0" smtClean="0"/>
              <a:t>Each instance of the class has its own copy of data, like STACK data in subroutines and functions.</a:t>
            </a:r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Fields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Routine declared within a class to define the behaviors of a class.</a:t>
            </a:r>
          </a:p>
          <a:p>
            <a:r>
              <a:rPr lang="en-US" altLang="en-US" sz="2000" dirty="0" smtClean="0"/>
              <a:t>Similar to a function or subroutine:</a:t>
            </a:r>
          </a:p>
          <a:p>
            <a:pPr lvl="1"/>
            <a:r>
              <a:rPr lang="en-US" altLang="en-US" sz="2000" dirty="0" smtClean="0"/>
              <a:t>Name and return type.</a:t>
            </a:r>
          </a:p>
          <a:p>
            <a:pPr lvl="1"/>
            <a:r>
              <a:rPr lang="en-US" altLang="en-US" sz="2000" dirty="0" smtClean="0"/>
              <a:t>Parameters.</a:t>
            </a:r>
          </a:p>
          <a:p>
            <a:pPr lvl="1"/>
            <a:r>
              <a:rPr lang="en-US" altLang="en-US" sz="2000" dirty="0" smtClean="0"/>
              <a:t>Data and procedure divisions.</a:t>
            </a:r>
          </a:p>
          <a:p>
            <a:r>
              <a:rPr lang="en-US" altLang="en-US" sz="2000" dirty="0" smtClean="0"/>
              <a:t>Methods operate on an object’s data.</a:t>
            </a:r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Alternate ways of representing data.</a:t>
            </a:r>
          </a:p>
          <a:p>
            <a:r>
              <a:rPr lang="en-US" altLang="en-US" sz="2000" dirty="0" smtClean="0"/>
              <a:t>Accessed like fields:</a:t>
            </a:r>
          </a:p>
          <a:p>
            <a:pPr lvl="1"/>
            <a:r>
              <a:rPr lang="en-US" altLang="en-US" sz="2000" dirty="0" smtClean="0"/>
              <a:t>Represent and expose data.</a:t>
            </a:r>
          </a:p>
          <a:p>
            <a:pPr lvl="1"/>
            <a:r>
              <a:rPr lang="en-US" altLang="en-US" sz="2000" dirty="0" smtClean="0"/>
              <a:t>Have a name and a data type.</a:t>
            </a:r>
          </a:p>
          <a:p>
            <a:r>
              <a:rPr lang="en-US" altLang="en-US" sz="2000" dirty="0" smtClean="0"/>
              <a:t>Validated or restricted: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GET</a:t>
            </a:r>
            <a:r>
              <a:rPr lang="en-US" altLang="en-US" sz="2000" dirty="0" smtClean="0"/>
              <a:t> and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SET</a:t>
            </a:r>
            <a:r>
              <a:rPr lang="en-US" altLang="en-US" sz="2000" dirty="0" smtClean="0"/>
              <a:t> method provides logic to define how the property can be used.</a:t>
            </a:r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Reasons to use a property:</a:t>
            </a:r>
          </a:p>
          <a:p>
            <a:pPr lvl="1"/>
            <a:r>
              <a:rPr lang="en-US" altLang="en-US" sz="2000" dirty="0" smtClean="0"/>
              <a:t>Greater control over data access:</a:t>
            </a:r>
          </a:p>
          <a:p>
            <a:pPr lvl="2"/>
            <a:r>
              <a:rPr lang="en-US" altLang="en-US" sz="2000" dirty="0" smtClean="0"/>
              <a:t>Read-only or write-only.</a:t>
            </a:r>
          </a:p>
          <a:p>
            <a:pPr lvl="1"/>
            <a:r>
              <a:rPr lang="en-US" altLang="en-US" sz="2000" dirty="0" smtClean="0"/>
              <a:t>Validation on data change:</a:t>
            </a:r>
          </a:p>
          <a:p>
            <a:pPr lvl="2"/>
            <a:r>
              <a:rPr lang="en-US" altLang="en-US" sz="2000" dirty="0" smtClean="0"/>
              <a:t>Legal values, ranges, not null, etc.</a:t>
            </a:r>
          </a:p>
          <a:p>
            <a:pPr lvl="1"/>
            <a:r>
              <a:rPr lang="en-US" altLang="en-US" sz="2000" dirty="0" smtClean="0"/>
              <a:t>Perform calculations:</a:t>
            </a:r>
          </a:p>
          <a:p>
            <a:pPr lvl="2"/>
            <a:r>
              <a:rPr lang="en-US" altLang="en-US" sz="2000" dirty="0" smtClean="0"/>
              <a:t>Storage format does not have to match interface.</a:t>
            </a:r>
          </a:p>
          <a:p>
            <a:pPr lvl="1"/>
            <a:r>
              <a:rPr lang="en-US" altLang="en-US" sz="2000" dirty="0" smtClean="0"/>
              <a:t>Setting or getting a property can cause other actions to be taken.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Determine where classes and members can be accessed.</a:t>
            </a:r>
          </a:p>
          <a:p>
            <a:r>
              <a:rPr lang="en-US" altLang="en-US" sz="2000" dirty="0" smtClean="0"/>
              <a:t>Defined by class or member modifiers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Public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2"/>
            <a:r>
              <a:rPr lang="en-US" altLang="en-US" sz="2000" dirty="0" smtClean="0"/>
              <a:t>Accessible from anywhere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Private</a:t>
            </a:r>
          </a:p>
          <a:p>
            <a:pPr lvl="2"/>
            <a:r>
              <a:rPr lang="en-US" altLang="en-US" sz="2000" dirty="0" smtClean="0"/>
              <a:t>Only accessible within the current class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Protected</a:t>
            </a:r>
          </a:p>
          <a:p>
            <a:pPr lvl="2"/>
            <a:r>
              <a:rPr lang="en-US" altLang="en-US" sz="2000" dirty="0" smtClean="0"/>
              <a:t>Accessible within the class or a derived class.</a:t>
            </a:r>
          </a:p>
          <a:p>
            <a:pPr lvl="3"/>
            <a:r>
              <a:rPr lang="en-US" altLang="en-US" sz="2000" dirty="0" smtClean="0"/>
              <a:t>More on this later.</a:t>
            </a:r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Accessibility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Why define accessibility?</a:t>
            </a:r>
          </a:p>
          <a:p>
            <a:pPr lvl="1"/>
            <a:r>
              <a:rPr lang="en-US" altLang="en-US" sz="2000" dirty="0" smtClean="0"/>
              <a:t>Protect things you don’t want the external code to access.</a:t>
            </a:r>
          </a:p>
          <a:p>
            <a:pPr lvl="1"/>
            <a:r>
              <a:rPr lang="en-US" altLang="en-US" sz="2000" dirty="0" smtClean="0"/>
              <a:t>The private implementation can be changed without affecting the public interface.</a:t>
            </a: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Accessibility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 xsi:nil="true"/>
    <Group xmlns="7E1B7CF5-752A-422F-85AE-1DE92AF584A4" xsi:nil="true"/>
    <Comment xmlns="7E1B7CF5-752A-422F-85AE-1DE92AF584A4" xsi:nil="true"/>
  </documentManagement>
</p:properties>
</file>

<file path=customXml/itemProps1.xml><?xml version="1.0" encoding="utf-8"?>
<ds:datastoreItem xmlns:ds="http://schemas.openxmlformats.org/officeDocument/2006/customXml" ds:itemID="{300EAE5B-EA5B-400D-9004-7055EE42A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BACAF5D-4858-4090-ADCE-838CD31251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779B94-A4AF-4C3C-97E6-1F6CD53F76B4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188</TotalTime>
  <Words>1742</Words>
  <Application>Microsoft Office PowerPoint</Application>
  <PresentationFormat>On-screen Show (4:3)</PresentationFormat>
  <Paragraphs>369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Verdana</vt:lpstr>
      <vt:lpstr>Wingdings</vt:lpstr>
      <vt:lpstr>CUDark</vt:lpstr>
      <vt:lpstr>Dark Design</vt:lpstr>
      <vt:lpstr>Synergy Object-Oriented Training</vt:lpstr>
      <vt:lpstr>Object Orientation</vt:lpstr>
      <vt:lpstr>Class</vt:lpstr>
      <vt:lpstr>Fields</vt:lpstr>
      <vt:lpstr>Methods</vt:lpstr>
      <vt:lpstr>Properties</vt:lpstr>
      <vt:lpstr>Properties</vt:lpstr>
      <vt:lpstr>Accessibility</vt:lpstr>
      <vt:lpstr>Accessibility</vt:lpstr>
      <vt:lpstr>Namespace</vt:lpstr>
      <vt:lpstr>Namespaces</vt:lpstr>
      <vt:lpstr>Prototypes and Imports</vt:lpstr>
      <vt:lpstr>How To Declare a Class</vt:lpstr>
      <vt:lpstr>Sample Class</vt:lpstr>
      <vt:lpstr>Example class fields</vt:lpstr>
      <vt:lpstr>Declaring Methods</vt:lpstr>
      <vt:lpstr>Example Method</vt:lpstr>
      <vt:lpstr>Example Method</vt:lpstr>
      <vt:lpstr>Declaring Properties</vt:lpstr>
      <vt:lpstr>Declaring Properties</vt:lpstr>
      <vt:lpstr>Using a Class</vt:lpstr>
      <vt:lpstr>Import Statement</vt:lpstr>
      <vt:lpstr>OO Terms</vt:lpstr>
      <vt:lpstr>Declare an Object Variable</vt:lpstr>
      <vt:lpstr>Create an Instance of a Class</vt:lpstr>
      <vt:lpstr>Dereference an Object</vt:lpstr>
      <vt:lpstr>Object Deletion</vt:lpstr>
      <vt:lpstr>Sample Class Usage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Object-Oriented Training</dc:title>
  <dc:creator>Richard Barndt</dc:creator>
  <cp:lastModifiedBy>Jason Rolle</cp:lastModifiedBy>
  <cp:revision>80</cp:revision>
  <dcterms:created xsi:type="dcterms:W3CDTF">2009-05-15T15:39:38Z</dcterms:created>
  <dcterms:modified xsi:type="dcterms:W3CDTF">2021-07-30T16:58:58Z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