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  <p:sldMasterId id="2147483723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0445A19-4916-4D89-BE6C-F7026A1BA2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69F532E-8F2E-440A-98D1-7D4D4A4A647D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7F19829-3AA0-474B-82FE-45FD3C490B92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4757E1A-965C-43AE-85BB-171D1A26E88D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F146D8E-CFC0-4476-825A-FA848E1DDB14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10D4D9E-B688-4E21-96BF-7EEA76F9E176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A1C6AF4-3BF5-4BD6-B528-D4E44C8A16AA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7B0773E-9817-42B1-95F1-206BADDD72F1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7DABADC-BE48-42F5-B2A4-F8191ADDB47C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BC12F56-1A68-4AC8-A3B8-B410C66C8BBF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2D45589-3D03-44A2-B8A7-009FBE2FC56E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740D6B-C282-4E0F-9DAC-063F8AA22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15796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8ACE81C-4270-4F7F-B5F1-C7783DCF33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28659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E373F5F-2B0B-4FE6-B370-791897F0B9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97315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71901A2A-3148-4F5E-B444-879976EE74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0076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4F18-0B47-4F6A-8B5F-D759182245F9}" type="datetime1">
              <a:rPr lang="en-US" smtClean="0"/>
              <a:t>7/30/2021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9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1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49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BF5FF79-D3AB-4DCA-A81A-6C3388384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271784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7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75326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BF5FF79-D3AB-4DCA-A81A-6C3388384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72426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BF5FF79-D3AB-4DCA-A81A-6C3388384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4732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BF5FF79-D3AB-4DCA-A81A-6C3388384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17554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B1A2486-39FB-41F6-A2CF-61F1409C8C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6166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644A05F-0DE6-4E19-A0B1-C1E2A4D97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8842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6996B00-2892-473D-B0E1-2BBA4DDCDD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32133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05A5566-0B4E-4EA9-B3AA-74CE5C2BE4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84621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EBF5FF79-D3AB-4DCA-A81A-6C33883848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5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054D88-C299-4F0A-970B-124580D42B52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Synergy Object-Oriented - More Class Details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Synergy Object-Oriented Training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More Class Details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Foreach</a:t>
            </a:r>
            <a:r>
              <a:rPr lang="en-US" altLang="en-US" sz="2000" dirty="0" smtClean="0"/>
              <a:t>:</a:t>
            </a:r>
            <a:endParaRPr lang="en-US" altLang="en-US" sz="2000" b="1" dirty="0" smtClean="0"/>
          </a:p>
          <a:p>
            <a:pPr lvl="1" eaLnBrk="1" hangingPunct="1"/>
            <a:r>
              <a:rPr lang="en-US" altLang="en-US" sz="2000" dirty="0" smtClean="0"/>
              <a:t>Iterates through each element of an array or collection</a:t>
            </a:r>
          </a:p>
          <a:p>
            <a:pPr lvl="1" eaLnBrk="1" hangingPunct="1"/>
            <a:r>
              <a:rPr lang="en-US" altLang="en-US" sz="2000" dirty="0" smtClean="0"/>
              <a:t>Elements must be a dynamic or real array of rank 1, an </a:t>
            </a:r>
            <a:r>
              <a:rPr lang="en-US" altLang="en-US" sz="2000" b="1" dirty="0" smtClean="0"/>
              <a:t>ArrayList</a:t>
            </a:r>
            <a:r>
              <a:rPr lang="en-US" altLang="en-US" sz="2000" dirty="0" smtClean="0"/>
              <a:t> or descendant, or a </a:t>
            </a:r>
            <a:r>
              <a:rPr lang="en-US" altLang="en-US" sz="2000" b="1" dirty="0" smtClean="0"/>
              <a:t>DotNetObject</a:t>
            </a:r>
            <a:r>
              <a:rPr lang="en-US" altLang="en-US" sz="2000" dirty="0" smtClean="0"/>
              <a:t> which implements </a:t>
            </a:r>
            <a:r>
              <a:rPr lang="en-US" altLang="en-US" sz="2000" b="1" dirty="0" smtClean="0"/>
              <a:t>IEnumerable</a:t>
            </a:r>
            <a:r>
              <a:rPr lang="en-US" altLang="en-US" sz="2000" dirty="0" smtClean="0"/>
              <a:t>. </a:t>
            </a:r>
          </a:p>
          <a:p>
            <a:pPr lvl="1" eaLnBrk="1" hangingPunct="1"/>
            <a:r>
              <a:rPr lang="en-US" altLang="en-US" sz="2000" dirty="0" smtClean="0"/>
              <a:t>Loop variable must be of same type as collection.</a:t>
            </a:r>
          </a:p>
          <a:p>
            <a:pPr lvl="1" eaLnBrk="1" hangingPunct="1"/>
            <a:r>
              <a:rPr lang="en-US" altLang="en-US" sz="2000" dirty="0" smtClean="0"/>
              <a:t>Cannot add, remove, or reassign a collection member in a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foreach</a:t>
            </a:r>
            <a:r>
              <a:rPr lang="en-US" altLang="en-US" sz="2000" dirty="0" smtClean="0"/>
              <a:t> loop.</a:t>
            </a:r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ForEach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single class can have multiple methods with the same name.</a:t>
            </a:r>
          </a:p>
          <a:p>
            <a:pPr eaLnBrk="1" hangingPunct="1"/>
            <a:r>
              <a:rPr lang="en-US" altLang="en-US" sz="2400" dirty="0" smtClean="0"/>
              <a:t>Alternate implementations based on an operator type or “optional” parameters.</a:t>
            </a:r>
          </a:p>
          <a:p>
            <a:pPr eaLnBrk="1" hangingPunct="1"/>
            <a:r>
              <a:rPr lang="en-US" altLang="en-US" sz="2400" dirty="0" smtClean="0"/>
              <a:t>Overloads must have a distinct parameter signature among peers.</a:t>
            </a:r>
          </a:p>
          <a:p>
            <a:pPr eaLnBrk="1" hangingPunct="1"/>
            <a:r>
              <a:rPr lang="en-US" altLang="en-US" sz="2400" dirty="0" smtClean="0"/>
              <a:t>The compiler chooses the best match among possible signatures.</a:t>
            </a:r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Overloading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public enum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SortDirection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Ascending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Descending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endenum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33CC33"/>
                </a:solidFill>
              </a:rPr>
              <a:t>; Full-blown sort method with lots of callable </a:t>
            </a:r>
            <a:r>
              <a:rPr lang="en-US" sz="1200" b="1" dirty="0" smtClean="0">
                <a:solidFill>
                  <a:srgbClr val="33CC33"/>
                </a:solidFill>
              </a:rPr>
              <a:t>options.</a:t>
            </a:r>
            <a:endParaRPr lang="en-US" sz="1200" b="1" dirty="0">
              <a:solidFill>
                <a:srgbClr val="33CC33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public method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sort		,</a:t>
            </a:r>
            <a:r>
              <a:rPr lang="en-US" sz="1200" b="1" dirty="0" smtClean="0">
                <a:solidFill>
                  <a:schemeClr val="accent1"/>
                </a:solidFill>
              </a:rPr>
              <a:t>void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required in  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ortColumn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,int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required</a:t>
            </a: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in  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direction	,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SortDirection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endparams</a:t>
            </a:r>
            <a:endParaRPr lang="en-US" sz="12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   …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endmethod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33CC33"/>
                </a:solidFill>
              </a:rPr>
              <a:t>; Simplified sort with most common options: first column </a:t>
            </a:r>
            <a:r>
              <a:rPr lang="en-US" sz="1200" b="1" dirty="0" smtClean="0">
                <a:solidFill>
                  <a:srgbClr val="33CC33"/>
                </a:solidFill>
              </a:rPr>
              <a:t>ascending.</a:t>
            </a:r>
            <a:endParaRPr lang="en-US" sz="1200" b="1" dirty="0">
              <a:solidFill>
                <a:srgbClr val="33CC33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public method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sort 	,</a:t>
            </a:r>
            <a:r>
              <a:rPr lang="en-US" sz="1200" b="1" dirty="0" smtClean="0">
                <a:solidFill>
                  <a:schemeClr val="accent1"/>
                </a:solidFill>
              </a:rPr>
              <a:t>void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	endparams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sort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( 1, SortDirection.Ascending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mreturn</a:t>
            </a:r>
            <a:endParaRPr lang="en-US" sz="12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endmethod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Overloading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Optional parameters can lead to complex code:</a:t>
            </a:r>
          </a:p>
          <a:p>
            <a:pPr lvl="1" eaLnBrk="1" hangingPunct="1"/>
            <a:r>
              <a:rPr lang="en-US" altLang="en-US" sz="2000" dirty="0" smtClean="0"/>
              <a:t>Harder to maintain.</a:t>
            </a:r>
          </a:p>
          <a:p>
            <a:pPr lvl="1" eaLnBrk="1" hangingPunct="1"/>
            <a:r>
              <a:rPr lang="en-US" altLang="en-US" sz="2000" dirty="0" smtClean="0"/>
              <a:t>More susceptible to errors.</a:t>
            </a:r>
          </a:p>
          <a:p>
            <a:pPr lvl="1" eaLnBrk="1" hangingPunct="1"/>
            <a:r>
              <a:rPr lang="en-US" altLang="en-US" sz="2000" dirty="0" smtClean="0"/>
              <a:t>Parameters must be checked if </a:t>
            </a:r>
            <a:r>
              <a:rPr lang="en-US" altLang="en-US" sz="2000" b="1" dirty="0" smtClean="0"/>
              <a:t>^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passed</a:t>
            </a:r>
            <a:r>
              <a:rPr lang="en-US" altLang="en-US" sz="2000" b="1" dirty="0" smtClean="0"/>
              <a:t>()</a:t>
            </a:r>
            <a:r>
              <a:rPr lang="en-US" altLang="en-US" sz="2000" dirty="0" smtClean="0"/>
              <a:t>.</a:t>
            </a:r>
          </a:p>
          <a:p>
            <a:pPr eaLnBrk="1" hangingPunct="1"/>
            <a:r>
              <a:rPr lang="en-US" altLang="en-US" sz="2000" dirty="0" smtClean="0"/>
              <a:t>.NET compatibility:</a:t>
            </a:r>
          </a:p>
          <a:p>
            <a:pPr lvl="1" eaLnBrk="1" hangingPunct="1"/>
            <a:r>
              <a:rPr lang="en-US" altLang="en-US" sz="2000" dirty="0" smtClean="0"/>
              <a:t>C# optional parameters can only be at the end.</a:t>
            </a:r>
          </a:p>
          <a:p>
            <a:pPr lvl="1" eaLnBrk="1" hangingPunct="1"/>
            <a:r>
              <a:rPr lang="en-US" altLang="en-US" sz="2000" dirty="0" smtClean="0"/>
              <a:t>VB.NET optional parameters must have a default.</a:t>
            </a:r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Overload Methods vs. Optional Parameters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Optional method defined in a class:</a:t>
            </a:r>
          </a:p>
          <a:p>
            <a:pPr lvl="1" eaLnBrk="1" hangingPunct="1"/>
            <a:r>
              <a:rPr lang="en-US" altLang="en-US" sz="2000" dirty="0" smtClean="0"/>
              <a:t>Automatically created if not specified.</a:t>
            </a:r>
          </a:p>
          <a:p>
            <a:pPr lvl="1" eaLnBrk="1" hangingPunct="1"/>
            <a:r>
              <a:rPr lang="en-US" altLang="en-US" sz="2000" dirty="0" smtClean="0"/>
              <a:t>Parameters determine how an object is initialized.</a:t>
            </a:r>
          </a:p>
          <a:p>
            <a:pPr lvl="1" eaLnBrk="1" hangingPunct="1"/>
            <a:r>
              <a:rPr lang="en-US" altLang="en-US" sz="2000" dirty="0" smtClean="0"/>
              <a:t>Can be overloaded to provide alternate paths:</a:t>
            </a:r>
          </a:p>
          <a:p>
            <a:pPr lvl="2" eaLnBrk="1" hangingPunct="1"/>
            <a:r>
              <a:rPr lang="en-US" altLang="en-US" sz="2000" dirty="0" smtClean="0"/>
              <a:t>New Customer (no parameters).</a:t>
            </a:r>
          </a:p>
          <a:p>
            <a:pPr lvl="2" eaLnBrk="1" hangingPunct="1"/>
            <a:r>
              <a:rPr lang="en-US" altLang="en-US" sz="2000" dirty="0" smtClean="0"/>
              <a:t>Load an existing customer from the database (constructor accepts a customer code).</a:t>
            </a:r>
          </a:p>
          <a:p>
            <a:pPr eaLnBrk="1" hangingPunct="1"/>
            <a:r>
              <a:rPr lang="en-US" altLang="en-US" sz="2000" dirty="0" smtClean="0"/>
              <a:t>Constructors are declared like methods:</a:t>
            </a:r>
          </a:p>
          <a:p>
            <a:pPr lvl="1" eaLnBrk="1" hangingPunct="1"/>
            <a:r>
              <a:rPr lang="en-US" altLang="en-US" sz="2000" dirty="0" smtClean="0"/>
              <a:t>Method name must be same as class name.</a:t>
            </a:r>
          </a:p>
          <a:p>
            <a:pPr lvl="1" eaLnBrk="1" hangingPunct="1"/>
            <a:r>
              <a:rPr lang="en-US" altLang="en-US" sz="2000" dirty="0" smtClean="0"/>
              <a:t>Constructors do not have a return type specified.</a:t>
            </a:r>
          </a:p>
          <a:p>
            <a:pPr lvl="2" eaLnBrk="1" hangingPunct="1"/>
            <a:endParaRPr lang="en-US" altLang="en-US" sz="2000" dirty="0" smtClean="0"/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Optional method defined in a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Automatically called when object is deleted.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Declaring a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Declared as class name preceded with tilde (~).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May not have accessibility or other modifiers.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May not have parameters or return type.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class can only have one constructor.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Typical use of destructor: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Close channels, delete temporary files.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De-allocate static dynamic memory.</a:t>
            </a:r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Destructors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 “finalizer” is similar to a constructor:</a:t>
            </a:r>
          </a:p>
          <a:p>
            <a:pPr lvl="1" eaLnBrk="1" hangingPunct="1"/>
            <a:r>
              <a:rPr lang="en-US" altLang="en-US" sz="2000" dirty="0" smtClean="0"/>
              <a:t>Does not get called right away, waits for garbage collector to clean up resources.</a:t>
            </a:r>
          </a:p>
          <a:p>
            <a:pPr lvl="1" eaLnBrk="1" hangingPunct="1"/>
            <a:r>
              <a:rPr lang="en-US" altLang="en-US" sz="2000" dirty="0" smtClean="0"/>
              <a:t>Synergy does not currently support finalizers.</a:t>
            </a:r>
          </a:p>
          <a:p>
            <a:pPr eaLnBrk="1" hangingPunct="1"/>
            <a:r>
              <a:rPr lang="en-US" altLang="en-US" sz="2000" dirty="0" smtClean="0"/>
              <a:t>For compatibility with .NET:</a:t>
            </a:r>
          </a:p>
          <a:p>
            <a:pPr lvl="1" eaLnBrk="1" hangingPunct="1"/>
            <a:r>
              <a:rPr lang="en-US" altLang="en-US" sz="2000" dirty="0" smtClean="0"/>
              <a:t>If you want cleanup to be immediate, don’t use destructors, use a Dispose method.</a:t>
            </a:r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Destructors vs. “Finalizers”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Exist at the class level (one copy) instead of the instance level (multiple copies).</a:t>
            </a:r>
          </a:p>
          <a:p>
            <a:pPr eaLnBrk="1" hangingPunct="1"/>
            <a:r>
              <a:rPr lang="en-US" altLang="en-US" sz="2000" dirty="0" smtClean="0"/>
              <a:t>Directly accessible without an instance of the class.</a:t>
            </a:r>
          </a:p>
          <a:p>
            <a:pPr eaLnBrk="1" hangingPunct="1"/>
            <a:r>
              <a:rPr lang="en-US" altLang="en-US" sz="2000" dirty="0" smtClean="0"/>
              <a:t>Static methods cannot reference any instance variables as there is no instance.</a:t>
            </a:r>
          </a:p>
          <a:p>
            <a:pPr eaLnBrk="1" hangingPunct="1"/>
            <a:r>
              <a:rPr lang="en-US" altLang="en-US" sz="2000" dirty="0" smtClean="0"/>
              <a:t>Used for stateless, factory, or utility functions or for data which resembles a global.</a:t>
            </a:r>
          </a:p>
          <a:p>
            <a:pPr eaLnBrk="1" hangingPunct="1"/>
            <a:r>
              <a:rPr lang="en-US" altLang="en-US" sz="2000" dirty="0" smtClean="0"/>
              <a:t>Execute via the class name, not the object variable.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Members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en-US" sz="2000" dirty="0" smtClean="0"/>
              <a:t> fields can only be set via initial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Values cannot be changed, are the same for all instances.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en-US" sz="2000" dirty="0" smtClean="0"/>
              <a:t> records are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Alternate to </a:t>
            </a:r>
            <a:r>
              <a:rPr lang="en-US" altLang="en-US" sz="2000" b="1" dirty="0" smtClean="0"/>
              <a:t>.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define</a:t>
            </a:r>
            <a:r>
              <a:rPr lang="en-US" altLang="en-US" sz="20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Preserves structure and data type.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Can be viewed in the debugger.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Readonly</a:t>
            </a:r>
            <a:r>
              <a:rPr lang="en-US" alt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Readonly</a:t>
            </a:r>
            <a:r>
              <a:rPr lang="en-US" altLang="en-US" sz="2000" dirty="0" smtClean="0"/>
              <a:t> field can only be set with initial values or in the constructor.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Values can be different for each instance.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CONST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READONLY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 xsi:nil="true"/>
    <Group xmlns="7E1B7CF5-752A-422F-85AE-1DE92AF584A4" xsi:nil="true"/>
    <Comment xmlns="7E1B7CF5-752A-422F-85AE-1DE92AF584A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F06E6A-B078-4C4A-819E-0183A7F486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F7FBEE-382C-47A5-B2C2-1B4E24880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0DBE8C5-B164-4D60-A0C0-0F27B1797C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231</TotalTime>
  <Words>625</Words>
  <Application>Microsoft Office PowerPoint</Application>
  <PresentationFormat>On-screen Show (4:3)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Verdana</vt:lpstr>
      <vt:lpstr>Wingdings</vt:lpstr>
      <vt:lpstr>CUDark</vt:lpstr>
      <vt:lpstr>Dark Design</vt:lpstr>
      <vt:lpstr>Synergy Object-Oriented Training</vt:lpstr>
      <vt:lpstr>Method Overloading</vt:lpstr>
      <vt:lpstr>Method Overloading</vt:lpstr>
      <vt:lpstr>Overload Methods vs. Optional Parameters</vt:lpstr>
      <vt:lpstr>Constructors</vt:lpstr>
      <vt:lpstr>Destructors</vt:lpstr>
      <vt:lpstr>Destructors vs. “Finalizers”</vt:lpstr>
      <vt:lpstr>Static Members</vt:lpstr>
      <vt:lpstr>CONST and READONLY</vt:lpstr>
      <vt:lpstr>ForEach Statement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Object-Oriented Training</dc:title>
  <dc:creator>Richard Barndt</dc:creator>
  <cp:lastModifiedBy>Jason Rolle</cp:lastModifiedBy>
  <cp:revision>56</cp:revision>
  <dcterms:created xsi:type="dcterms:W3CDTF">2009-05-15T15:39:38Z</dcterms:created>
  <dcterms:modified xsi:type="dcterms:W3CDTF">2021-07-30T17:13:59Z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