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  <p:sldMasterId id="2147483708" r:id="rId5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C9093383-15FD-41DA-BDE0-62218E3C14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693986E0-C4BB-42E7-B447-49C00F6E5D72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18220F84-E83A-414D-96C5-D0C3E9997FF8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AEB127A2-548A-4C78-98C3-E82396B6D934}" type="slidenum">
              <a:rPr lang="en-US" altLang="en-US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6F197410-6A73-426B-A2AF-4E7AB86A5576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5802760-17B1-405E-B5AF-1C74B8C97DCE}" type="slidenum">
              <a:rPr lang="en-US" altLang="en-US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D1C90E5-FA05-41F1-A977-CBDCB2B6DDCA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BED88CC-AE9D-42C2-BD48-17C66F158F35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CC6EFAA8-FCDB-45D8-B9AF-53EC0D557686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D5D9ED2C-6DBB-4747-8595-9A12652AB806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3CE689BF-DEB7-498A-AC8B-40954FA21F5E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4285F1E-6725-4784-A739-8C7DF7138FC8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C7520D-8DD0-42A2-A189-6D1CE15D2D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070449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E5E61A7-EEDA-402B-896B-D11DB872C5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47325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1D08C75-7123-4A0C-AC6C-04B6FB87A9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201217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Object-Oriented -Inheritance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1BF63076-4034-4255-A9ED-74E8608A6B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06385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Object-Oriented -Inheritance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38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69D6A-D416-484A-9934-5228157B6DCC}" type="datetime1">
              <a:rPr lang="en-US" smtClean="0"/>
              <a:t>7/30/2021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30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Synergy Object-Oriented -Inheritance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6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Synergy Object-Oriented -Inheritance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33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16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89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06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822D174-2F18-47A7-A30F-C7E33B9FE1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877527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1826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Object-Oriented -Inheritance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392708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822D174-2F18-47A7-A30F-C7E33B9FE1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803447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822D174-2F18-47A7-A30F-C7E33B9FE1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240315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822D174-2F18-47A7-A30F-C7E33B9FE1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8561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85ADFAE-53F0-48D3-A72A-9E59D3E3EC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719723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B400D48-2455-4904-9D22-378B66D45A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416068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5B69914-03CC-4967-96FF-4A947CBAA9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020609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1D4709B-1547-436A-B847-9099E783DA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35386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E822D174-2F18-47A7-A30F-C7E33B9FE1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65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ransition advClick="0"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A9BCAA1-D3F0-4248-87D9-3D1E9AF2DC9A}" type="datetime1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Synergy Object-Oriented -Inheritance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2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</p:sldLayoutIdLst>
  <p:transition advClick="0"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Synergy Object-Oriented Training</a:t>
            </a:r>
            <a:endParaRPr lang="en-US" altLang="en-US" smtClean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Inheritance</a:t>
            </a:r>
            <a:endParaRPr lang="en-US" altLang="en-US" smtClean="0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A parent object variable can refer to a child object but not the other way </a:t>
            </a:r>
            <a:r>
              <a:rPr lang="en-US" altLang="en-US" sz="2000" dirty="0" smtClean="0"/>
              <a:t>around: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Employee IS A </a:t>
            </a:r>
            <a:r>
              <a:rPr lang="en-US" altLang="en-US" sz="2000" dirty="0" smtClean="0"/>
              <a:t>person.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Person is not necessarily an </a:t>
            </a:r>
            <a:r>
              <a:rPr lang="en-US" altLang="en-US" sz="2000" dirty="0" smtClean="0"/>
              <a:t>employee.</a:t>
            </a:r>
            <a:endParaRPr lang="en-US" altLang="en-US" sz="2000" dirty="0" smtClean="0"/>
          </a:p>
          <a:p>
            <a:r>
              <a:rPr lang="en-US" altLang="en-US" sz="2000" dirty="0" smtClean="0"/>
              <a:t>Declaration of object variables affects how methods are </a:t>
            </a:r>
            <a:r>
              <a:rPr lang="en-US" altLang="en-US" sz="2000" dirty="0" smtClean="0"/>
              <a:t>called: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Non-virtual methods are called based on the type of the object variable being </a:t>
            </a:r>
            <a:r>
              <a:rPr lang="en-US" altLang="en-US" sz="2000" dirty="0" smtClean="0"/>
              <a:t>used.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Virtual methods are called based on the type of the instantiated </a:t>
            </a:r>
            <a:r>
              <a:rPr lang="en-US" altLang="en-US" sz="2000" dirty="0" smtClean="0"/>
              <a:t>object.</a:t>
            </a:r>
            <a:endParaRPr lang="en-US" altLang="en-US" sz="2000" dirty="0" smtClean="0"/>
          </a:p>
        </p:txBody>
      </p:sp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Inheritance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Casting is a mechanism to alter the defined type of an object variable </a:t>
            </a:r>
            <a:r>
              <a:rPr lang="en-US" altLang="en-US" sz="2000" dirty="0" smtClean="0"/>
              <a:t>temporarily:</a:t>
            </a:r>
            <a:endParaRPr lang="en-US" altLang="en-US" sz="20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	( (</a:t>
            </a:r>
            <a:r>
              <a:rPr lang="en-US" altLang="en-US" sz="2000" b="1" dirty="0" smtClean="0"/>
              <a:t>class)objectVariable ).</a:t>
            </a:r>
            <a:r>
              <a:rPr lang="en-US" altLang="en-US" sz="2000" b="1" dirty="0" smtClean="0"/>
              <a:t>member</a:t>
            </a:r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Reasons </a:t>
            </a:r>
            <a:r>
              <a:rPr lang="en-US" altLang="en-US" sz="2000" dirty="0" smtClean="0"/>
              <a:t>to </a:t>
            </a:r>
            <a:r>
              <a:rPr lang="en-US" altLang="en-US" sz="2000" dirty="0" smtClean="0"/>
              <a:t>cast: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Change how non-virtual methods are </a:t>
            </a:r>
            <a:r>
              <a:rPr lang="en-US" altLang="en-US" sz="2000" dirty="0" smtClean="0"/>
              <a:t>accessed.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Access members via a weakly-typed </a:t>
            </a:r>
            <a:r>
              <a:rPr lang="en-US" altLang="en-US" sz="2000" dirty="0" smtClean="0"/>
              <a:t>object.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Access base class functionality hidden by the </a:t>
            </a:r>
            <a:r>
              <a:rPr lang="en-US" altLang="en-US" sz="2000" dirty="0" smtClean="0"/>
              <a:t>class.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Prevent type </a:t>
            </a:r>
            <a:r>
              <a:rPr lang="en-US" altLang="en-US" sz="2000" dirty="0" smtClean="0"/>
              <a:t>mismatches.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Invoke explicit </a:t>
            </a:r>
            <a:r>
              <a:rPr lang="en-US" altLang="en-US" sz="2000" dirty="0" smtClean="0"/>
              <a:t>conversions.</a:t>
            </a:r>
            <a:endParaRPr lang="en-US" altLang="en-US" sz="2000" dirty="0" smtClean="0"/>
          </a:p>
        </p:txBody>
      </p:sp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Casting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smtClean="0"/>
              <a:t>Creating a new class by extending an existing </a:t>
            </a:r>
            <a:r>
              <a:rPr lang="en-US" altLang="en-US" sz="2000" dirty="0" smtClean="0"/>
              <a:t>class: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Original class is called a “base” </a:t>
            </a:r>
            <a:r>
              <a:rPr lang="en-US" altLang="en-US" sz="2000" dirty="0" smtClean="0"/>
              <a:t>class.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New class is called a “derived” </a:t>
            </a:r>
            <a:r>
              <a:rPr lang="en-US" altLang="en-US" sz="2000" dirty="0" smtClean="0"/>
              <a:t>class.</a:t>
            </a: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Derived </a:t>
            </a:r>
            <a:r>
              <a:rPr lang="en-US" altLang="en-US" sz="2000" dirty="0" smtClean="0"/>
              <a:t>class: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Inherits all members of parent </a:t>
            </a:r>
            <a:r>
              <a:rPr lang="en-US" altLang="en-US" sz="2000" dirty="0" smtClean="0"/>
              <a:t>class.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Adds additional members or extends (overrides) existing </a:t>
            </a:r>
            <a:r>
              <a:rPr lang="en-US" altLang="en-US" sz="2000" dirty="0" smtClean="0"/>
              <a:t>members.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Can hide members not required in the new </a:t>
            </a:r>
            <a:r>
              <a:rPr lang="en-US" altLang="en-US" sz="2000" dirty="0" smtClean="0"/>
              <a:t>class.</a:t>
            </a: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Override: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Provides alternate implementation for an inherited property or </a:t>
            </a:r>
            <a:r>
              <a:rPr lang="en-US" altLang="en-US" sz="2000" dirty="0" smtClean="0"/>
              <a:t>method.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Can still access the original method with the “parent” </a:t>
            </a:r>
            <a:r>
              <a:rPr lang="en-US" altLang="en-US" sz="2000" dirty="0" smtClean="0"/>
              <a:t>keyword.</a:t>
            </a:r>
            <a:endParaRPr lang="en-US" altLang="en-US" sz="2000" dirty="0" smtClean="0"/>
          </a:p>
        </p:txBody>
      </p:sp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Inheritance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Inheritance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When to use </a:t>
            </a:r>
            <a:r>
              <a:rPr lang="en-US" altLang="en-US" sz="2000" dirty="0" smtClean="0"/>
              <a:t>inheritance: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Look for logical </a:t>
            </a:r>
            <a:r>
              <a:rPr lang="en-US" altLang="en-US" sz="2000" dirty="0" smtClean="0"/>
              <a:t>relationships.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Look for common </a:t>
            </a:r>
            <a:r>
              <a:rPr lang="en-US" altLang="en-US" sz="2000" dirty="0" smtClean="0"/>
              <a:t>attributes.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The “Is A” </a:t>
            </a:r>
            <a:r>
              <a:rPr lang="en-US" altLang="en-US" sz="2000" dirty="0" smtClean="0"/>
              <a:t>test:</a:t>
            </a:r>
            <a:endParaRPr lang="en-US" altLang="en-US" sz="2000" dirty="0" smtClean="0"/>
          </a:p>
          <a:p>
            <a:pPr lvl="2"/>
            <a:r>
              <a:rPr lang="en-US" altLang="en-US" sz="2000" dirty="0" smtClean="0"/>
              <a:t>Person has attributes and </a:t>
            </a:r>
            <a:r>
              <a:rPr lang="en-US" altLang="en-US" sz="2000" dirty="0" smtClean="0"/>
              <a:t>behaviors.</a:t>
            </a:r>
            <a:endParaRPr lang="en-US" altLang="en-US" sz="2000" dirty="0" smtClean="0"/>
          </a:p>
          <a:p>
            <a:pPr lvl="2"/>
            <a:r>
              <a:rPr lang="en-US" altLang="en-US" sz="2000" dirty="0" smtClean="0"/>
              <a:t>Customer contact IS A person with a customer </a:t>
            </a:r>
            <a:r>
              <a:rPr lang="en-US" altLang="en-US" sz="2000" dirty="0" smtClean="0"/>
              <a:t>ID.</a:t>
            </a:r>
            <a:endParaRPr lang="en-US" altLang="en-US" sz="2000" dirty="0" smtClean="0"/>
          </a:p>
          <a:p>
            <a:pPr lvl="2"/>
            <a:r>
              <a:rPr lang="en-US" altLang="en-US" sz="2000" dirty="0" smtClean="0"/>
              <a:t>Delivery driver IS A person with a </a:t>
            </a:r>
            <a:r>
              <a:rPr lang="en-US" altLang="en-US" sz="2000" dirty="0" smtClean="0"/>
              <a:t>CDL.</a:t>
            </a:r>
            <a:endParaRPr lang="en-US" altLang="en-US" sz="2000" dirty="0" smtClean="0"/>
          </a:p>
          <a:p>
            <a:pPr lvl="2"/>
            <a:r>
              <a:rPr lang="en-US" altLang="en-US" sz="2000" dirty="0" smtClean="0"/>
              <a:t>Employee IS A person with an employee </a:t>
            </a:r>
            <a:r>
              <a:rPr lang="en-US" altLang="en-US" sz="2000" dirty="0" smtClean="0"/>
              <a:t>ID.</a:t>
            </a:r>
            <a:endParaRPr lang="en-US" altLang="en-US" sz="2000" dirty="0" smtClean="0"/>
          </a:p>
          <a:p>
            <a:pPr lvl="2"/>
            <a:r>
              <a:rPr lang="en-US" altLang="en-US" sz="2000" dirty="0" smtClean="0"/>
              <a:t>Manager IS A employee with a salary and fancy </a:t>
            </a:r>
            <a:r>
              <a:rPr lang="en-US" altLang="en-US" sz="2000" dirty="0" smtClean="0"/>
              <a:t>title.</a:t>
            </a:r>
            <a:endParaRPr lang="en-US" altLang="en-US" sz="2000" dirty="0" smtClean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Improves reuse of </a:t>
            </a:r>
            <a:r>
              <a:rPr lang="en-US" altLang="en-US" sz="2000" dirty="0" smtClean="0"/>
              <a:t>code: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Common attributes and behaviors are defined once and </a:t>
            </a:r>
            <a:r>
              <a:rPr lang="en-US" altLang="en-US" sz="2000" dirty="0" smtClean="0"/>
              <a:t>inherited.</a:t>
            </a:r>
            <a:endParaRPr lang="en-US" altLang="en-US" sz="2000" dirty="0" smtClean="0"/>
          </a:p>
          <a:p>
            <a:r>
              <a:rPr lang="en-US" altLang="en-US" sz="2000" dirty="0" smtClean="0"/>
              <a:t>Improves maintainability of </a:t>
            </a:r>
            <a:r>
              <a:rPr lang="en-US" altLang="en-US" sz="2000" dirty="0" smtClean="0"/>
              <a:t>code: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Less </a:t>
            </a:r>
            <a:r>
              <a:rPr lang="en-US" altLang="en-US" sz="2000" dirty="0" smtClean="0"/>
              <a:t>duplication.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Everything is a smaller </a:t>
            </a:r>
            <a:r>
              <a:rPr lang="en-US" altLang="en-US" sz="2000" dirty="0" smtClean="0"/>
              <a:t>unit.</a:t>
            </a:r>
            <a:endParaRPr lang="en-US" altLang="en-US" sz="2000" dirty="0" smtClean="0"/>
          </a:p>
          <a:p>
            <a:r>
              <a:rPr lang="en-US" altLang="en-US" sz="2000" dirty="0" smtClean="0"/>
              <a:t>Improves quality of </a:t>
            </a:r>
            <a:r>
              <a:rPr lang="en-US" altLang="en-US" sz="2000" dirty="0" smtClean="0"/>
              <a:t>code: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HOWEVER: Getting a class hierarchy right takes experience and time.  If you don’t get the hierarchy right it will probably make things worse.</a:t>
            </a:r>
          </a:p>
        </p:txBody>
      </p:sp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Inheritance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Inheritance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A new class “extends” an existing </a:t>
            </a:r>
            <a:r>
              <a:rPr lang="en-US" altLang="en-US" sz="2000" dirty="0" smtClean="0"/>
              <a:t>class: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All members of that class, except constructor and </a:t>
            </a:r>
            <a:r>
              <a:rPr lang="en-US" altLang="en-US" sz="2000" dirty="0" smtClean="0"/>
              <a:t>destructor.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Including members the base class may have </a:t>
            </a:r>
            <a:r>
              <a:rPr lang="en-US" altLang="en-US" sz="2000" dirty="0" smtClean="0"/>
              <a:t>inherited.</a:t>
            </a:r>
            <a:endParaRPr lang="en-US" altLang="en-US" sz="2000" dirty="0" smtClean="0"/>
          </a:p>
          <a:p>
            <a:r>
              <a:rPr lang="en-US" altLang="en-US" sz="2000" dirty="0" smtClean="0"/>
              <a:t>The base </a:t>
            </a:r>
            <a:r>
              <a:rPr lang="en-US" altLang="en-US" sz="2000" dirty="0" smtClean="0"/>
              <a:t>class: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Must be local (in the same file) or </a:t>
            </a:r>
            <a:r>
              <a:rPr lang="en-US" altLang="en-US" sz="2000" dirty="0" smtClean="0"/>
              <a:t>imported.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May need to use fully qualified name if </a:t>
            </a:r>
            <a:r>
              <a:rPr lang="en-US" altLang="en-US" sz="2000" dirty="0" smtClean="0"/>
              <a:t>duplicated.</a:t>
            </a:r>
            <a:endParaRPr lang="en-US" altLang="en-US" sz="2000" dirty="0" smtClean="0"/>
          </a:p>
          <a:p>
            <a:r>
              <a:rPr lang="en-US" altLang="en-US" sz="2000" dirty="0" smtClean="0"/>
              <a:t>Synergy does not support multiple </a:t>
            </a:r>
            <a:r>
              <a:rPr lang="en-US" altLang="en-US" sz="2000" dirty="0" smtClean="0"/>
              <a:t>inheritance.</a:t>
            </a:r>
            <a:endParaRPr lang="en-US" altLang="en-US" sz="2000" dirty="0" smtClean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Constructors are called in hierarchy </a:t>
            </a:r>
            <a:r>
              <a:rPr lang="en-US" altLang="en-US" sz="2000" dirty="0" smtClean="0"/>
              <a:t>order.</a:t>
            </a: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Destructors are called in reverse hierarchy </a:t>
            </a:r>
            <a:r>
              <a:rPr lang="en-US" altLang="en-US" sz="2000" dirty="0" smtClean="0"/>
              <a:t>order.</a:t>
            </a: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Use the parent qualifier to choose a constructor for the parent other than the default </a:t>
            </a:r>
            <a:r>
              <a:rPr lang="en-US" altLang="en-US" sz="2000" dirty="0" smtClean="0"/>
              <a:t>version.</a:t>
            </a: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New members may be added as long as names do not </a:t>
            </a:r>
            <a:r>
              <a:rPr lang="en-US" altLang="en-US" sz="2000" dirty="0" smtClean="0"/>
              <a:t>clash.</a:t>
            </a: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Overriding occurs when a child replaces an inherited member with an alternate </a:t>
            </a:r>
            <a:r>
              <a:rPr lang="en-US" altLang="en-US" sz="2000" dirty="0" smtClean="0"/>
              <a:t>implementation.</a:t>
            </a:r>
            <a:endParaRPr lang="en-US" altLang="en-US" sz="2000" dirty="0" smtClean="0"/>
          </a:p>
        </p:txBody>
      </p:sp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Inheritance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Modifiers </a:t>
            </a:r>
            <a:r>
              <a:rPr lang="en-US" altLang="en-US" sz="2000" dirty="0" smtClean="0"/>
              <a:t>explained: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0000"/>
                </a:solidFill>
              </a:rPr>
              <a:t>Abstract</a:t>
            </a:r>
            <a:r>
              <a:rPr lang="en-US" altLang="en-US" sz="2000" dirty="0" smtClean="0"/>
              <a:t>: </a:t>
            </a:r>
            <a:endParaRPr lang="en-US" altLang="en-US" sz="2000" dirty="0" smtClean="0"/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No implementation in this class, derived class must </a:t>
            </a:r>
            <a:r>
              <a:rPr lang="en-US" altLang="en-US" sz="2000" dirty="0" smtClean="0"/>
              <a:t>implement.</a:t>
            </a:r>
            <a:endParaRPr lang="en-US" altLang="en-US" sz="2000" dirty="0" smtClean="0"/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An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Abstract</a:t>
            </a:r>
            <a:r>
              <a:rPr lang="en-US" altLang="en-US" sz="2000" dirty="0" smtClean="0"/>
              <a:t> class cannot have an instance </a:t>
            </a:r>
            <a:r>
              <a:rPr lang="en-US" altLang="en-US" sz="2000" dirty="0" smtClean="0"/>
              <a:t>defined.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0000"/>
                </a:solidFill>
              </a:rPr>
              <a:t>Virtual</a:t>
            </a:r>
            <a:r>
              <a:rPr lang="en-US" altLang="en-US" sz="2000" dirty="0" smtClean="0"/>
              <a:t>: </a:t>
            </a:r>
            <a:endParaRPr lang="en-US" altLang="en-US" sz="2000" dirty="0" smtClean="0"/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Implemented in this class, but derived class may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override</a:t>
            </a:r>
            <a:r>
              <a:rPr lang="en-US" altLang="en-US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0000"/>
                </a:solidFill>
              </a:rPr>
              <a:t>Override</a:t>
            </a:r>
            <a:r>
              <a:rPr lang="en-US" altLang="en-US" sz="2000" dirty="0" smtClean="0"/>
              <a:t>: </a:t>
            </a:r>
            <a:endParaRPr lang="en-US" altLang="en-US" sz="2000" dirty="0" smtClean="0"/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Implemented </a:t>
            </a:r>
            <a:r>
              <a:rPr lang="en-US" altLang="en-US" sz="2000" dirty="0" smtClean="0"/>
              <a:t>in base class, and this class is choosing to </a:t>
            </a:r>
            <a:r>
              <a:rPr lang="en-US" altLang="en-US" sz="2000" dirty="0" smtClean="0"/>
              <a:t>override.</a:t>
            </a:r>
            <a:endParaRPr lang="en-US" altLang="en-US" sz="2000" dirty="0" smtClean="0"/>
          </a:p>
        </p:txBody>
      </p:sp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Inheritance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More </a:t>
            </a:r>
            <a:r>
              <a:rPr lang="en-US" altLang="en-US" sz="2000" dirty="0" smtClean="0"/>
              <a:t>modifier:</a:t>
            </a:r>
            <a:endParaRPr lang="en-US" altLang="en-US" sz="2000" dirty="0" smtClean="0"/>
          </a:p>
          <a:p>
            <a:pPr lvl="1"/>
            <a:r>
              <a:rPr lang="en-US" alt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altLang="en-US" sz="2000" dirty="0" smtClean="0"/>
              <a:t>: </a:t>
            </a:r>
            <a:endParaRPr lang="en-US" altLang="en-US" sz="2000" dirty="0" smtClean="0"/>
          </a:p>
          <a:p>
            <a:pPr lvl="2"/>
            <a:r>
              <a:rPr lang="en-US" altLang="en-US" sz="2000" dirty="0" smtClean="0"/>
              <a:t>Same name as parent method, but not the same property or method </a:t>
            </a:r>
            <a:r>
              <a:rPr lang="en-US" altLang="en-US" sz="2000" dirty="0" smtClean="0"/>
              <a:t>signature.</a:t>
            </a:r>
            <a:endParaRPr lang="en-US" altLang="en-US" sz="2000" dirty="0" smtClean="0"/>
          </a:p>
          <a:p>
            <a:pPr lvl="1"/>
            <a:r>
              <a:rPr lang="en-US" altLang="en-US" sz="2000" b="1" dirty="0" smtClean="0">
                <a:solidFill>
                  <a:srgbClr val="FF0000"/>
                </a:solidFill>
              </a:rPr>
              <a:t>Sealed</a:t>
            </a:r>
            <a:r>
              <a:rPr lang="en-US" altLang="en-US" sz="2000" dirty="0" smtClean="0"/>
              <a:t>:  </a:t>
            </a:r>
            <a:endParaRPr lang="en-US" altLang="en-US" sz="2000" dirty="0" smtClean="0"/>
          </a:p>
          <a:p>
            <a:pPr lvl="2"/>
            <a:r>
              <a:rPr lang="en-US" altLang="en-US" sz="2000" dirty="0" smtClean="0"/>
              <a:t>No further overriding </a:t>
            </a:r>
            <a:r>
              <a:rPr lang="en-US" altLang="en-US" sz="2000" dirty="0" smtClean="0"/>
              <a:t>allowed.</a:t>
            </a:r>
            <a:endParaRPr lang="en-US" altLang="en-US" sz="2000" dirty="0" smtClean="0"/>
          </a:p>
          <a:p>
            <a:pPr lvl="2"/>
            <a:r>
              <a:rPr lang="en-US" altLang="en-US" sz="2000" dirty="0" smtClean="0"/>
              <a:t>A sealed class cannot be </a:t>
            </a:r>
            <a:r>
              <a:rPr lang="en-US" altLang="en-US" sz="2000" dirty="0" smtClean="0"/>
              <a:t>extended.</a:t>
            </a:r>
            <a:endParaRPr lang="en-US" altLang="en-US" sz="2000" dirty="0" smtClean="0"/>
          </a:p>
          <a:p>
            <a:pPr lvl="1"/>
            <a:r>
              <a:rPr lang="en-US" altLang="en-US" sz="2000" b="1" dirty="0" smtClean="0">
                <a:solidFill>
                  <a:srgbClr val="FF0000"/>
                </a:solidFill>
              </a:rPr>
              <a:t>Unique</a:t>
            </a:r>
            <a:r>
              <a:rPr lang="en-US" altLang="en-US" sz="2000" dirty="0" smtClean="0"/>
              <a:t>: </a:t>
            </a:r>
            <a:endParaRPr lang="en-US" altLang="en-US" sz="2000" dirty="0" smtClean="0"/>
          </a:p>
          <a:p>
            <a:pPr lvl="2"/>
            <a:r>
              <a:rPr lang="en-US" altLang="en-US" sz="2000" dirty="0" smtClean="0"/>
              <a:t>No override and no overloading </a:t>
            </a:r>
            <a:r>
              <a:rPr lang="en-US" altLang="en-US" sz="2000" dirty="0" smtClean="0"/>
              <a:t>allowed.</a:t>
            </a:r>
            <a:endParaRPr lang="en-US" altLang="en-US" sz="20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Inheritance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Referring to parent </a:t>
            </a:r>
            <a:r>
              <a:rPr lang="en-US" altLang="en-US" sz="2000" dirty="0" smtClean="0"/>
              <a:t>members: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Sometimes useful for code to execute an overridden member from the parent </a:t>
            </a:r>
            <a:r>
              <a:rPr lang="en-US" altLang="en-US" sz="2000" dirty="0" smtClean="0"/>
              <a:t>class.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Use the qualifier “parent” as a special keyword for calling the base </a:t>
            </a:r>
            <a:r>
              <a:rPr lang="en-US" altLang="en-US" sz="2000" dirty="0" smtClean="0"/>
              <a:t>implementation.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Use the qualifier “this” as a special keyword for calling the current </a:t>
            </a:r>
            <a:r>
              <a:rPr lang="en-US" altLang="en-US" sz="2000" dirty="0" smtClean="0"/>
              <a:t>implementation.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Hide an inherited member by creating a private member of the same </a:t>
            </a:r>
            <a:r>
              <a:rPr lang="en-US" altLang="en-US" sz="2000" dirty="0" smtClean="0"/>
              <a:t>name.</a:t>
            </a:r>
            <a:endParaRPr lang="en-US" altLang="en-US" sz="2000" dirty="0" smtClean="0"/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Inheritance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2009-08-11T06:00:00+00:00</Last_x0020_reviewed>
    <Group xmlns="7E1B7CF5-752A-422F-85AE-1DE92AF584A4" xsi:nil="true"/>
    <Comment xmlns="7E1B7CF5-752A-422F-85AE-1DE92AF584A4" xsi:nil="true"/>
  </documentManagement>
</p:properties>
</file>

<file path=customXml/itemProps1.xml><?xml version="1.0" encoding="utf-8"?>
<ds:datastoreItem xmlns:ds="http://schemas.openxmlformats.org/officeDocument/2006/customXml" ds:itemID="{86AE4B35-75F6-4AD2-A030-49F1662A58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C7A49E2-3B2A-4D14-ABE3-DA687DBB95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9F92F4-628C-447C-8CD7-48037CFF2066}">
  <ds:schemaRefs>
    <ds:schemaRef ds:uri="http://purl.org/dc/elements/1.1/"/>
    <ds:schemaRef ds:uri="http://schemas.microsoft.com/office/2006/metadata/properties"/>
    <ds:schemaRef ds:uri="7E1B7CF5-752A-422F-85AE-1DE92AF584A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435</TotalTime>
  <Words>667</Words>
  <Application>Microsoft Office PowerPoint</Application>
  <PresentationFormat>On-screen Show (4:3)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Garamond</vt:lpstr>
      <vt:lpstr>Arial</vt:lpstr>
      <vt:lpstr>Franklin Gothic Book</vt:lpstr>
      <vt:lpstr>Perpetua</vt:lpstr>
      <vt:lpstr>Wingdings 2</vt:lpstr>
      <vt:lpstr>Wingdings</vt:lpstr>
      <vt:lpstr>CUDark</vt:lpstr>
      <vt:lpstr>Dark Design</vt:lpstr>
      <vt:lpstr>Synergy Object-Oriented Training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Casting</vt:lpstr>
    </vt:vector>
  </TitlesOfParts>
  <Company>Computers Unlimited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Synergy Object-Oriented Training</dc:title>
  <dc:creator>Richard Barndt</dc:creator>
  <cp:lastModifiedBy>Jason Rolle</cp:lastModifiedBy>
  <cp:revision>42</cp:revision>
  <dcterms:created xsi:type="dcterms:W3CDTF">2009-05-15T15:39:38Z</dcterms:created>
  <dcterms:modified xsi:type="dcterms:W3CDTF">2021-07-30T17:44:08Z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