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2" r:id="rId4"/>
  </p:sldMasterIdLst>
  <p:notesMasterIdLst>
    <p:notesMasterId r:id="rId32"/>
  </p:notesMasterIdLst>
  <p:handoutMasterIdLst>
    <p:handoutMasterId r:id="rId33"/>
  </p:handoutMasterIdLst>
  <p:sldIdLst>
    <p:sldId id="257" r:id="rId5"/>
    <p:sldId id="313" r:id="rId6"/>
    <p:sldId id="300" r:id="rId7"/>
    <p:sldId id="273" r:id="rId8"/>
    <p:sldId id="290" r:id="rId9"/>
    <p:sldId id="272" r:id="rId10"/>
    <p:sldId id="309" r:id="rId11"/>
    <p:sldId id="310" r:id="rId12"/>
    <p:sldId id="311" r:id="rId13"/>
    <p:sldId id="312" r:id="rId14"/>
    <p:sldId id="274" r:id="rId15"/>
    <p:sldId id="302" r:id="rId16"/>
    <p:sldId id="303" r:id="rId17"/>
    <p:sldId id="286" r:id="rId18"/>
    <p:sldId id="287" r:id="rId19"/>
    <p:sldId id="265" r:id="rId20"/>
    <p:sldId id="298" r:id="rId21"/>
    <p:sldId id="295" r:id="rId22"/>
    <p:sldId id="291" r:id="rId23"/>
    <p:sldId id="292" r:id="rId24"/>
    <p:sldId id="307" r:id="rId25"/>
    <p:sldId id="304" r:id="rId26"/>
    <p:sldId id="281" r:id="rId27"/>
    <p:sldId id="282" r:id="rId28"/>
    <p:sldId id="288" r:id="rId29"/>
    <p:sldId id="308" r:id="rId30"/>
    <p:sldId id="306" r:id="rId31"/>
  </p:sldIdLst>
  <p:sldSz cx="12188825" cy="6858000"/>
  <p:notesSz cx="7010400" cy="92964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16" userDrawn="1">
          <p15:clr>
            <a:srgbClr val="A4A3A4"/>
          </p15:clr>
        </p15:guide>
        <p15:guide id="5" pos="3839">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5900"/>
    <a:srgbClr val="394404"/>
    <a:srgbClr val="5F6F0F"/>
    <a:srgbClr val="718412"/>
    <a:srgbClr val="65741A"/>
    <a:srgbClr val="70811D"/>
    <a:srgbClr val="7B8D1F"/>
    <a:srgbClr val="839721"/>
    <a:srgbClr val="95AB25"/>
    <a:srgbClr val="BC5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163" autoAdjust="0"/>
    <p:restoredTop sz="50909" autoAdjust="0"/>
  </p:normalViewPr>
  <p:slideViewPr>
    <p:cSldViewPr>
      <p:cViewPr varScale="1">
        <p:scale>
          <a:sx n="45" d="100"/>
          <a:sy n="45" d="100"/>
        </p:scale>
        <p:origin x="1656" y="29"/>
      </p:cViewPr>
      <p:guideLst>
        <p:guide orient="horz" pos="3216"/>
        <p:guide pos="3839"/>
      </p:guideLst>
    </p:cSldViewPr>
  </p:slideViewPr>
  <p:notesTextViewPr>
    <p:cViewPr>
      <p:scale>
        <a:sx n="3" d="2"/>
        <a:sy n="3" d="2"/>
      </p:scale>
      <p:origin x="0" y="0"/>
    </p:cViewPr>
  </p:notesTextViewPr>
  <p:notesViewPr>
    <p:cSldViewPr showGuides="1">
      <p:cViewPr varScale="1">
        <p:scale>
          <a:sx n="63" d="100"/>
          <a:sy n="63" d="100"/>
        </p:scale>
        <p:origin x="2838" y="10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Legacy</c:v>
                </c:pt>
              </c:strCache>
            </c:strRef>
          </c:tx>
          <c:spPr>
            <a:noFill/>
            <a:ln w="25400" cap="flat" cmpd="sng" algn="ctr">
              <a:solidFill>
                <a:schemeClr val="accent1"/>
              </a:solidFill>
              <a:miter lim="800000"/>
            </a:ln>
            <a:effectLst/>
          </c:spPr>
          <c:invertIfNegative val="0"/>
          <c:cat>
            <c:strRef>
              <c:f>Sheet1!$A$2:$A$4</c:f>
              <c:strCache>
                <c:ptCount val="3"/>
                <c:pt idx="0">
                  <c:v>Run 1</c:v>
                </c:pt>
                <c:pt idx="1">
                  <c:v>Run 2</c:v>
                </c:pt>
                <c:pt idx="2">
                  <c:v>Run 3</c:v>
                </c:pt>
              </c:strCache>
            </c:strRef>
          </c:cat>
          <c:val>
            <c:numRef>
              <c:f>Sheet1!$B$2:$B$4</c:f>
              <c:numCache>
                <c:formatCode>General</c:formatCode>
                <c:ptCount val="3"/>
                <c:pt idx="0">
                  <c:v>26260.986572000002</c:v>
                </c:pt>
                <c:pt idx="1">
                  <c:v>60478.432359999999</c:v>
                </c:pt>
                <c:pt idx="2">
                  <c:v>52336.124900000003</c:v>
                </c:pt>
              </c:numCache>
            </c:numRef>
          </c:val>
          <c:extLst xmlns:c16r2="http://schemas.microsoft.com/office/drawing/2015/06/chart">
            <c:ext xmlns:c16="http://schemas.microsoft.com/office/drawing/2014/chart" uri="{C3380CC4-5D6E-409C-BE32-E72D297353CC}">
              <c16:uniqueId val="{00000000-5E92-4051-99BC-2623F45BF7E0}"/>
            </c:ext>
          </c:extLst>
        </c:ser>
        <c:ser>
          <c:idx val="1"/>
          <c:order val="1"/>
          <c:tx>
            <c:strRef>
              <c:f>Sheet1!$C$1</c:f>
              <c:strCache>
                <c:ptCount val="1"/>
                <c:pt idx="0">
                  <c:v>RabbitMQ</c:v>
                </c:pt>
              </c:strCache>
            </c:strRef>
          </c:tx>
          <c:spPr>
            <a:noFill/>
            <a:ln w="25400" cap="flat" cmpd="sng" algn="ctr">
              <a:solidFill>
                <a:schemeClr val="accent2"/>
              </a:solidFill>
              <a:miter lim="800000"/>
            </a:ln>
            <a:effectLst/>
          </c:spPr>
          <c:invertIfNegative val="0"/>
          <c:cat>
            <c:strRef>
              <c:f>Sheet1!$A$2:$A$4</c:f>
              <c:strCache>
                <c:ptCount val="3"/>
                <c:pt idx="0">
                  <c:v>Run 1</c:v>
                </c:pt>
                <c:pt idx="1">
                  <c:v>Run 2</c:v>
                </c:pt>
                <c:pt idx="2">
                  <c:v>Run 3</c:v>
                </c:pt>
              </c:strCache>
            </c:strRef>
          </c:cat>
          <c:val>
            <c:numRef>
              <c:f>Sheet1!$C$2:$C$4</c:f>
              <c:numCache>
                <c:formatCode>General</c:formatCode>
                <c:ptCount val="3"/>
                <c:pt idx="0">
                  <c:v>12370.249836000001</c:v>
                </c:pt>
                <c:pt idx="1">
                  <c:v>18124.7084</c:v>
                </c:pt>
                <c:pt idx="2">
                  <c:v>23207.956300000002</c:v>
                </c:pt>
              </c:numCache>
            </c:numRef>
          </c:val>
          <c:extLst xmlns:c16r2="http://schemas.microsoft.com/office/drawing/2015/06/chart">
            <c:ext xmlns:c16="http://schemas.microsoft.com/office/drawing/2014/chart" uri="{C3380CC4-5D6E-409C-BE32-E72D297353CC}">
              <c16:uniqueId val="{00000001-5E92-4051-99BC-2623F45BF7E0}"/>
            </c:ext>
          </c:extLst>
        </c:ser>
        <c:dLbls>
          <c:showLegendKey val="0"/>
          <c:showVal val="0"/>
          <c:showCatName val="0"/>
          <c:showSerName val="0"/>
          <c:showPercent val="0"/>
          <c:showBubbleSize val="0"/>
        </c:dLbls>
        <c:gapWidth val="164"/>
        <c:overlap val="-35"/>
        <c:axId val="387376408"/>
        <c:axId val="387381504"/>
      </c:barChart>
      <c:catAx>
        <c:axId val="387376408"/>
        <c:scaling>
          <c:orientation val="minMax"/>
        </c:scaling>
        <c:delete val="0"/>
        <c:axPos val="b"/>
        <c:title>
          <c:tx>
            <c:rich>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r>
                  <a:rPr lang="en-US" sz="1197" b="0" i="0" u="none" strike="noStrike" baseline="0" dirty="0" smtClean="0">
                    <a:effectLst/>
                  </a:rPr>
                  <a:t>Base line test runs</a:t>
                </a:r>
                <a:endParaRPr lang="en-US" dirty="0"/>
              </a:p>
            </c:rich>
          </c:tx>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title>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387381504"/>
        <c:crosses val="autoZero"/>
        <c:auto val="1"/>
        <c:lblAlgn val="ctr"/>
        <c:lblOffset val="100"/>
        <c:noMultiLvlLbl val="0"/>
      </c:catAx>
      <c:valAx>
        <c:axId val="387381504"/>
        <c:scaling>
          <c:orientation val="minMax"/>
        </c:scaling>
        <c:delete val="0"/>
        <c:axPos val="l"/>
        <c:title>
          <c:tx>
            <c:rich>
              <a:bodyPr rot="-54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r>
                  <a:rPr lang="en-US" dirty="0" smtClean="0"/>
                  <a:t>Average Time (</a:t>
                </a:r>
                <a:r>
                  <a:rPr lang="en-US" dirty="0" err="1" smtClean="0"/>
                  <a:t>ms</a:t>
                </a:r>
                <a:r>
                  <a:rPr lang="en-US" dirty="0" smtClean="0"/>
                  <a:t>)</a:t>
                </a:r>
              </a:p>
            </c:rich>
          </c:tx>
          <c:overlay val="0"/>
          <c:spPr>
            <a:noFill/>
            <a:ln>
              <a:noFill/>
            </a:ln>
            <a:effectLst/>
          </c:spPr>
          <c:txPr>
            <a:bodyPr rot="-54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title>
        <c:numFmt formatCode="#,##0" sourceLinked="0"/>
        <c:majorTickMark val="none"/>
        <c:minorTickMark val="none"/>
        <c:tickLblPos val="nextTo"/>
        <c:spPr>
          <a:noFill/>
          <a:ln>
            <a:solidFill>
              <a:schemeClr val="accent1"/>
            </a:solid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387376408"/>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1">
  <cs:axisTitle>
    <cs:lnRef idx="0"/>
    <cs:fillRef idx="0"/>
    <cs:effectRef idx="0"/>
    <cs:fontRef idx="minor">
      <a:schemeClr val="tx1">
        <a:lumMod val="50000"/>
        <a:lumOff val="50000"/>
      </a:schemeClr>
    </cs:fontRef>
    <cs:defRPr sz="1197" kern="1200"/>
  </cs:axisTitle>
  <cs:categoryAxis>
    <cs:lnRef idx="0"/>
    <cs:fillRef idx="0"/>
    <cs:effectRef idx="0"/>
    <cs:fontRef idx="minor">
      <a:schemeClr val="tx1">
        <a:lumMod val="50000"/>
        <a:lumOff val="50000"/>
      </a:schemeClr>
    </cs:fontRef>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65000"/>
        <a:lumOff val="35000"/>
      </a:schemeClr>
    </cs:fontRef>
    <cs:defRPr sz="1197" kern="1200"/>
  </cs:dataLabel>
  <cs:dataLabelCallout>
    <cs:lnRef idx="0"/>
    <cs:fillRef idx="0"/>
    <cs:effectRef idx="0"/>
    <cs:fontRef idx="minor">
      <a:schemeClr val="bg1"/>
    </cs:fontRef>
    <cs:spPr>
      <a:solidFill>
        <a:schemeClr val="tx1">
          <a:lumMod val="35000"/>
          <a:lumOff val="65000"/>
        </a:schemeClr>
      </a:solidFill>
    </cs:spPr>
    <cs:defRPr sz="1197"/>
  </cs:dataLabelCallout>
  <cs:dataPoint>
    <cs:lnRef idx="0">
      <cs:styleClr val="auto"/>
    </cs:lnRef>
    <cs:fillRef idx="0"/>
    <cs:effectRef idx="0"/>
    <cs:fontRef idx="minor">
      <a:schemeClr val="dk1"/>
    </cs:fontRef>
    <cs:spPr>
      <a:noFill/>
      <a:ln w="25400" cap="flat" cmpd="sng" algn="ctr">
        <a:solidFill>
          <a:schemeClr val="phClr"/>
        </a:solidFill>
        <a:miter lim="800000"/>
      </a:ln>
    </cs:spPr>
  </cs:dataPoint>
  <cs:dataPoint3D>
    <cs:lnRef idx="0">
      <cs:styleClr val="auto"/>
    </cs:lnRef>
    <cs:fillRef idx="0">
      <cs:styleClr val="auto"/>
    </cs:fillRef>
    <cs:effectRef idx="0"/>
    <cs:fontRef idx="minor">
      <a:schemeClr val="dk1"/>
    </cs:fontRef>
    <cs:spPr>
      <a:ln w="19050" cap="flat" cmpd="sng" algn="ctr">
        <a:solidFill>
          <a:schemeClr val="phClr"/>
        </a:solidFill>
        <a:miter lim="800000"/>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ln w="19050" cap="rnd">
        <a:solidFill>
          <a:schemeClr val="phClr"/>
        </a:solidFill>
        <a:round/>
      </a:ln>
    </cs:spPr>
  </cs:dataPointMarker>
  <cs:dataPointMarkerLayout symbol="circle" size="6"/>
  <cs:dataPointWireframe>
    <cs:lnRef idx="0">
      <cs:styleClr val="auto"/>
    </cs:lnRef>
    <cs:fillRef idx="1"/>
    <cs:effectRef idx="0"/>
    <cs:fontRef idx="minor">
      <a:schemeClr val="tx1"/>
    </cs:fontRef>
    <cs:spPr>
      <a:ln w="9525">
        <a:solidFill>
          <a:schemeClr val="phClr"/>
        </a:solidFill>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tx1">
            <a:lumMod val="50000"/>
            <a:lumOff val="50000"/>
          </a:schemeClr>
        </a:solidFill>
        <a:round/>
      </a:ln>
    </cs:spPr>
  </cs:downBar>
  <cs:dropLine>
    <cs:lnRef idx="0"/>
    <cs:fillRef idx="0"/>
    <cs:effectRef idx="0"/>
    <cs:fontRef idx="minor">
      <a:schemeClr val="dk1"/>
    </cs:fontRef>
    <cs:spPr>
      <a:ln w="9525" cap="flat" cmpd="sng" algn="ctr">
        <a:solidFill>
          <a:schemeClr val="tx1">
            <a:lumMod val="35000"/>
            <a:lumOff val="65000"/>
          </a:schemeClr>
        </a:solidFill>
        <a:round/>
      </a:ln>
    </cs:spPr>
  </cs:dropLine>
  <cs:errorBar>
    <cs:lnRef idx="0"/>
    <cs:fillRef idx="0"/>
    <cs:effectRef idx="0"/>
    <cs:fontRef idx="minor">
      <a:schemeClr val="dk1"/>
    </cs:fontRef>
    <cs:spPr>
      <a:ln w="9525" cap="flat" cmpd="sng" algn="ctr">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a:solidFill>
          <a:schemeClr val="tx1">
            <a:lumMod val="15000"/>
            <a:lumOff val="85000"/>
          </a:schemeClr>
        </a:solidFill>
      </a:ln>
    </cs:spPr>
  </cs:gridlineMajor>
  <cs:gridlineMinor>
    <cs:lnRef idx="0"/>
    <cs:fillRef idx="0"/>
    <cs:effectRef idx="0"/>
    <cs:fontRef idx="minor">
      <a:schemeClr val="dk1"/>
    </cs:fontRef>
    <cs:spPr>
      <a:ln w="9525">
        <a:solidFill>
          <a:schemeClr val="tx1">
            <a:lumMod val="5000"/>
            <a:lumOff val="95000"/>
          </a:schemeClr>
        </a:solidFill>
      </a:ln>
    </cs:spPr>
  </cs:gridlineMinor>
  <cs:hiLoLine>
    <cs:lnRef idx="0"/>
    <cs:fillRef idx="0"/>
    <cs:effectRef idx="0"/>
    <cs:fontRef idx="minor">
      <a:schemeClr val="dk1"/>
    </cs:fontRef>
    <cs:spPr>
      <a:ln w="9525" cap="flat" cmpd="sng" algn="ctr">
        <a:solidFill>
          <a:schemeClr val="tx1">
            <a:lumMod val="35000"/>
            <a:lumOff val="65000"/>
          </a:schemeClr>
        </a:solidFill>
        <a:round/>
      </a:ln>
    </cs:spPr>
  </cs:hiLoLine>
  <cs:leaderLine>
    <cs:lnRef idx="0"/>
    <cs:fillRef idx="0"/>
    <cs:effectRef idx="0"/>
    <cs:fontRef idx="minor">
      <a:schemeClr val="dk1"/>
    </cs:fontRef>
    <cs:spPr>
      <a:ln w="9525" cap="flat" cmpd="sng" algn="ctr">
        <a:solidFill>
          <a:schemeClr val="tx1">
            <a:lumMod val="35000"/>
            <a:lumOff val="65000"/>
          </a:schemeClr>
        </a:solidFill>
        <a:round/>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defRPr sz="1197" kern="1200"/>
  </cs:seriesAxis>
  <cs:seriesLine>
    <cs:lnRef idx="0"/>
    <cs:fillRef idx="0"/>
    <cs:effectRef idx="0"/>
    <cs:fontRef idx="minor">
      <a:schemeClr val="dk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200" b="0" kern="1200" cap="none" spc="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cap="flat" cmpd="sng" algn="ctr">
        <a:solidFill>
          <a:schemeClr val="tx1">
            <a:lumMod val="50000"/>
            <a:lumOff val="50000"/>
          </a:schemeClr>
        </a:solidFill>
        <a:round/>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FE5B4EDC-59C0-49C7-8ADA-5A781B329E02}" type="datetimeFigureOut">
              <a:rPr lang="en-US"/>
              <a:t>9/7/2019</a:t>
            </a:fld>
            <a:endParaRPr/>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F2D8D46A-B586-417D-BFBD-8C8FE0AAF762}" type="datetimeFigureOut">
              <a:rPr lang="en-US"/>
              <a:t>9/7/2019</a:t>
            </a:fld>
            <a:endParaRPr/>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3177" tIns="46589" rIns="93177" bIns="46589" rtlCol="0" anchor="ctr"/>
          <a:lstStyle/>
          <a:p>
            <a:endParaRPr/>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www.cloudamqp.com/blog/2018-01-19-part4-rabbitmq-13-common-errors.html"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cloudamqp.com/"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About this talk </a:t>
            </a:r>
          </a:p>
          <a:p>
            <a:pPr marL="291179" indent="-291179">
              <a:buFont typeface="Arial" panose="020B0604020202020204" pitchFamily="34" charset="0"/>
              <a:buChar char="•"/>
            </a:pPr>
            <a:r>
              <a:rPr lang="en-US" dirty="0" smtClean="0"/>
              <a:t>Using the </a:t>
            </a:r>
            <a:r>
              <a:rPr lang="en-US" dirty="0" err="1" smtClean="0"/>
              <a:t>RabbitMQ</a:t>
            </a:r>
            <a:r>
              <a:rPr lang="en-US" dirty="0" smtClean="0"/>
              <a:t> message </a:t>
            </a:r>
            <a:r>
              <a:rPr lang="en-US" dirty="0"/>
              <a:t>broker between our </a:t>
            </a:r>
            <a:r>
              <a:rPr lang="en-US" dirty="0" err="1"/>
              <a:t>microservices</a:t>
            </a:r>
            <a:r>
              <a:rPr lang="en-US" dirty="0"/>
              <a:t>. </a:t>
            </a:r>
          </a:p>
          <a:p>
            <a:pPr marL="291179" indent="-291179">
              <a:buFont typeface="Arial" panose="020B0604020202020204" pitchFamily="34" charset="0"/>
              <a:buChar char="•"/>
            </a:pPr>
            <a:r>
              <a:rPr lang="en-US" dirty="0" smtClean="0"/>
              <a:t>Demos, Success stories, lessons </a:t>
            </a:r>
            <a:r>
              <a:rPr lang="en-US" dirty="0"/>
              <a:t>learned, </a:t>
            </a:r>
            <a:r>
              <a:rPr lang="en-US" dirty="0" smtClean="0"/>
              <a:t>and messaging patterns</a:t>
            </a:r>
          </a:p>
          <a:p>
            <a:pPr marL="291179" marR="0" lvl="0" indent="-291179"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What I've found is </a:t>
            </a:r>
            <a:r>
              <a:rPr lang="en-US" dirty="0" err="1" smtClean="0"/>
              <a:t>RabbitMQ</a:t>
            </a:r>
            <a:r>
              <a:rPr lang="en-US" dirty="0" smtClean="0"/>
              <a:t> just works and is simple to use. </a:t>
            </a:r>
          </a:p>
          <a:p>
            <a:pPr marL="291179" marR="0" lvl="0" indent="-291179"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smtClean="0"/>
          </a:p>
          <a:p>
            <a:pPr marL="291179" marR="0" lvl="0" indent="-291179"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Martin </a:t>
            </a:r>
            <a:r>
              <a:rPr lang="en-US" dirty="0" err="1" smtClean="0"/>
              <a:t>Folwer</a:t>
            </a:r>
            <a:r>
              <a:rPr lang="en-US" dirty="0" smtClean="0"/>
              <a:t> dumb pipes </a:t>
            </a:r>
            <a:r>
              <a:rPr lang="en-US" smtClean="0"/>
              <a:t>smart</a:t>
            </a:r>
            <a:r>
              <a:rPr lang="en-US" baseline="0" smtClean="0"/>
              <a:t> endpoints</a:t>
            </a:r>
            <a:endParaRPr lang="en-US" dirty="0" smtClean="0"/>
          </a:p>
          <a:p>
            <a:pPr marL="291179" indent="-291179">
              <a:buFont typeface="Arial" panose="020B0604020202020204" pitchFamily="34" charset="0"/>
              <a:buChar char="•"/>
            </a:pPr>
            <a:endParaRPr lang="en-US" dirty="0" smtClean="0"/>
          </a:p>
        </p:txBody>
      </p:sp>
      <p:sp>
        <p:nvSpPr>
          <p:cNvPr id="4" name="Slide Number Placeholder 3"/>
          <p:cNvSpPr>
            <a:spLocks noGrp="1"/>
          </p:cNvSpPr>
          <p:nvPr>
            <p:ph type="sldNum" sz="quarter" idx="10"/>
          </p:nvPr>
        </p:nvSpPr>
        <p:spPr/>
        <p:txBody>
          <a:bodyPr/>
          <a:lstStyle/>
          <a:p>
            <a:fld id="{3EBA5BD7-F043-4D1B-AA17-CD412FC534DE}" type="slidenum">
              <a:rPr lang="en-US" smtClean="0"/>
              <a:t>1</a:t>
            </a:fld>
            <a:endParaRPr lang="en-US"/>
          </a:p>
        </p:txBody>
      </p:sp>
    </p:spTree>
    <p:extLst>
      <p:ext uri="{BB962C8B-B14F-4D97-AF65-F5344CB8AC3E}">
        <p14:creationId xmlns:p14="http://schemas.microsoft.com/office/powerpoint/2010/main" val="41912575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mj-lt"/>
              <a:buAutoNum type="arabicPeriod"/>
            </a:pPr>
            <a:r>
              <a:rPr lang="en-US" dirty="0" err="1" smtClean="0"/>
              <a:t>RabbitMQ</a:t>
            </a:r>
            <a:r>
              <a:rPr lang="en-US" dirty="0" smtClean="0"/>
              <a:t>  moved out of Docker (QE and higher)</a:t>
            </a:r>
          </a:p>
          <a:p>
            <a:pPr marL="457200" indent="-457200">
              <a:buFont typeface="+mj-lt"/>
              <a:buAutoNum type="arabicPeriod"/>
            </a:pPr>
            <a:r>
              <a:rPr lang="en-US" dirty="0" smtClean="0"/>
              <a:t>Deployment and configuration done via Chef.</a:t>
            </a:r>
          </a:p>
          <a:p>
            <a:pPr marL="457200" indent="-457200">
              <a:buFont typeface="+mj-lt"/>
              <a:buAutoNum type="arabicPeriod"/>
            </a:pPr>
            <a:r>
              <a:rPr lang="en-US" dirty="0" err="1" smtClean="0"/>
              <a:t>RabbitMQ</a:t>
            </a:r>
            <a:r>
              <a:rPr lang="en-US" dirty="0" smtClean="0"/>
              <a:t> HA and clustering setup</a:t>
            </a:r>
          </a:p>
          <a:p>
            <a:pPr marL="457200" indent="-457200">
              <a:buFont typeface="+mj-lt"/>
              <a:buAutoNum type="arabicPeriod"/>
            </a:pPr>
            <a:r>
              <a:rPr lang="en-US" dirty="0" smtClean="0"/>
              <a:t>Message topologies continue to evolve</a:t>
            </a:r>
          </a:p>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10</a:t>
            </a:fld>
            <a:endParaRPr lang="en-US"/>
          </a:p>
        </p:txBody>
      </p:sp>
    </p:spTree>
    <p:extLst>
      <p:ext uri="{BB962C8B-B14F-4D97-AF65-F5344CB8AC3E}">
        <p14:creationId xmlns:p14="http://schemas.microsoft.com/office/powerpoint/2010/main" val="27205375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Distributed systems - messages sent are not guaranteed to reach the peer or be successfully processed by it</a:t>
            </a:r>
          </a:p>
          <a:p>
            <a:endParaRPr lang="en-US" dirty="0"/>
          </a:p>
          <a:p>
            <a:r>
              <a:rPr lang="en-US" dirty="0"/>
              <a:t>broker acknowledgements to publishers are a protocol extension called publisher confirms.</a:t>
            </a:r>
          </a:p>
          <a:p>
            <a:endParaRPr lang="en-US" dirty="0"/>
          </a:p>
          <a:p>
            <a:endParaRPr lang="en-US" dirty="0"/>
          </a:p>
          <a:p>
            <a:r>
              <a:rPr lang="en-US" dirty="0"/>
              <a:t>Both features build on the same idea and are inspired by TCP. They are essential for reliable delivery both from publishers to </a:t>
            </a:r>
            <a:r>
              <a:rPr lang="en-US" dirty="0" err="1"/>
              <a:t>RabbitMQ</a:t>
            </a:r>
            <a:r>
              <a:rPr lang="en-US" dirty="0"/>
              <a:t> nodes and from </a:t>
            </a:r>
            <a:r>
              <a:rPr lang="en-US" dirty="0" err="1"/>
              <a:t>RabbitMQ</a:t>
            </a:r>
            <a:r>
              <a:rPr lang="en-US" dirty="0"/>
              <a:t> nodes to consumers.</a:t>
            </a:r>
          </a:p>
          <a:p>
            <a:endParaRPr lang="en-US" dirty="0" smtClean="0"/>
          </a:p>
          <a:p>
            <a:endParaRPr lang="en-US" dirty="0" smtClean="0"/>
          </a:p>
          <a:p>
            <a:r>
              <a:rPr lang="en-US" dirty="0"/>
              <a:t>If a consumer dies (its channel is closed, connection is closed, or TCP connection is lost) without sending an </a:t>
            </a:r>
            <a:r>
              <a:rPr lang="en-US" dirty="0" err="1"/>
              <a:t>ack</a:t>
            </a:r>
            <a:r>
              <a:rPr lang="en-US" dirty="0"/>
              <a:t>, </a:t>
            </a:r>
            <a:r>
              <a:rPr lang="en-US" dirty="0" err="1"/>
              <a:t>RabbitMQ</a:t>
            </a:r>
            <a:r>
              <a:rPr lang="en-US" dirty="0"/>
              <a:t> will understand that a message wasn't processed fully and will re-queue it.</a:t>
            </a:r>
          </a:p>
          <a:p>
            <a:endParaRPr lang="en-US" dirty="0"/>
          </a:p>
          <a:p>
            <a:r>
              <a:rPr lang="en-US" dirty="0"/>
              <a:t>Use durable to avoid lost queues and exchanges when </a:t>
            </a:r>
            <a:r>
              <a:rPr lang="en-US" dirty="0" err="1"/>
              <a:t>RabbitMQ</a:t>
            </a:r>
            <a:r>
              <a:rPr lang="en-US" dirty="0"/>
              <a:t> quits or crashes.</a:t>
            </a:r>
          </a:p>
        </p:txBody>
      </p:sp>
      <p:sp>
        <p:nvSpPr>
          <p:cNvPr id="4" name="Slide Number Placeholder 3"/>
          <p:cNvSpPr>
            <a:spLocks noGrp="1"/>
          </p:cNvSpPr>
          <p:nvPr>
            <p:ph type="sldNum" sz="quarter" idx="10"/>
          </p:nvPr>
        </p:nvSpPr>
        <p:spPr/>
        <p:txBody>
          <a:bodyPr/>
          <a:lstStyle/>
          <a:p>
            <a:fld id="{3EBA5BD7-F043-4D1B-AA17-CD412FC534DE}" type="slidenum">
              <a:rPr lang="en-US" smtClean="0"/>
              <a:t>11</a:t>
            </a:fld>
            <a:endParaRPr lang="en-US"/>
          </a:p>
        </p:txBody>
      </p:sp>
    </p:spTree>
    <p:extLst>
      <p:ext uri="{BB962C8B-B14F-4D97-AF65-F5344CB8AC3E}">
        <p14:creationId xmlns:p14="http://schemas.microsoft.com/office/powerpoint/2010/main" val="1080041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fire-and-forget</a:t>
            </a:r>
            <a:r>
              <a:rPr lang="en-US" baseline="0" dirty="0" smtClean="0"/>
              <a:t> to saved to disk</a:t>
            </a:r>
            <a:endParaRPr lang="en-US" dirty="0"/>
          </a:p>
          <a:p>
            <a:endParaRPr lang="en-US" dirty="0"/>
          </a:p>
          <a:p>
            <a:r>
              <a:rPr lang="en-US" dirty="0"/>
              <a:t>As we get to safer and safer guarantees around message delivery, it gets slower.</a:t>
            </a:r>
          </a:p>
        </p:txBody>
      </p:sp>
      <p:sp>
        <p:nvSpPr>
          <p:cNvPr id="4" name="Slide Number Placeholder 3"/>
          <p:cNvSpPr>
            <a:spLocks noGrp="1"/>
          </p:cNvSpPr>
          <p:nvPr>
            <p:ph type="sldNum" sz="quarter" idx="10"/>
          </p:nvPr>
        </p:nvSpPr>
        <p:spPr/>
        <p:txBody>
          <a:bodyPr/>
          <a:lstStyle/>
          <a:p>
            <a:fld id="{3EBA5BD7-F043-4D1B-AA17-CD412FC534DE}" type="slidenum">
              <a:rPr lang="en-US" smtClean="0"/>
              <a:t>12</a:t>
            </a:fld>
            <a:endParaRPr lang="en-US"/>
          </a:p>
        </p:txBody>
      </p:sp>
    </p:spTree>
    <p:extLst>
      <p:ext uri="{BB962C8B-B14F-4D97-AF65-F5344CB8AC3E}">
        <p14:creationId xmlns:p14="http://schemas.microsoft.com/office/powerpoint/2010/main" val="36938867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QoS</a:t>
            </a:r>
            <a:r>
              <a:rPr lang="en-US" dirty="0"/>
              <a:t> </a:t>
            </a:r>
            <a:r>
              <a:rPr lang="en-US" b="1" dirty="0" err="1"/>
              <a:t>prefetch</a:t>
            </a:r>
            <a:r>
              <a:rPr lang="en-US" dirty="0"/>
              <a:t> is basically telling Rabbit how quickly can this one connection, this one channel process messages. </a:t>
            </a:r>
          </a:p>
          <a:p>
            <a:endParaRPr lang="en-US" dirty="0"/>
          </a:p>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13</a:t>
            </a:fld>
            <a:endParaRPr lang="en-US"/>
          </a:p>
        </p:txBody>
      </p:sp>
    </p:spTree>
    <p:extLst>
      <p:ext uri="{BB962C8B-B14F-4D97-AF65-F5344CB8AC3E}">
        <p14:creationId xmlns:p14="http://schemas.microsoft.com/office/powerpoint/2010/main" val="12804290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14</a:t>
            </a:fld>
            <a:endParaRPr lang="en-US"/>
          </a:p>
        </p:txBody>
      </p:sp>
    </p:spTree>
    <p:extLst>
      <p:ext uri="{BB962C8B-B14F-4D97-AF65-F5344CB8AC3E}">
        <p14:creationId xmlns:p14="http://schemas.microsoft.com/office/powerpoint/2010/main" val="516091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15</a:t>
            </a:fld>
            <a:endParaRPr lang="en-US"/>
          </a:p>
        </p:txBody>
      </p:sp>
    </p:spTree>
    <p:extLst>
      <p:ext uri="{BB962C8B-B14F-4D97-AF65-F5344CB8AC3E}">
        <p14:creationId xmlns:p14="http://schemas.microsoft.com/office/powerpoint/2010/main" val="5909770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a:t>
            </a:r>
            <a:r>
              <a:rPr lang="en-US" baseline="0" dirty="0" smtClean="0"/>
              <a:t> recently took over an application that did some very heavy processing</a:t>
            </a:r>
          </a:p>
          <a:p>
            <a:endParaRPr lang="en-US" baseline="0" dirty="0" smtClean="0"/>
          </a:p>
          <a:p>
            <a:r>
              <a:rPr lang="en-US" baseline="0" dirty="0" smtClean="0"/>
              <a:t>New feature – move the processing service to 2 different data center because of ITAR regulations </a:t>
            </a:r>
          </a:p>
          <a:p>
            <a:r>
              <a:rPr lang="en-US" baseline="0" dirty="0" smtClean="0"/>
              <a:t>Remove shared DB</a:t>
            </a:r>
          </a:p>
          <a:p>
            <a:r>
              <a:rPr lang="en-US" baseline="0" dirty="0" smtClean="0"/>
              <a:t>Allow API to send messages to correct regional processing service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16</a:t>
            </a:fld>
            <a:endParaRPr lang="en-US"/>
          </a:p>
        </p:txBody>
      </p:sp>
    </p:spTree>
    <p:extLst>
      <p:ext uri="{BB962C8B-B14F-4D97-AF65-F5344CB8AC3E}">
        <p14:creationId xmlns:p14="http://schemas.microsoft.com/office/powerpoint/2010/main" val="32732898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17</a:t>
            </a:fld>
            <a:endParaRPr lang="en-US"/>
          </a:p>
        </p:txBody>
      </p:sp>
    </p:spTree>
    <p:extLst>
      <p:ext uri="{BB962C8B-B14F-4D97-AF65-F5344CB8AC3E}">
        <p14:creationId xmlns:p14="http://schemas.microsoft.com/office/powerpoint/2010/main" val="6629120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i="0" kern="1200" dirty="0" smtClean="0">
                <a:solidFill>
                  <a:schemeClr val="tx1"/>
                </a:solidFill>
                <a:effectLst/>
                <a:latin typeface="+mn-lt"/>
                <a:ea typeface="+mn-ea"/>
                <a:cs typeface="+mn-cs"/>
              </a:rPr>
              <a:t>Direct Exchange</a:t>
            </a:r>
            <a:r>
              <a:rPr lang="en-US" sz="1600" b="0" i="0" kern="1200" dirty="0" smtClean="0">
                <a:solidFill>
                  <a:schemeClr val="tx1"/>
                </a:solidFill>
                <a:effectLst/>
                <a:latin typeface="+mn-lt"/>
                <a:ea typeface="+mn-ea"/>
                <a:cs typeface="+mn-cs"/>
              </a:rPr>
              <a:t> – Routing keys are involved. A queue binds to the exchange to request messages that match a particular routing key exactly. This is a straight match.</a:t>
            </a:r>
            <a:r>
              <a:rPr lang="en-US" dirty="0"/>
              <a:t> </a:t>
            </a:r>
            <a:endParaRPr lang="en-US" dirty="0" smtClean="0"/>
          </a:p>
          <a:p>
            <a:endParaRPr lang="en-US" dirty="0" smtClean="0"/>
          </a:p>
          <a:p>
            <a:r>
              <a:rPr lang="en-US" dirty="0" smtClean="0"/>
              <a:t>if </a:t>
            </a:r>
            <a:r>
              <a:rPr lang="en-US" dirty="0"/>
              <a:t>the message's routing key doesn't match the binding key, none of the queues will receive the message.</a:t>
            </a:r>
          </a:p>
        </p:txBody>
      </p:sp>
      <p:sp>
        <p:nvSpPr>
          <p:cNvPr id="4" name="Slide Number Placeholder 3"/>
          <p:cNvSpPr>
            <a:spLocks noGrp="1"/>
          </p:cNvSpPr>
          <p:nvPr>
            <p:ph type="sldNum" sz="quarter" idx="10"/>
          </p:nvPr>
        </p:nvSpPr>
        <p:spPr/>
        <p:txBody>
          <a:bodyPr/>
          <a:lstStyle/>
          <a:p>
            <a:fld id="{3EBA5BD7-F043-4D1B-AA17-CD412FC534DE}" type="slidenum">
              <a:rPr lang="en-US" smtClean="0"/>
              <a:t>18</a:t>
            </a:fld>
            <a:endParaRPr lang="en-US"/>
          </a:p>
        </p:txBody>
      </p:sp>
    </p:spTree>
    <p:extLst>
      <p:ext uri="{BB962C8B-B14F-4D97-AF65-F5344CB8AC3E}">
        <p14:creationId xmlns:p14="http://schemas.microsoft.com/office/powerpoint/2010/main" val="25087274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i="0" kern="1200" dirty="0" err="1" smtClean="0">
                <a:solidFill>
                  <a:schemeClr val="tx1"/>
                </a:solidFill>
                <a:effectLst/>
                <a:latin typeface="+mn-lt"/>
                <a:ea typeface="+mn-ea"/>
                <a:cs typeface="+mn-cs"/>
              </a:rPr>
              <a:t>Fanout</a:t>
            </a:r>
            <a:r>
              <a:rPr lang="en-US" sz="1600" b="1" i="0" kern="1200" dirty="0" smtClean="0">
                <a:solidFill>
                  <a:schemeClr val="tx1"/>
                </a:solidFill>
                <a:effectLst/>
                <a:latin typeface="+mn-lt"/>
                <a:ea typeface="+mn-ea"/>
                <a:cs typeface="+mn-cs"/>
              </a:rPr>
              <a:t> Exchange</a:t>
            </a:r>
            <a:r>
              <a:rPr lang="en-US" sz="1600" b="0" i="0" kern="1200" dirty="0" smtClean="0">
                <a:solidFill>
                  <a:schemeClr val="tx1"/>
                </a:solidFill>
                <a:effectLst/>
                <a:latin typeface="+mn-lt"/>
                <a:ea typeface="+mn-ea"/>
                <a:cs typeface="+mn-cs"/>
              </a:rPr>
              <a:t> – No routing keys involved. You simply bind a queue to the exchange. Any message that is sent to the exchange is sent to all queues bound to that exchange. Think of it like a subnet broadcast. Any host on the subnet gets a copy of the packet. </a:t>
            </a:r>
            <a:r>
              <a:rPr lang="en-US" sz="1600" b="0" i="0" kern="1200" dirty="0" err="1" smtClean="0">
                <a:solidFill>
                  <a:schemeClr val="tx1"/>
                </a:solidFill>
                <a:effectLst/>
                <a:latin typeface="+mn-lt"/>
                <a:ea typeface="+mn-ea"/>
                <a:cs typeface="+mn-cs"/>
              </a:rPr>
              <a:t>Fanout</a:t>
            </a:r>
            <a:r>
              <a:rPr lang="en-US" sz="1600" b="0" i="0" kern="1200" dirty="0" smtClean="0">
                <a:solidFill>
                  <a:schemeClr val="tx1"/>
                </a:solidFill>
                <a:effectLst/>
                <a:latin typeface="+mn-lt"/>
                <a:ea typeface="+mn-ea"/>
                <a:cs typeface="+mn-cs"/>
              </a:rPr>
              <a:t> exchanges route messages the fastest.</a:t>
            </a:r>
            <a:endParaRPr lang="en-US" dirty="0" smtClean="0"/>
          </a:p>
          <a:p>
            <a:endParaRPr lang="en-US" dirty="0" smtClean="0"/>
          </a:p>
          <a:p>
            <a:r>
              <a:rPr lang="en-US" dirty="0" smtClean="0"/>
              <a:t>With </a:t>
            </a:r>
            <a:r>
              <a:rPr lang="en-US" dirty="0"/>
              <a:t>a </a:t>
            </a:r>
            <a:r>
              <a:rPr lang="en-US" dirty="0" err="1"/>
              <a:t>fanout</a:t>
            </a:r>
            <a:r>
              <a:rPr lang="en-US" dirty="0"/>
              <a:t> exchange, there is no filtering and all </a:t>
            </a:r>
            <a:r>
              <a:rPr lang="en-US" dirty="0" smtClean="0"/>
              <a:t>messages </a:t>
            </a:r>
            <a:r>
              <a:rPr lang="en-US" dirty="0"/>
              <a:t>go to all bound queues.</a:t>
            </a:r>
          </a:p>
        </p:txBody>
      </p:sp>
      <p:sp>
        <p:nvSpPr>
          <p:cNvPr id="4" name="Slide Number Placeholder 3"/>
          <p:cNvSpPr>
            <a:spLocks noGrp="1"/>
          </p:cNvSpPr>
          <p:nvPr>
            <p:ph type="sldNum" sz="quarter" idx="10"/>
          </p:nvPr>
        </p:nvSpPr>
        <p:spPr/>
        <p:txBody>
          <a:bodyPr/>
          <a:lstStyle/>
          <a:p>
            <a:fld id="{3EBA5BD7-F043-4D1B-AA17-CD412FC534DE}" type="slidenum">
              <a:rPr lang="en-US" smtClean="0"/>
              <a:t>19</a:t>
            </a:fld>
            <a:endParaRPr lang="en-US"/>
          </a:p>
        </p:txBody>
      </p:sp>
    </p:spTree>
    <p:extLst>
      <p:ext uri="{BB962C8B-B14F-4D97-AF65-F5344CB8AC3E}">
        <p14:creationId xmlns:p14="http://schemas.microsoft.com/office/powerpoint/2010/main" val="319848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About me and past experience with messaging</a:t>
            </a:r>
          </a:p>
          <a:p>
            <a:pPr marL="291179" indent="-291179">
              <a:buFont typeface="Arial" panose="020B0604020202020204" pitchFamily="34" charset="0"/>
              <a:buChar char="•"/>
            </a:pPr>
            <a:r>
              <a:rPr lang="en-US" dirty="0" smtClean="0"/>
              <a:t>PAST – Windows, MSMQ, </a:t>
            </a:r>
            <a:r>
              <a:rPr lang="en-US" dirty="0" err="1" smtClean="0"/>
              <a:t>NServiceBus</a:t>
            </a:r>
            <a:r>
              <a:rPr lang="en-US" dirty="0" smtClean="0"/>
              <a:t>, </a:t>
            </a:r>
            <a:r>
              <a:rPr lang="en-US" dirty="0" err="1" smtClean="0"/>
              <a:t>MassTransit</a:t>
            </a:r>
            <a:r>
              <a:rPr lang="en-US" dirty="0" smtClean="0"/>
              <a:t> and others. </a:t>
            </a:r>
          </a:p>
          <a:p>
            <a:pPr marL="291179" indent="-291179">
              <a:buFont typeface="Arial" panose="020B0604020202020204" pitchFamily="34" charset="0"/>
              <a:buChar char="•"/>
            </a:pPr>
            <a:r>
              <a:rPr lang="en-US" dirty="0" smtClean="0"/>
              <a:t>Current – .NET Core, Linux, </a:t>
            </a:r>
            <a:r>
              <a:rPr lang="en-US" dirty="0" err="1" smtClean="0"/>
              <a:t>RabbitMQ</a:t>
            </a:r>
            <a:r>
              <a:rPr lang="en-US" dirty="0" smtClean="0"/>
              <a:t>, Docker</a:t>
            </a:r>
          </a:p>
          <a:p>
            <a:endParaRPr lang="en-US" dirty="0" smtClean="0"/>
          </a:p>
        </p:txBody>
      </p:sp>
      <p:sp>
        <p:nvSpPr>
          <p:cNvPr id="4" name="Slide Number Placeholder 3"/>
          <p:cNvSpPr>
            <a:spLocks noGrp="1"/>
          </p:cNvSpPr>
          <p:nvPr>
            <p:ph type="sldNum" sz="quarter" idx="10"/>
          </p:nvPr>
        </p:nvSpPr>
        <p:spPr/>
        <p:txBody>
          <a:bodyPr/>
          <a:lstStyle/>
          <a:p>
            <a:fld id="{3EBA5BD7-F043-4D1B-AA17-CD412FC534DE}" type="slidenum">
              <a:rPr lang="en-US" smtClean="0"/>
              <a:t>2</a:t>
            </a:fld>
            <a:endParaRPr lang="en-US"/>
          </a:p>
        </p:txBody>
      </p:sp>
    </p:spTree>
    <p:extLst>
      <p:ext uri="{BB962C8B-B14F-4D97-AF65-F5344CB8AC3E}">
        <p14:creationId xmlns:p14="http://schemas.microsoft.com/office/powerpoint/2010/main" val="18805219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i="0" kern="1200" dirty="0" smtClean="0">
                <a:solidFill>
                  <a:schemeClr val="tx1"/>
                </a:solidFill>
                <a:effectLst/>
                <a:latin typeface="+mn-lt"/>
                <a:ea typeface="+mn-ea"/>
                <a:cs typeface="+mn-cs"/>
              </a:rPr>
              <a:t>Topic Exchange</a:t>
            </a:r>
            <a:r>
              <a:rPr lang="en-US" sz="1600" b="0" i="0" kern="1200" dirty="0" smtClean="0">
                <a:solidFill>
                  <a:schemeClr val="tx1"/>
                </a:solidFill>
                <a:effectLst/>
                <a:latin typeface="+mn-lt"/>
                <a:ea typeface="+mn-ea"/>
                <a:cs typeface="+mn-cs"/>
              </a:rPr>
              <a:t> – Matches routing keys against a pattern. Instead of binding with a particular routing key, the queue binds with a pattern string. The symbol </a:t>
            </a:r>
            <a:r>
              <a:rPr lang="en-US" sz="1600" b="1" i="0" kern="1200" dirty="0" smtClean="0">
                <a:solidFill>
                  <a:schemeClr val="tx1"/>
                </a:solidFill>
                <a:effectLst/>
                <a:latin typeface="+mn-lt"/>
                <a:ea typeface="+mn-ea"/>
                <a:cs typeface="+mn-cs"/>
              </a:rPr>
              <a:t>#</a:t>
            </a:r>
            <a:r>
              <a:rPr lang="en-US" sz="1600" b="0" i="0" kern="1200" dirty="0" smtClean="0">
                <a:solidFill>
                  <a:schemeClr val="tx1"/>
                </a:solidFill>
                <a:effectLst/>
                <a:latin typeface="+mn-lt"/>
                <a:ea typeface="+mn-ea"/>
                <a:cs typeface="+mn-cs"/>
              </a:rPr>
              <a:t> matches one or more words, and the symbol </a:t>
            </a:r>
            <a:r>
              <a:rPr lang="en-US" sz="1600" b="1" i="0" kern="1200" dirty="0" smtClean="0">
                <a:solidFill>
                  <a:schemeClr val="tx1"/>
                </a:solidFill>
                <a:effectLst/>
                <a:latin typeface="+mn-lt"/>
                <a:ea typeface="+mn-ea"/>
                <a:cs typeface="+mn-cs"/>
              </a:rPr>
              <a:t>*</a:t>
            </a:r>
            <a:r>
              <a:rPr lang="en-US" sz="1600" b="0" i="0" kern="1200" dirty="0" smtClean="0">
                <a:solidFill>
                  <a:schemeClr val="tx1"/>
                </a:solidFill>
                <a:effectLst/>
                <a:latin typeface="+mn-lt"/>
                <a:ea typeface="+mn-ea"/>
                <a:cs typeface="+mn-cs"/>
              </a:rPr>
              <a:t> matches any single word (no more, no less). </a:t>
            </a: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20</a:t>
            </a:fld>
            <a:endParaRPr lang="en-US"/>
          </a:p>
        </p:txBody>
      </p:sp>
    </p:spTree>
    <p:extLst>
      <p:ext uri="{BB962C8B-B14F-4D97-AF65-F5344CB8AC3E}">
        <p14:creationId xmlns:p14="http://schemas.microsoft.com/office/powerpoint/2010/main" val="8585531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t>21</a:t>
            </a:fld>
            <a:endParaRPr lang="en-US"/>
          </a:p>
        </p:txBody>
      </p:sp>
    </p:spTree>
    <p:extLst>
      <p:ext uri="{BB962C8B-B14F-4D97-AF65-F5344CB8AC3E}">
        <p14:creationId xmlns:p14="http://schemas.microsoft.com/office/powerpoint/2010/main" val="30354059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 Reminder shut</a:t>
            </a:r>
            <a:r>
              <a:rPr lang="en-US" b="1" baseline="0" dirty="0" smtClean="0"/>
              <a:t> down any </a:t>
            </a:r>
            <a:r>
              <a:rPr lang="en-US" b="1" baseline="0" dirty="0" err="1" smtClean="0"/>
              <a:t>RabbitMQ</a:t>
            </a:r>
            <a:r>
              <a:rPr lang="en-US" b="1" baseline="0" dirty="0" smtClean="0"/>
              <a:t> instances running on port 15672</a:t>
            </a:r>
          </a:p>
          <a:p>
            <a:r>
              <a:rPr lang="en-US" b="1" baseline="0" dirty="0" smtClean="0"/>
              <a:t>Reminder shut down and VS instances that have the pub or consumer app open. ***</a:t>
            </a:r>
          </a:p>
          <a:p>
            <a:endParaRPr lang="en-US" dirty="0" smtClean="0"/>
          </a:p>
          <a:p>
            <a:r>
              <a:rPr lang="en-US" dirty="0" err="1" smtClean="0"/>
              <a:t>docker</a:t>
            </a:r>
            <a:r>
              <a:rPr lang="en-US" dirty="0" smtClean="0"/>
              <a:t>-compose </a:t>
            </a:r>
            <a:r>
              <a:rPr lang="en-US" dirty="0" smtClean="0"/>
              <a:t>up --build --abort-on-container-exit</a:t>
            </a: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22</a:t>
            </a:fld>
            <a:endParaRPr lang="en-US"/>
          </a:p>
        </p:txBody>
      </p:sp>
    </p:spTree>
    <p:extLst>
      <p:ext uri="{BB962C8B-B14F-4D97-AF65-F5344CB8AC3E}">
        <p14:creationId xmlns:p14="http://schemas.microsoft.com/office/powerpoint/2010/main" val="34845472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23</a:t>
            </a:fld>
            <a:endParaRPr lang="en-US"/>
          </a:p>
        </p:txBody>
      </p:sp>
    </p:spTree>
    <p:extLst>
      <p:ext uri="{BB962C8B-B14F-4D97-AF65-F5344CB8AC3E}">
        <p14:creationId xmlns:p14="http://schemas.microsoft.com/office/powerpoint/2010/main" val="24253765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https://www.cloudamqp.com/blog/2018-01-19-part4-rabbitmq-13-common-errors.html</a:t>
            </a:r>
            <a:endParaRPr lang="en-US" dirty="0" smtClean="0"/>
          </a:p>
          <a:p>
            <a:endParaRPr lang="en-US" dirty="0" smtClean="0"/>
          </a:p>
          <a:p>
            <a:r>
              <a:rPr lang="en-US" dirty="0" smtClean="0"/>
              <a:t>Story</a:t>
            </a:r>
            <a:r>
              <a:rPr lang="en-US" baseline="0" dirty="0" smtClean="0"/>
              <a:t> about correlation id.</a:t>
            </a:r>
          </a:p>
          <a:p>
            <a:endParaRPr lang="en-US" dirty="0" smtClean="0"/>
          </a:p>
          <a:p>
            <a:r>
              <a:rPr lang="en-US" dirty="0"/>
              <a:t> “Hey, use the model. Look at the message properties. Figure out how you can combine exchanges, and routing keys, and message properties to provide the context to your messages so that the message body itself is as terse or limited to the content you actually care about at the message level and go from there.</a:t>
            </a:r>
          </a:p>
        </p:txBody>
      </p:sp>
      <p:sp>
        <p:nvSpPr>
          <p:cNvPr id="4" name="Slide Number Placeholder 3"/>
          <p:cNvSpPr>
            <a:spLocks noGrp="1"/>
          </p:cNvSpPr>
          <p:nvPr>
            <p:ph type="sldNum" sz="quarter" idx="10"/>
          </p:nvPr>
        </p:nvSpPr>
        <p:spPr/>
        <p:txBody>
          <a:bodyPr/>
          <a:lstStyle/>
          <a:p>
            <a:fld id="{3EBA5BD7-F043-4D1B-AA17-CD412FC534DE}" type="slidenum">
              <a:rPr lang="en-US" smtClean="0"/>
              <a:t>24</a:t>
            </a:fld>
            <a:endParaRPr lang="en-US"/>
          </a:p>
        </p:txBody>
      </p:sp>
    </p:spTree>
    <p:extLst>
      <p:ext uri="{BB962C8B-B14F-4D97-AF65-F5344CB8AC3E}">
        <p14:creationId xmlns:p14="http://schemas.microsoft.com/office/powerpoint/2010/main" val="12478483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t>25</a:t>
            </a:fld>
            <a:endParaRPr lang="en-US"/>
          </a:p>
        </p:txBody>
      </p:sp>
    </p:spTree>
    <p:extLst>
      <p:ext uri="{BB962C8B-B14F-4D97-AF65-F5344CB8AC3E}">
        <p14:creationId xmlns:p14="http://schemas.microsoft.com/office/powerpoint/2010/main" val="35030856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t>26</a:t>
            </a:fld>
            <a:endParaRPr lang="en-US"/>
          </a:p>
        </p:txBody>
      </p:sp>
    </p:spTree>
    <p:extLst>
      <p:ext uri="{BB962C8B-B14F-4D97-AF65-F5344CB8AC3E}">
        <p14:creationId xmlns:p14="http://schemas.microsoft.com/office/powerpoint/2010/main" val="35301100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t>27</a:t>
            </a:fld>
            <a:endParaRPr lang="en-US"/>
          </a:p>
        </p:txBody>
      </p:sp>
    </p:spTree>
    <p:extLst>
      <p:ext uri="{BB962C8B-B14F-4D97-AF65-F5344CB8AC3E}">
        <p14:creationId xmlns:p14="http://schemas.microsoft.com/office/powerpoint/2010/main" val="4936820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pPr marL="291179" indent="-291179" defTabSz="1242148">
              <a:buFont typeface="Arial" panose="020B0604020202020204" pitchFamily="34" charset="0"/>
              <a:buChar char="•"/>
              <a:defRPr/>
            </a:pPr>
            <a:r>
              <a:rPr lang="en-US" dirty="0" smtClean="0"/>
              <a:t>Open Source Messaging System (Message Broker)</a:t>
            </a:r>
          </a:p>
          <a:p>
            <a:pPr marL="291179" marR="0" lvl="0" indent="-291179" algn="l" defTabSz="1242148"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Started in 2008</a:t>
            </a:r>
          </a:p>
          <a:p>
            <a:pPr marL="291179" indent="-291179">
              <a:buFont typeface="Arial" panose="020B0604020202020204" pitchFamily="34" charset="0"/>
              <a:buChar char="•"/>
            </a:pPr>
            <a:r>
              <a:rPr lang="en-US" dirty="0" smtClean="0"/>
              <a:t>Developer centric API and docs are dev focused</a:t>
            </a:r>
          </a:p>
          <a:p>
            <a:pPr marL="291179" indent="-291179">
              <a:buFont typeface="Arial" panose="020B0604020202020204" pitchFamily="34" charset="0"/>
              <a:buChar char="•"/>
            </a:pPr>
            <a:r>
              <a:rPr lang="en-US" dirty="0" smtClean="0"/>
              <a:t>Clustering and High Availability</a:t>
            </a:r>
          </a:p>
          <a:p>
            <a:pPr marL="291179" indent="-291179">
              <a:buFont typeface="Arial" panose="020B0604020202020204" pitchFamily="34" charset="0"/>
              <a:buChar char="•"/>
            </a:pPr>
            <a:r>
              <a:rPr lang="en-US" dirty="0" smtClean="0"/>
              <a:t>Management UI and API</a:t>
            </a:r>
          </a:p>
          <a:p>
            <a:pPr marL="291179" indent="-291179">
              <a:buFont typeface="Arial" panose="020B0604020202020204" pitchFamily="34" charset="0"/>
              <a:buChar char="•"/>
            </a:pPr>
            <a:r>
              <a:rPr lang="en-US" dirty="0" smtClean="0"/>
              <a:t>Client Libraries</a:t>
            </a:r>
          </a:p>
          <a:p>
            <a:pPr marL="291179" indent="-291179">
              <a:buFont typeface="Arial" panose="020B0604020202020204" pitchFamily="34" charset="0"/>
              <a:buChar char="•"/>
            </a:pPr>
            <a:r>
              <a:rPr lang="en-US" dirty="0" smtClean="0"/>
              <a:t>Lots of useful plugins</a:t>
            </a:r>
          </a:p>
          <a:p>
            <a:pPr marL="291179" indent="-291179">
              <a:buFont typeface="Arial" panose="020B0604020202020204" pitchFamily="34" charset="0"/>
              <a:buChar char="•"/>
            </a:pPr>
            <a:r>
              <a:rPr lang="en-US" dirty="0" smtClean="0"/>
              <a:t>Docs examples user group </a:t>
            </a:r>
          </a:p>
          <a:p>
            <a:pPr marL="291179" indent="-291179" defTabSz="1242148">
              <a:buFont typeface="Arial" panose="020B0604020202020204" pitchFamily="34" charset="0"/>
              <a:buChar char="•"/>
              <a:defRPr/>
            </a:pPr>
            <a:r>
              <a:rPr lang="en-US" dirty="0" err="1" smtClean="0"/>
              <a:t>RabbitMQ</a:t>
            </a:r>
            <a:r>
              <a:rPr lang="en-US" dirty="0" smtClean="0"/>
              <a:t> is the most widely deployed open source message broker.</a:t>
            </a:r>
          </a:p>
          <a:p>
            <a:pPr marL="291179" indent="-291179">
              <a:buFont typeface="Arial" panose="020B0604020202020204" pitchFamily="34" charset="0"/>
              <a:buChar char="•"/>
            </a:pPr>
            <a:r>
              <a:rPr lang="en-US" dirty="0"/>
              <a:t>35,000 production deployments of </a:t>
            </a:r>
            <a:r>
              <a:rPr lang="en-US" dirty="0" err="1"/>
              <a:t>RabbitMQ</a:t>
            </a:r>
            <a:endParaRPr lang="en-US" dirty="0"/>
          </a:p>
          <a:p>
            <a:pPr marL="291179" indent="-291179" defTabSz="1242148">
              <a:buFont typeface="Arial" panose="020B0604020202020204" pitchFamily="34" charset="0"/>
              <a:buChar char="•"/>
              <a:defRPr/>
            </a:pPr>
            <a:r>
              <a:rPr lang="en-US" dirty="0" smtClean="0"/>
              <a:t>AMQP 0-9-1 Protocol "core" protocol supported by the broker</a:t>
            </a:r>
          </a:p>
          <a:p>
            <a:pPr defTabSz="1242148">
              <a:defRPr/>
            </a:pPr>
            <a:endParaRPr lang="en-US" dirty="0" smtClean="0"/>
          </a:p>
          <a:p>
            <a:r>
              <a:rPr lang="en-US" b="1" dirty="0" smtClean="0"/>
              <a:t>What we currently use </a:t>
            </a:r>
            <a:r>
              <a:rPr lang="en-US" b="1" dirty="0" err="1" smtClean="0"/>
              <a:t>RabbitMQ</a:t>
            </a:r>
            <a:endParaRPr lang="en-US" b="1" dirty="0" smtClean="0"/>
          </a:p>
          <a:p>
            <a:r>
              <a:rPr lang="en-US" dirty="0" smtClean="0"/>
              <a:t>3.7.7</a:t>
            </a:r>
          </a:p>
          <a:p>
            <a:r>
              <a:rPr lang="en-US" dirty="0" smtClean="0"/>
              <a:t>Clusters of 2 nodes in QE and above</a:t>
            </a:r>
            <a:r>
              <a:rPr lang="en-US" baseline="0" dirty="0" smtClean="0"/>
              <a:t> / just </a:t>
            </a:r>
            <a:r>
              <a:rPr lang="en-US" baseline="0" dirty="0" err="1" smtClean="0"/>
              <a:t>docker</a:t>
            </a:r>
            <a:r>
              <a:rPr lang="en-US" baseline="0" dirty="0" smtClean="0"/>
              <a:t> in lower</a:t>
            </a:r>
            <a:endParaRPr lang="en-US" dirty="0" smtClean="0"/>
          </a:p>
          <a:p>
            <a:r>
              <a:rPr lang="en-US" dirty="0" err="1" smtClean="0"/>
              <a:t>HAProxy</a:t>
            </a:r>
            <a:r>
              <a:rPr lang="en-US" dirty="0" smtClean="0"/>
              <a:t> used as </a:t>
            </a:r>
            <a:r>
              <a:rPr lang="en-US" dirty="0" err="1" smtClean="0"/>
              <a:t>loadbalancer</a:t>
            </a:r>
            <a:r>
              <a:rPr lang="en-US" dirty="0" smtClean="0"/>
              <a:t> </a:t>
            </a:r>
            <a:r>
              <a:rPr lang="en-US" dirty="0" err="1" smtClean="0"/>
              <a:t>infront</a:t>
            </a:r>
            <a:r>
              <a:rPr lang="en-US" dirty="0" smtClean="0"/>
              <a:t> of </a:t>
            </a:r>
            <a:r>
              <a:rPr lang="en-US" dirty="0" err="1" smtClean="0"/>
              <a:t>RabbitMQ</a:t>
            </a:r>
            <a:r>
              <a:rPr lang="en-US" dirty="0" smtClean="0"/>
              <a:t> instances</a:t>
            </a:r>
          </a:p>
          <a:p>
            <a:r>
              <a:rPr lang="en-US" dirty="0" smtClean="0"/>
              <a:t>HA queues synced between nodes</a:t>
            </a:r>
          </a:p>
          <a:p>
            <a:pPr marL="291179" indent="-291179">
              <a:buFont typeface="Arial" panose="020B0604020202020204" pitchFamily="34" charset="0"/>
              <a:buChar char="•"/>
            </a:pPr>
            <a:endParaRPr lang="en-US" dirty="0" smtClean="0"/>
          </a:p>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3</a:t>
            </a:fld>
            <a:endParaRPr lang="en-US"/>
          </a:p>
        </p:txBody>
      </p:sp>
    </p:spTree>
    <p:extLst>
      <p:ext uri="{BB962C8B-B14F-4D97-AF65-F5344CB8AC3E}">
        <p14:creationId xmlns:p14="http://schemas.microsoft.com/office/powerpoint/2010/main" val="26501213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a:t>AMQP was originated in 2003 by John O'Hara at JPMorgan Chase in London.</a:t>
            </a:r>
          </a:p>
          <a:p>
            <a:endParaRPr lang="en-US" dirty="0"/>
          </a:p>
          <a:p>
            <a:r>
              <a:rPr lang="en-US" dirty="0"/>
              <a:t> In 2005 JPMorgan Chase approached other firms to form a working group Cisco Systems, Red Hat, </a:t>
            </a:r>
            <a:r>
              <a:rPr lang="en-US" dirty="0" err="1"/>
              <a:t>etc</a:t>
            </a:r>
            <a:endParaRPr lang="en-US" dirty="0"/>
          </a:p>
          <a:p>
            <a:r>
              <a:rPr lang="en-US" dirty="0"/>
              <a:t> </a:t>
            </a:r>
          </a:p>
          <a:p>
            <a:r>
              <a:rPr lang="en-US" dirty="0" err="1"/>
              <a:t>RabbitMQ</a:t>
            </a:r>
            <a:r>
              <a:rPr lang="en-US" dirty="0"/>
              <a:t> was developed in </a:t>
            </a:r>
            <a:r>
              <a:rPr lang="en-US" dirty="0" err="1"/>
              <a:t>Erlang</a:t>
            </a:r>
            <a:r>
              <a:rPr lang="en-US" dirty="0"/>
              <a:t> by Rabbit Technologies</a:t>
            </a:r>
          </a:p>
          <a:p>
            <a:endParaRPr lang="en-US" dirty="0"/>
          </a:p>
          <a:p>
            <a:r>
              <a:rPr lang="en-US" dirty="0"/>
              <a:t>The working group grew to 23 companies</a:t>
            </a:r>
          </a:p>
          <a:p>
            <a:endParaRPr lang="en-US" dirty="0"/>
          </a:p>
          <a:p>
            <a:r>
              <a:rPr lang="en-US" dirty="0"/>
              <a:t>In August 2011, the AMQP working group announced its reorganization into an OASIS member section.</a:t>
            </a:r>
            <a:endParaRPr lang="en-US" baseline="30000" dirty="0"/>
          </a:p>
          <a:p>
            <a:endParaRPr lang="en-US" dirty="0" smtClean="0"/>
          </a:p>
          <a:p>
            <a:r>
              <a:rPr lang="en-US" dirty="0" err="1" smtClean="0"/>
              <a:t>RabbitMQ</a:t>
            </a:r>
            <a:r>
              <a:rPr lang="en-US" dirty="0" smtClean="0"/>
              <a:t> - </a:t>
            </a:r>
            <a:r>
              <a:rPr lang="en-US" dirty="0"/>
              <a:t>primarily supports AMQP 0-9-1, with 1.0 via experimental plugin</a:t>
            </a:r>
          </a:p>
          <a:p>
            <a:endParaRPr lang="en-US" dirty="0"/>
          </a:p>
          <a:p>
            <a:r>
              <a:rPr lang="en-US" dirty="0"/>
              <a:t>PL – Java, </a:t>
            </a:r>
            <a:r>
              <a:rPr lang="en-US" dirty="0" err="1"/>
              <a:t>.Net</a:t>
            </a:r>
            <a:r>
              <a:rPr lang="en-US" dirty="0"/>
              <a:t>, Windows, and Linux.</a:t>
            </a:r>
          </a:p>
        </p:txBody>
      </p:sp>
      <p:sp>
        <p:nvSpPr>
          <p:cNvPr id="4" name="Slide Number Placeholder 3"/>
          <p:cNvSpPr>
            <a:spLocks noGrp="1"/>
          </p:cNvSpPr>
          <p:nvPr>
            <p:ph type="sldNum" sz="quarter" idx="10"/>
          </p:nvPr>
        </p:nvSpPr>
        <p:spPr/>
        <p:txBody>
          <a:bodyPr/>
          <a:lstStyle/>
          <a:p>
            <a:fld id="{3EBA5BD7-F043-4D1B-AA17-CD412FC534DE}" type="slidenum">
              <a:rPr lang="en-US" smtClean="0"/>
              <a:t>4</a:t>
            </a:fld>
            <a:endParaRPr lang="en-US"/>
          </a:p>
        </p:txBody>
      </p:sp>
    </p:spTree>
    <p:extLst>
      <p:ext uri="{BB962C8B-B14F-4D97-AF65-F5344CB8AC3E}">
        <p14:creationId xmlns:p14="http://schemas.microsoft.com/office/powerpoint/2010/main" val="1067361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0" i="0" kern="1200" dirty="0" smtClean="0">
                <a:solidFill>
                  <a:schemeClr val="tx1"/>
                </a:solidFill>
                <a:effectLst/>
                <a:latin typeface="+mn-lt"/>
                <a:ea typeface="+mn-ea"/>
                <a:cs typeface="+mn-cs"/>
              </a:rPr>
              <a:t>There are four building blocks you really care about in AMQP: virtual hosts, exchanges, queues and bindings</a:t>
            </a:r>
          </a:p>
          <a:p>
            <a:endParaRPr lang="en-US" sz="1600" b="0" i="0" kern="1200" dirty="0" smtClean="0">
              <a:solidFill>
                <a:schemeClr val="tx1"/>
              </a:solidFill>
              <a:effectLst/>
              <a:latin typeface="+mn-lt"/>
              <a:ea typeface="+mn-ea"/>
              <a:cs typeface="+mn-cs"/>
            </a:endParaRPr>
          </a:p>
          <a:p>
            <a:r>
              <a:rPr lang="en-US" sz="1600" b="0" i="0" kern="1200" dirty="0" smtClean="0">
                <a:solidFill>
                  <a:schemeClr val="tx1"/>
                </a:solidFill>
                <a:effectLst/>
                <a:latin typeface="+mn-lt"/>
                <a:ea typeface="+mn-ea"/>
                <a:cs typeface="+mn-cs"/>
              </a:rPr>
              <a:t>  - A virtual host holds a bundle of exchanges, queues and bindings</a:t>
            </a:r>
          </a:p>
          <a:p>
            <a:endParaRPr lang="en-US" sz="1600" b="0" i="0" kern="1200" dirty="0" smtClean="0">
              <a:solidFill>
                <a:schemeClr val="tx1"/>
              </a:solidFill>
              <a:effectLst/>
              <a:latin typeface="+mn-lt"/>
              <a:ea typeface="+mn-ea"/>
              <a:cs typeface="+mn-cs"/>
            </a:endParaRPr>
          </a:p>
          <a:p>
            <a:r>
              <a:rPr lang="en-US" sz="1600" b="0" i="0" kern="1200" dirty="0" smtClean="0">
                <a:solidFill>
                  <a:schemeClr val="tx1"/>
                </a:solidFill>
                <a:effectLst/>
                <a:latin typeface="+mn-lt"/>
                <a:ea typeface="+mn-ea"/>
                <a:cs typeface="+mn-cs"/>
              </a:rPr>
              <a:t> - Queues are where your “messages” end up. They’re message buckets</a:t>
            </a:r>
          </a:p>
          <a:p>
            <a:endParaRPr lang="en-US" sz="1600" b="0" i="0" kern="1200" dirty="0" smtClean="0">
              <a:solidFill>
                <a:schemeClr val="tx1"/>
              </a:solidFill>
              <a:effectLst/>
              <a:latin typeface="+mn-lt"/>
              <a:ea typeface="+mn-ea"/>
              <a:cs typeface="+mn-cs"/>
            </a:endParaRPr>
          </a:p>
          <a:p>
            <a:r>
              <a:rPr lang="en-US" sz="1600" b="0" i="0" kern="1200" dirty="0" smtClean="0">
                <a:solidFill>
                  <a:schemeClr val="tx1"/>
                </a:solidFill>
                <a:effectLst/>
                <a:latin typeface="+mn-lt"/>
                <a:ea typeface="+mn-ea"/>
                <a:cs typeface="+mn-cs"/>
              </a:rPr>
              <a:t> - Exchanges are routers with routing tables. Every message has what’s known as a “routing key”, which is simply a string. </a:t>
            </a: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5</a:t>
            </a:fld>
            <a:endParaRPr lang="en-US"/>
          </a:p>
        </p:txBody>
      </p:sp>
    </p:spTree>
    <p:extLst>
      <p:ext uri="{BB962C8B-B14F-4D97-AF65-F5344CB8AC3E}">
        <p14:creationId xmlns:p14="http://schemas.microsoft.com/office/powerpoint/2010/main" val="26696930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defTabSz="1242148">
              <a:buFont typeface="Arial" panose="020B0604020202020204" pitchFamily="34" charset="0"/>
              <a:buNone/>
              <a:defRPr/>
            </a:pPr>
            <a:r>
              <a:rPr lang="en-US" sz="1200" dirty="0" err="1" smtClean="0"/>
              <a:t>docker</a:t>
            </a:r>
            <a:r>
              <a:rPr lang="en-US" sz="1200" dirty="0" smtClean="0"/>
              <a:t> run -d -h </a:t>
            </a:r>
            <a:r>
              <a:rPr lang="en-US" sz="1200" dirty="0" err="1" smtClean="0"/>
              <a:t>rabbitserver</a:t>
            </a:r>
            <a:r>
              <a:rPr lang="en-US" sz="1200" dirty="0" smtClean="0"/>
              <a:t> -p 15672:15672 -p 5672:5672 -p 5671:5671 --restart always rabbitmq:3-management</a:t>
            </a:r>
          </a:p>
          <a:p>
            <a:pPr marL="0" indent="0" defTabSz="1242148">
              <a:buFont typeface="Arial" panose="020B0604020202020204" pitchFamily="34" charset="0"/>
              <a:buNone/>
              <a:defRPr/>
            </a:pPr>
            <a:endParaRPr lang="en-US" dirty="0" smtClean="0"/>
          </a:p>
          <a:p>
            <a:pPr marL="0" indent="0" defTabSz="1242148">
              <a:buFont typeface="Arial" panose="020B0604020202020204" pitchFamily="34" charset="0"/>
              <a:buNone/>
              <a:defRPr/>
            </a:pPr>
            <a:r>
              <a:rPr lang="en-US" dirty="0" err="1" smtClean="0"/>
              <a:t>CloudAMQP</a:t>
            </a:r>
            <a:r>
              <a:rPr lang="en-US" dirty="0" smtClean="0"/>
              <a:t> </a:t>
            </a:r>
            <a:r>
              <a:rPr lang="en-US" dirty="0" smtClean="0">
                <a:hlinkClick r:id="rId3"/>
              </a:rPr>
              <a:t>https://www.cloudamqp.com/</a:t>
            </a:r>
            <a:endParaRPr lang="en-US" dirty="0" smtClean="0"/>
          </a:p>
          <a:p>
            <a:pPr marL="291179" indent="-291179" defTabSz="1242148">
              <a:buFont typeface="Arial" panose="020B0604020202020204" pitchFamily="34" charset="0"/>
              <a:buChar char="•"/>
              <a:defRPr/>
            </a:pP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6</a:t>
            </a:fld>
            <a:endParaRPr lang="en-US"/>
          </a:p>
        </p:txBody>
      </p:sp>
    </p:spTree>
    <p:extLst>
      <p:ext uri="{BB962C8B-B14F-4D97-AF65-F5344CB8AC3E}">
        <p14:creationId xmlns:p14="http://schemas.microsoft.com/office/powerpoint/2010/main" val="3466422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smtClean="0"/>
              <a:t>Started with one team using it for a few high performance messaging where reliability wasn’t much concern (Single node between browser and backend server)</a:t>
            </a:r>
          </a:p>
          <a:p>
            <a:pPr marL="0" marR="0" lvl="0" indent="0" algn="l" defTabSz="1218987" rtl="0" eaLnBrk="1" fontAlgn="auto" latinLnBrk="0" hangingPunct="1">
              <a:lnSpc>
                <a:spcPct val="100000"/>
              </a:lnSpc>
              <a:spcBef>
                <a:spcPts val="0"/>
              </a:spcBef>
              <a:spcAft>
                <a:spcPts val="0"/>
              </a:spcAft>
              <a:buClrTx/>
              <a:buSzTx/>
              <a:buFontTx/>
              <a:buNone/>
              <a:tabLst/>
              <a:defRPr/>
            </a:pPr>
            <a:endParaRPr lang="en-US" dirty="0" smtClean="0"/>
          </a:p>
          <a:p>
            <a:pPr marL="0" indent="0">
              <a:buNone/>
            </a:pPr>
            <a:r>
              <a:rPr lang="en-US" sz="1200" kern="1200" dirty="0" smtClean="0">
                <a:solidFill>
                  <a:schemeClr val="tx1"/>
                </a:solidFill>
                <a:latin typeface="+mn-lt"/>
                <a:ea typeface="+mn-ea"/>
                <a:cs typeface="+mn-cs"/>
              </a:rPr>
              <a:t>Historical Context - Control and standardize application integrations.</a:t>
            </a:r>
          </a:p>
          <a:p>
            <a:pPr>
              <a:buFont typeface="Arial" panose="020B0604020202020204" pitchFamily="34" charset="0"/>
              <a:buChar char="•"/>
            </a:pPr>
            <a:r>
              <a:rPr lang="en-US" dirty="0" smtClean="0"/>
              <a:t> SOA</a:t>
            </a:r>
          </a:p>
          <a:p>
            <a:pPr>
              <a:buFont typeface="Arial" panose="020B0604020202020204" pitchFamily="34" charset="0"/>
              <a:buChar char="•"/>
            </a:pPr>
            <a:r>
              <a:rPr lang="en-US" dirty="0" smtClean="0"/>
              <a:t> ESB</a:t>
            </a:r>
          </a:p>
          <a:p>
            <a:pPr>
              <a:buFont typeface="Arial" panose="020B0604020202020204" pitchFamily="34" charset="0"/>
              <a:buChar char="•"/>
            </a:pPr>
            <a:r>
              <a:rPr lang="en-US" dirty="0" smtClean="0"/>
              <a:t> WS-*</a:t>
            </a:r>
          </a:p>
          <a:p>
            <a:pPr>
              <a:buFont typeface="Arial" panose="020B0604020202020204" pitchFamily="34" charset="0"/>
              <a:buChar char="•"/>
            </a:pPr>
            <a:endParaRPr lang="en-US" dirty="0" smtClean="0"/>
          </a:p>
          <a:p>
            <a:pPr marL="0" indent="0">
              <a:buNone/>
            </a:pPr>
            <a:r>
              <a:rPr lang="en-US" sz="1200" kern="1200" dirty="0" smtClean="0">
                <a:solidFill>
                  <a:schemeClr val="tx1"/>
                </a:solidFill>
                <a:latin typeface="+mn-lt"/>
                <a:ea typeface="+mn-ea"/>
                <a:cs typeface="+mn-cs"/>
              </a:rPr>
              <a:t>Continuing Trends - Decentralization and team autonomy. </a:t>
            </a:r>
          </a:p>
          <a:p>
            <a:pPr>
              <a:buFont typeface="Arial" panose="020B0604020202020204" pitchFamily="34" charset="0"/>
              <a:buChar char="•"/>
            </a:pPr>
            <a:r>
              <a:rPr lang="en-US" dirty="0" smtClean="0"/>
              <a:t> Interactions over HTTP or lightweight messaging</a:t>
            </a:r>
          </a:p>
          <a:p>
            <a:pPr>
              <a:buFont typeface="Arial" panose="020B0604020202020204" pitchFamily="34" charset="0"/>
              <a:buChar char="•"/>
            </a:pPr>
            <a:r>
              <a:rPr lang="en-US" dirty="0" smtClean="0"/>
              <a:t> Focus on the goals, intended benefits and principles before technologies</a:t>
            </a:r>
          </a:p>
          <a:p>
            <a:pPr>
              <a:buFont typeface="Arial" panose="020B0604020202020204" pitchFamily="34" charset="0"/>
              <a:buChar char="•"/>
            </a:pPr>
            <a:r>
              <a:rPr lang="en-US" dirty="0" smtClean="0"/>
              <a:t> Follow development patterns observed within numerous organizations</a:t>
            </a:r>
          </a:p>
          <a:p>
            <a:pPr>
              <a:buFont typeface="Arial" panose="020B0604020202020204" pitchFamily="34" charset="0"/>
              <a:buChar char="•"/>
            </a:pPr>
            <a:r>
              <a:rPr lang="en-US" dirty="0" smtClean="0"/>
              <a:t> VM configuration deployment pipeline moving towards more optimized containers</a:t>
            </a:r>
          </a:p>
          <a:p>
            <a:pPr marL="0" marR="0" lvl="0" indent="0" algn="l" defTabSz="1218987"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7</a:t>
            </a:fld>
            <a:endParaRPr lang="en-US"/>
          </a:p>
        </p:txBody>
      </p:sp>
    </p:spTree>
    <p:extLst>
      <p:ext uri="{BB962C8B-B14F-4D97-AF65-F5344CB8AC3E}">
        <p14:creationId xmlns:p14="http://schemas.microsoft.com/office/powerpoint/2010/main" val="34487282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team spun up one instance and started using it for non critical pub sub.</a:t>
            </a:r>
          </a:p>
          <a:p>
            <a:r>
              <a:rPr lang="en-US" dirty="0" smtClean="0"/>
              <a:t>(pub sub between monolith and another team)</a:t>
            </a:r>
          </a:p>
          <a:p>
            <a:endParaRPr lang="en-US" dirty="0" smtClean="0"/>
          </a:p>
          <a:p>
            <a:r>
              <a:rPr lang="en-US" b="1" dirty="0" smtClean="0"/>
              <a:t>Breaking up a monolith</a:t>
            </a:r>
          </a:p>
          <a:p>
            <a:r>
              <a:rPr lang="en-US" dirty="0" smtClean="0"/>
              <a:t>Teams work in small teams organized around business domains</a:t>
            </a:r>
          </a:p>
          <a:p>
            <a:r>
              <a:rPr lang="en-US" dirty="0" smtClean="0"/>
              <a:t>Teams are a combination of developers, BA, SQE, and SRE.</a:t>
            </a:r>
          </a:p>
          <a:p>
            <a:r>
              <a:rPr lang="en-US" dirty="0" smtClean="0"/>
              <a:t>Notable Technologies - .NET Core, Vue.js, Docker, Linux, </a:t>
            </a:r>
            <a:r>
              <a:rPr lang="en-US" dirty="0" err="1" smtClean="0"/>
              <a:t>RabbitMQ</a:t>
            </a:r>
            <a:r>
              <a:rPr lang="en-US" dirty="0" smtClean="0"/>
              <a:t>, Chef, </a:t>
            </a:r>
            <a:r>
              <a:rPr lang="en-US" dirty="0" err="1" smtClean="0"/>
              <a:t>RavenDB</a:t>
            </a:r>
            <a:endParaRPr lang="en-US" dirty="0" smtClean="0"/>
          </a:p>
          <a:p>
            <a:r>
              <a:rPr lang="en-US" dirty="0" smtClean="0"/>
              <a:t>We needed messaging but unsure what topology was needed.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8</a:t>
            </a:fld>
            <a:endParaRPr lang="en-US"/>
          </a:p>
        </p:txBody>
      </p:sp>
    </p:spTree>
    <p:extLst>
      <p:ext uri="{BB962C8B-B14F-4D97-AF65-F5344CB8AC3E}">
        <p14:creationId xmlns:p14="http://schemas.microsoft.com/office/powerpoint/2010/main" val="12671910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smtClean="0"/>
          </a:p>
          <a:p>
            <a:pPr defTabSz="1242148">
              <a:defRPr/>
            </a:pPr>
            <a:endParaRPr lang="en-US" dirty="0" smtClean="0"/>
          </a:p>
          <a:p>
            <a:pPr defTabSz="1242148">
              <a:defRPr/>
            </a:pPr>
            <a:r>
              <a:rPr lang="en-US" dirty="0" smtClean="0"/>
              <a:t>Then new ordering system was developed to use it for submitting orders.</a:t>
            </a:r>
          </a:p>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9</a:t>
            </a:fld>
            <a:endParaRPr lang="en-US"/>
          </a:p>
        </p:txBody>
      </p:sp>
    </p:spTree>
    <p:extLst>
      <p:ext uri="{BB962C8B-B14F-4D97-AF65-F5344CB8AC3E}">
        <p14:creationId xmlns:p14="http://schemas.microsoft.com/office/powerpoint/2010/main" val="23250111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6994" y="758952"/>
            <a:ext cx="10055781" cy="3566160"/>
          </a:xfrm>
        </p:spPr>
        <p:txBody>
          <a:bodyPr anchor="b">
            <a:normAutofit/>
          </a:bodyPr>
          <a:lstStyle>
            <a:lvl1pPr algn="l">
              <a:lnSpc>
                <a:spcPct val="85000"/>
              </a:lnSpc>
              <a:defRPr sz="7998"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099764" y="4455620"/>
            <a:ext cx="10055781" cy="1143000"/>
          </a:xfrm>
        </p:spPr>
        <p:txBody>
          <a:bodyPr lIns="91440" rIns="91440">
            <a:normAutofit/>
          </a:bodyPr>
          <a:lstStyle>
            <a:lvl1pPr marL="0" indent="0" algn="l">
              <a:buNone/>
              <a:defRPr sz="2399" cap="all" spc="200" baseline="0">
                <a:solidFill>
                  <a:schemeClr val="tx2"/>
                </a:solidFill>
                <a:latin typeface="+mj-lt"/>
              </a:defRPr>
            </a:lvl1pPr>
            <a:lvl2pPr marL="457063" indent="0" algn="ctr">
              <a:buNone/>
              <a:defRPr sz="2399"/>
            </a:lvl2pPr>
            <a:lvl3pPr marL="914126" indent="0" algn="ctr">
              <a:buNone/>
              <a:defRPr sz="2399"/>
            </a:lvl3pPr>
            <a:lvl4pPr marL="1371189" indent="0" algn="ctr">
              <a:buNone/>
              <a:defRPr sz="1999"/>
            </a:lvl4pPr>
            <a:lvl5pPr marL="1828251" indent="0" algn="ctr">
              <a:buNone/>
              <a:defRPr sz="1999"/>
            </a:lvl5pPr>
            <a:lvl6pPr marL="2285314" indent="0" algn="ctr">
              <a:buNone/>
              <a:defRPr sz="1999"/>
            </a:lvl6pPr>
            <a:lvl7pPr marL="2742377" indent="0" algn="ctr">
              <a:buNone/>
              <a:defRPr sz="1999"/>
            </a:lvl7pPr>
            <a:lvl8pPr marL="3199440" indent="0" algn="ctr">
              <a:buNone/>
              <a:defRPr sz="1999"/>
            </a:lvl8pPr>
            <a:lvl9pPr marL="3656503" indent="0" algn="ctr">
              <a:buNone/>
              <a:defRPr sz="199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5A5273-4A92-4E2B-A616-9C53CA80431D}" type="datetime1">
              <a:rPr lang="en-US" smtClean="0"/>
              <a:t>9/7/2019</a:t>
            </a:fld>
            <a:endParaRPr lang="en-US"/>
          </a:p>
        </p:txBody>
      </p:sp>
      <p:sp>
        <p:nvSpPr>
          <p:cNvPr id="5" name="Footer Placeholder 4"/>
          <p:cNvSpPr>
            <a:spLocks noGrp="1"/>
          </p:cNvSpPr>
          <p:nvPr>
            <p:ph type="ftr" sz="quarter" idx="11"/>
          </p:nvPr>
        </p:nvSpPr>
        <p:spPr/>
        <p:txBody>
          <a:bodyPr/>
          <a:lstStyle/>
          <a:p>
            <a:r>
              <a:rPr lang="en-US" dirty="0" smtClean="0"/>
              <a:t>@jsonrow</a:t>
            </a:r>
            <a:endParaRPr lang="en-US" dirty="0"/>
          </a:p>
        </p:txBody>
      </p:sp>
      <p:sp>
        <p:nvSpPr>
          <p:cNvPr id="6" name="Slide Number Placeholder 5"/>
          <p:cNvSpPr>
            <a:spLocks noGrp="1"/>
          </p:cNvSpPr>
          <p:nvPr>
            <p:ph type="sldNum" sz="quarter" idx="12"/>
          </p:nvPr>
        </p:nvSpPr>
        <p:spPr/>
        <p:txBody>
          <a:bodyPr/>
          <a:lstStyle/>
          <a:p>
            <a:fld id="{C014DD1E-5D91-48A3-AD6D-45FBA980D106}" type="slidenum">
              <a:rPr lang="en-US" smtClean="0"/>
              <a:t>‹#›</a:t>
            </a:fld>
            <a:endParaRPr lang="en-US"/>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3933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104835-0441-4E5E-9C58-BB74718A1C90}" type="datetime1">
              <a:rPr lang="en-US" smtClean="0"/>
              <a:t>9/7/2019</a:t>
            </a:fld>
            <a:endParaRPr lang="en-US"/>
          </a:p>
        </p:txBody>
      </p:sp>
      <p:sp>
        <p:nvSpPr>
          <p:cNvPr id="5" name="Footer Placeholder 4"/>
          <p:cNvSpPr>
            <a:spLocks noGrp="1"/>
          </p:cNvSpPr>
          <p:nvPr>
            <p:ph type="ftr" sz="quarter" idx="11"/>
          </p:nvPr>
        </p:nvSpPr>
        <p:spPr/>
        <p:txBody>
          <a:bodyPr/>
          <a:lstStyle/>
          <a:p>
            <a:r>
              <a:rPr lang="en-US" dirty="0" smtClean="0"/>
              <a:t>@jsonrow</a:t>
            </a:r>
            <a:endParaRPr lang="en-US" dirty="0"/>
          </a:p>
        </p:txBody>
      </p:sp>
      <p:sp>
        <p:nvSpPr>
          <p:cNvPr id="6" name="Slide Number Placeholder 5"/>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966430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2628" y="414779"/>
            <a:ext cx="262821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7982" y="414778"/>
            <a:ext cx="7732286"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162AD8-BBAE-4395-88CD-AD98819C927A}" type="datetime1">
              <a:rPr lang="en-US" smtClean="0"/>
              <a:t>9/7/2019</a:t>
            </a:fld>
            <a:endParaRPr lang="en-US"/>
          </a:p>
        </p:txBody>
      </p:sp>
      <p:sp>
        <p:nvSpPr>
          <p:cNvPr id="5" name="Footer Placeholder 4"/>
          <p:cNvSpPr>
            <a:spLocks noGrp="1"/>
          </p:cNvSpPr>
          <p:nvPr>
            <p:ph type="ftr" sz="quarter" idx="11"/>
          </p:nvPr>
        </p:nvSpPr>
        <p:spPr/>
        <p:txBody>
          <a:bodyPr/>
          <a:lstStyle/>
          <a:p>
            <a:r>
              <a:rPr lang="en-US" dirty="0" smtClean="0"/>
              <a:t>@jsonrow</a:t>
            </a:r>
            <a:endParaRPr lang="en-US" dirty="0"/>
          </a:p>
        </p:txBody>
      </p:sp>
      <p:sp>
        <p:nvSpPr>
          <p:cNvPr id="6" name="Slide Number Placeholder 5"/>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4010419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BD01FE-FCB7-49C9-B76B-55C61E2568EB}" type="datetime1">
              <a:rPr lang="en-US" smtClean="0"/>
              <a:t>9/7/2019</a:t>
            </a:fld>
            <a:endParaRPr lang="en-US"/>
          </a:p>
        </p:txBody>
      </p:sp>
      <p:sp>
        <p:nvSpPr>
          <p:cNvPr id="5" name="Footer Placeholder 4"/>
          <p:cNvSpPr>
            <a:spLocks noGrp="1"/>
          </p:cNvSpPr>
          <p:nvPr>
            <p:ph type="ftr" sz="quarter" idx="11"/>
          </p:nvPr>
        </p:nvSpPr>
        <p:spPr/>
        <p:txBody>
          <a:bodyPr/>
          <a:lstStyle/>
          <a:p>
            <a:r>
              <a:rPr lang="en-US" dirty="0" smtClean="0"/>
              <a:t>@jsonrow</a:t>
            </a:r>
            <a:endParaRPr lang="en-US" dirty="0"/>
          </a:p>
        </p:txBody>
      </p:sp>
      <p:sp>
        <p:nvSpPr>
          <p:cNvPr id="6" name="Slide Number Placeholder 5"/>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4017814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4" y="758952"/>
            <a:ext cx="10055781" cy="3566160"/>
          </a:xfrm>
        </p:spPr>
        <p:txBody>
          <a:bodyPr anchor="b" anchorCtr="0">
            <a:normAutofit/>
          </a:bodyPr>
          <a:lstStyle>
            <a:lvl1pPr>
              <a:lnSpc>
                <a:spcPct val="85000"/>
              </a:lnSpc>
              <a:defRPr sz="7998"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6994" y="4453128"/>
            <a:ext cx="10055781" cy="1143000"/>
          </a:xfrm>
        </p:spPr>
        <p:txBody>
          <a:bodyPr lIns="91440" rIns="91440" anchor="t" anchorCtr="0">
            <a:normAutofit/>
          </a:bodyPr>
          <a:lstStyle>
            <a:lvl1pPr marL="0" indent="0">
              <a:buNone/>
              <a:defRPr sz="2399" cap="all" spc="200" baseline="0">
                <a:solidFill>
                  <a:schemeClr val="tx2"/>
                </a:solidFill>
                <a:latin typeface="+mj-lt"/>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EE6AE0-BDDC-46E2-9CF1-E764D02D076B}" type="datetime1">
              <a:rPr lang="en-US" smtClean="0"/>
              <a:t>9/7/2019</a:t>
            </a:fld>
            <a:endParaRPr lang="en-US"/>
          </a:p>
        </p:txBody>
      </p:sp>
      <p:sp>
        <p:nvSpPr>
          <p:cNvPr id="5" name="Footer Placeholder 4"/>
          <p:cNvSpPr>
            <a:spLocks noGrp="1"/>
          </p:cNvSpPr>
          <p:nvPr>
            <p:ph type="ftr" sz="quarter" idx="11"/>
          </p:nvPr>
        </p:nvSpPr>
        <p:spPr/>
        <p:txBody>
          <a:bodyPr/>
          <a:lstStyle/>
          <a:p>
            <a:r>
              <a:rPr lang="en-US" dirty="0" smtClean="0"/>
              <a:t>@jsonrow</a:t>
            </a:r>
            <a:endParaRPr lang="en-US" dirty="0"/>
          </a:p>
        </p:txBody>
      </p:sp>
      <p:sp>
        <p:nvSpPr>
          <p:cNvPr id="6" name="Slide Number Placeholder 5"/>
          <p:cNvSpPr>
            <a:spLocks noGrp="1"/>
          </p:cNvSpPr>
          <p:nvPr>
            <p:ph type="sldNum" sz="quarter" idx="12"/>
          </p:nvPr>
        </p:nvSpPr>
        <p:spPr/>
        <p:txBody>
          <a:bodyPr/>
          <a:lstStyle/>
          <a:p>
            <a:fld id="{C014DD1E-5D91-48A3-AD6D-45FBA980D106}" type="slidenum">
              <a:rPr lang="en-US" smtClean="0"/>
              <a:t>‹#›</a:t>
            </a:fld>
            <a:endParaRPr lang="en-US"/>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7212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6994" y="286604"/>
            <a:ext cx="10055781"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6993" y="1845734"/>
            <a:ext cx="4936474"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6301" y="1845735"/>
            <a:ext cx="4936474"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74084E-0E11-4C80-84A0-CE7193FA4654}" type="datetime1">
              <a:rPr lang="en-US" smtClean="0"/>
              <a:t>9/7/2019</a:t>
            </a:fld>
            <a:endParaRPr lang="en-US"/>
          </a:p>
        </p:txBody>
      </p:sp>
      <p:sp>
        <p:nvSpPr>
          <p:cNvPr id="6" name="Footer Placeholder 5"/>
          <p:cNvSpPr>
            <a:spLocks noGrp="1"/>
          </p:cNvSpPr>
          <p:nvPr>
            <p:ph type="ftr" sz="quarter" idx="11"/>
          </p:nvPr>
        </p:nvSpPr>
        <p:spPr/>
        <p:txBody>
          <a:bodyPr/>
          <a:lstStyle/>
          <a:p>
            <a:r>
              <a:rPr lang="en-US" dirty="0" smtClean="0"/>
              <a:t>@jsonrow</a:t>
            </a:r>
            <a:endParaRPr lang="en-US" dirty="0"/>
          </a:p>
        </p:txBody>
      </p:sp>
      <p:sp>
        <p:nvSpPr>
          <p:cNvPr id="7" name="Slide Number Placeholder 6"/>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3285218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6994" y="286604"/>
            <a:ext cx="10055781"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6994"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1096994" y="2582334"/>
            <a:ext cx="4936474"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6301"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6301" y="2582334"/>
            <a:ext cx="4936474"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641FBB-4AD5-4348-AAFA-9C7D16E116A1}" type="datetime1">
              <a:rPr lang="en-US" smtClean="0"/>
              <a:t>9/7/2019</a:t>
            </a:fld>
            <a:endParaRPr lang="en-US"/>
          </a:p>
        </p:txBody>
      </p:sp>
      <p:sp>
        <p:nvSpPr>
          <p:cNvPr id="8" name="Footer Placeholder 7"/>
          <p:cNvSpPr>
            <a:spLocks noGrp="1"/>
          </p:cNvSpPr>
          <p:nvPr>
            <p:ph type="ftr" sz="quarter" idx="11"/>
          </p:nvPr>
        </p:nvSpPr>
        <p:spPr/>
        <p:txBody>
          <a:bodyPr/>
          <a:lstStyle/>
          <a:p>
            <a:r>
              <a:rPr lang="en-US" dirty="0" smtClean="0"/>
              <a:t>@jsonrow</a:t>
            </a:r>
            <a:endParaRPr lang="en-US" dirty="0"/>
          </a:p>
        </p:txBody>
      </p:sp>
      <p:sp>
        <p:nvSpPr>
          <p:cNvPr id="9" name="Slide Number Placeholder 8"/>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83747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B8E17E8-F59F-4736-A5AF-C5DA5082F4C4}" type="datetime1">
              <a:rPr lang="en-US" smtClean="0"/>
              <a:t>9/7/2019</a:t>
            </a:fld>
            <a:endParaRPr lang="en-US"/>
          </a:p>
        </p:txBody>
      </p:sp>
      <p:sp>
        <p:nvSpPr>
          <p:cNvPr id="4" name="Footer Placeholder 3"/>
          <p:cNvSpPr>
            <a:spLocks noGrp="1"/>
          </p:cNvSpPr>
          <p:nvPr>
            <p:ph type="ftr" sz="quarter" idx="11"/>
          </p:nvPr>
        </p:nvSpPr>
        <p:spPr/>
        <p:txBody>
          <a:bodyPr/>
          <a:lstStyle/>
          <a:p>
            <a:r>
              <a:rPr lang="en-US" dirty="0" smtClean="0"/>
              <a:t>@jsonrow</a:t>
            </a:r>
            <a:endParaRPr lang="en-US" dirty="0"/>
          </a:p>
        </p:txBody>
      </p:sp>
      <p:sp>
        <p:nvSpPr>
          <p:cNvPr id="5" name="Slide Number Placeholder 4"/>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1269465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C0D84EB-296C-4D32-AF08-529ACD4137FA}" type="datetime1">
              <a:rPr lang="en-US" smtClean="0"/>
              <a:t>9/7/2019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dirty="0" smtClean="0"/>
              <a:t>@jsonrow</a:t>
            </a:r>
            <a:endParaRPr lang="en-US" dirty="0"/>
          </a:p>
        </p:txBody>
      </p:sp>
      <p:sp>
        <p:nvSpPr>
          <p:cNvPr id="9" name="Slide Number Placeholder 8"/>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4075064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7" y="0"/>
            <a:ext cx="404973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39019" y="0"/>
            <a:ext cx="6399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081" y="594359"/>
            <a:ext cx="3199567" cy="2286000"/>
          </a:xfrm>
        </p:spPr>
        <p:txBody>
          <a:bodyPr anchor="b">
            <a:normAutofit/>
          </a:bodyPr>
          <a:lstStyle>
            <a:lvl1pPr>
              <a:defRPr sz="3599"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799350" y="731520"/>
            <a:ext cx="6490549"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081" y="2926080"/>
            <a:ext cx="3199567" cy="3379124"/>
          </a:xfrm>
        </p:spPr>
        <p:txBody>
          <a:bodyPr lIns="91440" rIns="91440">
            <a:normAutofit/>
          </a:bodyPr>
          <a:lstStyle>
            <a:lvl1pPr marL="0" indent="0">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391" y="6459786"/>
            <a:ext cx="2617828" cy="365125"/>
          </a:xfrm>
        </p:spPr>
        <p:txBody>
          <a:bodyPr/>
          <a:lstStyle>
            <a:lvl1pPr algn="l">
              <a:defRPr/>
            </a:lvl1pPr>
          </a:lstStyle>
          <a:p>
            <a:fld id="{811775C6-CCB8-4FF4-BDF0-E6FD5927766D}" type="datetime1">
              <a:rPr lang="en-US" smtClean="0"/>
              <a:t>9/7/2019</a:t>
            </a:fld>
            <a:endParaRPr lang="en-US"/>
          </a:p>
        </p:txBody>
      </p:sp>
      <p:sp>
        <p:nvSpPr>
          <p:cNvPr id="6" name="Footer Placeholder 5"/>
          <p:cNvSpPr>
            <a:spLocks noGrp="1"/>
          </p:cNvSpPr>
          <p:nvPr>
            <p:ph type="ftr" sz="quarter" idx="11"/>
          </p:nvPr>
        </p:nvSpPr>
        <p:spPr>
          <a:xfrm>
            <a:off x="4799350" y="6459786"/>
            <a:ext cx="4646990" cy="365125"/>
          </a:xfrm>
        </p:spPr>
        <p:txBody>
          <a:bodyPr/>
          <a:lstStyle>
            <a:lvl1pPr algn="l">
              <a:defRPr>
                <a:solidFill>
                  <a:schemeClr val="tx2"/>
                </a:solidFill>
              </a:defRPr>
            </a:lvl1pPr>
          </a:lstStyle>
          <a:p>
            <a:r>
              <a:rPr lang="en-US" dirty="0" smtClean="0"/>
              <a:t>@jsonrow</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014DD1E-5D91-48A3-AD6D-45FBA980D106}" type="slidenum">
              <a:rPr lang="en-US" smtClean="0"/>
              <a:t>‹#›</a:t>
            </a:fld>
            <a:endParaRPr lang="en-US"/>
          </a:p>
        </p:txBody>
      </p:sp>
    </p:spTree>
    <p:extLst>
      <p:ext uri="{BB962C8B-B14F-4D97-AF65-F5344CB8AC3E}">
        <p14:creationId xmlns:p14="http://schemas.microsoft.com/office/powerpoint/2010/main" val="3272213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5651"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4" y="5074920"/>
            <a:ext cx="10110630" cy="822960"/>
          </a:xfrm>
        </p:spPr>
        <p:txBody>
          <a:bodyPr lIns="91440" tIns="0" rIns="91440" bIns="0" anchor="b">
            <a:noAutofit/>
          </a:bodyPr>
          <a:lstStyle>
            <a:lvl1pPr>
              <a:defRPr sz="3599"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88810" cy="4915076"/>
          </a:xfrm>
          <a:blipFill>
            <a:blip r:embed="rId2"/>
            <a:stretch>
              <a:fillRect/>
            </a:stretch>
          </a:blipFill>
        </p:spPr>
        <p:txBody>
          <a:bodyPr lIns="457200" tIns="457200" anchor="t"/>
          <a:lstStyle>
            <a:lvl1pPr marL="0" indent="0">
              <a:buNone/>
              <a:defRPr sz="3199">
                <a:solidFill>
                  <a:schemeClr val="bg1"/>
                </a:solidFill>
              </a:defRPr>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a:t>Click icon to add picture</a:t>
            </a:r>
            <a:endParaRPr lang="en-US" dirty="0"/>
          </a:p>
        </p:txBody>
      </p:sp>
      <p:sp>
        <p:nvSpPr>
          <p:cNvPr id="4" name="Text Placeholder 3"/>
          <p:cNvSpPr>
            <a:spLocks noGrp="1"/>
          </p:cNvSpPr>
          <p:nvPr>
            <p:ph type="body" sz="half" idx="2"/>
          </p:nvPr>
        </p:nvSpPr>
        <p:spPr>
          <a:xfrm>
            <a:off x="1096994" y="5907023"/>
            <a:ext cx="1011063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A976D0-1055-4775-B26A-B26F49EB2AC6}" type="datetime1">
              <a:rPr lang="en-US" smtClean="0"/>
              <a:t>9/7/2019</a:t>
            </a:fld>
            <a:endParaRPr lang="en-US"/>
          </a:p>
        </p:txBody>
      </p:sp>
      <p:sp>
        <p:nvSpPr>
          <p:cNvPr id="6" name="Footer Placeholder 5"/>
          <p:cNvSpPr>
            <a:spLocks noGrp="1"/>
          </p:cNvSpPr>
          <p:nvPr>
            <p:ph type="ftr" sz="quarter" idx="11"/>
          </p:nvPr>
        </p:nvSpPr>
        <p:spPr/>
        <p:txBody>
          <a:bodyPr/>
          <a:lstStyle/>
          <a:p>
            <a:r>
              <a:rPr lang="en-US" dirty="0" smtClean="0"/>
              <a:t>@jsonrow</a:t>
            </a:r>
            <a:endParaRPr lang="en-US" dirty="0"/>
          </a:p>
        </p:txBody>
      </p:sp>
      <p:sp>
        <p:nvSpPr>
          <p:cNvPr id="7" name="Slide Number Placeholder 6"/>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512477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88826"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6994" y="286604"/>
            <a:ext cx="10055781"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6994" y="1845734"/>
            <a:ext cx="1005578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6995" y="6459786"/>
            <a:ext cx="2471627" cy="365125"/>
          </a:xfrm>
          <a:prstGeom prst="rect">
            <a:avLst/>
          </a:prstGeom>
        </p:spPr>
        <p:txBody>
          <a:bodyPr vert="horz" lIns="91440" tIns="45720" rIns="91440" bIns="45720" rtlCol="0" anchor="ctr"/>
          <a:lstStyle>
            <a:lvl1pPr algn="l">
              <a:defRPr sz="900">
                <a:solidFill>
                  <a:srgbClr val="FFFFFF"/>
                </a:solidFill>
              </a:defRPr>
            </a:lvl1pPr>
          </a:lstStyle>
          <a:p>
            <a:fld id="{570E9A61-A31B-44AF-81D7-DB6DE242223A}" type="datetime1">
              <a:rPr lang="en-US" smtClean="0"/>
              <a:t>9/7/2019</a:t>
            </a:fld>
            <a:endParaRPr lang="en-US"/>
          </a:p>
        </p:txBody>
      </p:sp>
      <p:sp>
        <p:nvSpPr>
          <p:cNvPr id="5" name="Footer Placeholder 4"/>
          <p:cNvSpPr>
            <a:spLocks noGrp="1"/>
          </p:cNvSpPr>
          <p:nvPr>
            <p:ph type="ftr" sz="quarter" idx="3"/>
          </p:nvPr>
        </p:nvSpPr>
        <p:spPr>
          <a:xfrm>
            <a:off x="3685225" y="6459786"/>
            <a:ext cx="4821548"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dirty="0" smtClean="0"/>
              <a:t>@jsonrow</a:t>
            </a:r>
            <a:endParaRPr lang="en-US" dirty="0"/>
          </a:p>
        </p:txBody>
      </p:sp>
      <p:sp>
        <p:nvSpPr>
          <p:cNvPr id="6" name="Slide Number Placeholder 5"/>
          <p:cNvSpPr>
            <a:spLocks noGrp="1"/>
          </p:cNvSpPr>
          <p:nvPr>
            <p:ph type="sldNum" sz="quarter" idx="4"/>
          </p:nvPr>
        </p:nvSpPr>
        <p:spPr>
          <a:xfrm>
            <a:off x="9897880" y="6459786"/>
            <a:ext cx="1311683" cy="365125"/>
          </a:xfrm>
          <a:prstGeom prst="rect">
            <a:avLst/>
          </a:prstGeom>
        </p:spPr>
        <p:txBody>
          <a:bodyPr vert="horz" lIns="91440" tIns="45720" rIns="91440" bIns="45720" rtlCol="0" anchor="ctr"/>
          <a:lstStyle>
            <a:lvl1pPr algn="r">
              <a:defRPr sz="1050">
                <a:solidFill>
                  <a:srgbClr val="FFFFFF"/>
                </a:solidFill>
              </a:defRPr>
            </a:lvl1pPr>
          </a:lstStyle>
          <a:p>
            <a:fld id="{C014DD1E-5D91-48A3-AD6D-45FBA980D106}" type="slidenum">
              <a:rPr lang="en-US" smtClean="0"/>
              <a:pPr/>
              <a:t>‹#›</a:t>
            </a:fld>
            <a:endParaRPr lang="en-US"/>
          </a:p>
        </p:txBody>
      </p:sp>
      <p:cxnSp>
        <p:nvCxnSpPr>
          <p:cNvPr id="10" name="Straight Connector 9"/>
          <p:cNvCxnSpPr/>
          <p:nvPr/>
        </p:nvCxnSpPr>
        <p:spPr>
          <a:xfrm>
            <a:off x="1193221" y="1737845"/>
            <a:ext cx="996436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1218206"/>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14126" rtl="0" eaLnBrk="1" latinLnBrk="0" hangingPunct="1">
        <a:lnSpc>
          <a:spcPct val="85000"/>
        </a:lnSpc>
        <a:spcBef>
          <a:spcPct val="0"/>
        </a:spcBef>
        <a:buNone/>
        <a:defRPr sz="4799" kern="1200" spc="-50" baseline="0">
          <a:solidFill>
            <a:schemeClr val="tx1">
              <a:lumMod val="75000"/>
              <a:lumOff val="25000"/>
            </a:schemeClr>
          </a:solidFill>
          <a:latin typeface="+mj-lt"/>
          <a:ea typeface="+mj-ea"/>
          <a:cs typeface="+mj-cs"/>
        </a:defRPr>
      </a:lvl1pPr>
    </p:titleStyle>
    <p:bodyStyle>
      <a:lvl1pPr marL="91413" indent="-91413" algn="l" defTabSz="914126"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1999" kern="1200">
          <a:solidFill>
            <a:schemeClr val="tx1">
              <a:lumMod val="75000"/>
              <a:lumOff val="25000"/>
            </a:schemeClr>
          </a:solidFill>
          <a:latin typeface="+mn-lt"/>
          <a:ea typeface="+mn-ea"/>
          <a:cs typeface="+mn-cs"/>
        </a:defRPr>
      </a:lvl1pPr>
      <a:lvl2pPr marL="383933" indent="-182825" algn="l" defTabSz="914126" rtl="0" eaLnBrk="1" latinLnBrk="0" hangingPunct="1">
        <a:lnSpc>
          <a:spcPct val="90000"/>
        </a:lnSpc>
        <a:spcBef>
          <a:spcPts val="200"/>
        </a:spcBef>
        <a:spcAft>
          <a:spcPts val="400"/>
        </a:spcAft>
        <a:buClr>
          <a:schemeClr val="accent1"/>
        </a:buClr>
        <a:buFont typeface="Calibri" pitchFamily="34" charset="0"/>
        <a:buChar char="◦"/>
        <a:defRPr sz="1799" kern="1200">
          <a:solidFill>
            <a:schemeClr val="tx1">
              <a:lumMod val="75000"/>
              <a:lumOff val="25000"/>
            </a:schemeClr>
          </a:solidFill>
          <a:latin typeface="+mn-lt"/>
          <a:ea typeface="+mn-ea"/>
          <a:cs typeface="+mn-cs"/>
        </a:defRPr>
      </a:lvl2pPr>
      <a:lvl3pPr marL="56675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583"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40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09967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61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55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49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rabbitmq.com/production-checklist.html"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err="1"/>
              <a:t>Microservice</a:t>
            </a:r>
            <a:r>
              <a:rPr lang="en-US" sz="4000" dirty="0"/>
              <a:t> Plumbing With </a:t>
            </a:r>
            <a:r>
              <a:rPr lang="en-US" sz="4000" dirty="0" err="1"/>
              <a:t>RabbitMQ</a:t>
            </a:r>
            <a:endParaRPr lang="en-US" sz="4000" dirty="0"/>
          </a:p>
        </p:txBody>
      </p:sp>
      <p:sp>
        <p:nvSpPr>
          <p:cNvPr id="5" name="Subtitle 4"/>
          <p:cNvSpPr>
            <a:spLocks noGrp="1"/>
          </p:cNvSpPr>
          <p:nvPr>
            <p:ph type="subTitle" idx="1"/>
          </p:nvPr>
        </p:nvSpPr>
        <p:spPr/>
        <p:txBody>
          <a:bodyPr>
            <a:normAutofit/>
          </a:bodyPr>
          <a:lstStyle/>
          <a:p>
            <a:r>
              <a:rPr lang="en-US" sz="2000" dirty="0" err="1"/>
              <a:t>async</a:t>
            </a:r>
            <a:r>
              <a:rPr lang="en-US" sz="2000" dirty="0"/>
              <a:t> messaging for </a:t>
            </a:r>
            <a:r>
              <a:rPr lang="en-US" sz="2000" dirty="0" err="1"/>
              <a:t>Microservices</a:t>
            </a:r>
            <a:endParaRPr lang="en-US" sz="2000" dirty="0"/>
          </a:p>
        </p:txBody>
      </p:sp>
      <p:sp>
        <p:nvSpPr>
          <p:cNvPr id="3" name="TextBox 2"/>
          <p:cNvSpPr txBox="1"/>
          <p:nvPr/>
        </p:nvSpPr>
        <p:spPr>
          <a:xfrm>
            <a:off x="6780212" y="5029200"/>
            <a:ext cx="4495801" cy="1015663"/>
          </a:xfrm>
          <a:prstGeom prst="rect">
            <a:avLst/>
          </a:prstGeom>
          <a:noFill/>
        </p:spPr>
        <p:txBody>
          <a:bodyPr wrap="square" rtlCol="0" anchor="t" anchorCtr="0">
            <a:spAutoFit/>
          </a:bodyPr>
          <a:lstStyle/>
          <a:p>
            <a:pPr algn="r"/>
            <a:r>
              <a:rPr lang="en-US" sz="2000" dirty="0">
                <a:cs typeface="Arial" panose="020B0604020202020204" pitchFamily="34" charset="0"/>
              </a:rPr>
              <a:t>@</a:t>
            </a:r>
            <a:r>
              <a:rPr lang="en-US" sz="2000" dirty="0" err="1" smtClean="0">
                <a:cs typeface="Arial" panose="020B0604020202020204" pitchFamily="34" charset="0"/>
              </a:rPr>
              <a:t>jsonrow</a:t>
            </a:r>
            <a:r>
              <a:rPr lang="en-US" sz="2000" dirty="0" smtClean="0">
                <a:latin typeface="+mj-lt"/>
                <a:cs typeface="Arial" panose="020B0604020202020204" pitchFamily="34" charset="0"/>
              </a:rPr>
              <a:t/>
            </a:r>
            <a:br>
              <a:rPr lang="en-US" sz="2000" dirty="0" smtClean="0">
                <a:latin typeface="+mj-lt"/>
                <a:cs typeface="Arial" panose="020B0604020202020204" pitchFamily="34" charset="0"/>
              </a:rPr>
            </a:br>
            <a:r>
              <a:rPr lang="en-US" sz="2000" dirty="0" smtClean="0">
                <a:latin typeface="+mj-lt"/>
                <a:cs typeface="Arial" panose="020B0604020202020204" pitchFamily="34" charset="0"/>
              </a:rPr>
              <a:t>jasonrowe@gmail.com</a:t>
            </a:r>
          </a:p>
          <a:p>
            <a:pPr algn="r"/>
            <a:r>
              <a:rPr lang="en-US" sz="2000" dirty="0" smtClean="0"/>
              <a:t>https</a:t>
            </a:r>
            <a:r>
              <a:rPr lang="en-US" sz="2000"/>
              <a:t>://</a:t>
            </a:r>
            <a:r>
              <a:rPr lang="en-US" sz="2000" smtClean="0"/>
              <a:t>github.com/JasonRowe</a:t>
            </a:r>
            <a:endParaRPr lang="en-US" sz="2000" dirty="0">
              <a:latin typeface="+mj-lt"/>
              <a:cs typeface="Arial" panose="020B0604020202020204" pitchFamily="34" charset="0"/>
            </a:endParaRP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ounded Rectangle 46"/>
          <p:cNvSpPr/>
          <p:nvPr/>
        </p:nvSpPr>
        <p:spPr>
          <a:xfrm>
            <a:off x="2894012" y="3048000"/>
            <a:ext cx="4648200" cy="1143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err="1" smtClean="0"/>
              <a:t>Protolabs</a:t>
            </a:r>
            <a:r>
              <a:rPr lang="en-US" dirty="0" smtClean="0"/>
              <a:t> </a:t>
            </a:r>
            <a:r>
              <a:rPr lang="en-US" dirty="0" err="1" smtClean="0"/>
              <a:t>RabbitMQ</a:t>
            </a:r>
            <a:r>
              <a:rPr lang="en-US" dirty="0" smtClean="0"/>
              <a:t> - Standardize</a:t>
            </a:r>
            <a:endParaRPr lang="en-US" dirty="0"/>
          </a:p>
        </p:txBody>
      </p:sp>
      <p:sp>
        <p:nvSpPr>
          <p:cNvPr id="4" name="Footer Placeholder 3"/>
          <p:cNvSpPr>
            <a:spLocks noGrp="1"/>
          </p:cNvSpPr>
          <p:nvPr>
            <p:ph type="ftr" sz="quarter" idx="11"/>
          </p:nvPr>
        </p:nvSpPr>
        <p:spPr/>
        <p:txBody>
          <a:bodyPr/>
          <a:lstStyle/>
          <a:p>
            <a:r>
              <a:rPr lang="en-US" smtClean="0"/>
              <a:t>@jsonrow</a:t>
            </a:r>
            <a:endParaRPr lang="en-US" dirty="0"/>
          </a:p>
        </p:txBody>
      </p:sp>
      <p:sp>
        <p:nvSpPr>
          <p:cNvPr id="5" name="Rectangle 4"/>
          <p:cNvSpPr/>
          <p:nvPr/>
        </p:nvSpPr>
        <p:spPr>
          <a:xfrm>
            <a:off x="1598612" y="3444766"/>
            <a:ext cx="914400" cy="5334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t>
            </a:r>
            <a:endParaRPr lang="en-US" dirty="0"/>
          </a:p>
        </p:txBody>
      </p:sp>
      <p:cxnSp>
        <p:nvCxnSpPr>
          <p:cNvPr id="6" name="Straight Arrow Connector 5"/>
          <p:cNvCxnSpPr>
            <a:stCxn id="9" idx="3"/>
            <a:endCxn id="7" idx="2"/>
          </p:cNvCxnSpPr>
          <p:nvPr/>
        </p:nvCxnSpPr>
        <p:spPr>
          <a:xfrm>
            <a:off x="7237412" y="3699641"/>
            <a:ext cx="762000" cy="2329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7999412" y="3276601"/>
            <a:ext cx="861454" cy="8926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8" name="Rectangle 7"/>
          <p:cNvSpPr/>
          <p:nvPr/>
        </p:nvSpPr>
        <p:spPr>
          <a:xfrm>
            <a:off x="3808412" y="3429000"/>
            <a:ext cx="990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p>
        </p:txBody>
      </p:sp>
      <p:sp>
        <p:nvSpPr>
          <p:cNvPr id="9" name="Rounded Rectangle 8"/>
          <p:cNvSpPr/>
          <p:nvPr/>
        </p:nvSpPr>
        <p:spPr>
          <a:xfrm>
            <a:off x="5942012" y="3426372"/>
            <a:ext cx="1295400" cy="546538"/>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a:t>
            </a:r>
            <a:endParaRPr lang="en-US" dirty="0"/>
          </a:p>
        </p:txBody>
      </p:sp>
      <p:cxnSp>
        <p:nvCxnSpPr>
          <p:cNvPr id="10" name="Straight Arrow Connector 9"/>
          <p:cNvCxnSpPr>
            <a:stCxn id="9" idx="1"/>
            <a:endCxn id="8" idx="3"/>
          </p:cNvCxnSpPr>
          <p:nvPr/>
        </p:nvCxnSpPr>
        <p:spPr>
          <a:xfrm flipH="1" flipV="1">
            <a:off x="4799012" y="3695700"/>
            <a:ext cx="1143000" cy="394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3"/>
            <a:endCxn id="8" idx="1"/>
          </p:cNvCxnSpPr>
          <p:nvPr/>
        </p:nvCxnSpPr>
        <p:spPr>
          <a:xfrm flipV="1">
            <a:off x="2513012" y="3695700"/>
            <a:ext cx="1295400" cy="15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522412" y="2598003"/>
            <a:ext cx="1392176" cy="830997"/>
          </a:xfrm>
          <a:prstGeom prst="rect">
            <a:avLst/>
          </a:prstGeom>
          <a:noFill/>
        </p:spPr>
        <p:txBody>
          <a:bodyPr wrap="none" rtlCol="0">
            <a:spAutoFit/>
          </a:bodyPr>
          <a:lstStyle/>
          <a:p>
            <a:r>
              <a:rPr lang="en-US" dirty="0" err="1" smtClean="0"/>
              <a:t>EasyNetQ</a:t>
            </a:r>
            <a:r>
              <a:rPr lang="en-US" dirty="0" smtClean="0"/>
              <a:t/>
            </a:r>
            <a:br>
              <a:rPr lang="en-US" dirty="0" smtClean="0"/>
            </a:br>
            <a:r>
              <a:rPr lang="en-US" dirty="0" smtClean="0"/>
              <a:t>Bunny</a:t>
            </a:r>
            <a:endParaRPr lang="en-US" dirty="0"/>
          </a:p>
        </p:txBody>
      </p:sp>
      <p:sp>
        <p:nvSpPr>
          <p:cNvPr id="43" name="TextBox 42"/>
          <p:cNvSpPr txBox="1"/>
          <p:nvPr/>
        </p:nvSpPr>
        <p:spPr>
          <a:xfrm>
            <a:off x="5408612" y="2967335"/>
            <a:ext cx="1885068" cy="461665"/>
          </a:xfrm>
          <a:prstGeom prst="rect">
            <a:avLst/>
          </a:prstGeom>
          <a:noFill/>
        </p:spPr>
        <p:txBody>
          <a:bodyPr wrap="none" rtlCol="0">
            <a:spAutoFit/>
          </a:bodyPr>
          <a:lstStyle/>
          <a:p>
            <a:r>
              <a:rPr lang="en-US" dirty="0" smtClean="0"/>
              <a:t>Cluster AMER</a:t>
            </a:r>
            <a:endParaRPr lang="en-US" dirty="0"/>
          </a:p>
        </p:txBody>
      </p:sp>
      <p:cxnSp>
        <p:nvCxnSpPr>
          <p:cNvPr id="45" name="Straight Arrow Connector 44"/>
          <p:cNvCxnSpPr>
            <a:stCxn id="8" idx="2"/>
            <a:endCxn id="52" idx="0"/>
          </p:cNvCxnSpPr>
          <p:nvPr/>
        </p:nvCxnSpPr>
        <p:spPr>
          <a:xfrm>
            <a:off x="4303712" y="3962400"/>
            <a:ext cx="0" cy="115993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4265612" y="4191000"/>
            <a:ext cx="1533561" cy="461665"/>
          </a:xfrm>
          <a:prstGeom prst="rect">
            <a:avLst/>
          </a:prstGeom>
          <a:noFill/>
        </p:spPr>
        <p:txBody>
          <a:bodyPr wrap="none" rtlCol="0">
            <a:spAutoFit/>
          </a:bodyPr>
          <a:lstStyle/>
          <a:p>
            <a:r>
              <a:rPr lang="en-US" dirty="0" smtClean="0"/>
              <a:t>Federation</a:t>
            </a:r>
            <a:endParaRPr lang="en-US" dirty="0"/>
          </a:p>
        </p:txBody>
      </p:sp>
      <p:cxnSp>
        <p:nvCxnSpPr>
          <p:cNvPr id="50" name="Straight Arrow Connector 49"/>
          <p:cNvCxnSpPr>
            <a:stCxn id="53" idx="3"/>
            <a:endCxn id="51" idx="2"/>
          </p:cNvCxnSpPr>
          <p:nvPr/>
        </p:nvCxnSpPr>
        <p:spPr>
          <a:xfrm flipV="1">
            <a:off x="7161212" y="5372100"/>
            <a:ext cx="914400" cy="394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8075612" y="4953000"/>
            <a:ext cx="861454"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52" name="Rectangle 51"/>
          <p:cNvSpPr/>
          <p:nvPr/>
        </p:nvSpPr>
        <p:spPr>
          <a:xfrm>
            <a:off x="3808412" y="5122333"/>
            <a:ext cx="990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p>
        </p:txBody>
      </p:sp>
      <p:sp>
        <p:nvSpPr>
          <p:cNvPr id="53" name="Rounded Rectangle 52"/>
          <p:cNvSpPr/>
          <p:nvPr/>
        </p:nvSpPr>
        <p:spPr>
          <a:xfrm>
            <a:off x="5865812" y="5102772"/>
            <a:ext cx="1295400" cy="546538"/>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a:t>
            </a:r>
            <a:endParaRPr lang="en-US" dirty="0"/>
          </a:p>
        </p:txBody>
      </p:sp>
      <p:cxnSp>
        <p:nvCxnSpPr>
          <p:cNvPr id="54" name="Straight Arrow Connector 53"/>
          <p:cNvCxnSpPr>
            <a:stCxn id="53" idx="1"/>
            <a:endCxn id="52" idx="3"/>
          </p:cNvCxnSpPr>
          <p:nvPr/>
        </p:nvCxnSpPr>
        <p:spPr>
          <a:xfrm flipH="1">
            <a:off x="4799012" y="5376041"/>
            <a:ext cx="1066800" cy="1299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5408612" y="4643735"/>
            <a:ext cx="1980670" cy="461665"/>
          </a:xfrm>
          <a:prstGeom prst="rect">
            <a:avLst/>
          </a:prstGeom>
          <a:noFill/>
        </p:spPr>
        <p:txBody>
          <a:bodyPr wrap="none" rtlCol="0">
            <a:spAutoFit/>
          </a:bodyPr>
          <a:lstStyle/>
          <a:p>
            <a:r>
              <a:rPr lang="en-US" dirty="0" smtClean="0"/>
              <a:t>Clusters EMEA</a:t>
            </a:r>
            <a:endParaRPr lang="en-US" dirty="0"/>
          </a:p>
        </p:txBody>
      </p:sp>
      <p:sp>
        <p:nvSpPr>
          <p:cNvPr id="57" name="Rounded Rectangle 56"/>
          <p:cNvSpPr/>
          <p:nvPr/>
        </p:nvSpPr>
        <p:spPr>
          <a:xfrm>
            <a:off x="2894012" y="4724400"/>
            <a:ext cx="4648200" cy="1219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3142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 </a:t>
            </a:r>
            <a:r>
              <a:rPr lang="en-US" dirty="0" smtClean="0"/>
              <a:t>Durability</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0812" y="2286000"/>
            <a:ext cx="12473728" cy="6814299"/>
          </a:xfrm>
          <a:prstGeom prst="rect">
            <a:avLst/>
          </a:prstGeom>
        </p:spPr>
      </p:pic>
      <p:sp>
        <p:nvSpPr>
          <p:cNvPr id="5" name="Content Placeholder 2"/>
          <p:cNvSpPr txBox="1">
            <a:spLocks/>
          </p:cNvSpPr>
          <p:nvPr/>
        </p:nvSpPr>
        <p:spPr>
          <a:xfrm>
            <a:off x="1096994" y="1845734"/>
            <a:ext cx="10055781" cy="4023360"/>
          </a:xfrm>
          <a:prstGeom prst="rect">
            <a:avLst/>
          </a:prstGeom>
        </p:spPr>
        <p:txBody>
          <a:bodyPr vert="horz" lIns="0" tIns="45720" rIns="0" bIns="45720" rtlCol="0">
            <a:normAutofit/>
          </a:bodyPr>
          <a:lstStyle>
            <a:lvl1pPr marL="91413" indent="-91413" algn="l" defTabSz="914126"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1999" kern="1200">
                <a:solidFill>
                  <a:schemeClr val="tx1">
                    <a:lumMod val="75000"/>
                    <a:lumOff val="25000"/>
                  </a:schemeClr>
                </a:solidFill>
                <a:latin typeface="+mn-lt"/>
                <a:ea typeface="+mn-ea"/>
                <a:cs typeface="+mn-cs"/>
              </a:defRPr>
            </a:lvl1pPr>
            <a:lvl2pPr marL="383933" indent="-182825" algn="l" defTabSz="914126" rtl="0" eaLnBrk="1" latinLnBrk="0" hangingPunct="1">
              <a:lnSpc>
                <a:spcPct val="90000"/>
              </a:lnSpc>
              <a:spcBef>
                <a:spcPts val="200"/>
              </a:spcBef>
              <a:spcAft>
                <a:spcPts val="400"/>
              </a:spcAft>
              <a:buClr>
                <a:schemeClr val="accent1"/>
              </a:buClr>
              <a:buFont typeface="Calibri" pitchFamily="34" charset="0"/>
              <a:buChar char="◦"/>
              <a:defRPr sz="1799" kern="1200">
                <a:solidFill>
                  <a:schemeClr val="tx1">
                    <a:lumMod val="75000"/>
                    <a:lumOff val="25000"/>
                  </a:schemeClr>
                </a:solidFill>
                <a:latin typeface="+mn-lt"/>
                <a:ea typeface="+mn-ea"/>
                <a:cs typeface="+mn-cs"/>
              </a:defRPr>
            </a:lvl2pPr>
            <a:lvl3pPr marL="56675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583"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40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09967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61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55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49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smtClean="0"/>
              <a:t>Publisher confirms</a:t>
            </a:r>
          </a:p>
          <a:p>
            <a:r>
              <a:rPr lang="en-US" dirty="0"/>
              <a:t>Durability exchanges and </a:t>
            </a:r>
            <a:r>
              <a:rPr lang="en-US" dirty="0" smtClean="0"/>
              <a:t>queues</a:t>
            </a:r>
          </a:p>
          <a:p>
            <a:r>
              <a:rPr lang="en-US" dirty="0" smtClean="0"/>
              <a:t>message</a:t>
            </a:r>
            <a:r>
              <a:rPr lang="en-US" i="1" dirty="0" smtClean="0"/>
              <a:t> </a:t>
            </a:r>
            <a:r>
              <a:rPr lang="en-US" dirty="0"/>
              <a:t>acknowledgements</a:t>
            </a:r>
            <a:r>
              <a:rPr lang="en-US" i="1" dirty="0"/>
              <a:t> </a:t>
            </a:r>
          </a:p>
          <a:p>
            <a:r>
              <a:rPr lang="en-US" dirty="0"/>
              <a:t>Delivery and processing </a:t>
            </a:r>
            <a:r>
              <a:rPr lang="en-US" dirty="0" smtClean="0"/>
              <a:t>confirmation</a:t>
            </a:r>
            <a:endParaRPr lang="en-US" dirty="0"/>
          </a:p>
        </p:txBody>
      </p:sp>
      <p:sp>
        <p:nvSpPr>
          <p:cNvPr id="3" name="Footer Placeholder 2"/>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2263900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 </a:t>
            </a:r>
            <a:r>
              <a:rPr lang="en-US" dirty="0" smtClean="0"/>
              <a:t>Publishing</a:t>
            </a:r>
            <a:endParaRPr lang="en-US" dirty="0"/>
          </a:p>
        </p:txBody>
      </p:sp>
      <p:sp>
        <p:nvSpPr>
          <p:cNvPr id="4" name="Footer Placeholder 3"/>
          <p:cNvSpPr>
            <a:spLocks noGrp="1"/>
          </p:cNvSpPr>
          <p:nvPr>
            <p:ph type="ftr" sz="quarter" idx="11"/>
          </p:nvPr>
        </p:nvSpPr>
        <p:spPr/>
        <p:txBody>
          <a:bodyPr/>
          <a:lstStyle/>
          <a:p>
            <a:r>
              <a:rPr lang="en-US" smtClean="0"/>
              <a:t>@jsonrow</a:t>
            </a:r>
            <a:endParaRPr lang="en-US" dirty="0"/>
          </a:p>
        </p:txBody>
      </p:sp>
      <p:sp>
        <p:nvSpPr>
          <p:cNvPr id="6" name="TextBox 5"/>
          <p:cNvSpPr txBox="1"/>
          <p:nvPr/>
        </p:nvSpPr>
        <p:spPr>
          <a:xfrm>
            <a:off x="7008812" y="5638800"/>
            <a:ext cx="4848379" cy="369332"/>
          </a:xfrm>
          <a:prstGeom prst="rect">
            <a:avLst/>
          </a:prstGeom>
          <a:noFill/>
        </p:spPr>
        <p:txBody>
          <a:bodyPr wrap="none" rtlCol="0">
            <a:spAutoFit/>
          </a:bodyPr>
          <a:lstStyle/>
          <a:p>
            <a:r>
              <a:rPr lang="en-US" altLang="en-US" sz="1800" dirty="0"/>
              <a:t>Message Publishing in </a:t>
            </a:r>
            <a:r>
              <a:rPr lang="en-US" altLang="en-US" sz="1800" dirty="0" err="1"/>
              <a:t>RabbitMQ</a:t>
            </a:r>
            <a:r>
              <a:rPr lang="en-US" altLang="en-US" sz="1800" dirty="0"/>
              <a:t>, by Gavin M </a:t>
            </a:r>
            <a:r>
              <a:rPr lang="en-US" altLang="en-US" sz="1800" dirty="0" smtClean="0"/>
              <a:t>Roy</a:t>
            </a:r>
            <a:endParaRPr lang="en-US" altLang="en-US" sz="18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6812" y="2514600"/>
            <a:ext cx="7762875" cy="2962275"/>
          </a:xfrm>
          <a:prstGeom prst="rect">
            <a:avLst/>
          </a:prstGeom>
        </p:spPr>
      </p:pic>
    </p:spTree>
    <p:extLst>
      <p:ext uri="{BB962C8B-B14F-4D97-AF65-F5344CB8AC3E}">
        <p14:creationId xmlns:p14="http://schemas.microsoft.com/office/powerpoint/2010/main" val="1185160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Receiving Messages</a:t>
            </a:r>
            <a:endParaRPr lang="en-US" dirty="0"/>
          </a:p>
        </p:txBody>
      </p:sp>
      <p:sp>
        <p:nvSpPr>
          <p:cNvPr id="4" name="Footer Placeholder 3"/>
          <p:cNvSpPr>
            <a:spLocks noGrp="1"/>
          </p:cNvSpPr>
          <p:nvPr>
            <p:ph type="ftr" sz="quarter" idx="11"/>
          </p:nvPr>
        </p:nvSpPr>
        <p:spPr/>
        <p:txBody>
          <a:bodyPr/>
          <a:lstStyle/>
          <a:p>
            <a:r>
              <a:rPr lang="en-US" smtClean="0"/>
              <a:t>@jsonrow</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2975" y="2286000"/>
            <a:ext cx="7762875" cy="3657600"/>
          </a:xfrm>
          <a:prstGeom prst="rect">
            <a:avLst/>
          </a:prstGeom>
        </p:spPr>
      </p:pic>
      <p:sp>
        <p:nvSpPr>
          <p:cNvPr id="7" name="TextBox 6"/>
          <p:cNvSpPr txBox="1"/>
          <p:nvPr/>
        </p:nvSpPr>
        <p:spPr>
          <a:xfrm>
            <a:off x="7008812" y="5638800"/>
            <a:ext cx="4848379" cy="646331"/>
          </a:xfrm>
          <a:prstGeom prst="rect">
            <a:avLst/>
          </a:prstGeom>
          <a:noFill/>
        </p:spPr>
        <p:txBody>
          <a:bodyPr wrap="none" rtlCol="0">
            <a:spAutoFit/>
          </a:bodyPr>
          <a:lstStyle/>
          <a:p>
            <a:r>
              <a:rPr lang="en-US" altLang="en-US" sz="1800" dirty="0"/>
              <a:t>Message Publishing in </a:t>
            </a:r>
            <a:r>
              <a:rPr lang="en-US" altLang="en-US" sz="1800" dirty="0" err="1"/>
              <a:t>RabbitMQ</a:t>
            </a:r>
            <a:r>
              <a:rPr lang="en-US" altLang="en-US" sz="1800" dirty="0"/>
              <a:t>, by Gavin M Roy</a:t>
            </a:r>
          </a:p>
          <a:p>
            <a:endParaRPr lang="en-US" sz="1800" dirty="0"/>
          </a:p>
        </p:txBody>
      </p:sp>
    </p:spTree>
    <p:extLst>
      <p:ext uri="{BB962C8B-B14F-4D97-AF65-F5344CB8AC3E}">
        <p14:creationId xmlns:p14="http://schemas.microsoft.com/office/powerpoint/2010/main" val="3881349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A62E6F-8298-1C47-AF4C-D6B380DC5E27}"/>
              </a:ext>
            </a:extLst>
          </p:cNvPr>
          <p:cNvSpPr>
            <a:spLocks noGrp="1"/>
          </p:cNvSpPr>
          <p:nvPr>
            <p:ph type="title"/>
          </p:nvPr>
        </p:nvSpPr>
        <p:spPr/>
        <p:txBody>
          <a:bodyPr/>
          <a:lstStyle/>
          <a:p>
            <a:r>
              <a:rPr lang="en-US" dirty="0"/>
              <a:t>High </a:t>
            </a:r>
            <a:r>
              <a:rPr lang="en-US" dirty="0" smtClean="0"/>
              <a:t>Availability</a:t>
            </a:r>
            <a:endParaRPr lang="en-US" dirty="0"/>
          </a:p>
        </p:txBody>
      </p:sp>
      <p:sp>
        <p:nvSpPr>
          <p:cNvPr id="3" name="Content Placeholder 2">
            <a:extLst>
              <a:ext uri="{FF2B5EF4-FFF2-40B4-BE49-F238E27FC236}">
                <a16:creationId xmlns:a16="http://schemas.microsoft.com/office/drawing/2014/main" xmlns="" id="{B8E69FE9-10A4-C042-92DF-E8733DFFC11A}"/>
              </a:ext>
            </a:extLst>
          </p:cNvPr>
          <p:cNvSpPr>
            <a:spLocks noGrp="1"/>
          </p:cNvSpPr>
          <p:nvPr>
            <p:ph idx="1"/>
          </p:nvPr>
        </p:nvSpPr>
        <p:spPr>
          <a:xfrm>
            <a:off x="1102947" y="1751971"/>
            <a:ext cx="10055781" cy="4023360"/>
          </a:xfrm>
        </p:spPr>
        <p:txBody>
          <a:bodyPr/>
          <a:lstStyle/>
          <a:p>
            <a:endParaRPr lang="en-US" dirty="0" smtClean="0"/>
          </a:p>
          <a:p>
            <a:r>
              <a:rPr lang="en-US" sz="2800" dirty="0" smtClean="0"/>
              <a:t>Enable Publisher confirms</a:t>
            </a:r>
          </a:p>
          <a:p>
            <a:r>
              <a:rPr lang="en-US" sz="2800" dirty="0" smtClean="0"/>
              <a:t>Use Durable </a:t>
            </a:r>
            <a:r>
              <a:rPr lang="en-US" sz="2800" dirty="0"/>
              <a:t>queues, exchanges </a:t>
            </a:r>
            <a:endParaRPr lang="en-US" sz="2800" dirty="0" smtClean="0"/>
          </a:p>
          <a:p>
            <a:r>
              <a:rPr lang="en-US" sz="2800" dirty="0" smtClean="0"/>
              <a:t>Extensions to consider - consistently </a:t>
            </a:r>
            <a:r>
              <a:rPr lang="en-US" sz="2800" dirty="0"/>
              <a:t>hash and </a:t>
            </a:r>
            <a:r>
              <a:rPr lang="en-US" sz="2800" dirty="0" err="1" smtClean="0"/>
              <a:t>sharding</a:t>
            </a:r>
            <a:endParaRPr lang="en-US" sz="2800" dirty="0"/>
          </a:p>
          <a:p>
            <a:r>
              <a:rPr lang="en-US" sz="2800" dirty="0"/>
              <a:t>Do not enable </a:t>
            </a:r>
            <a:r>
              <a:rPr lang="en-US" sz="2800" dirty="0" err="1"/>
              <a:t>HiPE</a:t>
            </a:r>
            <a:endParaRPr lang="en-US" sz="2800" dirty="0"/>
          </a:p>
          <a:p>
            <a:r>
              <a:rPr lang="en-US" sz="2800" dirty="0" err="1" smtClean="0"/>
              <a:t>Prefetch</a:t>
            </a:r>
            <a:r>
              <a:rPr lang="en-US" sz="2800" dirty="0" smtClean="0"/>
              <a:t> </a:t>
            </a:r>
            <a:r>
              <a:rPr lang="en-US" sz="2800" dirty="0"/>
              <a:t>configuration </a:t>
            </a:r>
          </a:p>
          <a:p>
            <a:r>
              <a:rPr lang="en-US" sz="2800" dirty="0" smtClean="0"/>
              <a:t>Multi </a:t>
            </a:r>
            <a:r>
              <a:rPr lang="en-US" sz="2800" dirty="0"/>
              <a:t>nodes with HA policy</a:t>
            </a:r>
          </a:p>
          <a:p>
            <a:endParaRPr lang="en-US" dirty="0"/>
          </a:p>
          <a:p>
            <a:endParaRPr lang="en-US" dirty="0"/>
          </a:p>
        </p:txBody>
      </p:sp>
      <p:sp>
        <p:nvSpPr>
          <p:cNvPr id="4" name="Footer Placeholder 3"/>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1955606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61FBBD-A24C-6D42-8F8A-A6AA065CB091}"/>
              </a:ext>
            </a:extLst>
          </p:cNvPr>
          <p:cNvSpPr>
            <a:spLocks noGrp="1"/>
          </p:cNvSpPr>
          <p:nvPr>
            <p:ph type="title"/>
          </p:nvPr>
        </p:nvSpPr>
        <p:spPr/>
        <p:txBody>
          <a:bodyPr/>
          <a:lstStyle/>
          <a:p>
            <a:r>
              <a:rPr lang="en-US" dirty="0"/>
              <a:t>High </a:t>
            </a:r>
            <a:r>
              <a:rPr lang="en-US" dirty="0" smtClean="0"/>
              <a:t>Performance</a:t>
            </a:r>
            <a:endParaRPr lang="en-US" dirty="0"/>
          </a:p>
        </p:txBody>
      </p:sp>
      <p:sp>
        <p:nvSpPr>
          <p:cNvPr id="3" name="Content Placeholder 2">
            <a:extLst>
              <a:ext uri="{FF2B5EF4-FFF2-40B4-BE49-F238E27FC236}">
                <a16:creationId xmlns:a16="http://schemas.microsoft.com/office/drawing/2014/main" xmlns="" id="{6740D746-4A8D-C247-BFC8-427B66B6126A}"/>
              </a:ext>
            </a:extLst>
          </p:cNvPr>
          <p:cNvSpPr>
            <a:spLocks noGrp="1"/>
          </p:cNvSpPr>
          <p:nvPr>
            <p:ph idx="1"/>
          </p:nvPr>
        </p:nvSpPr>
        <p:spPr/>
        <p:txBody>
          <a:bodyPr/>
          <a:lstStyle/>
          <a:p>
            <a:r>
              <a:rPr lang="en-US" sz="2800" dirty="0"/>
              <a:t>Enable </a:t>
            </a:r>
            <a:r>
              <a:rPr lang="en-US" sz="2800" dirty="0" err="1"/>
              <a:t>HiPE</a:t>
            </a:r>
            <a:endParaRPr lang="en-US" sz="2800" dirty="0"/>
          </a:p>
          <a:p>
            <a:r>
              <a:rPr lang="en-US" sz="2800" dirty="0"/>
              <a:t>Disable </a:t>
            </a:r>
            <a:r>
              <a:rPr lang="en-US" sz="2800" dirty="0" err="1"/>
              <a:t>LazyQueue</a:t>
            </a:r>
            <a:endParaRPr lang="en-US" sz="2800" dirty="0"/>
          </a:p>
          <a:p>
            <a:r>
              <a:rPr lang="en-US" sz="2800" dirty="0"/>
              <a:t>Short queues</a:t>
            </a:r>
          </a:p>
          <a:p>
            <a:r>
              <a:rPr lang="en-US" sz="2800" dirty="0" smtClean="0"/>
              <a:t>Transient  </a:t>
            </a:r>
            <a:r>
              <a:rPr lang="en-US" sz="2800" dirty="0"/>
              <a:t>Messages </a:t>
            </a:r>
          </a:p>
          <a:p>
            <a:r>
              <a:rPr lang="en-US" sz="2800" dirty="0"/>
              <a:t>Disable </a:t>
            </a:r>
            <a:r>
              <a:rPr lang="en-US" sz="2800" dirty="0" smtClean="0"/>
              <a:t>HA</a:t>
            </a:r>
            <a:endParaRPr lang="en-US" sz="2800" dirty="0"/>
          </a:p>
          <a:p>
            <a:endParaRPr lang="en-US" dirty="0"/>
          </a:p>
          <a:p>
            <a:endParaRPr lang="en-US" dirty="0"/>
          </a:p>
        </p:txBody>
      </p:sp>
      <p:sp>
        <p:nvSpPr>
          <p:cNvPr id="4" name="Footer Placeholder 3"/>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4279805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My Recent </a:t>
            </a:r>
            <a:r>
              <a:rPr lang="en-US" dirty="0" err="1"/>
              <a:t>RabbitMQ</a:t>
            </a:r>
            <a:r>
              <a:rPr lang="en-US" dirty="0"/>
              <a:t> success story.</a:t>
            </a:r>
          </a:p>
        </p:txBody>
      </p:sp>
      <p:pic>
        <p:nvPicPr>
          <p:cNvPr id="4" name="Picture Placeholder 3"/>
          <p:cNvPicPr>
            <a:picLocks noGrp="1" noChangeAspect="1"/>
          </p:cNvPicPr>
          <p:nvPr>
            <p:ph type="pic" idx="1"/>
          </p:nvPr>
        </p:nvPicPr>
        <p:blipFill>
          <a:blip r:embed="rId3">
            <a:extLst>
              <a:ext uri="{28A0092B-C50C-407E-A947-70E740481C1C}">
                <a14:useLocalDpi xmlns:a14="http://schemas.microsoft.com/office/drawing/2010/main" val="0"/>
              </a:ext>
            </a:extLst>
          </a:blip>
          <a:srcRect t="19727" b="19727"/>
          <a:stretch>
            <a:fillRect/>
          </a:stretch>
        </p:blipFill>
        <p:spPr/>
      </p:pic>
      <p:sp>
        <p:nvSpPr>
          <p:cNvPr id="5" name="Text Placeholder 4"/>
          <p:cNvSpPr>
            <a:spLocks noGrp="1"/>
          </p:cNvSpPr>
          <p:nvPr>
            <p:ph type="body" sz="half" idx="2"/>
          </p:nvPr>
        </p:nvSpPr>
        <p:spPr/>
        <p:txBody>
          <a:bodyPr/>
          <a:lstStyle/>
          <a:p>
            <a:r>
              <a:rPr lang="en-US" dirty="0" smtClean="0"/>
              <a:t>Refining a services boundaries and switching to </a:t>
            </a:r>
            <a:r>
              <a:rPr lang="en-US" dirty="0" err="1" smtClean="0"/>
              <a:t>RabbitMQ</a:t>
            </a:r>
            <a:endParaRPr lang="en-US" dirty="0"/>
          </a:p>
        </p:txBody>
      </p:sp>
      <p:sp>
        <p:nvSpPr>
          <p:cNvPr id="2" name="Footer Placeholder 1"/>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3480339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Recent </a:t>
            </a:r>
            <a:r>
              <a:rPr lang="en-US" dirty="0" err="1" smtClean="0"/>
              <a:t>RabbitMQ</a:t>
            </a:r>
            <a:r>
              <a:rPr lang="en-US" dirty="0" smtClean="0"/>
              <a:t> success story.</a:t>
            </a:r>
            <a:endParaRPr lang="en-US" dirty="0"/>
          </a:p>
        </p:txBody>
      </p:sp>
      <p:graphicFrame>
        <p:nvGraphicFramePr>
          <p:cNvPr id="4" name="Content Placeholder 8" descr="Clustered column chart showing the values of 3 series for 4 categories"/>
          <p:cNvGraphicFramePr>
            <a:graphicFrameLocks noGrp="1"/>
          </p:cNvGraphicFramePr>
          <p:nvPr>
            <p:ph idx="1"/>
            <p:extLst>
              <p:ext uri="{D42A27DB-BD31-4B8C-83A1-F6EECF244321}">
                <p14:modId xmlns:p14="http://schemas.microsoft.com/office/powerpoint/2010/main" val="2499096036"/>
              </p:ext>
            </p:extLst>
          </p:nvPr>
        </p:nvGraphicFramePr>
        <p:xfrm>
          <a:off x="1096963" y="1846263"/>
          <a:ext cx="10055225" cy="4022725"/>
        </p:xfrm>
        <a:graphic>
          <a:graphicData uri="http://schemas.openxmlformats.org/drawingml/2006/chart">
            <c:chart xmlns:c="http://schemas.openxmlformats.org/drawingml/2006/chart" xmlns:r="http://schemas.openxmlformats.org/officeDocument/2006/relationships" r:id="rId3"/>
          </a:graphicData>
        </a:graphic>
      </p:graphicFrame>
      <p:sp>
        <p:nvSpPr>
          <p:cNvPr id="5" name="Footer Placeholder 4"/>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1359383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2BC3A4-28FC-CE40-9B85-1AC384A122B3}"/>
              </a:ext>
            </a:extLst>
          </p:cNvPr>
          <p:cNvSpPr>
            <a:spLocks noGrp="1"/>
          </p:cNvSpPr>
          <p:nvPr>
            <p:ph type="title"/>
          </p:nvPr>
        </p:nvSpPr>
        <p:spPr/>
        <p:txBody>
          <a:bodyPr/>
          <a:lstStyle/>
          <a:p>
            <a:r>
              <a:rPr lang="en-US" dirty="0"/>
              <a:t>Direct Exchange</a:t>
            </a:r>
          </a:p>
        </p:txBody>
      </p:sp>
      <p:sp>
        <p:nvSpPr>
          <p:cNvPr id="4" name="Oval 3">
            <a:extLst>
              <a:ext uri="{FF2B5EF4-FFF2-40B4-BE49-F238E27FC236}">
                <a16:creationId xmlns:a16="http://schemas.microsoft.com/office/drawing/2014/main" xmlns="" id="{98E12714-002A-8F45-B772-89E1E4B6AFAD}"/>
              </a:ext>
            </a:extLst>
          </p:cNvPr>
          <p:cNvSpPr/>
          <p:nvPr/>
        </p:nvSpPr>
        <p:spPr>
          <a:xfrm flipH="1">
            <a:off x="303212" y="3429000"/>
            <a:ext cx="2129731" cy="1024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Publisher</a:t>
            </a:r>
            <a:endParaRPr lang="en-US" dirty="0"/>
          </a:p>
        </p:txBody>
      </p:sp>
      <p:sp>
        <p:nvSpPr>
          <p:cNvPr id="5" name="Rectangle: Rounded Corners 4">
            <a:extLst>
              <a:ext uri="{FF2B5EF4-FFF2-40B4-BE49-F238E27FC236}">
                <a16:creationId xmlns:a16="http://schemas.microsoft.com/office/drawing/2014/main" xmlns="" id="{C984AE45-7F4B-3E4E-A4AB-324EA04B080A}"/>
              </a:ext>
            </a:extLst>
          </p:cNvPr>
          <p:cNvSpPr/>
          <p:nvPr/>
        </p:nvSpPr>
        <p:spPr>
          <a:xfrm>
            <a:off x="3667421" y="3429000"/>
            <a:ext cx="2426992" cy="988517"/>
          </a:xfrm>
          <a:prstGeom prst="roundRect">
            <a:avLst/>
          </a:prstGeom>
          <a:solidFill>
            <a:srgbClr val="C45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Direct exchange </a:t>
            </a:r>
          </a:p>
        </p:txBody>
      </p:sp>
      <p:sp>
        <p:nvSpPr>
          <p:cNvPr id="6" name="TextBox 5">
            <a:extLst>
              <a:ext uri="{FF2B5EF4-FFF2-40B4-BE49-F238E27FC236}">
                <a16:creationId xmlns:a16="http://schemas.microsoft.com/office/drawing/2014/main" xmlns="" id="{D0E690B5-65C2-1A4D-84B7-B0BBEA911F8E}"/>
              </a:ext>
            </a:extLst>
          </p:cNvPr>
          <p:cNvSpPr txBox="1"/>
          <p:nvPr/>
        </p:nvSpPr>
        <p:spPr>
          <a:xfrm>
            <a:off x="2436812" y="3886200"/>
            <a:ext cx="1356572" cy="1384995"/>
          </a:xfrm>
          <a:prstGeom prst="rect">
            <a:avLst/>
          </a:prstGeom>
          <a:noFill/>
        </p:spPr>
        <p:txBody>
          <a:bodyPr wrap="square" rtlCol="0">
            <a:spAutoFit/>
          </a:bodyPr>
          <a:lstStyle/>
          <a:p>
            <a:pPr algn="l"/>
            <a:r>
              <a:rPr lang="en-US" sz="2000" dirty="0"/>
              <a:t>Created</a:t>
            </a:r>
          </a:p>
          <a:p>
            <a:pPr algn="l"/>
            <a:r>
              <a:rPr lang="en-US" sz="2000" dirty="0"/>
              <a:t>Modified </a:t>
            </a:r>
          </a:p>
          <a:p>
            <a:pPr algn="l"/>
            <a:r>
              <a:rPr lang="en-US" sz="2000" dirty="0"/>
              <a:t>Deleted </a:t>
            </a:r>
          </a:p>
          <a:p>
            <a:pPr algn="l"/>
            <a:endParaRPr lang="en-US" dirty="0"/>
          </a:p>
        </p:txBody>
      </p:sp>
      <p:cxnSp>
        <p:nvCxnSpPr>
          <p:cNvPr id="7" name="Straight Arrow Connector 6">
            <a:extLst>
              <a:ext uri="{FF2B5EF4-FFF2-40B4-BE49-F238E27FC236}">
                <a16:creationId xmlns:a16="http://schemas.microsoft.com/office/drawing/2014/main" xmlns="" id="{45AAEBCF-749E-FB43-8CB1-EAEA4AE8EF88}"/>
              </a:ext>
            </a:extLst>
          </p:cNvPr>
          <p:cNvCxnSpPr>
            <a:cxnSpLocks/>
            <a:stCxn id="4" idx="2"/>
            <a:endCxn id="5" idx="1"/>
          </p:cNvCxnSpPr>
          <p:nvPr/>
        </p:nvCxnSpPr>
        <p:spPr>
          <a:xfrm flipV="1">
            <a:off x="2432943" y="3923259"/>
            <a:ext cx="1234478" cy="17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xmlns="" id="{1959D82E-0456-144D-B2D3-6EA944A9C4EA}"/>
              </a:ext>
            </a:extLst>
          </p:cNvPr>
          <p:cNvSpPr txBox="1"/>
          <p:nvPr/>
        </p:nvSpPr>
        <p:spPr>
          <a:xfrm>
            <a:off x="2436812" y="5029200"/>
            <a:ext cx="1828800" cy="461665"/>
          </a:xfrm>
          <a:prstGeom prst="rect">
            <a:avLst/>
          </a:prstGeom>
          <a:noFill/>
        </p:spPr>
        <p:txBody>
          <a:bodyPr wrap="square" rtlCol="0">
            <a:spAutoFit/>
          </a:bodyPr>
          <a:lstStyle/>
          <a:p>
            <a:pPr algn="l"/>
            <a:r>
              <a:rPr lang="en-US" dirty="0"/>
              <a:t>Routing </a:t>
            </a:r>
            <a:r>
              <a:rPr lang="en-US" dirty="0" smtClean="0"/>
              <a:t>Keys</a:t>
            </a:r>
            <a:endParaRPr lang="en-US" dirty="0"/>
          </a:p>
        </p:txBody>
      </p:sp>
      <p:sp>
        <p:nvSpPr>
          <p:cNvPr id="3" name="Rectangle: Rounded Corners 2">
            <a:extLst>
              <a:ext uri="{FF2B5EF4-FFF2-40B4-BE49-F238E27FC236}">
                <a16:creationId xmlns:a16="http://schemas.microsoft.com/office/drawing/2014/main" xmlns="" id="{F43E48B1-B1C1-FA45-AE69-A78BD07EA765}"/>
              </a:ext>
            </a:extLst>
          </p:cNvPr>
          <p:cNvSpPr/>
          <p:nvPr/>
        </p:nvSpPr>
        <p:spPr>
          <a:xfrm>
            <a:off x="8304212" y="2438400"/>
            <a:ext cx="1469926" cy="698753"/>
          </a:xfrm>
          <a:prstGeom prst="roundRect">
            <a:avLst/>
          </a:prstGeom>
          <a:solidFill>
            <a:srgbClr val="C45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Queue</a:t>
            </a:r>
            <a:endParaRPr lang="en-US" dirty="0"/>
          </a:p>
        </p:txBody>
      </p:sp>
      <p:sp>
        <p:nvSpPr>
          <p:cNvPr id="8" name="Rectangle: Rounded Corners 7">
            <a:extLst>
              <a:ext uri="{FF2B5EF4-FFF2-40B4-BE49-F238E27FC236}">
                <a16:creationId xmlns:a16="http://schemas.microsoft.com/office/drawing/2014/main" xmlns="" id="{21B78B04-1092-CF42-80A7-21846DB82B0C}"/>
              </a:ext>
            </a:extLst>
          </p:cNvPr>
          <p:cNvSpPr/>
          <p:nvPr/>
        </p:nvSpPr>
        <p:spPr>
          <a:xfrm>
            <a:off x="8380412" y="3581400"/>
            <a:ext cx="1469927" cy="699682"/>
          </a:xfrm>
          <a:prstGeom prst="roundRect">
            <a:avLst/>
          </a:prstGeom>
          <a:solidFill>
            <a:srgbClr val="C45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Queue</a:t>
            </a:r>
            <a:endParaRPr lang="en-US" dirty="0"/>
          </a:p>
        </p:txBody>
      </p:sp>
      <p:sp>
        <p:nvSpPr>
          <p:cNvPr id="10" name="Rectangle: Rounded Corners 9">
            <a:extLst>
              <a:ext uri="{FF2B5EF4-FFF2-40B4-BE49-F238E27FC236}">
                <a16:creationId xmlns:a16="http://schemas.microsoft.com/office/drawing/2014/main" xmlns="" id="{1AFE2ACF-FA76-624A-9515-B6DE4BD43A03}"/>
              </a:ext>
            </a:extLst>
          </p:cNvPr>
          <p:cNvSpPr/>
          <p:nvPr/>
        </p:nvSpPr>
        <p:spPr>
          <a:xfrm>
            <a:off x="8380412" y="4876800"/>
            <a:ext cx="1466353" cy="717936"/>
          </a:xfrm>
          <a:prstGeom prst="roundRect">
            <a:avLst/>
          </a:prstGeom>
          <a:solidFill>
            <a:srgbClr val="C45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Queue</a:t>
            </a:r>
            <a:endParaRPr lang="en-US" dirty="0"/>
          </a:p>
        </p:txBody>
      </p:sp>
      <p:sp>
        <p:nvSpPr>
          <p:cNvPr id="13" name="TextBox 12">
            <a:extLst>
              <a:ext uri="{FF2B5EF4-FFF2-40B4-BE49-F238E27FC236}">
                <a16:creationId xmlns:a16="http://schemas.microsoft.com/office/drawing/2014/main" xmlns="" id="{6E8DC8CA-6C40-B54D-A397-C376073EB55B}"/>
              </a:ext>
            </a:extLst>
          </p:cNvPr>
          <p:cNvSpPr txBox="1"/>
          <p:nvPr/>
        </p:nvSpPr>
        <p:spPr>
          <a:xfrm rot="19813297">
            <a:off x="6064676" y="2930418"/>
            <a:ext cx="2287024" cy="400110"/>
          </a:xfrm>
          <a:prstGeom prst="rect">
            <a:avLst/>
          </a:prstGeom>
          <a:noFill/>
        </p:spPr>
        <p:txBody>
          <a:bodyPr wrap="square" rtlCol="0">
            <a:spAutoFit/>
          </a:bodyPr>
          <a:lstStyle/>
          <a:p>
            <a:pPr algn="l"/>
            <a:r>
              <a:rPr lang="en-US" sz="2000" dirty="0" smtClean="0"/>
              <a:t>Created</a:t>
            </a:r>
            <a:endParaRPr lang="en-US" sz="2000" dirty="0"/>
          </a:p>
        </p:txBody>
      </p:sp>
      <p:cxnSp>
        <p:nvCxnSpPr>
          <p:cNvPr id="17" name="Straight Arrow Connector 16">
            <a:extLst>
              <a:ext uri="{FF2B5EF4-FFF2-40B4-BE49-F238E27FC236}">
                <a16:creationId xmlns:a16="http://schemas.microsoft.com/office/drawing/2014/main" xmlns="" id="{43EF946B-702D-7D42-9345-B8E6E59407C7}"/>
              </a:ext>
            </a:extLst>
          </p:cNvPr>
          <p:cNvCxnSpPr>
            <a:cxnSpLocks/>
            <a:stCxn id="5" idx="3"/>
            <a:endCxn id="3" idx="1"/>
          </p:cNvCxnSpPr>
          <p:nvPr/>
        </p:nvCxnSpPr>
        <p:spPr>
          <a:xfrm flipV="1">
            <a:off x="6094413" y="2787777"/>
            <a:ext cx="2209799" cy="11354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xmlns="" id="{EF4860F9-7D27-A542-A37E-F77796CAAC23}"/>
              </a:ext>
            </a:extLst>
          </p:cNvPr>
          <p:cNvCxnSpPr>
            <a:cxnSpLocks/>
            <a:stCxn id="5" idx="3"/>
            <a:endCxn id="8" idx="1"/>
          </p:cNvCxnSpPr>
          <p:nvPr/>
        </p:nvCxnSpPr>
        <p:spPr>
          <a:xfrm>
            <a:off x="6094413" y="3923259"/>
            <a:ext cx="2285999" cy="7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xmlns="" id="{618A4F59-D514-A342-83E8-E31334D078F8}"/>
              </a:ext>
            </a:extLst>
          </p:cNvPr>
          <p:cNvCxnSpPr>
            <a:cxnSpLocks/>
            <a:stCxn id="5" idx="3"/>
            <a:endCxn id="10" idx="1"/>
          </p:cNvCxnSpPr>
          <p:nvPr/>
        </p:nvCxnSpPr>
        <p:spPr>
          <a:xfrm>
            <a:off x="6094413" y="3923259"/>
            <a:ext cx="2285999" cy="13125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Oval 67">
            <a:extLst>
              <a:ext uri="{FF2B5EF4-FFF2-40B4-BE49-F238E27FC236}">
                <a16:creationId xmlns:a16="http://schemas.microsoft.com/office/drawing/2014/main" xmlns="" id="{4B1ACD04-9615-B147-8D50-5866372EAEA5}"/>
              </a:ext>
            </a:extLst>
          </p:cNvPr>
          <p:cNvSpPr/>
          <p:nvPr/>
        </p:nvSpPr>
        <p:spPr>
          <a:xfrm flipH="1">
            <a:off x="9980612" y="2362200"/>
            <a:ext cx="1748730" cy="838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Consumer </a:t>
            </a:r>
          </a:p>
        </p:txBody>
      </p:sp>
      <p:sp>
        <p:nvSpPr>
          <p:cNvPr id="70" name="Oval 69">
            <a:extLst>
              <a:ext uri="{FF2B5EF4-FFF2-40B4-BE49-F238E27FC236}">
                <a16:creationId xmlns:a16="http://schemas.microsoft.com/office/drawing/2014/main" xmlns="" id="{479A5C67-41DB-2A49-849D-E8F07512740D}"/>
              </a:ext>
            </a:extLst>
          </p:cNvPr>
          <p:cNvSpPr/>
          <p:nvPr/>
        </p:nvSpPr>
        <p:spPr>
          <a:xfrm flipH="1">
            <a:off x="10056812" y="3505200"/>
            <a:ext cx="1676400" cy="871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Consumer </a:t>
            </a:r>
          </a:p>
        </p:txBody>
      </p:sp>
      <p:sp>
        <p:nvSpPr>
          <p:cNvPr id="72" name="Oval 71">
            <a:extLst>
              <a:ext uri="{FF2B5EF4-FFF2-40B4-BE49-F238E27FC236}">
                <a16:creationId xmlns:a16="http://schemas.microsoft.com/office/drawing/2014/main" xmlns="" id="{2672164B-4C01-6D44-B5E7-F0293F56E78E}"/>
              </a:ext>
            </a:extLst>
          </p:cNvPr>
          <p:cNvSpPr/>
          <p:nvPr/>
        </p:nvSpPr>
        <p:spPr>
          <a:xfrm flipH="1">
            <a:off x="10133012" y="4800600"/>
            <a:ext cx="1600200" cy="7956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Consumer</a:t>
            </a:r>
            <a:endParaRPr lang="en-US" sz="1600" dirty="0"/>
          </a:p>
        </p:txBody>
      </p:sp>
      <p:cxnSp>
        <p:nvCxnSpPr>
          <p:cNvPr id="79" name="Straight Arrow Connector 78">
            <a:extLst>
              <a:ext uri="{FF2B5EF4-FFF2-40B4-BE49-F238E27FC236}">
                <a16:creationId xmlns:a16="http://schemas.microsoft.com/office/drawing/2014/main" xmlns="" id="{C26993FA-3054-3244-8ACC-4EB79E2C6E38}"/>
              </a:ext>
            </a:extLst>
          </p:cNvPr>
          <p:cNvCxnSpPr>
            <a:cxnSpLocks/>
            <a:stCxn id="3" idx="3"/>
            <a:endCxn id="68" idx="6"/>
          </p:cNvCxnSpPr>
          <p:nvPr/>
        </p:nvCxnSpPr>
        <p:spPr>
          <a:xfrm flipV="1">
            <a:off x="9774138" y="2781301"/>
            <a:ext cx="206474" cy="6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xmlns="" id="{880F0F40-144F-B542-9AA7-BE4B29F4CC42}"/>
              </a:ext>
            </a:extLst>
          </p:cNvPr>
          <p:cNvCxnSpPr>
            <a:cxnSpLocks/>
            <a:stCxn id="8" idx="3"/>
            <a:endCxn id="70" idx="6"/>
          </p:cNvCxnSpPr>
          <p:nvPr/>
        </p:nvCxnSpPr>
        <p:spPr>
          <a:xfrm>
            <a:off x="9850339" y="3931241"/>
            <a:ext cx="206473" cy="9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xmlns="" id="{E17C5110-CA13-F741-AD04-1C732E1FE1CA}"/>
              </a:ext>
            </a:extLst>
          </p:cNvPr>
          <p:cNvCxnSpPr>
            <a:cxnSpLocks/>
            <a:stCxn id="10" idx="3"/>
            <a:endCxn id="72" idx="6"/>
          </p:cNvCxnSpPr>
          <p:nvPr/>
        </p:nvCxnSpPr>
        <p:spPr>
          <a:xfrm flipV="1">
            <a:off x="9846765" y="5198418"/>
            <a:ext cx="286247" cy="37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Footer Placeholder 8"/>
          <p:cNvSpPr>
            <a:spLocks noGrp="1"/>
          </p:cNvSpPr>
          <p:nvPr>
            <p:ph type="ftr" sz="quarter" idx="11"/>
          </p:nvPr>
        </p:nvSpPr>
        <p:spPr/>
        <p:txBody>
          <a:bodyPr/>
          <a:lstStyle/>
          <a:p>
            <a:r>
              <a:rPr lang="en-US" dirty="0" smtClean="0"/>
              <a:t>@jsonrow</a:t>
            </a:r>
            <a:endParaRPr lang="en-US" dirty="0"/>
          </a:p>
        </p:txBody>
      </p:sp>
      <p:sp>
        <p:nvSpPr>
          <p:cNvPr id="49" name="TextBox 48">
            <a:extLst>
              <a:ext uri="{FF2B5EF4-FFF2-40B4-BE49-F238E27FC236}">
                <a16:creationId xmlns:a16="http://schemas.microsoft.com/office/drawing/2014/main" xmlns="" id="{6E8DC8CA-6C40-B54D-A397-C376073EB55B}"/>
              </a:ext>
            </a:extLst>
          </p:cNvPr>
          <p:cNvSpPr txBox="1"/>
          <p:nvPr/>
        </p:nvSpPr>
        <p:spPr>
          <a:xfrm>
            <a:off x="7008812" y="3886200"/>
            <a:ext cx="2287024" cy="400110"/>
          </a:xfrm>
          <a:prstGeom prst="rect">
            <a:avLst/>
          </a:prstGeom>
          <a:noFill/>
        </p:spPr>
        <p:txBody>
          <a:bodyPr wrap="square" rtlCol="0">
            <a:spAutoFit/>
          </a:bodyPr>
          <a:lstStyle/>
          <a:p>
            <a:pPr algn="l"/>
            <a:r>
              <a:rPr lang="en-US" sz="2000" dirty="0" smtClean="0"/>
              <a:t>Modified</a:t>
            </a:r>
            <a:endParaRPr lang="en-US" sz="2000" dirty="0"/>
          </a:p>
        </p:txBody>
      </p:sp>
      <p:sp>
        <p:nvSpPr>
          <p:cNvPr id="50" name="TextBox 49">
            <a:extLst>
              <a:ext uri="{FF2B5EF4-FFF2-40B4-BE49-F238E27FC236}">
                <a16:creationId xmlns:a16="http://schemas.microsoft.com/office/drawing/2014/main" xmlns="" id="{6E8DC8CA-6C40-B54D-A397-C376073EB55B}"/>
              </a:ext>
            </a:extLst>
          </p:cNvPr>
          <p:cNvSpPr txBox="1"/>
          <p:nvPr/>
        </p:nvSpPr>
        <p:spPr>
          <a:xfrm rot="1880574">
            <a:off x="6200009" y="4630499"/>
            <a:ext cx="2287024" cy="400110"/>
          </a:xfrm>
          <a:prstGeom prst="rect">
            <a:avLst/>
          </a:prstGeom>
          <a:noFill/>
        </p:spPr>
        <p:txBody>
          <a:bodyPr wrap="square" rtlCol="0">
            <a:spAutoFit/>
          </a:bodyPr>
          <a:lstStyle/>
          <a:p>
            <a:pPr algn="l"/>
            <a:r>
              <a:rPr lang="en-US" sz="2000" dirty="0" smtClean="0"/>
              <a:t>Deleted</a:t>
            </a:r>
            <a:endParaRPr lang="en-US" sz="2000" dirty="0"/>
          </a:p>
        </p:txBody>
      </p:sp>
      <p:sp>
        <p:nvSpPr>
          <p:cNvPr id="11" name="Rectangle 10"/>
          <p:cNvSpPr/>
          <p:nvPr/>
        </p:nvSpPr>
        <p:spPr>
          <a:xfrm>
            <a:off x="6323012" y="5105400"/>
            <a:ext cx="1311578" cy="461665"/>
          </a:xfrm>
          <a:prstGeom prst="rect">
            <a:avLst/>
          </a:prstGeom>
        </p:spPr>
        <p:txBody>
          <a:bodyPr wrap="none">
            <a:spAutoFit/>
          </a:bodyPr>
          <a:lstStyle/>
          <a:p>
            <a:r>
              <a:rPr lang="en-US" dirty="0" smtClean="0"/>
              <a:t>Bindings </a:t>
            </a:r>
            <a:endParaRPr lang="en-US" dirty="0"/>
          </a:p>
        </p:txBody>
      </p:sp>
    </p:spTree>
    <p:extLst>
      <p:ext uri="{BB962C8B-B14F-4D97-AF65-F5344CB8AC3E}">
        <p14:creationId xmlns:p14="http://schemas.microsoft.com/office/powerpoint/2010/main" val="1775726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A78D53-10E1-3D47-8D9D-2F50C5A7A488}"/>
              </a:ext>
            </a:extLst>
          </p:cNvPr>
          <p:cNvSpPr>
            <a:spLocks noGrp="1"/>
          </p:cNvSpPr>
          <p:nvPr>
            <p:ph type="title"/>
          </p:nvPr>
        </p:nvSpPr>
        <p:spPr/>
        <p:txBody>
          <a:bodyPr/>
          <a:lstStyle/>
          <a:p>
            <a:r>
              <a:rPr lang="en-US"/>
              <a:t>Fan out example</a:t>
            </a:r>
          </a:p>
        </p:txBody>
      </p:sp>
      <p:sp>
        <p:nvSpPr>
          <p:cNvPr id="4" name="Oval 3">
            <a:extLst>
              <a:ext uri="{FF2B5EF4-FFF2-40B4-BE49-F238E27FC236}">
                <a16:creationId xmlns:a16="http://schemas.microsoft.com/office/drawing/2014/main" xmlns="" id="{33B998C3-52C7-444E-BB5A-FC8C4EC8A96C}"/>
              </a:ext>
            </a:extLst>
          </p:cNvPr>
          <p:cNvSpPr/>
          <p:nvPr/>
        </p:nvSpPr>
        <p:spPr>
          <a:xfrm>
            <a:off x="684212" y="3200400"/>
            <a:ext cx="11430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t>
            </a:r>
            <a:endParaRPr lang="en-US" dirty="0"/>
          </a:p>
        </p:txBody>
      </p:sp>
      <p:cxnSp>
        <p:nvCxnSpPr>
          <p:cNvPr id="5" name="Straight Arrow Connector 4">
            <a:extLst>
              <a:ext uri="{FF2B5EF4-FFF2-40B4-BE49-F238E27FC236}">
                <a16:creationId xmlns:a16="http://schemas.microsoft.com/office/drawing/2014/main" xmlns="" id="{26063CBA-F54D-394A-A34F-4115EC0D3847}"/>
              </a:ext>
            </a:extLst>
          </p:cNvPr>
          <p:cNvCxnSpPr>
            <a:cxnSpLocks/>
            <a:stCxn id="4" idx="6"/>
            <a:endCxn id="25" idx="1"/>
          </p:cNvCxnSpPr>
          <p:nvPr/>
        </p:nvCxnSpPr>
        <p:spPr>
          <a:xfrm flipV="1">
            <a:off x="1827212" y="3664447"/>
            <a:ext cx="1371600" cy="312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xmlns="" id="{787ACDD4-72C7-3A4D-AA5B-3354BABF069D}"/>
              </a:ext>
            </a:extLst>
          </p:cNvPr>
          <p:cNvSpPr/>
          <p:nvPr/>
        </p:nvSpPr>
        <p:spPr>
          <a:xfrm>
            <a:off x="9180315" y="4453412"/>
            <a:ext cx="1105097" cy="10804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25" name="Rectangle: Rounded Corners 24">
            <a:extLst>
              <a:ext uri="{FF2B5EF4-FFF2-40B4-BE49-F238E27FC236}">
                <a16:creationId xmlns:a16="http://schemas.microsoft.com/office/drawing/2014/main" xmlns="" id="{3F704208-5435-C347-A13F-823382A2FCF3}"/>
              </a:ext>
            </a:extLst>
          </p:cNvPr>
          <p:cNvSpPr/>
          <p:nvPr/>
        </p:nvSpPr>
        <p:spPr>
          <a:xfrm>
            <a:off x="3198812" y="3124200"/>
            <a:ext cx="2667001" cy="1080494"/>
          </a:xfrm>
          <a:prstGeom prst="roundRect">
            <a:avLst/>
          </a:prstGeom>
          <a:solidFill>
            <a:srgbClr val="C45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Fan out </a:t>
            </a:r>
            <a:r>
              <a:rPr lang="en-US" dirty="0" smtClean="0"/>
              <a:t>exchange </a:t>
            </a:r>
            <a:endParaRPr lang="en-US" dirty="0"/>
          </a:p>
        </p:txBody>
      </p:sp>
      <p:sp>
        <p:nvSpPr>
          <p:cNvPr id="31" name="Rectangle: Rounded Corners 30">
            <a:extLst>
              <a:ext uri="{FF2B5EF4-FFF2-40B4-BE49-F238E27FC236}">
                <a16:creationId xmlns:a16="http://schemas.microsoft.com/office/drawing/2014/main" xmlns="" id="{9F04162C-BD17-3146-9F79-689FAAE9C26C}"/>
              </a:ext>
            </a:extLst>
          </p:cNvPr>
          <p:cNvSpPr/>
          <p:nvPr/>
        </p:nvSpPr>
        <p:spPr>
          <a:xfrm>
            <a:off x="6615738" y="2172501"/>
            <a:ext cx="1824038" cy="615257"/>
          </a:xfrm>
          <a:prstGeom prst="roundRect">
            <a:avLst/>
          </a:prstGeom>
          <a:solidFill>
            <a:srgbClr val="C45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Queue A</a:t>
            </a:r>
          </a:p>
        </p:txBody>
      </p:sp>
      <p:sp>
        <p:nvSpPr>
          <p:cNvPr id="33" name="Rectangle: Rounded Corners 32">
            <a:extLst>
              <a:ext uri="{FF2B5EF4-FFF2-40B4-BE49-F238E27FC236}">
                <a16:creationId xmlns:a16="http://schemas.microsoft.com/office/drawing/2014/main" xmlns="" id="{D7D8B533-0307-F049-8D0C-C8BE02F5F079}"/>
              </a:ext>
            </a:extLst>
          </p:cNvPr>
          <p:cNvSpPr/>
          <p:nvPr/>
        </p:nvSpPr>
        <p:spPr>
          <a:xfrm>
            <a:off x="6615738" y="3348491"/>
            <a:ext cx="1824038" cy="615257"/>
          </a:xfrm>
          <a:prstGeom prst="roundRect">
            <a:avLst/>
          </a:prstGeom>
          <a:solidFill>
            <a:srgbClr val="C45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Queue B</a:t>
            </a:r>
          </a:p>
        </p:txBody>
      </p:sp>
      <p:sp>
        <p:nvSpPr>
          <p:cNvPr id="35" name="Rectangle: Rounded Corners 34">
            <a:extLst>
              <a:ext uri="{FF2B5EF4-FFF2-40B4-BE49-F238E27FC236}">
                <a16:creationId xmlns:a16="http://schemas.microsoft.com/office/drawing/2014/main" xmlns="" id="{40EE904D-821E-474D-9819-E5D34B320140}"/>
              </a:ext>
            </a:extLst>
          </p:cNvPr>
          <p:cNvSpPr/>
          <p:nvPr/>
        </p:nvSpPr>
        <p:spPr>
          <a:xfrm>
            <a:off x="6615738" y="4686030"/>
            <a:ext cx="1824038" cy="615257"/>
          </a:xfrm>
          <a:prstGeom prst="roundRect">
            <a:avLst/>
          </a:prstGeom>
          <a:solidFill>
            <a:srgbClr val="C45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Queue C</a:t>
            </a:r>
          </a:p>
        </p:txBody>
      </p:sp>
      <p:cxnSp>
        <p:nvCxnSpPr>
          <p:cNvPr id="36" name="Straight Arrow Connector 35">
            <a:extLst>
              <a:ext uri="{FF2B5EF4-FFF2-40B4-BE49-F238E27FC236}">
                <a16:creationId xmlns:a16="http://schemas.microsoft.com/office/drawing/2014/main" xmlns="" id="{F8AAA69A-E8D9-1B4E-996F-34029F7F7E44}"/>
              </a:ext>
            </a:extLst>
          </p:cNvPr>
          <p:cNvCxnSpPr>
            <a:cxnSpLocks/>
            <a:stCxn id="25" idx="3"/>
            <a:endCxn id="33" idx="1"/>
          </p:cNvCxnSpPr>
          <p:nvPr/>
        </p:nvCxnSpPr>
        <p:spPr>
          <a:xfrm flipV="1">
            <a:off x="5865813" y="3656120"/>
            <a:ext cx="749925" cy="83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xmlns="" id="{6E84F913-E9AC-3A45-B5C8-2D61DB082359}"/>
              </a:ext>
            </a:extLst>
          </p:cNvPr>
          <p:cNvCxnSpPr>
            <a:cxnSpLocks/>
            <a:stCxn id="25" idx="3"/>
            <a:endCxn id="31" idx="1"/>
          </p:cNvCxnSpPr>
          <p:nvPr/>
        </p:nvCxnSpPr>
        <p:spPr>
          <a:xfrm flipV="1">
            <a:off x="5865813" y="2480130"/>
            <a:ext cx="749925" cy="11843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xmlns="" id="{FA5D730D-1095-5C46-9B9F-63A0C8FF4EC4}"/>
              </a:ext>
            </a:extLst>
          </p:cNvPr>
          <p:cNvCxnSpPr>
            <a:cxnSpLocks/>
            <a:stCxn id="25" idx="3"/>
            <a:endCxn id="35" idx="1"/>
          </p:cNvCxnSpPr>
          <p:nvPr/>
        </p:nvCxnSpPr>
        <p:spPr>
          <a:xfrm>
            <a:off x="5865813" y="3664447"/>
            <a:ext cx="749925" cy="1329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xmlns="" id="{CD23FC08-D44C-1247-8148-0233A8134F8B}"/>
              </a:ext>
            </a:extLst>
          </p:cNvPr>
          <p:cNvCxnSpPr>
            <a:cxnSpLocks/>
            <a:stCxn id="31" idx="3"/>
          </p:cNvCxnSpPr>
          <p:nvPr/>
        </p:nvCxnSpPr>
        <p:spPr>
          <a:xfrm flipV="1">
            <a:off x="8439776" y="2462629"/>
            <a:ext cx="740539" cy="175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xmlns="" id="{BFC43AB4-1F6A-C64C-9E4B-092E474C78D3}"/>
              </a:ext>
            </a:extLst>
          </p:cNvPr>
          <p:cNvCxnSpPr>
            <a:cxnSpLocks/>
            <a:stCxn id="33" idx="3"/>
          </p:cNvCxnSpPr>
          <p:nvPr/>
        </p:nvCxnSpPr>
        <p:spPr>
          <a:xfrm flipV="1">
            <a:off x="8439776" y="3644383"/>
            <a:ext cx="748241" cy="117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xmlns="" id="{40981754-DC72-6D40-A1E0-9DCF49D13C78}"/>
              </a:ext>
            </a:extLst>
          </p:cNvPr>
          <p:cNvCxnSpPr>
            <a:cxnSpLocks/>
            <a:stCxn id="35" idx="3"/>
            <a:endCxn id="22" idx="2"/>
          </p:cNvCxnSpPr>
          <p:nvPr/>
        </p:nvCxnSpPr>
        <p:spPr>
          <a:xfrm>
            <a:off x="8439776" y="4993659"/>
            <a:ext cx="7405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smtClean="0"/>
              <a:t>@jsonrow</a:t>
            </a:r>
            <a:endParaRPr lang="en-US" dirty="0"/>
          </a:p>
        </p:txBody>
      </p:sp>
      <p:sp>
        <p:nvSpPr>
          <p:cNvPr id="27" name="Oval 26">
            <a:extLst>
              <a:ext uri="{FF2B5EF4-FFF2-40B4-BE49-F238E27FC236}">
                <a16:creationId xmlns:a16="http://schemas.microsoft.com/office/drawing/2014/main" xmlns="" id="{787ACDD4-72C7-3A4D-AA5B-3354BABF069D}"/>
              </a:ext>
            </a:extLst>
          </p:cNvPr>
          <p:cNvSpPr/>
          <p:nvPr/>
        </p:nvSpPr>
        <p:spPr>
          <a:xfrm>
            <a:off x="9142412" y="3048000"/>
            <a:ext cx="1105097" cy="10804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28" name="Oval 27">
            <a:extLst>
              <a:ext uri="{FF2B5EF4-FFF2-40B4-BE49-F238E27FC236}">
                <a16:creationId xmlns:a16="http://schemas.microsoft.com/office/drawing/2014/main" xmlns="" id="{787ACDD4-72C7-3A4D-AA5B-3354BABF069D}"/>
              </a:ext>
            </a:extLst>
          </p:cNvPr>
          <p:cNvSpPr/>
          <p:nvPr/>
        </p:nvSpPr>
        <p:spPr>
          <a:xfrm>
            <a:off x="9142412" y="1828800"/>
            <a:ext cx="1105097" cy="10804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Tree>
    <p:extLst>
      <p:ext uri="{BB962C8B-B14F-4D97-AF65-F5344CB8AC3E}">
        <p14:creationId xmlns:p14="http://schemas.microsoft.com/office/powerpoint/2010/main" val="3866633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Jason Row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3412" y="2133600"/>
            <a:ext cx="1962150" cy="196215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About Me</a:t>
            </a:r>
            <a:endParaRPr lang="en-US" dirty="0"/>
          </a:p>
        </p:txBody>
      </p:sp>
      <p:sp>
        <p:nvSpPr>
          <p:cNvPr id="4" name="Footer Placeholder 3"/>
          <p:cNvSpPr>
            <a:spLocks noGrp="1"/>
          </p:cNvSpPr>
          <p:nvPr>
            <p:ph type="ftr" sz="quarter" idx="11"/>
          </p:nvPr>
        </p:nvSpPr>
        <p:spPr/>
        <p:txBody>
          <a:bodyPr/>
          <a:lstStyle/>
          <a:p>
            <a:r>
              <a:rPr lang="en-US" smtClean="0"/>
              <a:t>@jsonrow</a:t>
            </a:r>
            <a:endParaRPr lang="en-US" dirty="0"/>
          </a:p>
        </p:txBody>
      </p:sp>
      <p:sp>
        <p:nvSpPr>
          <p:cNvPr id="5" name="TextBox 4"/>
          <p:cNvSpPr txBox="1"/>
          <p:nvPr/>
        </p:nvSpPr>
        <p:spPr>
          <a:xfrm>
            <a:off x="9218612" y="3733800"/>
            <a:ext cx="2735877" cy="584775"/>
          </a:xfrm>
          <a:prstGeom prst="rect">
            <a:avLst/>
          </a:prstGeom>
          <a:noFill/>
        </p:spPr>
        <p:txBody>
          <a:bodyPr wrap="none" rtlCol="0">
            <a:spAutoFit/>
          </a:bodyPr>
          <a:lstStyle/>
          <a:p>
            <a:r>
              <a:rPr lang="en-US" sz="3200" dirty="0" smtClean="0"/>
              <a:t>jasonrowe.com</a:t>
            </a:r>
            <a:endParaRPr lang="en-US" sz="3200" dirty="0"/>
          </a:p>
        </p:txBody>
      </p:sp>
      <p:sp>
        <p:nvSpPr>
          <p:cNvPr id="7" name="TextBox 6"/>
          <p:cNvSpPr txBox="1"/>
          <p:nvPr/>
        </p:nvSpPr>
        <p:spPr>
          <a:xfrm>
            <a:off x="1141412" y="2057400"/>
            <a:ext cx="5726183" cy="1692771"/>
          </a:xfrm>
          <a:prstGeom prst="rect">
            <a:avLst/>
          </a:prstGeom>
          <a:noFill/>
        </p:spPr>
        <p:txBody>
          <a:bodyPr wrap="none" rtlCol="0">
            <a:spAutoFit/>
          </a:bodyPr>
          <a:lstStyle/>
          <a:p>
            <a:r>
              <a:rPr lang="en-US" sz="3200" dirty="0" smtClean="0"/>
              <a:t>Past </a:t>
            </a:r>
            <a:r>
              <a:rPr lang="en-US" sz="3200" dirty="0" err="1" smtClean="0"/>
              <a:t>Async</a:t>
            </a:r>
            <a:r>
              <a:rPr lang="en-US" sz="3200" dirty="0" smtClean="0"/>
              <a:t> Messaging Experience</a:t>
            </a:r>
          </a:p>
          <a:p>
            <a:pPr marL="342900" indent="-342900">
              <a:buFont typeface="Arial" panose="020B0604020202020204" pitchFamily="34" charset="0"/>
              <a:buChar char="•"/>
            </a:pPr>
            <a:r>
              <a:rPr lang="en-US" dirty="0" smtClean="0"/>
              <a:t>MSMQ</a:t>
            </a:r>
          </a:p>
          <a:p>
            <a:pPr marL="342900" indent="-342900">
              <a:buFont typeface="Arial" panose="020B0604020202020204" pitchFamily="34" charset="0"/>
              <a:buChar char="•"/>
            </a:pPr>
            <a:r>
              <a:rPr lang="en-US" dirty="0" err="1" smtClean="0"/>
              <a:t>NServiceBus</a:t>
            </a:r>
            <a:r>
              <a:rPr lang="en-US" dirty="0" smtClean="0"/>
              <a:t> </a:t>
            </a:r>
          </a:p>
          <a:p>
            <a:pPr marL="342900" indent="-342900">
              <a:buFont typeface="Arial" panose="020B0604020202020204" pitchFamily="34" charset="0"/>
              <a:buChar char="•"/>
            </a:pPr>
            <a:r>
              <a:rPr lang="en-US" dirty="0" err="1" smtClean="0"/>
              <a:t>MassTransit</a:t>
            </a:r>
            <a:endParaRPr lang="en-US" dirty="0"/>
          </a:p>
        </p:txBody>
      </p:sp>
      <p:sp>
        <p:nvSpPr>
          <p:cNvPr id="8" name="TextBox 7"/>
          <p:cNvSpPr txBox="1"/>
          <p:nvPr/>
        </p:nvSpPr>
        <p:spPr>
          <a:xfrm>
            <a:off x="1217612" y="3962400"/>
            <a:ext cx="3275897" cy="2062103"/>
          </a:xfrm>
          <a:prstGeom prst="rect">
            <a:avLst/>
          </a:prstGeom>
          <a:noFill/>
        </p:spPr>
        <p:txBody>
          <a:bodyPr wrap="none" rtlCol="0">
            <a:spAutoFit/>
          </a:bodyPr>
          <a:lstStyle/>
          <a:p>
            <a:r>
              <a:rPr lang="en-US" sz="3200" dirty="0" smtClean="0"/>
              <a:t>Current Tech Stack</a:t>
            </a:r>
          </a:p>
          <a:p>
            <a:pPr marL="342900" indent="-342900">
              <a:buFont typeface="Arial" panose="020B0604020202020204" pitchFamily="34" charset="0"/>
              <a:buChar char="•"/>
            </a:pPr>
            <a:r>
              <a:rPr lang="en-US" dirty="0" smtClean="0"/>
              <a:t>.NET Core </a:t>
            </a:r>
          </a:p>
          <a:p>
            <a:pPr marL="342900" indent="-342900">
              <a:buFont typeface="Arial" panose="020B0604020202020204" pitchFamily="34" charset="0"/>
              <a:buChar char="•"/>
            </a:pPr>
            <a:r>
              <a:rPr lang="en-US" dirty="0" err="1" smtClean="0"/>
              <a:t>RabbitMQ</a:t>
            </a:r>
            <a:endParaRPr lang="en-US" dirty="0" smtClean="0"/>
          </a:p>
          <a:p>
            <a:pPr marL="342900" indent="-342900">
              <a:buFont typeface="Arial" panose="020B0604020202020204" pitchFamily="34" charset="0"/>
              <a:buChar char="•"/>
            </a:pPr>
            <a:r>
              <a:rPr lang="en-US" dirty="0" smtClean="0"/>
              <a:t>Docker</a:t>
            </a:r>
          </a:p>
          <a:p>
            <a:pPr marL="342900" indent="-342900">
              <a:buFont typeface="Arial" panose="020B0604020202020204" pitchFamily="34" charset="0"/>
              <a:buChar char="•"/>
            </a:pPr>
            <a:r>
              <a:rPr lang="en-US" dirty="0" smtClean="0"/>
              <a:t>Vue.JS</a:t>
            </a:r>
          </a:p>
        </p:txBody>
      </p:sp>
      <p:pic>
        <p:nvPicPr>
          <p:cNvPr id="9" name="Picture 8"/>
          <p:cNvPicPr>
            <a:picLocks noChangeAspect="1"/>
          </p:cNvPicPr>
          <p:nvPr/>
        </p:nvPicPr>
        <p:blipFill>
          <a:blip r:embed="rId4"/>
          <a:stretch>
            <a:fillRect/>
          </a:stretch>
        </p:blipFill>
        <p:spPr>
          <a:xfrm>
            <a:off x="9523412" y="4572000"/>
            <a:ext cx="2105025" cy="1581150"/>
          </a:xfrm>
          <a:prstGeom prst="rect">
            <a:avLst/>
          </a:prstGeom>
        </p:spPr>
      </p:pic>
    </p:spTree>
    <p:extLst>
      <p:ext uri="{BB962C8B-B14F-4D97-AF65-F5344CB8AC3E}">
        <p14:creationId xmlns:p14="http://schemas.microsoft.com/office/powerpoint/2010/main" val="1519930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695BC3-BEC1-504D-90B9-FB04F79787AF}"/>
              </a:ext>
            </a:extLst>
          </p:cNvPr>
          <p:cNvSpPr>
            <a:spLocks noGrp="1"/>
          </p:cNvSpPr>
          <p:nvPr>
            <p:ph type="title"/>
          </p:nvPr>
        </p:nvSpPr>
        <p:spPr/>
        <p:txBody>
          <a:bodyPr/>
          <a:lstStyle/>
          <a:p>
            <a:r>
              <a:rPr lang="en-US"/>
              <a:t>Topic exchange example</a:t>
            </a:r>
          </a:p>
        </p:txBody>
      </p:sp>
      <p:sp>
        <p:nvSpPr>
          <p:cNvPr id="4" name="TextBox 3">
            <a:extLst>
              <a:ext uri="{FF2B5EF4-FFF2-40B4-BE49-F238E27FC236}">
                <a16:creationId xmlns:a16="http://schemas.microsoft.com/office/drawing/2014/main" xmlns="" id="{303C0764-6E74-034B-9647-8FDBC08D2676}"/>
              </a:ext>
            </a:extLst>
          </p:cNvPr>
          <p:cNvSpPr txBox="1"/>
          <p:nvPr/>
        </p:nvSpPr>
        <p:spPr>
          <a:xfrm>
            <a:off x="1141413" y="1939133"/>
            <a:ext cx="4406900" cy="461665"/>
          </a:xfrm>
          <a:prstGeom prst="rect">
            <a:avLst/>
          </a:prstGeom>
          <a:noFill/>
        </p:spPr>
        <p:txBody>
          <a:bodyPr wrap="square" rtlCol="0">
            <a:spAutoFit/>
          </a:bodyPr>
          <a:lstStyle/>
          <a:p>
            <a:pPr algn="l"/>
            <a:r>
              <a:rPr lang="en-US"/>
              <a:t>Wild card routing by </a:t>
            </a:r>
            <a:r>
              <a:rPr lang="en-US" b="1"/>
              <a:t>routing key</a:t>
            </a:r>
          </a:p>
        </p:txBody>
      </p:sp>
      <p:sp>
        <p:nvSpPr>
          <p:cNvPr id="5" name="TextBox 4">
            <a:extLst>
              <a:ext uri="{FF2B5EF4-FFF2-40B4-BE49-F238E27FC236}">
                <a16:creationId xmlns:a16="http://schemas.microsoft.com/office/drawing/2014/main" xmlns="" id="{FEDC0C03-AB5E-DC48-B38D-BFDF7B1A6661}"/>
              </a:ext>
            </a:extLst>
          </p:cNvPr>
          <p:cNvSpPr txBox="1"/>
          <p:nvPr/>
        </p:nvSpPr>
        <p:spPr>
          <a:xfrm>
            <a:off x="1446212" y="2362200"/>
            <a:ext cx="6629400" cy="461665"/>
          </a:xfrm>
          <a:prstGeom prst="rect">
            <a:avLst/>
          </a:prstGeom>
          <a:noFill/>
        </p:spPr>
        <p:txBody>
          <a:bodyPr wrap="square" rtlCol="0">
            <a:spAutoFit/>
          </a:bodyPr>
          <a:lstStyle/>
          <a:p>
            <a:r>
              <a:rPr lang="en-US" dirty="0"/>
              <a:t>* </a:t>
            </a:r>
            <a:r>
              <a:rPr lang="en-US" dirty="0" smtClean="0"/>
              <a:t>(star</a:t>
            </a:r>
            <a:r>
              <a:rPr lang="en-US" dirty="0"/>
              <a:t>) can substitute for exactly one word.</a:t>
            </a:r>
          </a:p>
        </p:txBody>
      </p:sp>
      <p:sp>
        <p:nvSpPr>
          <p:cNvPr id="7" name="TextBox 6">
            <a:extLst>
              <a:ext uri="{FF2B5EF4-FFF2-40B4-BE49-F238E27FC236}">
                <a16:creationId xmlns:a16="http://schemas.microsoft.com/office/drawing/2014/main" xmlns="" id="{E3C92A7E-C3E1-1E47-866C-10D054289EAA}"/>
              </a:ext>
            </a:extLst>
          </p:cNvPr>
          <p:cNvSpPr txBox="1"/>
          <p:nvPr/>
        </p:nvSpPr>
        <p:spPr>
          <a:xfrm>
            <a:off x="1446212" y="2743201"/>
            <a:ext cx="6172200" cy="457200"/>
          </a:xfrm>
          <a:prstGeom prst="rect">
            <a:avLst/>
          </a:prstGeom>
          <a:noFill/>
        </p:spPr>
        <p:txBody>
          <a:bodyPr wrap="square" rtlCol="0">
            <a:spAutoFit/>
          </a:bodyPr>
          <a:lstStyle/>
          <a:p>
            <a:r>
              <a:rPr lang="en-US" dirty="0"/>
              <a:t># (hash) can substitute for zero or more words.</a:t>
            </a:r>
          </a:p>
        </p:txBody>
      </p:sp>
      <p:sp>
        <p:nvSpPr>
          <p:cNvPr id="3" name="Footer Placeholder 2"/>
          <p:cNvSpPr>
            <a:spLocks noGrp="1"/>
          </p:cNvSpPr>
          <p:nvPr>
            <p:ph type="ftr" sz="quarter" idx="11"/>
          </p:nvPr>
        </p:nvSpPr>
        <p:spPr/>
        <p:txBody>
          <a:bodyPr/>
          <a:lstStyle/>
          <a:p>
            <a:r>
              <a:rPr lang="en-US" dirty="0" smtClean="0"/>
              <a:t>@jsonrow</a:t>
            </a:r>
            <a:endParaRPr lang="en-US" dirty="0"/>
          </a:p>
        </p:txBody>
      </p:sp>
      <p:sp>
        <p:nvSpPr>
          <p:cNvPr id="8" name="Oval 7">
            <a:extLst>
              <a:ext uri="{FF2B5EF4-FFF2-40B4-BE49-F238E27FC236}">
                <a16:creationId xmlns:a16="http://schemas.microsoft.com/office/drawing/2014/main" xmlns="" id="{98E12714-002A-8F45-B772-89E1E4B6AFAD}"/>
              </a:ext>
            </a:extLst>
          </p:cNvPr>
          <p:cNvSpPr/>
          <p:nvPr/>
        </p:nvSpPr>
        <p:spPr>
          <a:xfrm flipH="1">
            <a:off x="684212" y="3810000"/>
            <a:ext cx="1062931" cy="1024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t>
            </a:r>
            <a:endParaRPr lang="en-US" dirty="0"/>
          </a:p>
        </p:txBody>
      </p:sp>
      <p:sp>
        <p:nvSpPr>
          <p:cNvPr id="9" name="Rectangle: Rounded Corners 4">
            <a:extLst>
              <a:ext uri="{FF2B5EF4-FFF2-40B4-BE49-F238E27FC236}">
                <a16:creationId xmlns:a16="http://schemas.microsoft.com/office/drawing/2014/main" xmlns="" id="{C984AE45-7F4B-3E4E-A4AB-324EA04B080A}"/>
              </a:ext>
            </a:extLst>
          </p:cNvPr>
          <p:cNvSpPr/>
          <p:nvPr/>
        </p:nvSpPr>
        <p:spPr>
          <a:xfrm>
            <a:off x="2894012" y="3886200"/>
            <a:ext cx="2426992" cy="988517"/>
          </a:xfrm>
          <a:prstGeom prst="roundRect">
            <a:avLst/>
          </a:prstGeom>
          <a:solidFill>
            <a:srgbClr val="C45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Topic exchange </a:t>
            </a:r>
            <a:endParaRPr lang="en-US" dirty="0"/>
          </a:p>
        </p:txBody>
      </p:sp>
      <p:cxnSp>
        <p:nvCxnSpPr>
          <p:cNvPr id="11" name="Straight Arrow Connector 10">
            <a:extLst>
              <a:ext uri="{FF2B5EF4-FFF2-40B4-BE49-F238E27FC236}">
                <a16:creationId xmlns:a16="http://schemas.microsoft.com/office/drawing/2014/main" xmlns="" id="{45AAEBCF-749E-FB43-8CB1-EAEA4AE8EF88}"/>
              </a:ext>
            </a:extLst>
          </p:cNvPr>
          <p:cNvCxnSpPr>
            <a:cxnSpLocks/>
            <a:stCxn id="8" idx="2"/>
            <a:endCxn id="9" idx="1"/>
          </p:cNvCxnSpPr>
          <p:nvPr/>
        </p:nvCxnSpPr>
        <p:spPr>
          <a:xfrm>
            <a:off x="1747143" y="4322118"/>
            <a:ext cx="1146869" cy="583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Rounded Corners 2">
            <a:extLst>
              <a:ext uri="{FF2B5EF4-FFF2-40B4-BE49-F238E27FC236}">
                <a16:creationId xmlns:a16="http://schemas.microsoft.com/office/drawing/2014/main" xmlns="" id="{F43E48B1-B1C1-FA45-AE69-A78BD07EA765}"/>
              </a:ext>
            </a:extLst>
          </p:cNvPr>
          <p:cNvSpPr/>
          <p:nvPr/>
        </p:nvSpPr>
        <p:spPr>
          <a:xfrm>
            <a:off x="8521403" y="2895600"/>
            <a:ext cx="849609" cy="698753"/>
          </a:xfrm>
          <a:prstGeom prst="roundRect">
            <a:avLst/>
          </a:prstGeom>
          <a:solidFill>
            <a:srgbClr val="C45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a:t>
            </a:r>
            <a:endParaRPr lang="en-US" dirty="0"/>
          </a:p>
        </p:txBody>
      </p:sp>
      <p:sp>
        <p:nvSpPr>
          <p:cNvPr id="14" name="Rectangle: Rounded Corners 7">
            <a:extLst>
              <a:ext uri="{FF2B5EF4-FFF2-40B4-BE49-F238E27FC236}">
                <a16:creationId xmlns:a16="http://schemas.microsoft.com/office/drawing/2014/main" xmlns="" id="{21B78B04-1092-CF42-80A7-21846DB82B0C}"/>
              </a:ext>
            </a:extLst>
          </p:cNvPr>
          <p:cNvSpPr/>
          <p:nvPr/>
        </p:nvSpPr>
        <p:spPr>
          <a:xfrm>
            <a:off x="8597603" y="4038600"/>
            <a:ext cx="849609" cy="699682"/>
          </a:xfrm>
          <a:prstGeom prst="roundRect">
            <a:avLst/>
          </a:prstGeom>
          <a:solidFill>
            <a:srgbClr val="C45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a:t>
            </a:r>
            <a:endParaRPr lang="en-US" dirty="0"/>
          </a:p>
        </p:txBody>
      </p:sp>
      <p:sp>
        <p:nvSpPr>
          <p:cNvPr id="15" name="Rectangle: Rounded Corners 9">
            <a:extLst>
              <a:ext uri="{FF2B5EF4-FFF2-40B4-BE49-F238E27FC236}">
                <a16:creationId xmlns:a16="http://schemas.microsoft.com/office/drawing/2014/main" xmlns="" id="{1AFE2ACF-FA76-624A-9515-B6DE4BD43A03}"/>
              </a:ext>
            </a:extLst>
          </p:cNvPr>
          <p:cNvSpPr/>
          <p:nvPr/>
        </p:nvSpPr>
        <p:spPr>
          <a:xfrm>
            <a:off x="8597603" y="5334000"/>
            <a:ext cx="925809" cy="717936"/>
          </a:xfrm>
          <a:prstGeom prst="roundRect">
            <a:avLst/>
          </a:prstGeom>
          <a:solidFill>
            <a:srgbClr val="C45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a:t>
            </a:r>
            <a:endParaRPr lang="en-US" dirty="0"/>
          </a:p>
        </p:txBody>
      </p:sp>
      <p:sp>
        <p:nvSpPr>
          <p:cNvPr id="16" name="TextBox 15">
            <a:extLst>
              <a:ext uri="{FF2B5EF4-FFF2-40B4-BE49-F238E27FC236}">
                <a16:creationId xmlns:a16="http://schemas.microsoft.com/office/drawing/2014/main" xmlns="" id="{6E8DC8CA-6C40-B54D-A397-C376073EB55B}"/>
              </a:ext>
            </a:extLst>
          </p:cNvPr>
          <p:cNvSpPr txBox="1"/>
          <p:nvPr/>
        </p:nvSpPr>
        <p:spPr>
          <a:xfrm rot="20398138">
            <a:off x="6790105" y="3013946"/>
            <a:ext cx="2287024" cy="523220"/>
          </a:xfrm>
          <a:prstGeom prst="rect">
            <a:avLst/>
          </a:prstGeom>
          <a:noFill/>
        </p:spPr>
        <p:txBody>
          <a:bodyPr wrap="square" rtlCol="0">
            <a:spAutoFit/>
          </a:bodyPr>
          <a:lstStyle/>
          <a:p>
            <a:pPr algn="l"/>
            <a:r>
              <a:rPr lang="en-US" dirty="0" smtClean="0"/>
              <a:t>*.</a:t>
            </a:r>
            <a:r>
              <a:rPr lang="en-US" sz="2800" dirty="0" smtClean="0"/>
              <a:t>mdc</a:t>
            </a:r>
            <a:r>
              <a:rPr lang="en-US" dirty="0" smtClean="0"/>
              <a:t>.*</a:t>
            </a:r>
            <a:endParaRPr lang="en-US" dirty="0"/>
          </a:p>
        </p:txBody>
      </p:sp>
      <p:cxnSp>
        <p:nvCxnSpPr>
          <p:cNvPr id="17" name="Straight Arrow Connector 16">
            <a:extLst>
              <a:ext uri="{FF2B5EF4-FFF2-40B4-BE49-F238E27FC236}">
                <a16:creationId xmlns:a16="http://schemas.microsoft.com/office/drawing/2014/main" xmlns="" id="{43EF946B-702D-7D42-9345-B8E6E59407C7}"/>
              </a:ext>
            </a:extLst>
          </p:cNvPr>
          <p:cNvCxnSpPr>
            <a:cxnSpLocks/>
            <a:stCxn id="9" idx="3"/>
            <a:endCxn id="13" idx="1"/>
          </p:cNvCxnSpPr>
          <p:nvPr/>
        </p:nvCxnSpPr>
        <p:spPr>
          <a:xfrm flipV="1">
            <a:off x="5321004" y="3244977"/>
            <a:ext cx="3200399" cy="11354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xmlns="" id="{EF4860F9-7D27-A542-A37E-F77796CAAC23}"/>
              </a:ext>
            </a:extLst>
          </p:cNvPr>
          <p:cNvCxnSpPr>
            <a:cxnSpLocks/>
            <a:stCxn id="9" idx="3"/>
            <a:endCxn id="14" idx="1"/>
          </p:cNvCxnSpPr>
          <p:nvPr/>
        </p:nvCxnSpPr>
        <p:spPr>
          <a:xfrm>
            <a:off x="5321004" y="4380459"/>
            <a:ext cx="3276599" cy="7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xmlns="" id="{618A4F59-D514-A342-83E8-E31334D078F8}"/>
              </a:ext>
            </a:extLst>
          </p:cNvPr>
          <p:cNvCxnSpPr>
            <a:cxnSpLocks/>
            <a:stCxn id="9" idx="3"/>
            <a:endCxn id="15" idx="1"/>
          </p:cNvCxnSpPr>
          <p:nvPr/>
        </p:nvCxnSpPr>
        <p:spPr>
          <a:xfrm>
            <a:off x="5321004" y="4380459"/>
            <a:ext cx="3276599" cy="13125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4B1ACD04-9615-B147-8D50-5866372EAEA5}"/>
              </a:ext>
            </a:extLst>
          </p:cNvPr>
          <p:cNvSpPr/>
          <p:nvPr/>
        </p:nvSpPr>
        <p:spPr>
          <a:xfrm flipH="1">
            <a:off x="10056812" y="2819400"/>
            <a:ext cx="914400" cy="838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C</a:t>
            </a:r>
          </a:p>
        </p:txBody>
      </p:sp>
      <p:sp>
        <p:nvSpPr>
          <p:cNvPr id="21" name="Oval 20">
            <a:extLst>
              <a:ext uri="{FF2B5EF4-FFF2-40B4-BE49-F238E27FC236}">
                <a16:creationId xmlns:a16="http://schemas.microsoft.com/office/drawing/2014/main" xmlns="" id="{479A5C67-41DB-2A49-849D-E8F07512740D}"/>
              </a:ext>
            </a:extLst>
          </p:cNvPr>
          <p:cNvSpPr/>
          <p:nvPr/>
        </p:nvSpPr>
        <p:spPr>
          <a:xfrm flipH="1">
            <a:off x="10133012" y="3962400"/>
            <a:ext cx="925809" cy="871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t>C</a:t>
            </a:r>
            <a:endParaRPr lang="en-US" sz="1800" dirty="0"/>
          </a:p>
        </p:txBody>
      </p:sp>
      <p:sp>
        <p:nvSpPr>
          <p:cNvPr id="22" name="Oval 21">
            <a:extLst>
              <a:ext uri="{FF2B5EF4-FFF2-40B4-BE49-F238E27FC236}">
                <a16:creationId xmlns:a16="http://schemas.microsoft.com/office/drawing/2014/main" xmlns="" id="{2672164B-4C01-6D44-B5E7-F0293F56E78E}"/>
              </a:ext>
            </a:extLst>
          </p:cNvPr>
          <p:cNvSpPr/>
          <p:nvPr/>
        </p:nvSpPr>
        <p:spPr>
          <a:xfrm flipH="1">
            <a:off x="10209212" y="5334000"/>
            <a:ext cx="838200" cy="7956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a:t>
            </a:r>
            <a:endParaRPr lang="en-US" sz="1600" dirty="0"/>
          </a:p>
        </p:txBody>
      </p:sp>
      <p:cxnSp>
        <p:nvCxnSpPr>
          <p:cNvPr id="23" name="Straight Arrow Connector 22">
            <a:extLst>
              <a:ext uri="{FF2B5EF4-FFF2-40B4-BE49-F238E27FC236}">
                <a16:creationId xmlns:a16="http://schemas.microsoft.com/office/drawing/2014/main" xmlns="" id="{C26993FA-3054-3244-8ACC-4EB79E2C6E38}"/>
              </a:ext>
            </a:extLst>
          </p:cNvPr>
          <p:cNvCxnSpPr>
            <a:cxnSpLocks/>
            <a:stCxn id="13" idx="3"/>
            <a:endCxn id="20" idx="6"/>
          </p:cNvCxnSpPr>
          <p:nvPr/>
        </p:nvCxnSpPr>
        <p:spPr>
          <a:xfrm flipV="1">
            <a:off x="9371012" y="3238501"/>
            <a:ext cx="685800" cy="6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xmlns="" id="{880F0F40-144F-B542-9AA7-BE4B29F4CC42}"/>
              </a:ext>
            </a:extLst>
          </p:cNvPr>
          <p:cNvCxnSpPr>
            <a:cxnSpLocks/>
            <a:stCxn id="14" idx="3"/>
            <a:endCxn id="21" idx="6"/>
          </p:cNvCxnSpPr>
          <p:nvPr/>
        </p:nvCxnSpPr>
        <p:spPr>
          <a:xfrm>
            <a:off x="9447212" y="4388441"/>
            <a:ext cx="685800" cy="9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xmlns="" id="{E17C5110-CA13-F741-AD04-1C732E1FE1CA}"/>
              </a:ext>
            </a:extLst>
          </p:cNvPr>
          <p:cNvCxnSpPr>
            <a:cxnSpLocks/>
            <a:stCxn id="15" idx="3"/>
            <a:endCxn id="22" idx="6"/>
          </p:cNvCxnSpPr>
          <p:nvPr/>
        </p:nvCxnSpPr>
        <p:spPr>
          <a:xfrm>
            <a:off x="9523412" y="5692968"/>
            <a:ext cx="685800" cy="388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xmlns="" id="{6E8DC8CA-6C40-B54D-A397-C376073EB55B}"/>
              </a:ext>
            </a:extLst>
          </p:cNvPr>
          <p:cNvSpPr txBox="1"/>
          <p:nvPr/>
        </p:nvSpPr>
        <p:spPr>
          <a:xfrm>
            <a:off x="6932612" y="3962400"/>
            <a:ext cx="2287024" cy="523220"/>
          </a:xfrm>
          <a:prstGeom prst="rect">
            <a:avLst/>
          </a:prstGeom>
          <a:noFill/>
        </p:spPr>
        <p:txBody>
          <a:bodyPr wrap="square" rtlCol="0">
            <a:spAutoFit/>
          </a:bodyPr>
          <a:lstStyle/>
          <a:p>
            <a:pPr algn="l"/>
            <a:r>
              <a:rPr lang="en-US" dirty="0" smtClean="0"/>
              <a:t>*.*.</a:t>
            </a:r>
            <a:r>
              <a:rPr lang="en-US" sz="2800" dirty="0" smtClean="0"/>
              <a:t>mdc</a:t>
            </a:r>
            <a:endParaRPr lang="en-US" sz="2800" dirty="0"/>
          </a:p>
        </p:txBody>
      </p:sp>
      <p:sp>
        <p:nvSpPr>
          <p:cNvPr id="27" name="TextBox 26">
            <a:extLst>
              <a:ext uri="{FF2B5EF4-FFF2-40B4-BE49-F238E27FC236}">
                <a16:creationId xmlns:a16="http://schemas.microsoft.com/office/drawing/2014/main" xmlns="" id="{6E8DC8CA-6C40-B54D-A397-C376073EB55B}"/>
              </a:ext>
            </a:extLst>
          </p:cNvPr>
          <p:cNvSpPr txBox="1"/>
          <p:nvPr/>
        </p:nvSpPr>
        <p:spPr>
          <a:xfrm rot="1232990">
            <a:off x="7588627" y="4946073"/>
            <a:ext cx="1087904" cy="523220"/>
          </a:xfrm>
          <a:prstGeom prst="rect">
            <a:avLst/>
          </a:prstGeom>
          <a:noFill/>
        </p:spPr>
        <p:txBody>
          <a:bodyPr wrap="square" rtlCol="0">
            <a:spAutoFit/>
          </a:bodyPr>
          <a:lstStyle/>
          <a:p>
            <a:pPr algn="l"/>
            <a:r>
              <a:rPr lang="en-US" sz="2800" dirty="0" smtClean="0"/>
              <a:t>mdc</a:t>
            </a:r>
            <a:r>
              <a:rPr lang="en-US" dirty="0" smtClean="0"/>
              <a:t>.#</a:t>
            </a:r>
            <a:endParaRPr lang="en-US" dirty="0"/>
          </a:p>
        </p:txBody>
      </p:sp>
      <p:sp>
        <p:nvSpPr>
          <p:cNvPr id="6" name="TextBox 5"/>
          <p:cNvSpPr txBox="1"/>
          <p:nvPr/>
        </p:nvSpPr>
        <p:spPr>
          <a:xfrm>
            <a:off x="6627812" y="5638800"/>
            <a:ext cx="1420582" cy="523220"/>
          </a:xfrm>
          <a:prstGeom prst="rect">
            <a:avLst/>
          </a:prstGeom>
          <a:noFill/>
        </p:spPr>
        <p:txBody>
          <a:bodyPr wrap="none" rtlCol="0">
            <a:spAutoFit/>
          </a:bodyPr>
          <a:lstStyle/>
          <a:p>
            <a:r>
              <a:rPr lang="en-US" sz="2800" dirty="0" smtClean="0"/>
              <a:t>Bindings</a:t>
            </a:r>
            <a:endParaRPr lang="en-US" sz="2800" dirty="0"/>
          </a:p>
        </p:txBody>
      </p:sp>
    </p:spTree>
    <p:extLst>
      <p:ext uri="{BB962C8B-B14F-4D97-AF65-F5344CB8AC3E}">
        <p14:creationId xmlns:p14="http://schemas.microsoft.com/office/powerpoint/2010/main" val="548284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Request Example</a:t>
            </a:r>
            <a:endParaRPr lang="en-US" dirty="0"/>
          </a:p>
        </p:txBody>
      </p:sp>
      <p:sp>
        <p:nvSpPr>
          <p:cNvPr id="4" name="Footer Placeholder 3"/>
          <p:cNvSpPr>
            <a:spLocks noGrp="1"/>
          </p:cNvSpPr>
          <p:nvPr>
            <p:ph type="ftr" sz="quarter" idx="11"/>
          </p:nvPr>
        </p:nvSpPr>
        <p:spPr/>
        <p:txBody>
          <a:bodyPr/>
          <a:lstStyle/>
          <a:p>
            <a:r>
              <a:rPr lang="en-US" smtClean="0"/>
              <a:t>@jsonrow</a:t>
            </a:r>
            <a:endParaRPr lang="en-US" dirty="0"/>
          </a:p>
        </p:txBody>
      </p:sp>
      <p:sp>
        <p:nvSpPr>
          <p:cNvPr id="5" name="Oval 4">
            <a:extLst>
              <a:ext uri="{FF2B5EF4-FFF2-40B4-BE49-F238E27FC236}">
                <a16:creationId xmlns:a16="http://schemas.microsoft.com/office/drawing/2014/main" xmlns="" id="{98E12714-002A-8F45-B772-89E1E4B6AFAD}"/>
              </a:ext>
            </a:extLst>
          </p:cNvPr>
          <p:cNvSpPr/>
          <p:nvPr/>
        </p:nvSpPr>
        <p:spPr>
          <a:xfrm flipH="1">
            <a:off x="227012" y="3810000"/>
            <a:ext cx="1062931" cy="1024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t>
            </a:r>
            <a:endParaRPr lang="en-US" dirty="0"/>
          </a:p>
        </p:txBody>
      </p:sp>
      <p:sp>
        <p:nvSpPr>
          <p:cNvPr id="6" name="Rectangle: Rounded Corners 4">
            <a:extLst>
              <a:ext uri="{FF2B5EF4-FFF2-40B4-BE49-F238E27FC236}">
                <a16:creationId xmlns:a16="http://schemas.microsoft.com/office/drawing/2014/main" xmlns="" id="{C984AE45-7F4B-3E4E-A4AB-324EA04B080A}"/>
              </a:ext>
            </a:extLst>
          </p:cNvPr>
          <p:cNvSpPr/>
          <p:nvPr/>
        </p:nvSpPr>
        <p:spPr>
          <a:xfrm>
            <a:off x="1979612" y="3810000"/>
            <a:ext cx="762000" cy="988517"/>
          </a:xfrm>
          <a:prstGeom prst="roundRect">
            <a:avLst/>
          </a:prstGeom>
          <a:solidFill>
            <a:srgbClr val="C45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p>
        </p:txBody>
      </p:sp>
      <p:cxnSp>
        <p:nvCxnSpPr>
          <p:cNvPr id="7" name="Straight Arrow Connector 6">
            <a:extLst>
              <a:ext uri="{FF2B5EF4-FFF2-40B4-BE49-F238E27FC236}">
                <a16:creationId xmlns:a16="http://schemas.microsoft.com/office/drawing/2014/main" xmlns="" id="{45AAEBCF-749E-FB43-8CB1-EAEA4AE8EF88}"/>
              </a:ext>
            </a:extLst>
          </p:cNvPr>
          <p:cNvCxnSpPr>
            <a:cxnSpLocks/>
            <a:stCxn id="5" idx="2"/>
            <a:endCxn id="6" idx="1"/>
          </p:cNvCxnSpPr>
          <p:nvPr/>
        </p:nvCxnSpPr>
        <p:spPr>
          <a:xfrm flipV="1">
            <a:off x="1289943" y="4304259"/>
            <a:ext cx="689669" cy="17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9">
            <a:extLst>
              <a:ext uri="{FF2B5EF4-FFF2-40B4-BE49-F238E27FC236}">
                <a16:creationId xmlns:a16="http://schemas.microsoft.com/office/drawing/2014/main" xmlns="" id="{1AFE2ACF-FA76-624A-9515-B6DE4BD43A03}"/>
              </a:ext>
            </a:extLst>
          </p:cNvPr>
          <p:cNvSpPr/>
          <p:nvPr/>
        </p:nvSpPr>
        <p:spPr>
          <a:xfrm>
            <a:off x="5332414" y="5105400"/>
            <a:ext cx="761999" cy="663768"/>
          </a:xfrm>
          <a:prstGeom prst="roundRect">
            <a:avLst/>
          </a:prstGeom>
          <a:solidFill>
            <a:srgbClr val="C45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a:t>
            </a:r>
            <a:endParaRPr lang="en-US" dirty="0"/>
          </a:p>
        </p:txBody>
      </p:sp>
      <p:cxnSp>
        <p:nvCxnSpPr>
          <p:cNvPr id="11" name="Straight Arrow Connector 10">
            <a:extLst>
              <a:ext uri="{FF2B5EF4-FFF2-40B4-BE49-F238E27FC236}">
                <a16:creationId xmlns:a16="http://schemas.microsoft.com/office/drawing/2014/main" xmlns="" id="{EF4860F9-7D27-A542-A37E-F77796CAAC23}"/>
              </a:ext>
            </a:extLst>
          </p:cNvPr>
          <p:cNvCxnSpPr>
            <a:cxnSpLocks/>
            <a:stCxn id="6" idx="3"/>
            <a:endCxn id="42" idx="1"/>
          </p:cNvCxnSpPr>
          <p:nvPr/>
        </p:nvCxnSpPr>
        <p:spPr>
          <a:xfrm flipV="1">
            <a:off x="2741612" y="4294284"/>
            <a:ext cx="2590802" cy="9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xmlns="" id="{618A4F59-D514-A342-83E8-E31334D078F8}"/>
              </a:ext>
            </a:extLst>
          </p:cNvPr>
          <p:cNvCxnSpPr>
            <a:cxnSpLocks/>
            <a:stCxn id="6" idx="3"/>
            <a:endCxn id="9" idx="1"/>
          </p:cNvCxnSpPr>
          <p:nvPr/>
        </p:nvCxnSpPr>
        <p:spPr>
          <a:xfrm>
            <a:off x="2741612" y="4304259"/>
            <a:ext cx="2590802" cy="1133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xmlns="" id="{880F0F40-144F-B542-9AA7-BE4B29F4CC42}"/>
              </a:ext>
            </a:extLst>
          </p:cNvPr>
          <p:cNvCxnSpPr>
            <a:cxnSpLocks/>
            <a:stCxn id="42" idx="3"/>
            <a:endCxn id="55" idx="6"/>
          </p:cNvCxnSpPr>
          <p:nvPr/>
        </p:nvCxnSpPr>
        <p:spPr>
          <a:xfrm>
            <a:off x="6094413" y="4294284"/>
            <a:ext cx="761999" cy="27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xmlns="" id="{E17C5110-CA13-F741-AD04-1C732E1FE1CA}"/>
              </a:ext>
            </a:extLst>
          </p:cNvPr>
          <p:cNvCxnSpPr>
            <a:cxnSpLocks/>
            <a:stCxn id="9" idx="3"/>
            <a:endCxn id="37" idx="6"/>
          </p:cNvCxnSpPr>
          <p:nvPr/>
        </p:nvCxnSpPr>
        <p:spPr>
          <a:xfrm>
            <a:off x="6094413" y="5437284"/>
            <a:ext cx="761999" cy="786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xmlns="" id="{6E8DC8CA-6C40-B54D-A397-C376073EB55B}"/>
              </a:ext>
            </a:extLst>
          </p:cNvPr>
          <p:cNvSpPr txBox="1"/>
          <p:nvPr/>
        </p:nvSpPr>
        <p:spPr>
          <a:xfrm>
            <a:off x="3800721" y="3810000"/>
            <a:ext cx="2287024" cy="523220"/>
          </a:xfrm>
          <a:prstGeom prst="rect">
            <a:avLst/>
          </a:prstGeom>
          <a:noFill/>
        </p:spPr>
        <p:txBody>
          <a:bodyPr wrap="square" rtlCol="0">
            <a:spAutoFit/>
          </a:bodyPr>
          <a:lstStyle/>
          <a:p>
            <a:pPr algn="l"/>
            <a:r>
              <a:rPr lang="en-US" sz="2800" dirty="0" err="1" smtClean="0"/>
              <a:t>cnc.emea</a:t>
            </a:r>
            <a:endParaRPr lang="en-US" sz="2800" dirty="0"/>
          </a:p>
        </p:txBody>
      </p:sp>
      <p:sp>
        <p:nvSpPr>
          <p:cNvPr id="27" name="TextBox 26">
            <a:extLst>
              <a:ext uri="{FF2B5EF4-FFF2-40B4-BE49-F238E27FC236}">
                <a16:creationId xmlns:a16="http://schemas.microsoft.com/office/drawing/2014/main" xmlns="" id="{6E8DC8CA-6C40-B54D-A397-C376073EB55B}"/>
              </a:ext>
            </a:extLst>
          </p:cNvPr>
          <p:cNvSpPr txBox="1"/>
          <p:nvPr/>
        </p:nvSpPr>
        <p:spPr>
          <a:xfrm rot="1471826">
            <a:off x="4469353" y="4843791"/>
            <a:ext cx="985958" cy="523220"/>
          </a:xfrm>
          <a:prstGeom prst="rect">
            <a:avLst/>
          </a:prstGeom>
          <a:noFill/>
        </p:spPr>
        <p:txBody>
          <a:bodyPr wrap="square" rtlCol="0">
            <a:spAutoFit/>
          </a:bodyPr>
          <a:lstStyle/>
          <a:p>
            <a:pPr algn="l"/>
            <a:r>
              <a:rPr lang="en-US" sz="2800" dirty="0" smtClean="0"/>
              <a:t>im.jp</a:t>
            </a:r>
            <a:endParaRPr lang="en-US" sz="2800" dirty="0"/>
          </a:p>
        </p:txBody>
      </p:sp>
      <p:cxnSp>
        <p:nvCxnSpPr>
          <p:cNvPr id="32" name="Straight Arrow Connector 31">
            <a:extLst>
              <a:ext uri="{FF2B5EF4-FFF2-40B4-BE49-F238E27FC236}">
                <a16:creationId xmlns:a16="http://schemas.microsoft.com/office/drawing/2014/main" xmlns="" id="{EF4860F9-7D27-A542-A37E-F77796CAAC23}"/>
              </a:ext>
            </a:extLst>
          </p:cNvPr>
          <p:cNvCxnSpPr>
            <a:cxnSpLocks/>
            <a:stCxn id="6" idx="3"/>
            <a:endCxn id="43" idx="1"/>
          </p:cNvCxnSpPr>
          <p:nvPr/>
        </p:nvCxnSpPr>
        <p:spPr>
          <a:xfrm flipV="1">
            <a:off x="2741612" y="3234276"/>
            <a:ext cx="2568894" cy="10699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a16="http://schemas.microsoft.com/office/drawing/2014/main" xmlns="" id="{479A5C67-41DB-2A49-849D-E8F07512740D}"/>
              </a:ext>
            </a:extLst>
          </p:cNvPr>
          <p:cNvSpPr/>
          <p:nvPr/>
        </p:nvSpPr>
        <p:spPr>
          <a:xfrm flipH="1">
            <a:off x="6856412" y="5080000"/>
            <a:ext cx="925809" cy="871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t>C</a:t>
            </a:r>
            <a:endParaRPr lang="en-US" sz="1800" dirty="0"/>
          </a:p>
        </p:txBody>
      </p:sp>
      <p:sp>
        <p:nvSpPr>
          <p:cNvPr id="39" name="TextBox 38"/>
          <p:cNvSpPr txBox="1"/>
          <p:nvPr/>
        </p:nvSpPr>
        <p:spPr>
          <a:xfrm>
            <a:off x="0" y="3198167"/>
            <a:ext cx="2271263" cy="461665"/>
          </a:xfrm>
          <a:prstGeom prst="rect">
            <a:avLst/>
          </a:prstGeom>
          <a:noFill/>
        </p:spPr>
        <p:txBody>
          <a:bodyPr wrap="none" rtlCol="0">
            <a:spAutoFit/>
          </a:bodyPr>
          <a:lstStyle/>
          <a:p>
            <a:r>
              <a:rPr lang="en-US" dirty="0" smtClean="0"/>
              <a:t>Analysis Request</a:t>
            </a:r>
            <a:endParaRPr lang="en-US" dirty="0"/>
          </a:p>
        </p:txBody>
      </p:sp>
      <p:sp>
        <p:nvSpPr>
          <p:cNvPr id="42" name="Rectangle: Rounded Corners 9">
            <a:extLst>
              <a:ext uri="{FF2B5EF4-FFF2-40B4-BE49-F238E27FC236}">
                <a16:creationId xmlns:a16="http://schemas.microsoft.com/office/drawing/2014/main" xmlns="" id="{1AFE2ACF-FA76-624A-9515-B6DE4BD43A03}"/>
              </a:ext>
            </a:extLst>
          </p:cNvPr>
          <p:cNvSpPr/>
          <p:nvPr/>
        </p:nvSpPr>
        <p:spPr>
          <a:xfrm>
            <a:off x="5332414" y="3962400"/>
            <a:ext cx="761999" cy="663768"/>
          </a:xfrm>
          <a:prstGeom prst="roundRect">
            <a:avLst/>
          </a:prstGeom>
          <a:solidFill>
            <a:srgbClr val="C45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a:t>
            </a:r>
            <a:endParaRPr lang="en-US" dirty="0"/>
          </a:p>
        </p:txBody>
      </p:sp>
      <p:sp>
        <p:nvSpPr>
          <p:cNvPr id="43" name="Rectangle: Rounded Corners 9">
            <a:extLst>
              <a:ext uri="{FF2B5EF4-FFF2-40B4-BE49-F238E27FC236}">
                <a16:creationId xmlns:a16="http://schemas.microsoft.com/office/drawing/2014/main" xmlns="" id="{1AFE2ACF-FA76-624A-9515-B6DE4BD43A03}"/>
              </a:ext>
            </a:extLst>
          </p:cNvPr>
          <p:cNvSpPr/>
          <p:nvPr/>
        </p:nvSpPr>
        <p:spPr>
          <a:xfrm>
            <a:off x="5310506" y="2902392"/>
            <a:ext cx="761999" cy="663768"/>
          </a:xfrm>
          <a:prstGeom prst="roundRect">
            <a:avLst/>
          </a:prstGeom>
          <a:solidFill>
            <a:srgbClr val="C45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a:t>
            </a:r>
            <a:endParaRPr lang="en-US" dirty="0"/>
          </a:p>
        </p:txBody>
      </p:sp>
      <p:sp>
        <p:nvSpPr>
          <p:cNvPr id="55" name="Oval 54">
            <a:extLst>
              <a:ext uri="{FF2B5EF4-FFF2-40B4-BE49-F238E27FC236}">
                <a16:creationId xmlns:a16="http://schemas.microsoft.com/office/drawing/2014/main" xmlns="" id="{479A5C67-41DB-2A49-849D-E8F07512740D}"/>
              </a:ext>
            </a:extLst>
          </p:cNvPr>
          <p:cNvSpPr/>
          <p:nvPr/>
        </p:nvSpPr>
        <p:spPr>
          <a:xfrm flipH="1">
            <a:off x="6856412" y="3886200"/>
            <a:ext cx="925809" cy="871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t>C</a:t>
            </a:r>
            <a:endParaRPr lang="en-US" sz="1800" dirty="0"/>
          </a:p>
        </p:txBody>
      </p:sp>
      <p:sp>
        <p:nvSpPr>
          <p:cNvPr id="56" name="Oval 55">
            <a:extLst>
              <a:ext uri="{FF2B5EF4-FFF2-40B4-BE49-F238E27FC236}">
                <a16:creationId xmlns:a16="http://schemas.microsoft.com/office/drawing/2014/main" xmlns="" id="{479A5C67-41DB-2A49-849D-E8F07512740D}"/>
              </a:ext>
            </a:extLst>
          </p:cNvPr>
          <p:cNvSpPr/>
          <p:nvPr/>
        </p:nvSpPr>
        <p:spPr>
          <a:xfrm flipH="1">
            <a:off x="6856412" y="2819400"/>
            <a:ext cx="925809" cy="871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t>C</a:t>
            </a:r>
            <a:endParaRPr lang="en-US" sz="1800" dirty="0"/>
          </a:p>
        </p:txBody>
      </p:sp>
      <p:cxnSp>
        <p:nvCxnSpPr>
          <p:cNvPr id="59" name="Straight Arrow Connector 58">
            <a:extLst>
              <a:ext uri="{FF2B5EF4-FFF2-40B4-BE49-F238E27FC236}">
                <a16:creationId xmlns:a16="http://schemas.microsoft.com/office/drawing/2014/main" xmlns="" id="{880F0F40-144F-B542-9AA7-BE4B29F4CC42}"/>
              </a:ext>
            </a:extLst>
          </p:cNvPr>
          <p:cNvCxnSpPr>
            <a:cxnSpLocks/>
            <a:stCxn id="43" idx="3"/>
            <a:endCxn id="56" idx="6"/>
          </p:cNvCxnSpPr>
          <p:nvPr/>
        </p:nvCxnSpPr>
        <p:spPr>
          <a:xfrm>
            <a:off x="6072505" y="3234276"/>
            <a:ext cx="783907" cy="210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xmlns="" id="{6E8DC8CA-6C40-B54D-A397-C376073EB55B}"/>
              </a:ext>
            </a:extLst>
          </p:cNvPr>
          <p:cNvSpPr txBox="1"/>
          <p:nvPr/>
        </p:nvSpPr>
        <p:spPr>
          <a:xfrm rot="20255848">
            <a:off x="3793988" y="2930662"/>
            <a:ext cx="2287024" cy="523220"/>
          </a:xfrm>
          <a:prstGeom prst="rect">
            <a:avLst/>
          </a:prstGeom>
          <a:noFill/>
        </p:spPr>
        <p:txBody>
          <a:bodyPr wrap="square" rtlCol="0">
            <a:spAutoFit/>
          </a:bodyPr>
          <a:lstStyle/>
          <a:p>
            <a:pPr algn="l"/>
            <a:r>
              <a:rPr lang="en-US" sz="2800" dirty="0" smtClean="0"/>
              <a:t>3dp.amer</a:t>
            </a:r>
            <a:endParaRPr lang="en-US" sz="2800" dirty="0"/>
          </a:p>
        </p:txBody>
      </p:sp>
      <p:sp>
        <p:nvSpPr>
          <p:cNvPr id="78" name="TextBox 77"/>
          <p:cNvSpPr txBox="1"/>
          <p:nvPr/>
        </p:nvSpPr>
        <p:spPr>
          <a:xfrm>
            <a:off x="7923212" y="2992735"/>
            <a:ext cx="2861040" cy="461665"/>
          </a:xfrm>
          <a:prstGeom prst="rect">
            <a:avLst/>
          </a:prstGeom>
          <a:noFill/>
        </p:spPr>
        <p:txBody>
          <a:bodyPr wrap="none" rtlCol="0">
            <a:spAutoFit/>
          </a:bodyPr>
          <a:lstStyle/>
          <a:p>
            <a:r>
              <a:rPr lang="en-US" dirty="0" smtClean="0"/>
              <a:t>3DP America Analysis</a:t>
            </a:r>
            <a:endParaRPr lang="en-US" dirty="0"/>
          </a:p>
        </p:txBody>
      </p:sp>
      <p:sp>
        <p:nvSpPr>
          <p:cNvPr id="79" name="TextBox 78"/>
          <p:cNvSpPr txBox="1"/>
          <p:nvPr/>
        </p:nvSpPr>
        <p:spPr>
          <a:xfrm>
            <a:off x="7923212" y="4038600"/>
            <a:ext cx="2211183" cy="461665"/>
          </a:xfrm>
          <a:prstGeom prst="rect">
            <a:avLst/>
          </a:prstGeom>
          <a:noFill/>
        </p:spPr>
        <p:txBody>
          <a:bodyPr wrap="none" rtlCol="0">
            <a:spAutoFit/>
          </a:bodyPr>
          <a:lstStyle/>
          <a:p>
            <a:r>
              <a:rPr lang="en-US" dirty="0" smtClean="0"/>
              <a:t>CNC UK Analysis</a:t>
            </a:r>
            <a:endParaRPr lang="en-US" dirty="0"/>
          </a:p>
        </p:txBody>
      </p:sp>
      <p:sp>
        <p:nvSpPr>
          <p:cNvPr id="80" name="TextBox 79"/>
          <p:cNvSpPr txBox="1"/>
          <p:nvPr/>
        </p:nvSpPr>
        <p:spPr>
          <a:xfrm>
            <a:off x="7948241" y="5334000"/>
            <a:ext cx="4240584" cy="461665"/>
          </a:xfrm>
          <a:prstGeom prst="rect">
            <a:avLst/>
          </a:prstGeom>
          <a:noFill/>
        </p:spPr>
        <p:txBody>
          <a:bodyPr wrap="none" rtlCol="0">
            <a:spAutoFit/>
          </a:bodyPr>
          <a:lstStyle/>
          <a:p>
            <a:r>
              <a:rPr lang="en-US" dirty="0" smtClean="0"/>
              <a:t>Injection Molding Japan Analysis</a:t>
            </a:r>
            <a:endParaRPr lang="en-US" dirty="0"/>
          </a:p>
        </p:txBody>
      </p:sp>
      <p:sp>
        <p:nvSpPr>
          <p:cNvPr id="81" name="Rectangle: Rounded Corners 9">
            <a:extLst>
              <a:ext uri="{FF2B5EF4-FFF2-40B4-BE49-F238E27FC236}">
                <a16:creationId xmlns:a16="http://schemas.microsoft.com/office/drawing/2014/main" xmlns="" id="{1AFE2ACF-FA76-624A-9515-B6DE4BD43A03}"/>
              </a:ext>
            </a:extLst>
          </p:cNvPr>
          <p:cNvSpPr/>
          <p:nvPr/>
        </p:nvSpPr>
        <p:spPr>
          <a:xfrm>
            <a:off x="5346066" y="1981200"/>
            <a:ext cx="761999" cy="663768"/>
          </a:xfrm>
          <a:prstGeom prst="roundRect">
            <a:avLst/>
          </a:prstGeom>
          <a:solidFill>
            <a:srgbClr val="C45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a:t>
            </a:r>
            <a:endParaRPr lang="en-US" dirty="0"/>
          </a:p>
        </p:txBody>
      </p:sp>
      <p:cxnSp>
        <p:nvCxnSpPr>
          <p:cNvPr id="82" name="Straight Arrow Connector 81">
            <a:extLst>
              <a:ext uri="{FF2B5EF4-FFF2-40B4-BE49-F238E27FC236}">
                <a16:creationId xmlns:a16="http://schemas.microsoft.com/office/drawing/2014/main" xmlns="" id="{880F0F40-144F-B542-9AA7-BE4B29F4CC42}"/>
              </a:ext>
            </a:extLst>
          </p:cNvPr>
          <p:cNvCxnSpPr>
            <a:cxnSpLocks/>
            <a:endCxn id="83" idx="6"/>
          </p:cNvCxnSpPr>
          <p:nvPr/>
        </p:nvCxnSpPr>
        <p:spPr>
          <a:xfrm flipV="1">
            <a:off x="6113145" y="2264718"/>
            <a:ext cx="743267" cy="21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3" name="Oval 82">
            <a:extLst>
              <a:ext uri="{FF2B5EF4-FFF2-40B4-BE49-F238E27FC236}">
                <a16:creationId xmlns:a16="http://schemas.microsoft.com/office/drawing/2014/main" xmlns="" id="{479A5C67-41DB-2A49-849D-E8F07512740D}"/>
              </a:ext>
            </a:extLst>
          </p:cNvPr>
          <p:cNvSpPr/>
          <p:nvPr/>
        </p:nvSpPr>
        <p:spPr>
          <a:xfrm flipH="1">
            <a:off x="6856412" y="1828800"/>
            <a:ext cx="925809" cy="871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t>C</a:t>
            </a:r>
            <a:endParaRPr lang="en-US" sz="1800" dirty="0"/>
          </a:p>
        </p:txBody>
      </p:sp>
      <p:cxnSp>
        <p:nvCxnSpPr>
          <p:cNvPr id="84" name="Straight Arrow Connector 83">
            <a:extLst>
              <a:ext uri="{FF2B5EF4-FFF2-40B4-BE49-F238E27FC236}">
                <a16:creationId xmlns:a16="http://schemas.microsoft.com/office/drawing/2014/main" xmlns="" id="{EF4860F9-7D27-A542-A37E-F77796CAAC23}"/>
              </a:ext>
            </a:extLst>
          </p:cNvPr>
          <p:cNvCxnSpPr>
            <a:cxnSpLocks/>
            <a:endCxn id="81" idx="1"/>
          </p:cNvCxnSpPr>
          <p:nvPr/>
        </p:nvCxnSpPr>
        <p:spPr>
          <a:xfrm flipV="1">
            <a:off x="2665412" y="2313084"/>
            <a:ext cx="2680654" cy="1841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rot="19549999">
            <a:off x="4505608" y="2234250"/>
            <a:ext cx="364202" cy="523220"/>
          </a:xfrm>
          <a:prstGeom prst="rect">
            <a:avLst/>
          </a:prstGeom>
          <a:noFill/>
        </p:spPr>
        <p:txBody>
          <a:bodyPr wrap="none" rtlCol="0">
            <a:spAutoFit/>
          </a:bodyPr>
          <a:lstStyle/>
          <a:p>
            <a:r>
              <a:rPr lang="en-US" sz="2800" dirty="0"/>
              <a:t>#</a:t>
            </a:r>
          </a:p>
        </p:txBody>
      </p:sp>
      <p:sp>
        <p:nvSpPr>
          <p:cNvPr id="88" name="TextBox 87"/>
          <p:cNvSpPr txBox="1"/>
          <p:nvPr/>
        </p:nvSpPr>
        <p:spPr>
          <a:xfrm>
            <a:off x="7923212" y="2057400"/>
            <a:ext cx="2192460" cy="461665"/>
          </a:xfrm>
          <a:prstGeom prst="rect">
            <a:avLst/>
          </a:prstGeom>
          <a:noFill/>
        </p:spPr>
        <p:txBody>
          <a:bodyPr wrap="none" rtlCol="0">
            <a:spAutoFit/>
          </a:bodyPr>
          <a:lstStyle/>
          <a:p>
            <a:r>
              <a:rPr lang="en-US" dirty="0" smtClean="0"/>
              <a:t>Analysis Archive</a:t>
            </a:r>
            <a:endParaRPr lang="en-US" dirty="0"/>
          </a:p>
        </p:txBody>
      </p:sp>
    </p:spTree>
    <p:extLst>
      <p:ext uri="{BB962C8B-B14F-4D97-AF65-F5344CB8AC3E}">
        <p14:creationId xmlns:p14="http://schemas.microsoft.com/office/powerpoint/2010/main" val="3763319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Competing Consumers Demo</a:t>
            </a:r>
          </a:p>
        </p:txBody>
      </p:sp>
      <p:pic>
        <p:nvPicPr>
          <p:cNvPr id="6" name="Picture Placeholder 5"/>
          <p:cNvPicPr>
            <a:picLocks noGrp="1" noChangeAspect="1"/>
          </p:cNvPicPr>
          <p:nvPr>
            <p:ph type="pic" idx="1"/>
          </p:nvPr>
        </p:nvPicPr>
        <p:blipFill>
          <a:blip r:embed="rId3">
            <a:extLst>
              <a:ext uri="{28A0092B-C50C-407E-A947-70E740481C1C}">
                <a14:useLocalDpi xmlns:a14="http://schemas.microsoft.com/office/drawing/2010/main" val="0"/>
              </a:ext>
            </a:extLst>
          </a:blip>
          <a:srcRect t="16583" b="16583"/>
          <a:stretch>
            <a:fillRect/>
          </a:stretch>
        </p:blipFill>
        <p:spPr/>
      </p:pic>
      <p:sp>
        <p:nvSpPr>
          <p:cNvPr id="5" name="Footer Placeholder 4"/>
          <p:cNvSpPr>
            <a:spLocks noGrp="1"/>
          </p:cNvSpPr>
          <p:nvPr>
            <p:ph type="ftr" sz="quarter" idx="11"/>
          </p:nvPr>
        </p:nvSpPr>
        <p:spPr/>
        <p:txBody>
          <a:bodyPr/>
          <a:lstStyle/>
          <a:p>
            <a:r>
              <a:rPr lang="en-US" smtClean="0"/>
              <a:t>@jsonrow</a:t>
            </a:r>
            <a:endParaRPr lang="en-US" dirty="0"/>
          </a:p>
        </p:txBody>
      </p:sp>
    </p:spTree>
    <p:extLst>
      <p:ext uri="{BB962C8B-B14F-4D97-AF65-F5344CB8AC3E}">
        <p14:creationId xmlns:p14="http://schemas.microsoft.com/office/powerpoint/2010/main" val="3695438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7722AF-A2F1-EA42-9015-BE9DB6B90BA9}"/>
              </a:ext>
            </a:extLst>
          </p:cNvPr>
          <p:cNvSpPr>
            <a:spLocks noGrp="1"/>
          </p:cNvSpPr>
          <p:nvPr>
            <p:ph type="title"/>
          </p:nvPr>
        </p:nvSpPr>
        <p:spPr/>
        <p:txBody>
          <a:bodyPr/>
          <a:lstStyle/>
          <a:p>
            <a:r>
              <a:rPr lang="en-US" dirty="0" err="1"/>
              <a:t>Rabbitmq</a:t>
            </a:r>
            <a:r>
              <a:rPr lang="en-US" dirty="0"/>
              <a:t> </a:t>
            </a:r>
            <a:r>
              <a:rPr lang="en-US" dirty="0" smtClean="0"/>
              <a:t>Use Cases</a:t>
            </a:r>
            <a:endParaRPr lang="en-US" dirty="0"/>
          </a:p>
        </p:txBody>
      </p:sp>
      <p:sp>
        <p:nvSpPr>
          <p:cNvPr id="3" name="Content Placeholder 2">
            <a:extLst>
              <a:ext uri="{FF2B5EF4-FFF2-40B4-BE49-F238E27FC236}">
                <a16:creationId xmlns:a16="http://schemas.microsoft.com/office/drawing/2014/main" xmlns="" id="{281E53C3-C76E-E246-B811-36479B204C6E}"/>
              </a:ext>
            </a:extLst>
          </p:cNvPr>
          <p:cNvSpPr>
            <a:spLocks noGrp="1"/>
          </p:cNvSpPr>
          <p:nvPr>
            <p:ph idx="1"/>
          </p:nvPr>
        </p:nvSpPr>
        <p:spPr>
          <a:xfrm>
            <a:off x="1266658" y="2133893"/>
            <a:ext cx="10055781" cy="3809708"/>
          </a:xfrm>
        </p:spPr>
        <p:txBody>
          <a:bodyPr>
            <a:normAutofit lnSpcReduction="10000"/>
          </a:bodyPr>
          <a:lstStyle/>
          <a:p>
            <a:r>
              <a:rPr lang="en-US" b="1" dirty="0"/>
              <a:t>Good</a:t>
            </a:r>
          </a:p>
          <a:p>
            <a:r>
              <a:rPr lang="en-US" dirty="0"/>
              <a:t>Event Stream</a:t>
            </a:r>
          </a:p>
          <a:p>
            <a:r>
              <a:rPr lang="en-US" dirty="0"/>
              <a:t>Connecting apps new and old written in different languages </a:t>
            </a:r>
          </a:p>
          <a:p>
            <a:r>
              <a:rPr lang="en-US" dirty="0" smtClean="0"/>
              <a:t>When </a:t>
            </a:r>
            <a:r>
              <a:rPr lang="en-US" dirty="0"/>
              <a:t>you are uncertain </a:t>
            </a:r>
            <a:r>
              <a:rPr lang="en-US" dirty="0" err="1" smtClean="0"/>
              <a:t>RabbitMQ</a:t>
            </a:r>
            <a:r>
              <a:rPr lang="en-US" dirty="0" smtClean="0"/>
              <a:t> </a:t>
            </a:r>
            <a:r>
              <a:rPr lang="en-US" dirty="0"/>
              <a:t>is a </a:t>
            </a:r>
            <a:r>
              <a:rPr lang="en-US" dirty="0" smtClean="0"/>
              <a:t>certain choice</a:t>
            </a:r>
          </a:p>
          <a:p>
            <a:r>
              <a:rPr lang="en-US" dirty="0" smtClean="0"/>
              <a:t> </a:t>
            </a:r>
            <a:r>
              <a:rPr lang="en-US" dirty="0"/>
              <a:t>multi </a:t>
            </a:r>
            <a:r>
              <a:rPr lang="en-US" dirty="0" smtClean="0"/>
              <a:t>protocol and </a:t>
            </a:r>
            <a:r>
              <a:rPr lang="en-US" dirty="0"/>
              <a:t>patterns </a:t>
            </a:r>
          </a:p>
          <a:p>
            <a:r>
              <a:rPr lang="en-US" dirty="0" smtClean="0"/>
              <a:t>Federation between data centers</a:t>
            </a:r>
          </a:p>
          <a:p>
            <a:r>
              <a:rPr lang="en-US" b="1" dirty="0" smtClean="0"/>
              <a:t>Bad</a:t>
            </a:r>
            <a:endParaRPr lang="en-US" b="1" dirty="0"/>
          </a:p>
          <a:p>
            <a:r>
              <a:rPr lang="en-US" dirty="0"/>
              <a:t>Large binary videos and images</a:t>
            </a:r>
          </a:p>
          <a:p>
            <a:r>
              <a:rPr lang="en-US" dirty="0"/>
              <a:t>Use as a data store large </a:t>
            </a:r>
            <a:r>
              <a:rPr lang="en-US" dirty="0" smtClean="0"/>
              <a:t>queues</a:t>
            </a:r>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1286628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9D98D7-1A37-3B46-9F52-28196C859D7B}"/>
              </a:ext>
            </a:extLst>
          </p:cNvPr>
          <p:cNvSpPr>
            <a:spLocks noGrp="1"/>
          </p:cNvSpPr>
          <p:nvPr>
            <p:ph type="title"/>
          </p:nvPr>
        </p:nvSpPr>
        <p:spPr/>
        <p:txBody>
          <a:bodyPr/>
          <a:lstStyle/>
          <a:p>
            <a:r>
              <a:rPr lang="en-US"/>
              <a:t>Lessons Learned</a:t>
            </a:r>
          </a:p>
        </p:txBody>
      </p:sp>
      <p:sp>
        <p:nvSpPr>
          <p:cNvPr id="3" name="Content Placeholder 2">
            <a:extLst>
              <a:ext uri="{FF2B5EF4-FFF2-40B4-BE49-F238E27FC236}">
                <a16:creationId xmlns:a16="http://schemas.microsoft.com/office/drawing/2014/main" xmlns="" id="{886AE7E1-E8C6-9946-9790-4CC0B63F0BDC}"/>
              </a:ext>
            </a:extLst>
          </p:cNvPr>
          <p:cNvSpPr>
            <a:spLocks noGrp="1"/>
          </p:cNvSpPr>
          <p:nvPr>
            <p:ph idx="1"/>
          </p:nvPr>
        </p:nvSpPr>
        <p:spPr>
          <a:xfrm>
            <a:off x="1195221" y="2055582"/>
            <a:ext cx="10055781" cy="4023360"/>
          </a:xfrm>
        </p:spPr>
        <p:txBody>
          <a:bodyPr>
            <a:normAutofit/>
          </a:bodyPr>
          <a:lstStyle/>
          <a:p>
            <a:pPr marL="0" indent="0">
              <a:buNone/>
            </a:pPr>
            <a:r>
              <a:rPr lang="en-US" sz="2800" dirty="0" smtClean="0"/>
              <a:t>Stay up to date with clients, </a:t>
            </a:r>
            <a:r>
              <a:rPr lang="en-US" sz="2800" dirty="0" err="1" smtClean="0"/>
              <a:t>rabbitmq</a:t>
            </a:r>
            <a:r>
              <a:rPr lang="en-US" sz="2800" dirty="0" smtClean="0"/>
              <a:t>, and </a:t>
            </a:r>
            <a:r>
              <a:rPr lang="en-US" sz="2800" dirty="0" err="1" smtClean="0"/>
              <a:t>erlang</a:t>
            </a:r>
            <a:endParaRPr lang="en-US" sz="2800" dirty="0"/>
          </a:p>
          <a:p>
            <a:pPr marL="0" indent="0">
              <a:buNone/>
            </a:pPr>
            <a:r>
              <a:rPr lang="en-US" sz="2800" dirty="0" smtClean="0"/>
              <a:t>Connections </a:t>
            </a:r>
            <a:r>
              <a:rPr lang="en-US" sz="2800" dirty="0"/>
              <a:t>- </a:t>
            </a:r>
            <a:r>
              <a:rPr lang="en-US" sz="2800" dirty="0" smtClean="0"/>
              <a:t>don't </a:t>
            </a:r>
            <a:r>
              <a:rPr lang="en-US" sz="2800" dirty="0"/>
              <a:t>open new connections with every message. </a:t>
            </a:r>
          </a:p>
          <a:p>
            <a:pPr marL="0" indent="0">
              <a:buNone/>
            </a:pPr>
            <a:r>
              <a:rPr lang="en-US" sz="2800" dirty="0" smtClean="0"/>
              <a:t>Don't </a:t>
            </a:r>
            <a:r>
              <a:rPr lang="en-US" sz="2800" dirty="0"/>
              <a:t>let queues grow 10 000 messages is too much limit with TTL or max </a:t>
            </a:r>
            <a:r>
              <a:rPr lang="en-US" sz="2800" dirty="0" smtClean="0"/>
              <a:t>size</a:t>
            </a:r>
          </a:p>
          <a:p>
            <a:pPr marL="0" indent="0">
              <a:buNone/>
            </a:pPr>
            <a:r>
              <a:rPr lang="en-US" sz="2800" dirty="0" smtClean="0"/>
              <a:t>Send </a:t>
            </a:r>
            <a:r>
              <a:rPr lang="en-US" sz="2800" dirty="0"/>
              <a:t>persistent messages and use durable queues and exchange </a:t>
            </a:r>
          </a:p>
          <a:p>
            <a:pPr marL="0" indent="0">
              <a:buNone/>
            </a:pPr>
            <a:r>
              <a:rPr lang="en-US" sz="2800" dirty="0"/>
              <a:t>Use publisher </a:t>
            </a:r>
            <a:r>
              <a:rPr lang="en-US" sz="2800" dirty="0" smtClean="0"/>
              <a:t>confirms when it makes sense</a:t>
            </a:r>
            <a:endParaRPr lang="en-US" sz="2800" dirty="0"/>
          </a:p>
          <a:p>
            <a:pPr marL="0" indent="0">
              <a:buNone/>
            </a:pPr>
            <a:r>
              <a:rPr lang="en-US" sz="2800" dirty="0" smtClean="0"/>
              <a:t>Take a look at </a:t>
            </a:r>
            <a:r>
              <a:rPr lang="en-US" sz="2800" dirty="0" err="1" smtClean="0"/>
              <a:t>prefetch</a:t>
            </a:r>
            <a:r>
              <a:rPr lang="en-US" sz="2800" dirty="0" smtClean="0"/>
              <a:t> and adjust if needed.</a:t>
            </a:r>
            <a:endParaRPr lang="en-US" sz="2800" dirty="0"/>
          </a:p>
        </p:txBody>
      </p:sp>
      <p:sp>
        <p:nvSpPr>
          <p:cNvPr id="4" name="Footer Placeholder 3"/>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4264667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50261F-01B5-314F-9B46-E0A4FAD43627}"/>
              </a:ext>
            </a:extLst>
          </p:cNvPr>
          <p:cNvSpPr>
            <a:spLocks noGrp="1"/>
          </p:cNvSpPr>
          <p:nvPr>
            <p:ph type="title"/>
          </p:nvPr>
        </p:nvSpPr>
        <p:spPr/>
        <p:txBody>
          <a:bodyPr/>
          <a:lstStyle/>
          <a:p>
            <a:r>
              <a:rPr lang="en-US"/>
              <a:t>Monitoring</a:t>
            </a:r>
          </a:p>
        </p:txBody>
      </p:sp>
      <p:sp>
        <p:nvSpPr>
          <p:cNvPr id="3" name="Content Placeholder 2">
            <a:extLst>
              <a:ext uri="{FF2B5EF4-FFF2-40B4-BE49-F238E27FC236}">
                <a16:creationId xmlns:a16="http://schemas.microsoft.com/office/drawing/2014/main" xmlns="" id="{7DB9A663-ECCD-B74B-830D-F0EE31879A9E}"/>
              </a:ext>
            </a:extLst>
          </p:cNvPr>
          <p:cNvSpPr>
            <a:spLocks noGrp="1"/>
          </p:cNvSpPr>
          <p:nvPr>
            <p:ph idx="1"/>
          </p:nvPr>
        </p:nvSpPr>
        <p:spPr/>
        <p:txBody>
          <a:bodyPr/>
          <a:lstStyle/>
          <a:p>
            <a:r>
              <a:rPr lang="en-US" dirty="0"/>
              <a:t>Queue Length</a:t>
            </a:r>
          </a:p>
          <a:p>
            <a:r>
              <a:rPr lang="en-US" dirty="0"/>
              <a:t>Missing Consumers</a:t>
            </a:r>
          </a:p>
          <a:p>
            <a:r>
              <a:rPr lang="en-US" dirty="0"/>
              <a:t>How long messages have been in queue</a:t>
            </a:r>
          </a:p>
          <a:p>
            <a:r>
              <a:rPr lang="en-US" dirty="0"/>
              <a:t>CPU, RAM, </a:t>
            </a:r>
            <a:r>
              <a:rPr lang="en-US" dirty="0" smtClean="0"/>
              <a:t>Disk</a:t>
            </a:r>
          </a:p>
          <a:p>
            <a:r>
              <a:rPr lang="en-US" dirty="0">
                <a:hlinkClick r:id="rId3"/>
              </a:rPr>
              <a:t>https://www.rabbitmq.com/production-checklist.html</a:t>
            </a:r>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3274037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marL="171450" indent="-171450">
              <a:buFont typeface="Arial" panose="020B0604020202020204" pitchFamily="34" charset="0"/>
              <a:buChar char="•"/>
            </a:pPr>
            <a:r>
              <a:rPr lang="en-US" sz="2000" dirty="0" err="1"/>
              <a:t>RabbitMQ</a:t>
            </a:r>
            <a:r>
              <a:rPr lang="en-US" sz="2000" dirty="0"/>
              <a:t> is a great solution for connecting </a:t>
            </a:r>
            <a:r>
              <a:rPr lang="en-US" sz="2000" dirty="0" err="1"/>
              <a:t>async</a:t>
            </a:r>
            <a:r>
              <a:rPr lang="en-US" sz="2000" dirty="0"/>
              <a:t> messaging for </a:t>
            </a:r>
            <a:r>
              <a:rPr lang="en-US" sz="2000" dirty="0" err="1"/>
              <a:t>Microservices</a:t>
            </a:r>
            <a:endParaRPr lang="en-US" sz="2000" dirty="0"/>
          </a:p>
          <a:p>
            <a:pPr marL="171450" indent="-171450">
              <a:buFont typeface="Arial" panose="020B0604020202020204" pitchFamily="34" charset="0"/>
              <a:buChar char="•"/>
            </a:pPr>
            <a:r>
              <a:rPr lang="en-US" sz="2000" dirty="0" err="1"/>
              <a:t>RabbitMQ</a:t>
            </a:r>
            <a:r>
              <a:rPr lang="en-US" sz="2000" dirty="0"/>
              <a:t> provides options for high </a:t>
            </a:r>
            <a:r>
              <a:rPr lang="en-US" sz="2000" dirty="0" smtClean="0"/>
              <a:t>performance </a:t>
            </a:r>
            <a:r>
              <a:rPr lang="en-US" sz="2000" dirty="0"/>
              <a:t>and high reliability </a:t>
            </a:r>
          </a:p>
          <a:p>
            <a:pPr marL="171450" indent="-171450">
              <a:buFont typeface="Arial" panose="020B0604020202020204" pitchFamily="34" charset="0"/>
              <a:buChar char="•"/>
            </a:pPr>
            <a:r>
              <a:rPr lang="en-US" sz="2000" dirty="0"/>
              <a:t>Messaging doesn’t need to be hard, it can be boring, and boring is good.</a:t>
            </a:r>
          </a:p>
          <a:p>
            <a:endParaRPr lang="en-US" dirty="0"/>
          </a:p>
        </p:txBody>
      </p:sp>
      <p:sp>
        <p:nvSpPr>
          <p:cNvPr id="4" name="Footer Placeholder 3"/>
          <p:cNvSpPr>
            <a:spLocks noGrp="1"/>
          </p:cNvSpPr>
          <p:nvPr>
            <p:ph type="ftr" sz="quarter" idx="11"/>
          </p:nvPr>
        </p:nvSpPr>
        <p:spPr/>
        <p:txBody>
          <a:bodyPr/>
          <a:lstStyle/>
          <a:p>
            <a:r>
              <a:rPr lang="en-US" smtClean="0"/>
              <a:t>@jsonrow</a:t>
            </a:r>
            <a:endParaRPr lang="en-US" dirty="0"/>
          </a:p>
        </p:txBody>
      </p:sp>
    </p:spTree>
    <p:extLst>
      <p:ext uri="{BB962C8B-B14F-4D97-AF65-F5344CB8AC3E}">
        <p14:creationId xmlns:p14="http://schemas.microsoft.com/office/powerpoint/2010/main" val="539245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pic>
        <p:nvPicPr>
          <p:cNvPr id="6" name="Picture Placeholder 5"/>
          <p:cNvPicPr>
            <a:picLocks noGrp="1" noChangeAspect="1"/>
          </p:cNvPicPr>
          <p:nvPr>
            <p:ph type="pic" idx="1"/>
          </p:nvPr>
        </p:nvPicPr>
        <p:blipFill>
          <a:blip r:embed="rId3">
            <a:extLst>
              <a:ext uri="{28A0092B-C50C-407E-A947-70E740481C1C}">
                <a14:useLocalDpi xmlns:a14="http://schemas.microsoft.com/office/drawing/2010/main" val="0"/>
              </a:ext>
            </a:extLst>
          </a:blip>
          <a:srcRect t="18399" b="18399"/>
          <a:stretch>
            <a:fillRect/>
          </a:stretch>
        </p:blipFill>
        <p:spPr/>
      </p:pic>
      <p:sp>
        <p:nvSpPr>
          <p:cNvPr id="5" name="Footer Placeholder 4"/>
          <p:cNvSpPr>
            <a:spLocks noGrp="1"/>
          </p:cNvSpPr>
          <p:nvPr>
            <p:ph type="ftr" sz="quarter" idx="11"/>
          </p:nvPr>
        </p:nvSpPr>
        <p:spPr/>
        <p:txBody>
          <a:bodyPr/>
          <a:lstStyle/>
          <a:p>
            <a:r>
              <a:rPr lang="en-US" smtClean="0"/>
              <a:t>@jsonrow</a:t>
            </a:r>
            <a:endParaRPr lang="en-US" dirty="0"/>
          </a:p>
        </p:txBody>
      </p:sp>
    </p:spTree>
    <p:extLst>
      <p:ext uri="{BB962C8B-B14F-4D97-AF65-F5344CB8AC3E}">
        <p14:creationId xmlns:p14="http://schemas.microsoft.com/office/powerpoint/2010/main" val="287114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RabbitMQ</a:t>
            </a:r>
            <a:r>
              <a:rPr lang="en-US" dirty="0"/>
              <a:t> Overview </a:t>
            </a:r>
          </a:p>
        </p:txBody>
      </p:sp>
      <p:sp>
        <p:nvSpPr>
          <p:cNvPr id="5" name="Text Placeholder 4"/>
          <p:cNvSpPr>
            <a:spLocks noGrp="1"/>
          </p:cNvSpPr>
          <p:nvPr>
            <p:ph type="body" sz="half" idx="2"/>
          </p:nvPr>
        </p:nvSpPr>
        <p:spPr/>
        <p:txBody>
          <a:bodyPr/>
          <a:lstStyle/>
          <a:p>
            <a:r>
              <a:rPr lang="en-US" dirty="0" smtClean="0"/>
              <a:t>What is </a:t>
            </a:r>
            <a:r>
              <a:rPr lang="en-US" dirty="0" err="1" smtClean="0"/>
              <a:t>RabbitMQ</a:t>
            </a:r>
            <a:r>
              <a:rPr lang="en-US" dirty="0" smtClean="0"/>
              <a:t>?</a:t>
            </a:r>
            <a:endParaRPr lang="en-US" dirty="0"/>
          </a:p>
        </p:txBody>
      </p:sp>
      <p:sp>
        <p:nvSpPr>
          <p:cNvPr id="2" name="Footer Placeholder 1"/>
          <p:cNvSpPr>
            <a:spLocks noGrp="1"/>
          </p:cNvSpPr>
          <p:nvPr>
            <p:ph type="ftr" sz="quarter" idx="11"/>
          </p:nvPr>
        </p:nvSpPr>
        <p:spPr/>
        <p:txBody>
          <a:bodyPr/>
          <a:lstStyle/>
          <a:p>
            <a:r>
              <a:rPr lang="en-US" dirty="0" smtClean="0"/>
              <a:t>@jsonrow</a:t>
            </a:r>
            <a:endParaRPr lang="en-US" dirty="0"/>
          </a:p>
        </p:txBody>
      </p:sp>
      <p:pic>
        <p:nvPicPr>
          <p:cNvPr id="14" name="Picture Placeholder 13"/>
          <p:cNvPicPr>
            <a:picLocks noGrp="1" noChangeAspect="1"/>
          </p:cNvPicPr>
          <p:nvPr>
            <p:ph type="pic" idx="1"/>
          </p:nvPr>
        </p:nvPicPr>
        <p:blipFill>
          <a:blip r:embed="rId3">
            <a:extLst>
              <a:ext uri="{28A0092B-C50C-407E-A947-70E740481C1C}">
                <a14:useLocalDpi xmlns:a14="http://schemas.microsoft.com/office/drawing/2010/main" val="0"/>
              </a:ext>
            </a:extLst>
          </a:blip>
          <a:srcRect t="14157" b="14157"/>
          <a:stretch>
            <a:fillRect/>
          </a:stretch>
        </p:blipFill>
        <p:spPr/>
      </p:pic>
    </p:spTree>
    <p:extLst>
      <p:ext uri="{BB962C8B-B14F-4D97-AF65-F5344CB8AC3E}">
        <p14:creationId xmlns:p14="http://schemas.microsoft.com/office/powerpoint/2010/main" val="4134237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AMQP? </a:t>
            </a:r>
          </a:p>
        </p:txBody>
      </p:sp>
      <p:sp>
        <p:nvSpPr>
          <p:cNvPr id="3" name="Content Placeholder 2"/>
          <p:cNvSpPr>
            <a:spLocks noGrp="1"/>
          </p:cNvSpPr>
          <p:nvPr>
            <p:ph idx="1"/>
          </p:nvPr>
        </p:nvSpPr>
        <p:spPr/>
        <p:txBody>
          <a:bodyPr/>
          <a:lstStyle/>
          <a:p>
            <a:r>
              <a:rPr lang="en-US" dirty="0"/>
              <a:t>Advanced Message Queue </a:t>
            </a:r>
            <a:r>
              <a:rPr lang="en-US" dirty="0" smtClean="0"/>
              <a:t>Protocol</a:t>
            </a:r>
            <a:endParaRPr lang="en-US" dirty="0"/>
          </a:p>
          <a:p>
            <a:r>
              <a:rPr lang="en-US" dirty="0"/>
              <a:t>Network protocol to enable client apps to communicate with compatible messaging systems</a:t>
            </a:r>
          </a:p>
          <a:p>
            <a:r>
              <a:rPr lang="en-US" dirty="0"/>
              <a:t>AMQP was designed with the following main characteristics as goals:</a:t>
            </a:r>
          </a:p>
          <a:p>
            <a:endParaRPr lang="en-US" dirty="0"/>
          </a:p>
          <a:p>
            <a:r>
              <a:rPr lang="en-US" dirty="0"/>
              <a:t>Security</a:t>
            </a:r>
          </a:p>
          <a:p>
            <a:r>
              <a:rPr lang="en-US" dirty="0"/>
              <a:t>Reliability</a:t>
            </a:r>
          </a:p>
          <a:p>
            <a:r>
              <a:rPr lang="en-US" dirty="0"/>
              <a:t>Interoperability</a:t>
            </a:r>
          </a:p>
          <a:p>
            <a:r>
              <a:rPr lang="en-US" dirty="0"/>
              <a:t>Standard</a:t>
            </a:r>
          </a:p>
          <a:p>
            <a:r>
              <a:rPr lang="en-US" dirty="0"/>
              <a:t>Open</a:t>
            </a:r>
          </a:p>
          <a:p>
            <a:endParaRPr lang="en-US" dirty="0"/>
          </a:p>
          <a:p>
            <a:endParaRPr lang="en-US" dirty="0"/>
          </a:p>
        </p:txBody>
      </p:sp>
      <p:pic>
        <p:nvPicPr>
          <p:cNvPr id="4" name="Content Placeholder 3"/>
          <p:cNvPicPr>
            <a:picLocks noChangeAspect="1"/>
          </p:cNvPicPr>
          <p:nvPr/>
        </p:nvPicPr>
        <p:blipFill>
          <a:blip r:embed="rId3"/>
          <a:stretch>
            <a:fillRect/>
          </a:stretch>
        </p:blipFill>
        <p:spPr>
          <a:xfrm>
            <a:off x="3960812" y="3163790"/>
            <a:ext cx="7085019" cy="2676121"/>
          </a:xfrm>
          <a:prstGeom prst="rect">
            <a:avLst/>
          </a:prstGeom>
        </p:spPr>
      </p:pic>
      <p:sp>
        <p:nvSpPr>
          <p:cNvPr id="5" name="Footer Placeholder 4"/>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1749204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D74565-72C9-4B4E-BF3A-366A5626F7A4}"/>
              </a:ext>
            </a:extLst>
          </p:cNvPr>
          <p:cNvSpPr>
            <a:spLocks noGrp="1"/>
          </p:cNvSpPr>
          <p:nvPr>
            <p:ph type="title"/>
          </p:nvPr>
        </p:nvSpPr>
        <p:spPr/>
        <p:txBody>
          <a:bodyPr/>
          <a:lstStyle/>
          <a:p>
            <a:r>
              <a:rPr lang="en-US"/>
              <a:t>AMQP Model</a:t>
            </a:r>
          </a:p>
        </p:txBody>
      </p:sp>
      <p:sp>
        <p:nvSpPr>
          <p:cNvPr id="3" name="Content Placeholder 2">
            <a:extLst>
              <a:ext uri="{FF2B5EF4-FFF2-40B4-BE49-F238E27FC236}">
                <a16:creationId xmlns:a16="http://schemas.microsoft.com/office/drawing/2014/main" xmlns="" id="{8D949DA3-C480-B44B-8373-4A468AD836F2}"/>
              </a:ext>
            </a:extLst>
          </p:cNvPr>
          <p:cNvSpPr>
            <a:spLocks noGrp="1"/>
          </p:cNvSpPr>
          <p:nvPr>
            <p:ph idx="1"/>
          </p:nvPr>
        </p:nvSpPr>
        <p:spPr>
          <a:xfrm>
            <a:off x="1141643" y="1805550"/>
            <a:ext cx="10055781" cy="4023360"/>
          </a:xfrm>
        </p:spPr>
        <p:txBody>
          <a:bodyPr>
            <a:normAutofit lnSpcReduction="10000"/>
          </a:bodyPr>
          <a:lstStyle/>
          <a:p>
            <a:endParaRPr lang="en-US" sz="2800" b="1" dirty="0"/>
          </a:p>
          <a:p>
            <a:r>
              <a:rPr lang="en-US" sz="2800" b="1" dirty="0"/>
              <a:t>Exchange -&gt; Binding -&gt;[Queue]</a:t>
            </a:r>
          </a:p>
          <a:p>
            <a:endParaRPr lang="en-US" b="1" dirty="0"/>
          </a:p>
          <a:p>
            <a:r>
              <a:rPr lang="en-US" b="1" dirty="0"/>
              <a:t>Exchanges</a:t>
            </a:r>
            <a:r>
              <a:rPr lang="en-US" dirty="0"/>
              <a:t> </a:t>
            </a:r>
          </a:p>
          <a:p>
            <a:r>
              <a:rPr lang="en-US" dirty="0" smtClean="0"/>
              <a:t>Receives </a:t>
            </a:r>
            <a:r>
              <a:rPr lang="en-US" dirty="0"/>
              <a:t>and routes messages </a:t>
            </a:r>
          </a:p>
          <a:p>
            <a:r>
              <a:rPr lang="en-US" b="1" dirty="0"/>
              <a:t>Binding</a:t>
            </a:r>
          </a:p>
          <a:p>
            <a:r>
              <a:rPr lang="en-US" dirty="0"/>
              <a:t>Defines the relationship between exchange and queue </a:t>
            </a:r>
          </a:p>
          <a:p>
            <a:r>
              <a:rPr lang="en-US" b="1" dirty="0"/>
              <a:t>Queues</a:t>
            </a:r>
            <a:r>
              <a:rPr lang="en-US" dirty="0"/>
              <a:t> </a:t>
            </a:r>
          </a:p>
          <a:p>
            <a:r>
              <a:rPr lang="en-US" dirty="0"/>
              <a:t>Stores messages until they are processed </a:t>
            </a:r>
          </a:p>
        </p:txBody>
      </p:sp>
      <p:sp>
        <p:nvSpPr>
          <p:cNvPr id="4" name="Footer Placeholder 3"/>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3226195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RabbitMQ</a:t>
            </a:r>
            <a:r>
              <a:rPr lang="en-US" dirty="0"/>
              <a:t> </a:t>
            </a:r>
            <a:r>
              <a:rPr lang="en-US" dirty="0" smtClean="0"/>
              <a:t>Hello, world.</a:t>
            </a:r>
            <a:endParaRPr lang="en-US" dirty="0"/>
          </a:p>
        </p:txBody>
      </p:sp>
      <p:sp>
        <p:nvSpPr>
          <p:cNvPr id="4" name="Footer Placeholder 3"/>
          <p:cNvSpPr>
            <a:spLocks noGrp="1"/>
          </p:cNvSpPr>
          <p:nvPr>
            <p:ph type="ftr" sz="quarter" idx="11"/>
          </p:nvPr>
        </p:nvSpPr>
        <p:spPr/>
        <p:txBody>
          <a:bodyPr/>
          <a:lstStyle/>
          <a:p>
            <a:r>
              <a:rPr lang="en-US" dirty="0" smtClean="0"/>
              <a:t>@jsonrow</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9968" y="1905000"/>
            <a:ext cx="8888889" cy="4165079"/>
          </a:xfrm>
          <a:prstGeom prst="rect">
            <a:avLst/>
          </a:prstGeom>
        </p:spPr>
      </p:pic>
    </p:spTree>
    <p:extLst>
      <p:ext uri="{BB962C8B-B14F-4D97-AF65-F5344CB8AC3E}">
        <p14:creationId xmlns:p14="http://schemas.microsoft.com/office/powerpoint/2010/main" val="1334477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Protolabs</a:t>
            </a:r>
            <a:r>
              <a:rPr lang="en-US" dirty="0" smtClean="0"/>
              <a:t> </a:t>
            </a:r>
            <a:r>
              <a:rPr lang="en-US" dirty="0" err="1" smtClean="0"/>
              <a:t>RabbitMQ</a:t>
            </a:r>
            <a:r>
              <a:rPr lang="en-US" dirty="0" smtClean="0"/>
              <a:t> - Early Days</a:t>
            </a:r>
            <a:endParaRPr lang="en-US" dirty="0"/>
          </a:p>
        </p:txBody>
      </p:sp>
      <p:sp>
        <p:nvSpPr>
          <p:cNvPr id="4" name="Footer Placeholder 3"/>
          <p:cNvSpPr>
            <a:spLocks noGrp="1"/>
          </p:cNvSpPr>
          <p:nvPr>
            <p:ph type="ftr" sz="quarter" idx="11"/>
          </p:nvPr>
        </p:nvSpPr>
        <p:spPr/>
        <p:txBody>
          <a:bodyPr/>
          <a:lstStyle/>
          <a:p>
            <a:r>
              <a:rPr lang="en-US" smtClean="0"/>
              <a:t>@jsonrow</a:t>
            </a:r>
            <a:endParaRPr lang="en-US" dirty="0"/>
          </a:p>
        </p:txBody>
      </p:sp>
      <p:sp>
        <p:nvSpPr>
          <p:cNvPr id="6" name="TextBox 5"/>
          <p:cNvSpPr txBox="1"/>
          <p:nvPr/>
        </p:nvSpPr>
        <p:spPr>
          <a:xfrm>
            <a:off x="8609012" y="4191000"/>
            <a:ext cx="1208151" cy="461665"/>
          </a:xfrm>
          <a:prstGeom prst="rect">
            <a:avLst/>
          </a:prstGeom>
          <a:noFill/>
        </p:spPr>
        <p:txBody>
          <a:bodyPr wrap="none" rtlCol="0">
            <a:spAutoFit/>
          </a:bodyPr>
          <a:lstStyle/>
          <a:p>
            <a:r>
              <a:rPr lang="en-US" dirty="0" smtClean="0"/>
              <a:t>browser</a:t>
            </a:r>
            <a:endParaRPr lang="en-US" dirty="0"/>
          </a:p>
        </p:txBody>
      </p:sp>
      <p:cxnSp>
        <p:nvCxnSpPr>
          <p:cNvPr id="8" name="Straight Arrow Connector 7"/>
          <p:cNvCxnSpPr>
            <a:stCxn id="18" idx="3"/>
            <a:endCxn id="9" idx="2"/>
          </p:cNvCxnSpPr>
          <p:nvPr/>
        </p:nvCxnSpPr>
        <p:spPr>
          <a:xfrm>
            <a:off x="7466012" y="3429000"/>
            <a:ext cx="10668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8532812" y="2971800"/>
            <a:ext cx="10668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10" name="Rectangle 9"/>
          <p:cNvSpPr/>
          <p:nvPr/>
        </p:nvSpPr>
        <p:spPr>
          <a:xfrm>
            <a:off x="3732212" y="3009900"/>
            <a:ext cx="1509822"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Exchange</a:t>
            </a:r>
            <a:endParaRPr lang="en-US" dirty="0"/>
          </a:p>
        </p:txBody>
      </p:sp>
      <p:sp>
        <p:nvSpPr>
          <p:cNvPr id="18" name="Rounded Rectangle 17"/>
          <p:cNvSpPr/>
          <p:nvPr/>
        </p:nvSpPr>
        <p:spPr>
          <a:xfrm>
            <a:off x="5942012" y="3124200"/>
            <a:ext cx="1524000" cy="609600"/>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a:t>
            </a:r>
            <a:endParaRPr lang="en-US" dirty="0"/>
          </a:p>
        </p:txBody>
      </p:sp>
      <p:sp>
        <p:nvSpPr>
          <p:cNvPr id="20" name="TextBox 19"/>
          <p:cNvSpPr txBox="1"/>
          <p:nvPr/>
        </p:nvSpPr>
        <p:spPr>
          <a:xfrm>
            <a:off x="5637212" y="4038600"/>
            <a:ext cx="2598404" cy="830997"/>
          </a:xfrm>
          <a:prstGeom prst="rect">
            <a:avLst/>
          </a:prstGeom>
          <a:noFill/>
        </p:spPr>
        <p:txBody>
          <a:bodyPr wrap="none" rtlCol="0">
            <a:spAutoFit/>
          </a:bodyPr>
          <a:lstStyle/>
          <a:p>
            <a:r>
              <a:rPr lang="en-US" dirty="0" smtClean="0"/>
              <a:t>Auto delete queue</a:t>
            </a:r>
          </a:p>
          <a:p>
            <a:r>
              <a:rPr lang="en-US" dirty="0" smtClean="0"/>
              <a:t>Transient messages</a:t>
            </a:r>
            <a:endParaRPr lang="en-US" dirty="0"/>
          </a:p>
        </p:txBody>
      </p:sp>
      <p:cxnSp>
        <p:nvCxnSpPr>
          <p:cNvPr id="22" name="Straight Arrow Connector 21"/>
          <p:cNvCxnSpPr>
            <a:stCxn id="18" idx="1"/>
            <a:endCxn id="10" idx="3"/>
          </p:cNvCxnSpPr>
          <p:nvPr/>
        </p:nvCxnSpPr>
        <p:spPr>
          <a:xfrm flipH="1">
            <a:off x="5242034" y="3429000"/>
            <a:ext cx="69997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1827212" y="2971800"/>
            <a:ext cx="10668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t>
            </a:r>
            <a:endParaRPr lang="en-US" dirty="0"/>
          </a:p>
        </p:txBody>
      </p:sp>
      <p:cxnSp>
        <p:nvCxnSpPr>
          <p:cNvPr id="26" name="Straight Arrow Connector 25"/>
          <p:cNvCxnSpPr>
            <a:stCxn id="24" idx="6"/>
            <a:endCxn id="10" idx="1"/>
          </p:cNvCxnSpPr>
          <p:nvPr/>
        </p:nvCxnSpPr>
        <p:spPr>
          <a:xfrm>
            <a:off x="2894012" y="3429000"/>
            <a:ext cx="8382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7687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Protolabs</a:t>
            </a:r>
            <a:r>
              <a:rPr lang="en-US" dirty="0" smtClean="0"/>
              <a:t> </a:t>
            </a:r>
            <a:r>
              <a:rPr lang="en-US" dirty="0" err="1" smtClean="0"/>
              <a:t>RabbitMQ</a:t>
            </a:r>
            <a:r>
              <a:rPr lang="en-US" dirty="0" smtClean="0"/>
              <a:t> – Chipping Away</a:t>
            </a:r>
            <a:endParaRPr lang="en-US" dirty="0"/>
          </a:p>
        </p:txBody>
      </p:sp>
      <p:sp>
        <p:nvSpPr>
          <p:cNvPr id="4" name="Footer Placeholder 3"/>
          <p:cNvSpPr>
            <a:spLocks noGrp="1"/>
          </p:cNvSpPr>
          <p:nvPr>
            <p:ph type="ftr" sz="quarter" idx="11"/>
          </p:nvPr>
        </p:nvSpPr>
        <p:spPr/>
        <p:txBody>
          <a:bodyPr/>
          <a:lstStyle/>
          <a:p>
            <a:r>
              <a:rPr lang="en-US" smtClean="0"/>
              <a:t>@jsonrow</a:t>
            </a:r>
            <a:endParaRPr lang="en-US" dirty="0"/>
          </a:p>
        </p:txBody>
      </p:sp>
      <p:sp>
        <p:nvSpPr>
          <p:cNvPr id="5" name="TextBox 4"/>
          <p:cNvSpPr txBox="1"/>
          <p:nvPr/>
        </p:nvSpPr>
        <p:spPr>
          <a:xfrm>
            <a:off x="1141412" y="1981200"/>
            <a:ext cx="5409109" cy="461665"/>
          </a:xfrm>
          <a:prstGeom prst="rect">
            <a:avLst/>
          </a:prstGeom>
          <a:noFill/>
        </p:spPr>
        <p:txBody>
          <a:bodyPr wrap="none" rtlCol="0">
            <a:spAutoFit/>
          </a:bodyPr>
          <a:lstStyle/>
          <a:p>
            <a:r>
              <a:rPr lang="en-US" dirty="0" err="1" smtClean="0"/>
              <a:t>RabbitMQ</a:t>
            </a:r>
            <a:r>
              <a:rPr lang="en-US" dirty="0" smtClean="0"/>
              <a:t> first used to break up Monolith</a:t>
            </a:r>
            <a:endParaRPr lang="en-US" dirty="0"/>
          </a:p>
        </p:txBody>
      </p:sp>
      <p:sp>
        <p:nvSpPr>
          <p:cNvPr id="6" name="Flowchart: Direct Access Storage 5"/>
          <p:cNvSpPr/>
          <p:nvPr/>
        </p:nvSpPr>
        <p:spPr>
          <a:xfrm>
            <a:off x="1598612" y="4572000"/>
            <a:ext cx="914400" cy="838200"/>
          </a:xfrm>
          <a:prstGeom prst="flowChartMagneticDrum">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01662" y="3422650"/>
            <a:ext cx="914400" cy="5334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P/C</a:t>
            </a:r>
            <a:endParaRPr lang="en-US" dirty="0"/>
          </a:p>
        </p:txBody>
      </p:sp>
      <p:sp>
        <p:nvSpPr>
          <p:cNvPr id="8" name="Rectangle 7"/>
          <p:cNvSpPr/>
          <p:nvPr/>
        </p:nvSpPr>
        <p:spPr>
          <a:xfrm>
            <a:off x="1744662" y="3422650"/>
            <a:ext cx="914400" cy="5334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P/C</a:t>
            </a:r>
            <a:endParaRPr lang="en-US" dirty="0"/>
          </a:p>
        </p:txBody>
      </p:sp>
      <p:sp>
        <p:nvSpPr>
          <p:cNvPr id="9" name="Rectangle 8"/>
          <p:cNvSpPr/>
          <p:nvPr/>
        </p:nvSpPr>
        <p:spPr>
          <a:xfrm>
            <a:off x="2963862" y="3422650"/>
            <a:ext cx="914400" cy="5334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P/C</a:t>
            </a:r>
            <a:endParaRPr lang="en-US" dirty="0"/>
          </a:p>
        </p:txBody>
      </p:sp>
      <p:cxnSp>
        <p:nvCxnSpPr>
          <p:cNvPr id="11" name="Curved Connector 10"/>
          <p:cNvCxnSpPr>
            <a:stCxn id="7" idx="3"/>
            <a:endCxn id="8" idx="1"/>
          </p:cNvCxnSpPr>
          <p:nvPr/>
        </p:nvCxnSpPr>
        <p:spPr>
          <a:xfrm>
            <a:off x="1516062" y="3689350"/>
            <a:ext cx="228600"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urved Connector 13"/>
          <p:cNvCxnSpPr>
            <a:stCxn id="7" idx="0"/>
            <a:endCxn id="9" idx="0"/>
          </p:cNvCxnSpPr>
          <p:nvPr/>
        </p:nvCxnSpPr>
        <p:spPr>
          <a:xfrm rot="5400000" flipH="1" flipV="1">
            <a:off x="2239962" y="2241550"/>
            <a:ext cx="12700" cy="2362200"/>
          </a:xfrm>
          <a:prstGeom prst="curvedConnector3">
            <a:avLst>
              <a:gd name="adj1" fmla="val 180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Curved Connector 16"/>
          <p:cNvCxnSpPr>
            <a:stCxn id="9" idx="2"/>
            <a:endCxn id="8" idx="2"/>
          </p:cNvCxnSpPr>
          <p:nvPr/>
        </p:nvCxnSpPr>
        <p:spPr>
          <a:xfrm rot="5400000">
            <a:off x="2811462" y="3346450"/>
            <a:ext cx="12700" cy="1219200"/>
          </a:xfrm>
          <a:prstGeom prst="curvedConnector3">
            <a:avLst>
              <a:gd name="adj1" fmla="val 180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Curved Connector 18"/>
          <p:cNvCxnSpPr>
            <a:stCxn id="7" idx="2"/>
            <a:endCxn id="6" idx="1"/>
          </p:cNvCxnSpPr>
          <p:nvPr/>
        </p:nvCxnSpPr>
        <p:spPr>
          <a:xfrm rot="16200000" flipH="1">
            <a:off x="811212" y="4203700"/>
            <a:ext cx="1035050" cy="539750"/>
          </a:xfrm>
          <a:prstGeom prst="curved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Curved Connector 20"/>
          <p:cNvCxnSpPr>
            <a:stCxn id="7" idx="1"/>
            <a:endCxn id="7" idx="0"/>
          </p:cNvCxnSpPr>
          <p:nvPr/>
        </p:nvCxnSpPr>
        <p:spPr>
          <a:xfrm rot="10800000" flipH="1">
            <a:off x="601662" y="3422650"/>
            <a:ext cx="457200" cy="266700"/>
          </a:xfrm>
          <a:prstGeom prst="curvedConnector4">
            <a:avLst>
              <a:gd name="adj1" fmla="val -50000"/>
              <a:gd name="adj2" fmla="val 185714"/>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Curved Connector 22"/>
          <p:cNvCxnSpPr>
            <a:stCxn id="9" idx="3"/>
            <a:endCxn id="6" idx="4"/>
          </p:cNvCxnSpPr>
          <p:nvPr/>
        </p:nvCxnSpPr>
        <p:spPr>
          <a:xfrm flipH="1">
            <a:off x="2513012" y="3689350"/>
            <a:ext cx="1365250" cy="1301750"/>
          </a:xfrm>
          <a:prstGeom prst="curvedConnector3">
            <a:avLst>
              <a:gd name="adj1" fmla="val -16744"/>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5408612" y="3429000"/>
            <a:ext cx="914400" cy="5334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t>
            </a:r>
            <a:endParaRPr lang="en-US" dirty="0"/>
          </a:p>
        </p:txBody>
      </p:sp>
      <p:sp>
        <p:nvSpPr>
          <p:cNvPr id="26" name="Flowchart: Direct Access Storage 25"/>
          <p:cNvSpPr/>
          <p:nvPr/>
        </p:nvSpPr>
        <p:spPr>
          <a:xfrm>
            <a:off x="5789612" y="4495800"/>
            <a:ext cx="914400" cy="838200"/>
          </a:xfrm>
          <a:prstGeom prst="flowChartMagneticDrum">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Curved Connector 27"/>
          <p:cNvCxnSpPr>
            <a:stCxn id="25" idx="2"/>
            <a:endCxn id="26" idx="0"/>
          </p:cNvCxnSpPr>
          <p:nvPr/>
        </p:nvCxnSpPr>
        <p:spPr>
          <a:xfrm rot="16200000" flipH="1">
            <a:off x="5789612" y="4038600"/>
            <a:ext cx="533400" cy="381000"/>
          </a:xfrm>
          <a:prstGeom prst="curved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0133012" y="4267200"/>
            <a:ext cx="1585197" cy="461665"/>
          </a:xfrm>
          <a:prstGeom prst="rect">
            <a:avLst/>
          </a:prstGeom>
          <a:noFill/>
        </p:spPr>
        <p:txBody>
          <a:bodyPr wrap="square" rtlCol="0">
            <a:spAutoFit/>
          </a:bodyPr>
          <a:lstStyle/>
          <a:p>
            <a:r>
              <a:rPr lang="en-US" dirty="0" smtClean="0"/>
              <a:t>Salesforce</a:t>
            </a:r>
            <a:endParaRPr lang="en-US" dirty="0"/>
          </a:p>
        </p:txBody>
      </p:sp>
      <p:cxnSp>
        <p:nvCxnSpPr>
          <p:cNvPr id="31" name="Straight Arrow Connector 30"/>
          <p:cNvCxnSpPr>
            <a:stCxn id="34" idx="3"/>
            <a:endCxn id="32" idx="2"/>
          </p:cNvCxnSpPr>
          <p:nvPr/>
        </p:nvCxnSpPr>
        <p:spPr>
          <a:xfrm flipV="1">
            <a:off x="9828212" y="3650673"/>
            <a:ext cx="533400" cy="692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10361612" y="3276600"/>
            <a:ext cx="861454" cy="7481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33" name="Rectangle 32"/>
          <p:cNvSpPr/>
          <p:nvPr/>
        </p:nvSpPr>
        <p:spPr>
          <a:xfrm>
            <a:off x="7008812" y="3444766"/>
            <a:ext cx="914400" cy="441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p>
        </p:txBody>
      </p:sp>
      <p:sp>
        <p:nvSpPr>
          <p:cNvPr id="34" name="Rounded Rectangle 33"/>
          <p:cNvSpPr/>
          <p:nvPr/>
        </p:nvSpPr>
        <p:spPr>
          <a:xfrm>
            <a:off x="8532812" y="3429000"/>
            <a:ext cx="1295400" cy="457200"/>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a:t>
            </a:r>
            <a:endParaRPr lang="en-US" dirty="0"/>
          </a:p>
        </p:txBody>
      </p:sp>
      <p:cxnSp>
        <p:nvCxnSpPr>
          <p:cNvPr id="36" name="Straight Arrow Connector 35"/>
          <p:cNvCxnSpPr>
            <a:stCxn id="34" idx="1"/>
            <a:endCxn id="33" idx="3"/>
          </p:cNvCxnSpPr>
          <p:nvPr/>
        </p:nvCxnSpPr>
        <p:spPr>
          <a:xfrm flipH="1">
            <a:off x="7923212" y="3657600"/>
            <a:ext cx="609600" cy="788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25" idx="3"/>
            <a:endCxn id="33" idx="1"/>
          </p:cNvCxnSpPr>
          <p:nvPr/>
        </p:nvCxnSpPr>
        <p:spPr>
          <a:xfrm flipV="1">
            <a:off x="6323012" y="3665483"/>
            <a:ext cx="685800" cy="302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Curved Connector 76"/>
          <p:cNvCxnSpPr>
            <a:stCxn id="8" idx="2"/>
            <a:endCxn id="6" idx="0"/>
          </p:cNvCxnSpPr>
          <p:nvPr/>
        </p:nvCxnSpPr>
        <p:spPr>
          <a:xfrm rot="5400000">
            <a:off x="1820862" y="4191000"/>
            <a:ext cx="615950" cy="146050"/>
          </a:xfrm>
          <a:prstGeom prst="curved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921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Protolabs</a:t>
            </a:r>
            <a:r>
              <a:rPr lang="en-US" dirty="0" smtClean="0"/>
              <a:t> </a:t>
            </a:r>
            <a:r>
              <a:rPr lang="en-US" dirty="0" err="1" smtClean="0"/>
              <a:t>RabbitMQ</a:t>
            </a:r>
            <a:r>
              <a:rPr lang="en-US" dirty="0" smtClean="0"/>
              <a:t> – Getting Serious</a:t>
            </a:r>
            <a:endParaRPr lang="en-US" dirty="0"/>
          </a:p>
        </p:txBody>
      </p:sp>
      <p:sp>
        <p:nvSpPr>
          <p:cNvPr id="4" name="Footer Placeholder 3"/>
          <p:cNvSpPr>
            <a:spLocks noGrp="1"/>
          </p:cNvSpPr>
          <p:nvPr>
            <p:ph type="ftr" sz="quarter" idx="11"/>
          </p:nvPr>
        </p:nvSpPr>
        <p:spPr/>
        <p:txBody>
          <a:bodyPr/>
          <a:lstStyle/>
          <a:p>
            <a:r>
              <a:rPr lang="en-US" smtClean="0"/>
              <a:t>@jsonrow</a:t>
            </a:r>
            <a:endParaRPr lang="en-US" dirty="0"/>
          </a:p>
        </p:txBody>
      </p:sp>
      <p:sp>
        <p:nvSpPr>
          <p:cNvPr id="5" name="Rectangle 4"/>
          <p:cNvSpPr/>
          <p:nvPr/>
        </p:nvSpPr>
        <p:spPr>
          <a:xfrm>
            <a:off x="1979612" y="3444766"/>
            <a:ext cx="914400" cy="5334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t>
            </a:r>
            <a:endParaRPr lang="en-US" dirty="0"/>
          </a:p>
        </p:txBody>
      </p:sp>
      <p:cxnSp>
        <p:nvCxnSpPr>
          <p:cNvPr id="8" name="Straight Arrow Connector 7"/>
          <p:cNvCxnSpPr>
            <a:stCxn id="11" idx="3"/>
            <a:endCxn id="9" idx="2"/>
          </p:cNvCxnSpPr>
          <p:nvPr/>
        </p:nvCxnSpPr>
        <p:spPr>
          <a:xfrm flipV="1">
            <a:off x="8075612" y="3650673"/>
            <a:ext cx="914400" cy="3845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8990012" y="3276600"/>
            <a:ext cx="861454" cy="7481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10" name="Rectangle 9"/>
          <p:cNvSpPr/>
          <p:nvPr/>
        </p:nvSpPr>
        <p:spPr>
          <a:xfrm>
            <a:off x="3808412" y="3429000"/>
            <a:ext cx="990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p>
        </p:txBody>
      </p:sp>
      <p:sp>
        <p:nvSpPr>
          <p:cNvPr id="11" name="Rounded Rectangle 10"/>
          <p:cNvSpPr/>
          <p:nvPr/>
        </p:nvSpPr>
        <p:spPr>
          <a:xfrm>
            <a:off x="6780212" y="3415862"/>
            <a:ext cx="1295400" cy="546538"/>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a:t>
            </a:r>
            <a:endParaRPr lang="en-US" dirty="0"/>
          </a:p>
        </p:txBody>
      </p:sp>
      <p:cxnSp>
        <p:nvCxnSpPr>
          <p:cNvPr id="12" name="Straight Arrow Connector 11"/>
          <p:cNvCxnSpPr>
            <a:stCxn id="11" idx="1"/>
            <a:endCxn id="10" idx="3"/>
          </p:cNvCxnSpPr>
          <p:nvPr/>
        </p:nvCxnSpPr>
        <p:spPr>
          <a:xfrm flipH="1">
            <a:off x="4799012" y="3689131"/>
            <a:ext cx="1981200" cy="656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3"/>
            <a:endCxn id="10" idx="1"/>
          </p:cNvCxnSpPr>
          <p:nvPr/>
        </p:nvCxnSpPr>
        <p:spPr>
          <a:xfrm flipV="1">
            <a:off x="2894012" y="3695700"/>
            <a:ext cx="914400" cy="15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979612" y="2667000"/>
            <a:ext cx="1541128" cy="461665"/>
          </a:xfrm>
          <a:prstGeom prst="rect">
            <a:avLst/>
          </a:prstGeom>
          <a:noFill/>
        </p:spPr>
        <p:txBody>
          <a:bodyPr wrap="none" rtlCol="0">
            <a:spAutoFit/>
          </a:bodyPr>
          <a:lstStyle/>
          <a:p>
            <a:r>
              <a:rPr lang="en-US" dirty="0" smtClean="0"/>
              <a:t>Commerce</a:t>
            </a:r>
            <a:endParaRPr lang="en-US" dirty="0"/>
          </a:p>
        </p:txBody>
      </p:sp>
      <p:sp>
        <p:nvSpPr>
          <p:cNvPr id="15" name="TextBox 14"/>
          <p:cNvSpPr txBox="1"/>
          <p:nvPr/>
        </p:nvSpPr>
        <p:spPr>
          <a:xfrm>
            <a:off x="5408612" y="3198167"/>
            <a:ext cx="872931" cy="461665"/>
          </a:xfrm>
          <a:prstGeom prst="rect">
            <a:avLst/>
          </a:prstGeom>
          <a:noFill/>
        </p:spPr>
        <p:txBody>
          <a:bodyPr wrap="none" rtlCol="0">
            <a:spAutoFit/>
          </a:bodyPr>
          <a:lstStyle/>
          <a:p>
            <a:r>
              <a:rPr lang="en-US" dirty="0" smtClean="0"/>
              <a:t>order</a:t>
            </a:r>
            <a:endParaRPr lang="en-US" dirty="0"/>
          </a:p>
        </p:txBody>
      </p:sp>
      <p:sp>
        <p:nvSpPr>
          <p:cNvPr id="27" name="Flowchart: Direct Access Storage 26"/>
          <p:cNvSpPr/>
          <p:nvPr/>
        </p:nvSpPr>
        <p:spPr>
          <a:xfrm>
            <a:off x="9066212" y="4267200"/>
            <a:ext cx="1447800" cy="838200"/>
          </a:xfrm>
          <a:prstGeom prst="flowChartMagneticDrum">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ERP</a:t>
            </a:r>
            <a:endParaRPr lang="en-US" dirty="0"/>
          </a:p>
        </p:txBody>
      </p:sp>
      <p:cxnSp>
        <p:nvCxnSpPr>
          <p:cNvPr id="29" name="Curved Connector 28"/>
          <p:cNvCxnSpPr>
            <a:stCxn id="9" idx="6"/>
            <a:endCxn id="27" idx="0"/>
          </p:cNvCxnSpPr>
          <p:nvPr/>
        </p:nvCxnSpPr>
        <p:spPr>
          <a:xfrm flipH="1">
            <a:off x="9790112" y="3650673"/>
            <a:ext cx="61354" cy="616527"/>
          </a:xfrm>
          <a:prstGeom prst="curvedConnector4">
            <a:avLst>
              <a:gd name="adj1" fmla="val -372592"/>
              <a:gd name="adj2" fmla="val 80337"/>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9915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0/xmlns/"/>
    <ds:schemaRef ds:uri="http://www.w3.org/2001/XMLSchema"/>
    <ds:schemaRef ds:uri="4873beb7-5857-4685-be1f-d57550cc96cc"/>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0C67BEE-D13F-4BD2-98A5-34D8A0977F68}">
  <ds:schemaRefs>
    <ds:schemaRef ds:uri="http://schemas.microsoft.com/office/infopath/2007/PartnerControls"/>
    <ds:schemaRef ds:uri="http://purl.org/dc/elements/1.1/"/>
    <ds:schemaRef ds:uri="http://schemas.microsoft.com/office/2006/metadata/properties"/>
    <ds:schemaRef ds:uri="http://purl.org/dc/terms/"/>
    <ds:schemaRef ds:uri="4873beb7-5857-4685-be1f-d57550cc96cc"/>
    <ds:schemaRef ds:uri="http://schemas.microsoft.com/office/2006/documentManagement/type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TM02900769[[fn=Retrospect]]</Template>
  <TotalTime>22243</TotalTime>
  <Words>1268</Words>
  <Application>Microsoft Office PowerPoint</Application>
  <PresentationFormat>Custom</PresentationFormat>
  <Paragraphs>362</Paragraphs>
  <Slides>27</Slides>
  <Notes>27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Retrospect</vt:lpstr>
      <vt:lpstr>Microservice Plumbing With RabbitMQ</vt:lpstr>
      <vt:lpstr>About Me</vt:lpstr>
      <vt:lpstr>RabbitMQ Overview </vt:lpstr>
      <vt:lpstr>What is AMQP? </vt:lpstr>
      <vt:lpstr>AMQP Model</vt:lpstr>
      <vt:lpstr>RabbitMQ Hello, world.</vt:lpstr>
      <vt:lpstr>Protolabs RabbitMQ - Early Days</vt:lpstr>
      <vt:lpstr>Protolabs RabbitMQ – Chipping Away</vt:lpstr>
      <vt:lpstr>Protolabs RabbitMQ – Getting Serious</vt:lpstr>
      <vt:lpstr>Protolabs RabbitMQ - Standardize</vt:lpstr>
      <vt:lpstr>Message Durability</vt:lpstr>
      <vt:lpstr>Message Publishing</vt:lpstr>
      <vt:lpstr>Receiving Messages</vt:lpstr>
      <vt:lpstr>High Availability</vt:lpstr>
      <vt:lpstr>High Performance</vt:lpstr>
      <vt:lpstr>My Recent RabbitMQ success story.</vt:lpstr>
      <vt:lpstr>My Recent RabbitMQ success story.</vt:lpstr>
      <vt:lpstr>Direct Exchange</vt:lpstr>
      <vt:lpstr>Fan out example</vt:lpstr>
      <vt:lpstr>Topic exchange example</vt:lpstr>
      <vt:lpstr>Analysis Request Example</vt:lpstr>
      <vt:lpstr>Competing Consumers Demo</vt:lpstr>
      <vt:lpstr>Rabbitmq Use Cases</vt:lpstr>
      <vt:lpstr>Lessons Learned</vt:lpstr>
      <vt:lpstr>Monitoring</vt:lpstr>
      <vt:lpstr>Summary</vt:lpstr>
      <vt:lpstr>Questions?</vt:lpstr>
    </vt:vector>
  </TitlesOfParts>
  <Company>Proto Labs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Jason Rowe</dc:creator>
  <cp:lastModifiedBy>Jason Rowe</cp:lastModifiedBy>
  <cp:revision>155</cp:revision>
  <cp:lastPrinted>2019-04-12T01:26:42Z</cp:lastPrinted>
  <dcterms:created xsi:type="dcterms:W3CDTF">2019-03-02T14:41:53Z</dcterms:created>
  <dcterms:modified xsi:type="dcterms:W3CDTF">2019-09-08T19:13:09Z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