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3" r:id="rId6"/>
    <p:sldId id="300" r:id="rId7"/>
    <p:sldId id="273" r:id="rId8"/>
    <p:sldId id="290" r:id="rId9"/>
    <p:sldId id="272" r:id="rId10"/>
    <p:sldId id="310" r:id="rId11"/>
    <p:sldId id="274" r:id="rId12"/>
    <p:sldId id="302" r:id="rId13"/>
    <p:sldId id="303" r:id="rId14"/>
    <p:sldId id="286" r:id="rId15"/>
    <p:sldId id="287" r:id="rId16"/>
    <p:sldId id="265" r:id="rId17"/>
    <p:sldId id="298" r:id="rId18"/>
    <p:sldId id="295" r:id="rId19"/>
    <p:sldId id="291" r:id="rId20"/>
    <p:sldId id="292" r:id="rId21"/>
    <p:sldId id="307" r:id="rId22"/>
    <p:sldId id="304" r:id="rId23"/>
    <p:sldId id="281" r:id="rId24"/>
    <p:sldId id="282" r:id="rId25"/>
    <p:sldId id="288" r:id="rId26"/>
    <p:sldId id="308" r:id="rId27"/>
    <p:sldId id="306" r:id="rId28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3" autoAdjust="0"/>
    <p:restoredTop sz="50909" autoAdjust="0"/>
  </p:normalViewPr>
  <p:slideViewPr>
    <p:cSldViewPr>
      <p:cViewPr varScale="1">
        <p:scale>
          <a:sx n="45" d="100"/>
          <a:sy n="45" d="100"/>
        </p:scale>
        <p:origin x="1656" y="29"/>
      </p:cViewPr>
      <p:guideLst>
        <p:guide orient="horz" pos="32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26260.986572000002</c:v>
                </c:pt>
                <c:pt idx="1">
                  <c:v>60478.432359999999</c:v>
                </c:pt>
                <c:pt idx="2">
                  <c:v>52336.124900000003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RabbitMQ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12370.249836000001</c:v>
                </c:pt>
                <c:pt idx="1">
                  <c:v>18124.7084</c:v>
                </c:pt>
                <c:pt idx="2">
                  <c:v>23207.956300000002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25616728"/>
        <c:axId val="425617904"/>
      </c:barChart>
      <c:catAx>
        <c:axId val="425616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effectLst/>
                  </a:rPr>
                  <a:t>Base line test runs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17904"/>
        <c:crosses val="autoZero"/>
        <c:auto val="1"/>
        <c:lblAlgn val="ctr"/>
        <c:lblOffset val="100"/>
        <c:noMultiLvlLbl val="0"/>
      </c:catAx>
      <c:valAx>
        <c:axId val="425617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1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8-01-19-part4-rabbitmq-13-common-error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this talk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RabbitMQ</a:t>
            </a:r>
            <a:r>
              <a:rPr lang="en-US" dirty="0" smtClean="0"/>
              <a:t> is a multi purpose messaging broker </a:t>
            </a:r>
            <a:r>
              <a:rPr lang="en-US" baseline="0" dirty="0" smtClean="0"/>
              <a:t>(Leatherman analogy)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Using </a:t>
            </a:r>
            <a:r>
              <a:rPr lang="en-US" dirty="0" smtClean="0"/>
              <a:t>the </a:t>
            </a:r>
            <a:r>
              <a:rPr lang="en-US" dirty="0" err="1" smtClean="0"/>
              <a:t>RabbitMQ</a:t>
            </a:r>
            <a:r>
              <a:rPr lang="en-US" dirty="0" smtClean="0"/>
              <a:t> message </a:t>
            </a:r>
            <a:r>
              <a:rPr lang="en-US" dirty="0"/>
              <a:t>broker between our </a:t>
            </a:r>
            <a:r>
              <a:rPr lang="en-US" dirty="0" err="1"/>
              <a:t>microservices</a:t>
            </a:r>
            <a:r>
              <a:rPr lang="en-US" dirty="0"/>
              <a:t>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Demos, Success stories, lessons </a:t>
            </a:r>
            <a:r>
              <a:rPr lang="en-US" dirty="0"/>
              <a:t>learned, </a:t>
            </a:r>
            <a:r>
              <a:rPr lang="en-US" dirty="0" smtClean="0"/>
              <a:t>and messaging patterns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What I've found is </a:t>
            </a:r>
            <a:r>
              <a:rPr lang="en-US" dirty="0" err="1" smtClean="0"/>
              <a:t>RabbitMQ</a:t>
            </a:r>
            <a:r>
              <a:rPr lang="en-US" dirty="0" smtClean="0"/>
              <a:t> just works and is simple to use. </a:t>
            </a:r>
            <a:endParaRPr lang="en-US" dirty="0" smtClean="0"/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Martin </a:t>
            </a:r>
            <a:r>
              <a:rPr lang="en-US" dirty="0" err="1" smtClean="0"/>
              <a:t>Folwer</a:t>
            </a:r>
            <a:r>
              <a:rPr lang="en-US" dirty="0" smtClean="0"/>
              <a:t> dumb pipes smart</a:t>
            </a:r>
            <a:r>
              <a:rPr lang="en-US" baseline="0" dirty="0" smtClean="0"/>
              <a:t> endpoints</a:t>
            </a:r>
            <a:endParaRPr lang="en-US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b="1" dirty="0" err="1"/>
              <a:t>prefetch</a:t>
            </a:r>
            <a:r>
              <a:rPr lang="en-US" dirty="0"/>
              <a:t> is basically telling Rabbit how quickly can this one connection, this one channel process messages.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on a team that took over </a:t>
            </a:r>
            <a:r>
              <a:rPr lang="en-US" baseline="0" dirty="0" smtClean="0"/>
              <a:t>an application that did some very heavy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– move the processing service to 2 different data center because of ITAR regulations </a:t>
            </a:r>
          </a:p>
          <a:p>
            <a:r>
              <a:rPr lang="en-US" baseline="0" dirty="0" smtClean="0"/>
              <a:t>Remove shared DB</a:t>
            </a:r>
          </a:p>
          <a:p>
            <a:r>
              <a:rPr lang="en-US" baseline="0" dirty="0" smtClean="0"/>
              <a:t>Allow API to send messages to correct regional processing service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Routing keys are involved. A queue binds to the exchange to request messages that match a particular routing key exactly. This is a straight match.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message's routing key doesn't match the binding key, none of the queues will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No routing keys involved. You simply bind a queue to the exchange. Any message that is sent to the exchange is sent to all queues bound to that exchange. Think of it like a subnet broadcast. Any host on the subnet gets a copy of the packet.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exchanges route messages the fastest.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exchange, there is no filtering and all </a:t>
            </a:r>
            <a:r>
              <a:rPr lang="en-US" dirty="0" smtClean="0"/>
              <a:t>messages </a:t>
            </a:r>
            <a:r>
              <a:rPr lang="en-US" dirty="0"/>
              <a:t>go to all bound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Matches routing keys against a pattern. Instead of binding with a particular routing key, the queue binds with a pattern string.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one or more words, and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any single word (no more, no less).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*** Reminder shut</a:t>
            </a:r>
            <a:r>
              <a:rPr lang="en-US" b="1" baseline="0" dirty="0" smtClean="0"/>
              <a:t> down any </a:t>
            </a:r>
            <a:r>
              <a:rPr lang="en-US" b="1" baseline="0" dirty="0" err="1" smtClean="0"/>
              <a:t>RabbitMQ</a:t>
            </a:r>
            <a:r>
              <a:rPr lang="en-US" b="1" baseline="0" dirty="0" smtClean="0"/>
              <a:t> instances running on port 15672</a:t>
            </a:r>
          </a:p>
          <a:p>
            <a:r>
              <a:rPr lang="en-US" b="1" baseline="0" dirty="0" smtClean="0"/>
              <a:t>Reminder shut down and VS instances that have the pub or consumer app open. ***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up --build --abort-on-container-exit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me and past experience with messaging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PAST – Windows, MSMQ, </a:t>
            </a:r>
            <a:r>
              <a:rPr lang="en-US" dirty="0" err="1" smtClean="0"/>
              <a:t>NServiceBus</a:t>
            </a:r>
            <a:r>
              <a:rPr lang="en-US" dirty="0" smtClean="0"/>
              <a:t>, </a:t>
            </a:r>
            <a:r>
              <a:rPr lang="en-US" dirty="0" err="1" smtClean="0"/>
              <a:t>MassTransit</a:t>
            </a:r>
            <a:r>
              <a:rPr lang="en-US" dirty="0" smtClean="0"/>
              <a:t> and others.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Current – .NET Core, Linux, </a:t>
            </a:r>
            <a:r>
              <a:rPr lang="en-US" dirty="0" err="1" smtClean="0"/>
              <a:t>RabbitMQ</a:t>
            </a:r>
            <a:r>
              <a:rPr lang="en-US" dirty="0" smtClean="0"/>
              <a:t>, Docker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www.cloudamqp.com/blog/2018-01-19-part4-rabbitmq-13-common-errors.html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Open Source Messaging System (Message Broker)</a:t>
            </a:r>
          </a:p>
          <a:p>
            <a:pPr marL="291179" marR="0" lvl="0" indent="-291179" algn="l" defTabSz="1242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Started in 2008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Developer centric API and docs are dev focused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Clustering and High Availability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Management UI and API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Client Libraries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Lots of useful plugins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Docs examples user group </a:t>
            </a:r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AMQP </a:t>
            </a:r>
            <a:r>
              <a:rPr lang="en-US" dirty="0" smtClean="0"/>
              <a:t>0-9-1 Protocol "core" protocol supported by the broker</a:t>
            </a:r>
          </a:p>
          <a:p>
            <a:pPr defTabSz="1242148">
              <a:defRPr/>
            </a:pPr>
            <a:endParaRPr lang="en-US" dirty="0" smtClean="0"/>
          </a:p>
          <a:p>
            <a:r>
              <a:rPr lang="en-US" b="1" dirty="0" smtClean="0"/>
              <a:t>What we currently use </a:t>
            </a:r>
            <a:r>
              <a:rPr lang="en-US" b="1" dirty="0" err="1" smtClean="0"/>
              <a:t>RabbitMQ</a:t>
            </a:r>
            <a:endParaRPr lang="en-US" b="1" dirty="0" smtClean="0"/>
          </a:p>
          <a:p>
            <a:r>
              <a:rPr lang="en-US" dirty="0" smtClean="0"/>
              <a:t>Clusters </a:t>
            </a:r>
            <a:r>
              <a:rPr lang="en-US" dirty="0" smtClean="0"/>
              <a:t>of 2 nodes in QE and above</a:t>
            </a:r>
            <a:r>
              <a:rPr lang="en-US" baseline="0" dirty="0" smtClean="0"/>
              <a:t> / just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lower</a:t>
            </a:r>
            <a:endParaRPr lang="en-US" dirty="0" smtClean="0"/>
          </a:p>
          <a:p>
            <a:r>
              <a:rPr lang="en-US" dirty="0" err="1" smtClean="0"/>
              <a:t>HAProxy</a:t>
            </a:r>
            <a:r>
              <a:rPr lang="en-US" dirty="0" smtClean="0"/>
              <a:t> used as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infront</a:t>
            </a:r>
            <a:r>
              <a:rPr lang="en-US" dirty="0" smtClean="0"/>
              <a:t> of </a:t>
            </a:r>
            <a:r>
              <a:rPr lang="en-US" dirty="0" err="1" smtClean="0"/>
              <a:t>RabbitMQ</a:t>
            </a:r>
            <a:r>
              <a:rPr lang="en-US" dirty="0" smtClean="0"/>
              <a:t> instances</a:t>
            </a:r>
          </a:p>
          <a:p>
            <a:r>
              <a:rPr lang="en-US" dirty="0" smtClean="0"/>
              <a:t>HA queues synced between nodes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AMQP was originated in 2003 by John O'Hara at JPMorgan Chase in London.</a:t>
            </a:r>
          </a:p>
          <a:p>
            <a:endParaRPr lang="en-US" dirty="0"/>
          </a:p>
          <a:p>
            <a:r>
              <a:rPr lang="en-US" dirty="0"/>
              <a:t> In 2005 JPMorgan Chase approached other firms to form a working group Cisco Systems, Red Hat,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RabbitMQ</a:t>
            </a:r>
            <a:r>
              <a:rPr lang="en-US" dirty="0"/>
              <a:t> was developed in </a:t>
            </a:r>
            <a:r>
              <a:rPr lang="en-US" dirty="0" err="1"/>
              <a:t>Erlang</a:t>
            </a:r>
            <a:r>
              <a:rPr lang="en-US" dirty="0"/>
              <a:t> by Rabbit Technologies</a:t>
            </a:r>
          </a:p>
          <a:p>
            <a:endParaRPr lang="en-US" dirty="0"/>
          </a:p>
          <a:p>
            <a:r>
              <a:rPr lang="en-US" dirty="0"/>
              <a:t>The working group grew to 23 companies</a:t>
            </a:r>
          </a:p>
          <a:p>
            <a:endParaRPr lang="en-US" dirty="0"/>
          </a:p>
          <a:p>
            <a:r>
              <a:rPr lang="en-US" dirty="0"/>
              <a:t>In August 2011, the AMQP working group announced its reorganization into an OASIS member section.</a:t>
            </a:r>
            <a:endParaRPr lang="en-US" baseline="30000" dirty="0"/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/>
              <a:t>primarily supports AMQP 0-9-1, with 1.0 via experimental plugin</a:t>
            </a:r>
          </a:p>
          <a:p>
            <a:endParaRPr lang="en-US" dirty="0"/>
          </a:p>
          <a:p>
            <a:r>
              <a:rPr lang="en-US" dirty="0"/>
              <a:t>PL – Java, </a:t>
            </a:r>
            <a:r>
              <a:rPr lang="en-US" dirty="0" err="1"/>
              <a:t>.Net</a:t>
            </a:r>
            <a:r>
              <a:rPr lang="en-US" dirty="0"/>
              <a:t>, Windows, and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building blocks you really care about in AMQP: virtual hosts,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 A virtual host holds a bundle of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Queues are where your “messages” end up. They’re message buckets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Exchanges are routers with routing tables. Every message has what’s known as a “routing key”, which is simply 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sz="1200" dirty="0" err="1" smtClean="0"/>
              <a:t>docker</a:t>
            </a:r>
            <a:r>
              <a:rPr lang="en-US" sz="1200" dirty="0" smtClean="0"/>
              <a:t> run -d -h </a:t>
            </a:r>
            <a:r>
              <a:rPr lang="en-US" sz="1200" dirty="0" err="1" smtClean="0"/>
              <a:t>rabbitserver</a:t>
            </a:r>
            <a:r>
              <a:rPr lang="en-US" sz="1200" dirty="0" smtClean="0"/>
              <a:t> -p 15672:15672 -p 5672:5672 -p 5671:5671 --restart always rabbitmq:3-management</a:t>
            </a:r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CloudAMQP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https://www.cloudamqp.com/</a:t>
            </a:r>
            <a:endParaRPr lang="en-US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Breaking </a:t>
            </a:r>
            <a:r>
              <a:rPr lang="en-US" b="1" dirty="0" smtClean="0"/>
              <a:t>up a monolith</a:t>
            </a:r>
          </a:p>
          <a:p>
            <a:r>
              <a:rPr lang="en-US" dirty="0" smtClean="0"/>
              <a:t>Teams work in small teams organized around business domains</a:t>
            </a:r>
          </a:p>
          <a:p>
            <a:r>
              <a:rPr lang="en-US" dirty="0" smtClean="0"/>
              <a:t>Teams are a combination of developers, BA, SQE, and SRE.</a:t>
            </a:r>
          </a:p>
          <a:p>
            <a:r>
              <a:rPr lang="en-US" dirty="0" smtClean="0"/>
              <a:t>Notable Technologies - .NET Core, Vue.js, Docker, Linux, </a:t>
            </a:r>
            <a:r>
              <a:rPr lang="en-US" dirty="0" err="1" smtClean="0"/>
              <a:t>RabbitMQ</a:t>
            </a:r>
            <a:r>
              <a:rPr lang="en-US" dirty="0" smtClean="0"/>
              <a:t>, Chef,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We needed messaging but unsure what topology was needed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 moved out of Docker (QE and higher)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and configuration done via Chef.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RabbitMQ</a:t>
            </a:r>
            <a:r>
              <a:rPr lang="en-US" dirty="0" smtClean="0"/>
              <a:t> HA and clustering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Message topologies continue to evolve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systems - messages sent are not guaranteed to reach the peer or be successfully processed by it</a:t>
            </a:r>
          </a:p>
          <a:p>
            <a:endParaRPr lang="en-US" dirty="0"/>
          </a:p>
          <a:p>
            <a:r>
              <a:rPr lang="en-US" dirty="0"/>
              <a:t>broker acknowledgements to publishers are a protocol extension called publisher confirms.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features build on the same idea and are inspired by TCP. They are essential for reliable delivery both from publishers to </a:t>
            </a:r>
            <a:r>
              <a:rPr lang="en-US" dirty="0" err="1"/>
              <a:t>RabbitMQ</a:t>
            </a:r>
            <a:r>
              <a:rPr lang="en-US" dirty="0"/>
              <a:t> nodes and from </a:t>
            </a:r>
            <a:r>
              <a:rPr lang="en-US" dirty="0" err="1"/>
              <a:t>RabbitMQ</a:t>
            </a:r>
            <a:r>
              <a:rPr lang="en-US" dirty="0"/>
              <a:t> nodes to consumers.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a consumer dies (its channel is closed, connection is closed, or TCP connection is lost) without sending an </a:t>
            </a:r>
            <a:r>
              <a:rPr lang="en-US" dirty="0" err="1"/>
              <a:t>ack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 will understand that a message wasn't processed fully and will re-queue it.</a:t>
            </a:r>
          </a:p>
          <a:p>
            <a:endParaRPr lang="en-US" dirty="0"/>
          </a:p>
          <a:p>
            <a:r>
              <a:rPr lang="en-US" dirty="0"/>
              <a:t>Use durable to avoid lost queues and exchanges when </a:t>
            </a:r>
            <a:r>
              <a:rPr lang="en-US" dirty="0" err="1"/>
              <a:t>RabbitMQ</a:t>
            </a:r>
            <a:r>
              <a:rPr lang="en-US" dirty="0"/>
              <a:t> quits or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fire-and-forget</a:t>
            </a:r>
            <a:r>
              <a:rPr lang="en-US" baseline="0" dirty="0" smtClean="0"/>
              <a:t> to saved to disk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get to safer and safer guarantees around message delivery, it gets slower.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273-4A92-4E2B-A616-9C53CA80431D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835-0441-4E5E-9C58-BB74718A1C90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2AD8-BBAE-4395-88CD-AD98819C927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01FE-FCB7-49C9-B76B-55C61E2568E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AE0-BDDC-46E2-9CF1-E764D02D076B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084E-0E11-4C80-84A0-CE7193FA4654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FBB-4AD5-4348-AAFA-9C7D16E116A1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7E8-F59F-4736-A5AF-C5DA5082F4C4}" type="datetime1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4EB-296C-4D32-AF08-529ACD4137FA}" type="datetime1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11775C6-CCB8-4FF4-BDF0-E6FD5927766D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76D0-1055-4775-B26A-B26F49EB2AC6}" type="datetime1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E9A61-A31B-44AF-81D7-DB6DE242223A}" type="datetime1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duction-check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Plumbing With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0212" y="5029200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cs typeface="Arial" panose="020B0604020202020204" pitchFamily="34" charset="0"/>
              </a:rPr>
              <a:t>jsonrow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+mj-lt"/>
                <a:cs typeface="Arial" panose="020B0604020202020204" pitchFamily="34" charset="0"/>
              </a:rPr>
            </a:br>
            <a:r>
              <a:rPr lang="en-US" sz="2000" dirty="0" smtClean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 smtClean="0"/>
              <a:t>https</a:t>
            </a:r>
            <a:r>
              <a:rPr lang="en-US" sz="2000"/>
              <a:t>://</a:t>
            </a:r>
            <a:r>
              <a:rPr lang="en-US" sz="2000" smtClean="0"/>
              <a:t>github.com/JasonRowe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2286000"/>
            <a:ext cx="776287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812" y="5638800"/>
            <a:ext cx="48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Roy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3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62E6F-8298-1C47-AF4C-D6B380DC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69FE9-10A4-C042-92DF-E8733DFF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47" y="1751971"/>
            <a:ext cx="10055781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Enable Publisher confirms</a:t>
            </a:r>
          </a:p>
          <a:p>
            <a:r>
              <a:rPr lang="en-US" sz="2800" dirty="0" smtClean="0"/>
              <a:t>Use Durable </a:t>
            </a:r>
            <a:r>
              <a:rPr lang="en-US" sz="2800" dirty="0"/>
              <a:t>queues, exchanges </a:t>
            </a:r>
            <a:endParaRPr lang="en-US" sz="2800" dirty="0" smtClean="0"/>
          </a:p>
          <a:p>
            <a:r>
              <a:rPr lang="en-US" sz="2800" dirty="0" smtClean="0"/>
              <a:t>Extensions to consider - consistently </a:t>
            </a:r>
            <a:r>
              <a:rPr lang="en-US" sz="2800" dirty="0"/>
              <a:t>hash and </a:t>
            </a:r>
            <a:r>
              <a:rPr lang="en-US" sz="2800" dirty="0" err="1" smtClean="0"/>
              <a:t>sharding</a:t>
            </a:r>
            <a:endParaRPr lang="en-US" sz="2800" dirty="0"/>
          </a:p>
          <a:p>
            <a:r>
              <a:rPr lang="en-US" sz="2800" dirty="0"/>
              <a:t>Do not 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 err="1" smtClean="0"/>
              <a:t>Prefetch</a:t>
            </a:r>
            <a:r>
              <a:rPr lang="en-US" sz="2800" dirty="0" smtClean="0"/>
              <a:t> </a:t>
            </a:r>
            <a:r>
              <a:rPr lang="en-US" sz="2800" dirty="0"/>
              <a:t>configuration </a:t>
            </a:r>
          </a:p>
          <a:p>
            <a:r>
              <a:rPr lang="en-US" sz="2800" dirty="0" smtClean="0"/>
              <a:t>Multi </a:t>
            </a:r>
            <a:r>
              <a:rPr lang="en-US" sz="2800" dirty="0"/>
              <a:t>nodes with HA 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1FBBD-A24C-6D42-8F8A-A6AA065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40D746-4A8D-C247-BFC8-427B66B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/>
              <a:t>Disable </a:t>
            </a:r>
            <a:r>
              <a:rPr lang="en-US" sz="2800" dirty="0" err="1"/>
              <a:t>LazyQueue</a:t>
            </a:r>
            <a:endParaRPr lang="en-US" sz="2800" dirty="0"/>
          </a:p>
          <a:p>
            <a:r>
              <a:rPr lang="en-US" sz="2800" dirty="0"/>
              <a:t>Short queues</a:t>
            </a:r>
          </a:p>
          <a:p>
            <a:r>
              <a:rPr lang="en-US" sz="2800" dirty="0" smtClean="0"/>
              <a:t>Transient  </a:t>
            </a:r>
            <a:r>
              <a:rPr lang="en-US" sz="2800" dirty="0"/>
              <a:t>Messages </a:t>
            </a:r>
          </a:p>
          <a:p>
            <a:r>
              <a:rPr lang="en-US" sz="2800" dirty="0"/>
              <a:t>Disable </a:t>
            </a:r>
            <a:r>
              <a:rPr lang="en-US" sz="2800" dirty="0" smtClean="0"/>
              <a:t>HA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Recent </a:t>
            </a:r>
            <a:r>
              <a:rPr lang="en-US" dirty="0" err="1"/>
              <a:t>RabbitMQ</a:t>
            </a:r>
            <a:r>
              <a:rPr lang="en-US" dirty="0"/>
              <a:t> success story.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b="197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Refining a services boundaries and switching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RabbitMQ</a:t>
            </a:r>
            <a:r>
              <a:rPr lang="en-US" dirty="0" smtClean="0"/>
              <a:t> success story.</a:t>
            </a:r>
            <a:endParaRPr lang="en-US" dirty="0"/>
          </a:p>
        </p:txBody>
      </p:sp>
      <p:graphicFrame>
        <p:nvGraphicFramePr>
          <p:cNvPr id="4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96036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BC3A4-28FC-CE40-9B85-1AC384A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303212" y="3429000"/>
            <a:ext cx="21297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3667421" y="34290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 exchange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E690B5-65C2-1A4D-84B7-B0BBEA911F8E}"/>
              </a:ext>
            </a:extLst>
          </p:cNvPr>
          <p:cNvSpPr txBox="1"/>
          <p:nvPr/>
        </p:nvSpPr>
        <p:spPr>
          <a:xfrm>
            <a:off x="2436812" y="3886200"/>
            <a:ext cx="13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Created</a:t>
            </a:r>
          </a:p>
          <a:p>
            <a:pPr algn="l"/>
            <a:r>
              <a:rPr lang="en-US" sz="2000" dirty="0"/>
              <a:t>Modified </a:t>
            </a:r>
          </a:p>
          <a:p>
            <a:pPr algn="l"/>
            <a:r>
              <a:rPr lang="en-US" sz="2000" dirty="0"/>
              <a:t>Deleted 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432943" y="3923259"/>
            <a:ext cx="1234478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59D82E-0456-144D-B2D3-6EA944A9C4EA}"/>
              </a:ext>
            </a:extLst>
          </p:cNvPr>
          <p:cNvSpPr txBox="1"/>
          <p:nvPr/>
        </p:nvSpPr>
        <p:spPr>
          <a:xfrm>
            <a:off x="2436812" y="5029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Routing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304212" y="2438400"/>
            <a:ext cx="1469926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380412" y="3581400"/>
            <a:ext cx="1469927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380412" y="4876800"/>
            <a:ext cx="1466353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9813297">
            <a:off x="6064676" y="2930418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Created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094413" y="2787777"/>
            <a:ext cx="22097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4413" y="3923259"/>
            <a:ext cx="22859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094413" y="3923259"/>
            <a:ext cx="22859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9980612" y="2362200"/>
            <a:ext cx="174873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056812" y="3505200"/>
            <a:ext cx="1676400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133012" y="4800600"/>
            <a:ext cx="1600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3" idx="3"/>
            <a:endCxn id="68" idx="6"/>
          </p:cNvCxnSpPr>
          <p:nvPr/>
        </p:nvCxnSpPr>
        <p:spPr>
          <a:xfrm flipV="1">
            <a:off x="9774138" y="2781301"/>
            <a:ext cx="206474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8" idx="3"/>
            <a:endCxn id="70" idx="6"/>
          </p:cNvCxnSpPr>
          <p:nvPr/>
        </p:nvCxnSpPr>
        <p:spPr>
          <a:xfrm>
            <a:off x="9850339" y="3931241"/>
            <a:ext cx="206473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0" idx="3"/>
            <a:endCxn id="72" idx="6"/>
          </p:cNvCxnSpPr>
          <p:nvPr/>
        </p:nvCxnSpPr>
        <p:spPr>
          <a:xfrm flipV="1">
            <a:off x="9846765" y="5198418"/>
            <a:ext cx="286247" cy="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7008812" y="3886200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Modified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880574">
            <a:off x="6200009" y="4630499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Deleted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23012" y="510540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78D53-10E1-3D47-8D9D-2F50C5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 out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3B998C3-52C7-444E-BB5A-FC8C4EC8A96C}"/>
              </a:ext>
            </a:extLst>
          </p:cNvPr>
          <p:cNvSpPr/>
          <p:nvPr/>
        </p:nvSpPr>
        <p:spPr>
          <a:xfrm>
            <a:off x="684212" y="3200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6063CBA-F54D-394A-A34F-4115EC0D3847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1827212" y="3664447"/>
            <a:ext cx="1371600" cy="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80315" y="4453412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F704208-5435-C347-A13F-823382A2FCF3}"/>
              </a:ext>
            </a:extLst>
          </p:cNvPr>
          <p:cNvSpPr/>
          <p:nvPr/>
        </p:nvSpPr>
        <p:spPr>
          <a:xfrm>
            <a:off x="3198812" y="3124200"/>
            <a:ext cx="2667001" cy="1080494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out </a:t>
            </a:r>
            <a:r>
              <a:rPr lang="en-US" dirty="0" smtClean="0"/>
              <a:t>exchange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9F04162C-BD17-3146-9F79-689FAAE9C26C}"/>
              </a:ext>
            </a:extLst>
          </p:cNvPr>
          <p:cNvSpPr/>
          <p:nvPr/>
        </p:nvSpPr>
        <p:spPr>
          <a:xfrm>
            <a:off x="6615738" y="217250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D7D8B533-0307-F049-8D0C-C8BE02F5F079}"/>
              </a:ext>
            </a:extLst>
          </p:cNvPr>
          <p:cNvSpPr/>
          <p:nvPr/>
        </p:nvSpPr>
        <p:spPr>
          <a:xfrm>
            <a:off x="6615738" y="334849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40EE904D-821E-474D-9819-E5D34B320140}"/>
              </a:ext>
            </a:extLst>
          </p:cNvPr>
          <p:cNvSpPr/>
          <p:nvPr/>
        </p:nvSpPr>
        <p:spPr>
          <a:xfrm>
            <a:off x="6615738" y="4686030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F8AAA69A-E8D9-1B4E-996F-34029F7F7E44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65813" y="3656120"/>
            <a:ext cx="749925" cy="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6E84F913-E9AC-3A45-B5C8-2D61DB0823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865813" y="2480130"/>
            <a:ext cx="749925" cy="11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FA5D730D-1095-5C46-9B9F-63A0C8FF4EC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865813" y="3664447"/>
            <a:ext cx="749925" cy="13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CD23FC08-D44C-1247-8148-0233A8134F8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439776" y="2462629"/>
            <a:ext cx="740539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BFC43AB4-1F6A-C64C-9E4B-092E474C78D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439776" y="3644383"/>
            <a:ext cx="748241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0981754-DC72-6D40-A1E0-9DCF49D13C78}"/>
              </a:ext>
            </a:extLst>
          </p:cNvPr>
          <p:cNvCxnSpPr>
            <a:cxnSpLocks/>
            <a:stCxn id="35" idx="3"/>
            <a:endCxn id="22" idx="2"/>
          </p:cNvCxnSpPr>
          <p:nvPr/>
        </p:nvCxnSpPr>
        <p:spPr>
          <a:xfrm>
            <a:off x="8439776" y="4993659"/>
            <a:ext cx="74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30480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87ACDD4-72C7-3A4D-AA5B-3354BABF069D}"/>
              </a:ext>
            </a:extLst>
          </p:cNvPr>
          <p:cNvSpPr/>
          <p:nvPr/>
        </p:nvSpPr>
        <p:spPr>
          <a:xfrm>
            <a:off x="9142412" y="18288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95BC3-BEC1-504D-90B9-FB04F7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exchange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C0764-6E74-034B-9647-8FDBC08D2676}"/>
              </a:ext>
            </a:extLst>
          </p:cNvPr>
          <p:cNvSpPr txBox="1"/>
          <p:nvPr/>
        </p:nvSpPr>
        <p:spPr>
          <a:xfrm>
            <a:off x="1141413" y="1939133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Wild card routing by </a:t>
            </a:r>
            <a:r>
              <a:rPr lang="en-US" b="1"/>
              <a:t>routing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DC0C03-AB5E-DC48-B38D-BFDF7B1A6661}"/>
              </a:ext>
            </a:extLst>
          </p:cNvPr>
          <p:cNvSpPr txBox="1"/>
          <p:nvPr/>
        </p:nvSpPr>
        <p:spPr>
          <a:xfrm>
            <a:off x="1446212" y="2362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(star</a:t>
            </a:r>
            <a:r>
              <a:rPr lang="en-US" dirty="0"/>
              <a:t>) can substitute for exactly one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92A7E-C3E1-1E47-866C-10D054289EAA}"/>
              </a:ext>
            </a:extLst>
          </p:cNvPr>
          <p:cNvSpPr txBox="1"/>
          <p:nvPr/>
        </p:nvSpPr>
        <p:spPr>
          <a:xfrm>
            <a:off x="1446212" y="2743201"/>
            <a:ext cx="617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(hash) can substitute for zero or more words.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6842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2894012" y="38862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exchange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47143" y="4322118"/>
            <a:ext cx="1146869" cy="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xmlns="" id="{F43E48B1-B1C1-FA45-AE69-A78BD07EA765}"/>
              </a:ext>
            </a:extLst>
          </p:cNvPr>
          <p:cNvSpPr/>
          <p:nvPr/>
        </p:nvSpPr>
        <p:spPr>
          <a:xfrm>
            <a:off x="8521403" y="2895600"/>
            <a:ext cx="849609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xmlns="" id="{21B78B04-1092-CF42-80A7-21846DB82B0C}"/>
              </a:ext>
            </a:extLst>
          </p:cNvPr>
          <p:cNvSpPr/>
          <p:nvPr/>
        </p:nvSpPr>
        <p:spPr>
          <a:xfrm>
            <a:off x="8597603" y="4038600"/>
            <a:ext cx="849609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8597603" y="5334000"/>
            <a:ext cx="925809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398138">
            <a:off x="6790105" y="3013946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</a:t>
            </a:r>
            <a:r>
              <a:rPr lang="en-US" sz="2800" dirty="0" smtClean="0"/>
              <a:t>mdc</a:t>
            </a:r>
            <a:r>
              <a:rPr lang="en-US" dirty="0" smtClean="0"/>
              <a:t>.*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3EF946B-702D-7D42-9345-B8E6E59407C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21004" y="3244977"/>
            <a:ext cx="32003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321004" y="4380459"/>
            <a:ext cx="32765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321004" y="4380459"/>
            <a:ext cx="32765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B1ACD04-9615-B147-8D50-5866372EAEA5}"/>
              </a:ext>
            </a:extLst>
          </p:cNvPr>
          <p:cNvSpPr/>
          <p:nvPr/>
        </p:nvSpPr>
        <p:spPr>
          <a:xfrm flipH="1">
            <a:off x="10056812" y="2819400"/>
            <a:ext cx="91440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10133012" y="3962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672164B-4C01-6D44-B5E7-F0293F56E78E}"/>
              </a:ext>
            </a:extLst>
          </p:cNvPr>
          <p:cNvSpPr/>
          <p:nvPr/>
        </p:nvSpPr>
        <p:spPr>
          <a:xfrm flipH="1">
            <a:off x="10209212" y="5334000"/>
            <a:ext cx="838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26993FA-3054-3244-8ACC-4EB79E2C6E38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V="1">
            <a:off x="9371012" y="3238501"/>
            <a:ext cx="68580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14" idx="3"/>
            <a:endCxn id="21" idx="6"/>
          </p:cNvCxnSpPr>
          <p:nvPr/>
        </p:nvCxnSpPr>
        <p:spPr>
          <a:xfrm>
            <a:off x="9447212" y="4388441"/>
            <a:ext cx="685800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15" idx="3"/>
            <a:endCxn id="22" idx="6"/>
          </p:cNvCxnSpPr>
          <p:nvPr/>
        </p:nvCxnSpPr>
        <p:spPr>
          <a:xfrm>
            <a:off x="9523412" y="5692968"/>
            <a:ext cx="685800" cy="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6932612" y="39624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*.*.</a:t>
            </a:r>
            <a:r>
              <a:rPr lang="en-US" sz="2800" dirty="0" smtClean="0"/>
              <a:t>mdc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232990">
            <a:off x="7588627" y="4946073"/>
            <a:ext cx="108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mdc</a:t>
            </a:r>
            <a:r>
              <a:rPr lang="en-US" dirty="0" smtClean="0"/>
              <a:t>.#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812" y="56388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Request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8E12714-002A-8F45-B772-89E1E4B6AFAD}"/>
              </a:ext>
            </a:extLst>
          </p:cNvPr>
          <p:cNvSpPr/>
          <p:nvPr/>
        </p:nvSpPr>
        <p:spPr>
          <a:xfrm flipH="1">
            <a:off x="2270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C984AE45-7F4B-3E4E-A4AB-324EA04B080A}"/>
              </a:ext>
            </a:extLst>
          </p:cNvPr>
          <p:cNvSpPr/>
          <p:nvPr/>
        </p:nvSpPr>
        <p:spPr>
          <a:xfrm>
            <a:off x="1979612" y="3810000"/>
            <a:ext cx="762000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AEBCF-749E-FB43-8CB1-EAEA4AE8EF8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1289943" y="4304259"/>
            <a:ext cx="689669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5105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2741612" y="4294284"/>
            <a:ext cx="2590802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18A4F59-D514-A342-83E8-E31334D078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41612" y="4304259"/>
            <a:ext cx="2590802" cy="11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2" idx="3"/>
            <a:endCxn id="55" idx="6"/>
          </p:cNvCxnSpPr>
          <p:nvPr/>
        </p:nvCxnSpPr>
        <p:spPr>
          <a:xfrm>
            <a:off x="6094413" y="4294284"/>
            <a:ext cx="761999" cy="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17C5110-CA13-F741-AD04-1C732E1FE1CA}"/>
              </a:ext>
            </a:extLst>
          </p:cNvPr>
          <p:cNvCxnSpPr>
            <a:cxnSpLocks/>
            <a:stCxn id="9" idx="3"/>
            <a:endCxn id="37" idx="6"/>
          </p:cNvCxnSpPr>
          <p:nvPr/>
        </p:nvCxnSpPr>
        <p:spPr>
          <a:xfrm>
            <a:off x="6094413" y="5437284"/>
            <a:ext cx="761999" cy="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>
            <a:off x="3800721" y="38100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cnc.emea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1471826">
            <a:off x="4469353" y="4843791"/>
            <a:ext cx="98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im.jp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2741612" y="3234276"/>
            <a:ext cx="2568894" cy="10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50800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198167"/>
            <a:ext cx="22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Request</a:t>
            </a:r>
            <a:endParaRPr lang="en-US" dirty="0"/>
          </a:p>
        </p:txBody>
      </p:sp>
      <p:sp>
        <p:nvSpPr>
          <p:cNvPr id="42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32414" y="3962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10506" y="2902392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38862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2819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stCxn id="43" idx="3"/>
            <a:endCxn id="56" idx="6"/>
          </p:cNvCxnSpPr>
          <p:nvPr/>
        </p:nvCxnSpPr>
        <p:spPr>
          <a:xfrm>
            <a:off x="6072505" y="3234276"/>
            <a:ext cx="783907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E8DC8CA-6C40-B54D-A397-C376073EB55B}"/>
              </a:ext>
            </a:extLst>
          </p:cNvPr>
          <p:cNvSpPr txBox="1"/>
          <p:nvPr/>
        </p:nvSpPr>
        <p:spPr>
          <a:xfrm rot="20255848">
            <a:off x="3793988" y="2930662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3dp.amer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3212" y="2992735"/>
            <a:ext cx="286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3DP America Analysis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3212" y="4038600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CNC UK Analysis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48241" y="5334000"/>
            <a:ext cx="424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Molding Japan Analysis</a:t>
            </a:r>
            <a:endParaRPr lang="en-US" dirty="0"/>
          </a:p>
        </p:txBody>
      </p:sp>
      <p:sp>
        <p:nvSpPr>
          <p:cNvPr id="81" name="Rectangle: Rounded Corners 9">
            <a:extLst>
              <a:ext uri="{FF2B5EF4-FFF2-40B4-BE49-F238E27FC236}">
                <a16:creationId xmlns:a16="http://schemas.microsoft.com/office/drawing/2014/main" xmlns="" id="{1AFE2ACF-FA76-624A-9515-B6DE4BD43A03}"/>
              </a:ext>
            </a:extLst>
          </p:cNvPr>
          <p:cNvSpPr/>
          <p:nvPr/>
        </p:nvSpPr>
        <p:spPr>
          <a:xfrm>
            <a:off x="5346066" y="19812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880F0F40-144F-B542-9AA7-BE4B29F4CC42}"/>
              </a:ext>
            </a:extLst>
          </p:cNvPr>
          <p:cNvCxnSpPr>
            <a:cxnSpLocks/>
            <a:endCxn id="83" idx="6"/>
          </p:cNvCxnSpPr>
          <p:nvPr/>
        </p:nvCxnSpPr>
        <p:spPr>
          <a:xfrm flipV="1">
            <a:off x="6113145" y="2264718"/>
            <a:ext cx="743267" cy="2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79A5C67-41DB-2A49-849D-E8F07512740D}"/>
              </a:ext>
            </a:extLst>
          </p:cNvPr>
          <p:cNvSpPr/>
          <p:nvPr/>
        </p:nvSpPr>
        <p:spPr>
          <a:xfrm flipH="1">
            <a:off x="6856412" y="18288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EF4860F9-7D27-A542-A37E-F77796CAAC2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65412" y="2313084"/>
            <a:ext cx="2680654" cy="18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9549999">
            <a:off x="4505608" y="22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23212" y="2057400"/>
            <a:ext cx="219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Consumers </a:t>
            </a:r>
            <a:r>
              <a:rPr lang="en-US" dirty="0" smtClean="0"/>
              <a:t> / Retry Delay Demo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658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son Ro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133600"/>
            <a:ext cx="1962150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612" y="3733800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jasonrowe.com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2057400"/>
            <a:ext cx="57261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Past </a:t>
            </a:r>
            <a:r>
              <a:rPr lang="en-US" sz="3200" dirty="0" err="1" smtClean="0"/>
              <a:t>Async</a:t>
            </a:r>
            <a:r>
              <a:rPr lang="en-US" sz="3200" dirty="0" smtClean="0"/>
              <a:t> Messaging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MSMQ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NServiceBus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7612" y="3962400"/>
            <a:ext cx="327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Current Tech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Vue.JS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2" y="4572000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722AF-A2F1-EA42-9015-BE9DB6B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E53C3-C76E-E246-B811-36479B20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58" y="2133893"/>
            <a:ext cx="10055781" cy="3809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Good</a:t>
            </a:r>
          </a:p>
          <a:p>
            <a:r>
              <a:rPr lang="en-US" dirty="0"/>
              <a:t>Event Stream</a:t>
            </a:r>
          </a:p>
          <a:p>
            <a:r>
              <a:rPr lang="en-US" dirty="0"/>
              <a:t>Connecting apps new and old written in different languages </a:t>
            </a:r>
          </a:p>
          <a:p>
            <a:r>
              <a:rPr lang="en-US" dirty="0" smtClean="0"/>
              <a:t>When </a:t>
            </a:r>
            <a:r>
              <a:rPr lang="en-US" dirty="0"/>
              <a:t>you are uncertain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certain choice</a:t>
            </a:r>
          </a:p>
          <a:p>
            <a:r>
              <a:rPr lang="en-US" dirty="0" smtClean="0"/>
              <a:t> </a:t>
            </a:r>
            <a:r>
              <a:rPr lang="en-US" dirty="0"/>
              <a:t>multi </a:t>
            </a:r>
            <a:r>
              <a:rPr lang="en-US" dirty="0" smtClean="0"/>
              <a:t>protocol and </a:t>
            </a:r>
            <a:r>
              <a:rPr lang="en-US" dirty="0"/>
              <a:t>patterns </a:t>
            </a:r>
          </a:p>
          <a:p>
            <a:r>
              <a:rPr lang="en-US" dirty="0" smtClean="0"/>
              <a:t>Federation between data centers</a:t>
            </a:r>
          </a:p>
          <a:p>
            <a:r>
              <a:rPr lang="en-US" b="1" dirty="0" smtClean="0"/>
              <a:t>Bad</a:t>
            </a:r>
            <a:endParaRPr lang="en-US" b="1" dirty="0"/>
          </a:p>
          <a:p>
            <a:r>
              <a:rPr lang="en-US" dirty="0"/>
              <a:t>Large binary videos and images</a:t>
            </a:r>
          </a:p>
          <a:p>
            <a:r>
              <a:rPr lang="en-US" dirty="0"/>
              <a:t>Use as a data store large </a:t>
            </a:r>
            <a:r>
              <a:rPr lang="en-US" dirty="0" smtClean="0"/>
              <a:t>queues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D98D7-1A37-3B46-9F52-28196C8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AE7E1-E8C6-9946-9790-4CC0B63F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1" y="2055582"/>
            <a:ext cx="1005578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Major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 </a:t>
            </a:r>
            <a:r>
              <a:rPr lang="en-US" sz="2800" dirty="0"/>
              <a:t>upgrades and </a:t>
            </a:r>
            <a:r>
              <a:rPr lang="en-US" sz="2800" dirty="0" err="1"/>
              <a:t>Erlang</a:t>
            </a:r>
            <a:r>
              <a:rPr lang="en-US" sz="2800" dirty="0"/>
              <a:t> upgrades comes with some downtime even on multi-node clusters</a:t>
            </a:r>
            <a:r>
              <a:rPr lang="en-US" sz="2800" dirty="0" smtClean="0"/>
              <a:t>. (blue green)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Connections </a:t>
            </a:r>
            <a:r>
              <a:rPr lang="en-US" sz="2800" dirty="0"/>
              <a:t>- </a:t>
            </a:r>
            <a:r>
              <a:rPr lang="en-US" sz="2800" dirty="0" smtClean="0"/>
              <a:t>don't </a:t>
            </a:r>
            <a:r>
              <a:rPr lang="en-US" sz="2800" dirty="0"/>
              <a:t>open new connections with every message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Don't </a:t>
            </a:r>
            <a:r>
              <a:rPr lang="en-US" sz="2800" dirty="0"/>
              <a:t>let queues grow </a:t>
            </a:r>
            <a:r>
              <a:rPr lang="en-US" sz="2800" dirty="0" smtClean="0"/>
              <a:t>10,000 </a:t>
            </a:r>
            <a:r>
              <a:rPr lang="en-US" sz="2800" dirty="0"/>
              <a:t>messages is too much limit with TTL or max </a:t>
            </a:r>
            <a:r>
              <a:rPr lang="en-US" sz="2800" dirty="0" smtClean="0"/>
              <a:t>size</a:t>
            </a:r>
          </a:p>
          <a:p>
            <a:pPr marL="0" indent="0">
              <a:buNone/>
            </a:pPr>
            <a:r>
              <a:rPr lang="en-US" sz="2800" dirty="0" smtClean="0"/>
              <a:t>Send </a:t>
            </a:r>
            <a:r>
              <a:rPr lang="en-US" sz="2800" dirty="0"/>
              <a:t>persistent messages and use durable queues and exchange </a:t>
            </a:r>
          </a:p>
          <a:p>
            <a:pPr marL="0" indent="0">
              <a:buNone/>
            </a:pPr>
            <a:r>
              <a:rPr lang="en-US" sz="2800" dirty="0"/>
              <a:t>Use publisher </a:t>
            </a:r>
            <a:r>
              <a:rPr lang="en-US" sz="2800" dirty="0" smtClean="0"/>
              <a:t>confirms when it makes sense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Take a look at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and adjust if </a:t>
            </a:r>
            <a:r>
              <a:rPr lang="en-US" sz="2800" dirty="0" smtClean="0"/>
              <a:t>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0261F-01B5-314F-9B46-E0A4FAD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B9A663-ECCD-B74B-830D-F0EE318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Length</a:t>
            </a:r>
          </a:p>
          <a:p>
            <a:r>
              <a:rPr lang="en-US" dirty="0"/>
              <a:t>Missing Consumers</a:t>
            </a:r>
          </a:p>
          <a:p>
            <a:r>
              <a:rPr lang="en-US" dirty="0"/>
              <a:t>How long messages have been in queue</a:t>
            </a:r>
          </a:p>
          <a:p>
            <a:r>
              <a:rPr lang="en-US" dirty="0"/>
              <a:t>CPU, RAM, </a:t>
            </a:r>
            <a:r>
              <a:rPr lang="en-US" dirty="0" smtClean="0"/>
              <a:t>Disk</a:t>
            </a:r>
          </a:p>
          <a:p>
            <a:r>
              <a:rPr lang="en-US" dirty="0">
                <a:hlinkClick r:id="rId3"/>
              </a:rPr>
              <a:t>https://www.rabbitmq.com/production-checklist.html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is a great solution for connecting </a:t>
            </a:r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provides options for high </a:t>
            </a:r>
            <a:r>
              <a:rPr lang="en-US" sz="2000" dirty="0" smtClean="0"/>
              <a:t>performance </a:t>
            </a:r>
            <a:r>
              <a:rPr lang="en-US" sz="2000" dirty="0"/>
              <a:t>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Messaging doesn’t need to be hard, it can be boring, and boring is good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general purpose messaging system that may be the right choice to help breakup your monolith or connect our </a:t>
            </a:r>
            <a:r>
              <a:rPr lang="en-US" sz="2000" dirty="0" err="1" smtClean="0"/>
              <a:t>microservices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1839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4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AMQP?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Message Queue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Network protocol to enable client apps to communicate with compatible messaging systems</a:t>
            </a:r>
          </a:p>
          <a:p>
            <a:r>
              <a:rPr lang="en-US" dirty="0"/>
              <a:t>AMQP 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3163790"/>
            <a:ext cx="7085019" cy="26761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74565-72C9-4B4E-BF3A-366A562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AMQP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949DA3-C480-B44B-8373-4A468AD8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43" y="1805550"/>
            <a:ext cx="10055781" cy="4023360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Exchange -&gt; Binding -&gt;[Queue]</a:t>
            </a:r>
          </a:p>
          <a:p>
            <a:endParaRPr lang="en-US" b="1" dirty="0"/>
          </a:p>
          <a:p>
            <a:r>
              <a:rPr lang="en-US" b="1" dirty="0"/>
              <a:t>Exchanges</a:t>
            </a:r>
            <a:r>
              <a:rPr lang="en-US" dirty="0"/>
              <a:t> </a:t>
            </a:r>
          </a:p>
          <a:p>
            <a:r>
              <a:rPr lang="en-US" dirty="0" smtClean="0"/>
              <a:t>Receives </a:t>
            </a:r>
            <a:r>
              <a:rPr lang="en-US" dirty="0"/>
              <a:t>and routes messages </a:t>
            </a:r>
          </a:p>
          <a:p>
            <a:r>
              <a:rPr lang="en-US" b="1" dirty="0"/>
              <a:t>Binding</a:t>
            </a:r>
          </a:p>
          <a:p>
            <a:r>
              <a:rPr lang="en-US" dirty="0"/>
              <a:t>Defines the relationship between exchange and queue </a:t>
            </a:r>
          </a:p>
          <a:p>
            <a:r>
              <a:rPr lang="en-US" b="1" dirty="0"/>
              <a:t>Queues</a:t>
            </a:r>
            <a:r>
              <a:rPr lang="en-US" dirty="0"/>
              <a:t> </a:t>
            </a:r>
          </a:p>
          <a:p>
            <a:r>
              <a:rPr lang="en-US" dirty="0"/>
              <a:t>Stores messages until they are processed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8" y="1905000"/>
            <a:ext cx="888888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– Chipping Away 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513012" y="45720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16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590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8262" y="34226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3"/>
            <a:endCxn id="8" idx="1"/>
          </p:cNvCxnSpPr>
          <p:nvPr/>
        </p:nvCxnSpPr>
        <p:spPr>
          <a:xfrm>
            <a:off x="2430462" y="3689350"/>
            <a:ext cx="2286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9" idx="0"/>
          </p:cNvCxnSpPr>
          <p:nvPr/>
        </p:nvCxnSpPr>
        <p:spPr>
          <a:xfrm rot="5400000" flipH="1" flipV="1">
            <a:off x="3154362" y="2241550"/>
            <a:ext cx="12700" cy="2362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8" idx="2"/>
          </p:cNvCxnSpPr>
          <p:nvPr/>
        </p:nvCxnSpPr>
        <p:spPr>
          <a:xfrm rot="5400000">
            <a:off x="3725862" y="3346450"/>
            <a:ext cx="12700" cy="1219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1"/>
          </p:cNvCxnSpPr>
          <p:nvPr/>
        </p:nvCxnSpPr>
        <p:spPr>
          <a:xfrm rot="16200000" flipH="1">
            <a:off x="1725612" y="4203700"/>
            <a:ext cx="1035050" cy="5397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1"/>
            <a:endCxn id="7" idx="0"/>
          </p:cNvCxnSpPr>
          <p:nvPr/>
        </p:nvCxnSpPr>
        <p:spPr>
          <a:xfrm rot="10800000" flipH="1">
            <a:off x="1516062" y="3422650"/>
            <a:ext cx="457200" cy="266700"/>
          </a:xfrm>
          <a:prstGeom prst="curvedConnector4">
            <a:avLst>
              <a:gd name="adj1" fmla="val -50000"/>
              <a:gd name="adj2" fmla="val 185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6" idx="4"/>
          </p:cNvCxnSpPr>
          <p:nvPr/>
        </p:nvCxnSpPr>
        <p:spPr>
          <a:xfrm flipH="1">
            <a:off x="3427412" y="3689350"/>
            <a:ext cx="1365250" cy="1301750"/>
          </a:xfrm>
          <a:prstGeom prst="curvedConnector3">
            <a:avLst>
              <a:gd name="adj1" fmla="val -167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4012" y="40736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704012" y="4833517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2"/>
          </p:cNvCxnSpPr>
          <p:nvPr/>
        </p:nvCxnSpPr>
        <p:spPr>
          <a:xfrm rot="5400000">
            <a:off x="7072312" y="46959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3"/>
          </p:cNvCxnSpPr>
          <p:nvPr/>
        </p:nvCxnSpPr>
        <p:spPr>
          <a:xfrm flipV="1">
            <a:off x="10437811" y="3534462"/>
            <a:ext cx="457202" cy="80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95012" y="4011289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04212" y="4114800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23412" y="4073634"/>
            <a:ext cx="914399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>
          <a:xfrm flipH="1" flipV="1">
            <a:off x="9218612" y="4335517"/>
            <a:ext cx="304800" cy="4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33" idx="1"/>
          </p:cNvCxnSpPr>
          <p:nvPr/>
        </p:nvCxnSpPr>
        <p:spPr>
          <a:xfrm flipV="1">
            <a:off x="7618412" y="4335517"/>
            <a:ext cx="685800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2"/>
            <a:endCxn id="6" idx="0"/>
          </p:cNvCxnSpPr>
          <p:nvPr/>
        </p:nvCxnSpPr>
        <p:spPr>
          <a:xfrm rot="5400000">
            <a:off x="2735262" y="4191000"/>
            <a:ext cx="615950" cy="1460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27812" y="2397234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Flowchart: Direct Access Storage 49"/>
          <p:cNvSpPr/>
          <p:nvPr/>
        </p:nvSpPr>
        <p:spPr>
          <a:xfrm>
            <a:off x="6627812" y="3108434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49" idx="2"/>
            <a:endCxn id="50" idx="0"/>
          </p:cNvCxnSpPr>
          <p:nvPr/>
        </p:nvCxnSpPr>
        <p:spPr>
          <a:xfrm rot="5400000">
            <a:off x="6996112" y="3019534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895012" y="31084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71212" y="4937234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437811" y="4340334"/>
            <a:ext cx="457201" cy="45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3"/>
          </p:cNvCxnSpPr>
          <p:nvPr/>
        </p:nvCxnSpPr>
        <p:spPr>
          <a:xfrm>
            <a:off x="10437811" y="4340334"/>
            <a:ext cx="533402" cy="946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3" idx="0"/>
          </p:cNvCxnSpPr>
          <p:nvPr/>
        </p:nvCxnSpPr>
        <p:spPr>
          <a:xfrm>
            <a:off x="7542212" y="2727434"/>
            <a:ext cx="1219200" cy="138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094413" y="2286000"/>
            <a:ext cx="6880" cy="358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Durability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86000"/>
            <a:ext cx="12473728" cy="6814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Publisher confirms</a:t>
            </a:r>
          </a:p>
          <a:p>
            <a:r>
              <a:rPr lang="en-US" dirty="0"/>
              <a:t>Durability exchanges and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message</a:t>
            </a:r>
            <a:r>
              <a:rPr lang="en-US" i="1" dirty="0" smtClean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</a:p>
          <a:p>
            <a:r>
              <a:rPr lang="en-US" dirty="0"/>
              <a:t>Delivery and processing </a:t>
            </a: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812" y="5638800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</a:t>
            </a:r>
            <a:r>
              <a:rPr lang="en-US" altLang="en-US" sz="1800" dirty="0" smtClean="0"/>
              <a:t>Roy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14600"/>
            <a:ext cx="7762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23227</TotalTime>
  <Words>1058</Words>
  <Application>Microsoft Office PowerPoint</Application>
  <PresentationFormat>Custom</PresentationFormat>
  <Paragraphs>306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Microservice Plumbing With RabbitMQ</vt:lpstr>
      <vt:lpstr>About Me</vt:lpstr>
      <vt:lpstr>RabbitMQ Overview </vt:lpstr>
      <vt:lpstr>What is AMQP? </vt:lpstr>
      <vt:lpstr>AMQP Model</vt:lpstr>
      <vt:lpstr>RabbitMQ Hello, world.</vt:lpstr>
      <vt:lpstr>RabbitMQ – Chipping Away Story</vt:lpstr>
      <vt:lpstr>Message Durability</vt:lpstr>
      <vt:lpstr>Message Publishing</vt:lpstr>
      <vt:lpstr>Receiving Messages</vt:lpstr>
      <vt:lpstr>High Availability</vt:lpstr>
      <vt:lpstr>High Performance</vt:lpstr>
      <vt:lpstr>My Recent RabbitMQ success story.</vt:lpstr>
      <vt:lpstr>Recent RabbitMQ success story.</vt:lpstr>
      <vt:lpstr>Direct Exchange</vt:lpstr>
      <vt:lpstr>Fan out example</vt:lpstr>
      <vt:lpstr>Topic exchange example</vt:lpstr>
      <vt:lpstr>Analysis Request Example</vt:lpstr>
      <vt:lpstr>Competing Consumers  / Retry Delay Demo</vt:lpstr>
      <vt:lpstr>Rabbitmq Use Cases</vt:lpstr>
      <vt:lpstr>Lessons Learned</vt:lpstr>
      <vt:lpstr>Monitoring</vt:lpstr>
      <vt:lpstr>Summary</vt:lpstr>
      <vt:lpstr>Questions?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170</cp:revision>
  <cp:lastPrinted>2019-04-12T01:26:42Z</cp:lastPrinted>
  <dcterms:created xsi:type="dcterms:W3CDTF">2019-03-02T14:41:53Z</dcterms:created>
  <dcterms:modified xsi:type="dcterms:W3CDTF">2019-09-23T11:37:23Z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