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25"/>
  </p:notesMasterIdLst>
  <p:handoutMasterIdLst>
    <p:handoutMasterId r:id="rId26"/>
  </p:handoutMasterIdLst>
  <p:sldIdLst>
    <p:sldId id="257" r:id="rId5"/>
    <p:sldId id="277" r:id="rId6"/>
    <p:sldId id="279" r:id="rId7"/>
    <p:sldId id="280" r:id="rId8"/>
    <p:sldId id="278" r:id="rId9"/>
    <p:sldId id="275" r:id="rId10"/>
    <p:sldId id="276" r:id="rId11"/>
    <p:sldId id="272" r:id="rId12"/>
    <p:sldId id="273" r:id="rId13"/>
    <p:sldId id="274" r:id="rId14"/>
    <p:sldId id="268" r:id="rId15"/>
    <p:sldId id="267" r:id="rId16"/>
    <p:sldId id="269" r:id="rId17"/>
    <p:sldId id="270" r:id="rId18"/>
    <p:sldId id="259" r:id="rId19"/>
    <p:sldId id="261" r:id="rId20"/>
    <p:sldId id="262" r:id="rId21"/>
    <p:sldId id="263" r:id="rId22"/>
    <p:sldId id="271" r:id="rId23"/>
    <p:sldId id="265"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46" d="100"/>
          <a:sy n="146" d="100"/>
        </p:scale>
        <p:origin x="106" y="55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noFill/>
            <a:ln w="25400" cap="flat" cmpd="sng" algn="ctr">
              <a:solidFill>
                <a:schemeClr val="accent1"/>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Series 2</c:v>
                </c:pt>
              </c:strCache>
            </c:strRef>
          </c:tx>
          <c:spPr>
            <a:noFill/>
            <a:ln w="25400" cap="flat" cmpd="sng" algn="ctr">
              <a:solidFill>
                <a:schemeClr val="accent2"/>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5E92-4051-99BC-2623F45BF7E0}"/>
            </c:ext>
          </c:extLst>
        </c:ser>
        <c:ser>
          <c:idx val="2"/>
          <c:order val="2"/>
          <c:tx>
            <c:strRef>
              <c:f>Sheet1!$D$1</c:f>
              <c:strCache>
                <c:ptCount val="1"/>
                <c:pt idx="0">
                  <c:v>Series 3</c:v>
                </c:pt>
              </c:strCache>
            </c:strRef>
          </c:tx>
          <c:spPr>
            <a:noFill/>
            <a:ln w="25400" cap="flat" cmpd="sng" algn="ctr">
              <a:solidFill>
                <a:schemeClr val="accent3"/>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35"/>
        <c:axId val="456503160"/>
        <c:axId val="456500416"/>
      </c:barChart>
      <c:catAx>
        <c:axId val="456503160"/>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56500416"/>
        <c:crosses val="autoZero"/>
        <c:auto val="1"/>
        <c:lblAlgn val="ctr"/>
        <c:lblOffset val="100"/>
        <c:noMultiLvlLbl val="0"/>
      </c:catAx>
      <c:valAx>
        <c:axId val="4565004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5650316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Task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Task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Task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US"/>
        </a:p>
      </dgm:t>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t>
        <a:bodyPr/>
        <a:lstStyle/>
        <a:p>
          <a:endParaRPr lang="en-US"/>
        </a:p>
      </dgm:t>
    </dgm:pt>
    <dgm:pt modelId="{CA544AF7-F7B2-4CA5-9251-B4CDB8D06634}" type="pres">
      <dgm:prSet presAssocID="{CD7942A0-B7D2-4B14-8FEA-55FC702F5BE7}" presName="ThreeNodes_2" presStyleLbl="node1" presStyleIdx="1" presStyleCnt="3">
        <dgm:presLayoutVars>
          <dgm:bulletEnabled val="1"/>
        </dgm:presLayoutVars>
      </dgm:prSet>
      <dgm:spPr/>
      <dgm:t>
        <a:bodyPr/>
        <a:lstStyle/>
        <a:p>
          <a:endParaRPr lang="en-US"/>
        </a:p>
      </dgm:t>
    </dgm:pt>
    <dgm:pt modelId="{2AE92D3F-F0FA-45DD-BB60-4C6FBC6BC016}" type="pres">
      <dgm:prSet presAssocID="{CD7942A0-B7D2-4B14-8FEA-55FC702F5BE7}" presName="ThreeNodes_3" presStyleLbl="node1" presStyleIdx="2" presStyleCnt="3">
        <dgm:presLayoutVars>
          <dgm:bulletEnabled val="1"/>
        </dgm:presLayoutVars>
      </dgm:prSet>
      <dgm:spPr/>
      <dgm:t>
        <a:bodyPr/>
        <a:lstStyle/>
        <a:p>
          <a:endParaRPr lang="en-US"/>
        </a:p>
      </dgm:t>
    </dgm:pt>
    <dgm:pt modelId="{9CA877D8-99F8-40A0-89E9-59A61C9A70F4}" type="pres">
      <dgm:prSet presAssocID="{CD7942A0-B7D2-4B14-8FEA-55FC702F5BE7}" presName="ThreeConn_1-2" presStyleLbl="fgAccFollowNode1" presStyleIdx="0" presStyleCnt="2">
        <dgm:presLayoutVars>
          <dgm:bulletEnabled val="1"/>
        </dgm:presLayoutVars>
      </dgm:prSet>
      <dgm:spPr/>
      <dgm:t>
        <a:bodyPr/>
        <a:lstStyle/>
        <a:p>
          <a:endParaRPr lang="en-US"/>
        </a:p>
      </dgm:t>
    </dgm:pt>
    <dgm:pt modelId="{62643EF2-016C-41F1-8CBC-398422A85727}" type="pres">
      <dgm:prSet presAssocID="{CD7942A0-B7D2-4B14-8FEA-55FC702F5BE7}" presName="ThreeConn_2-3" presStyleLbl="fgAccFollowNode1" presStyleIdx="1" presStyleCnt="2">
        <dgm:presLayoutVars>
          <dgm:bulletEnabled val="1"/>
        </dgm:presLayoutVars>
      </dgm:prSet>
      <dgm:spPr/>
      <dgm:t>
        <a:bodyPr/>
        <a:lstStyle/>
        <a:p>
          <a:endParaRPr lang="en-US"/>
        </a:p>
      </dgm:t>
    </dgm:pt>
    <dgm:pt modelId="{7A2F6994-DA87-4497-BFC7-DD9D6EC5315F}" type="pres">
      <dgm:prSet presAssocID="{CD7942A0-B7D2-4B14-8FEA-55FC702F5BE7}" presName="ThreeNodes_1_text" presStyleLbl="node1" presStyleIdx="2" presStyleCnt="3">
        <dgm:presLayoutVars>
          <dgm:bulletEnabled val="1"/>
        </dgm:presLayoutVars>
      </dgm:prSet>
      <dgm:spPr/>
      <dgm:t>
        <a:bodyPr/>
        <a:lstStyle/>
        <a:p>
          <a:endParaRPr lang="en-US"/>
        </a:p>
      </dgm:t>
    </dgm:pt>
    <dgm:pt modelId="{916C48CB-E452-4B79-A9B9-4C9A90B47960}" type="pres">
      <dgm:prSet presAssocID="{CD7942A0-B7D2-4B14-8FEA-55FC702F5BE7}" presName="ThreeNodes_2_text" presStyleLbl="node1" presStyleIdx="2" presStyleCnt="3">
        <dgm:presLayoutVars>
          <dgm:bulletEnabled val="1"/>
        </dgm:presLayoutVars>
      </dgm:prSet>
      <dgm:spPr/>
      <dgm:t>
        <a:bodyPr/>
        <a:lstStyle/>
        <a:p>
          <a:endParaRPr lang="en-US"/>
        </a:p>
      </dgm:t>
    </dgm:pt>
    <dgm:pt modelId="{A31D264E-E285-4E5C-8EB7-762CD501BE72}" type="pres">
      <dgm:prSet presAssocID="{CD7942A0-B7D2-4B14-8FEA-55FC702F5BE7}" presName="ThreeNodes_3_text" presStyleLbl="node1" presStyleIdx="2" presStyleCnt="3">
        <dgm:presLayoutVars>
          <dgm:bulletEnabled val="1"/>
        </dgm:presLayoutVars>
      </dgm:prSet>
      <dgm:spPr/>
      <dgm:t>
        <a:bodyPr/>
        <a:lstStyle/>
        <a:p>
          <a:endParaRPr lang="en-US"/>
        </a:p>
      </dgm:t>
    </dgm:pt>
  </dgm:ptLst>
  <dgm:cxnLst>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7C007CEB-6418-4EA7-9CB6-5B93D0C655E6}" type="presOf" srcId="{095A5E99-E976-4550-8F80-53CC813F2F5A}" destId="{7A2F6994-DA87-4497-BFC7-DD9D6EC5315F}"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6CF7D6F9-A5F2-48E3-AF5C-A2074559AE21}" type="presOf" srcId="{B3EFD4A5-9FA1-4ABE-B722-05162509509B}" destId="{62643EF2-016C-41F1-8CBC-398422A85727}" srcOrd="0" destOrd="0" presId="urn:microsoft.com/office/officeart/2005/8/layout/vProcess5"/>
    <dgm:cxn modelId="{5A89A138-BC1A-490F-935E-2EC3F74E8E18}" type="presOf" srcId="{7133ECF5-4190-4604-AA2F-03C9A0A9210F}" destId="{2AE92D3F-F0FA-45DD-BB60-4C6FBC6BC016}" srcOrd="0" destOrd="0" presId="urn:microsoft.com/office/officeart/2005/8/layout/vProcess5"/>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195207" cy="1206817"/>
        </a:xfrm>
        <a:prstGeom prst="roundRect">
          <a:avLst>
            <a:gd name="adj" fmla="val 10000"/>
          </a:avLst>
        </a:prstGeom>
        <a:gradFill rotWithShape="0">
          <a:gsLst>
            <a:gs pos="0">
              <a:srgbClr val="703000"/>
            </a:gs>
            <a:gs pos="50000">
              <a:srgbClr val="A44A00"/>
            </a:gs>
            <a:gs pos="70000">
              <a:srgbClr val="BC5500"/>
            </a:gs>
            <a:gs pos="100000">
              <a:srgbClr val="F26D00"/>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en-US" sz="5200" kern="1200" dirty="0"/>
            <a:t>Task 1</a:t>
          </a:r>
        </a:p>
      </dsp:txBody>
      <dsp:txXfrm>
        <a:off x="35346" y="35346"/>
        <a:ext cx="2892958" cy="1136125"/>
      </dsp:txXfrm>
    </dsp:sp>
    <dsp:sp modelId="{CA544AF7-F7B2-4CA5-9251-B4CDB8D06634}">
      <dsp:nvSpPr>
        <dsp:cNvPr id="0" name=""/>
        <dsp:cNvSpPr/>
      </dsp:nvSpPr>
      <dsp:spPr>
        <a:xfrm>
          <a:off x="370165" y="1407953"/>
          <a:ext cx="4195207" cy="1206817"/>
        </a:xfrm>
        <a:prstGeom prst="roundRect">
          <a:avLst>
            <a:gd name="adj" fmla="val 1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en-US" sz="5200" kern="1200" dirty="0"/>
            <a:t>Task 2</a:t>
          </a:r>
        </a:p>
      </dsp:txBody>
      <dsp:txXfrm>
        <a:off x="405511" y="1443299"/>
        <a:ext cx="2969918" cy="1136125"/>
      </dsp:txXfrm>
    </dsp:sp>
    <dsp:sp modelId="{2AE92D3F-F0FA-45DD-BB60-4C6FBC6BC016}">
      <dsp:nvSpPr>
        <dsp:cNvPr id="0" name=""/>
        <dsp:cNvSpPr/>
      </dsp:nvSpPr>
      <dsp:spPr>
        <a:xfrm>
          <a:off x="740330" y="2815907"/>
          <a:ext cx="4195207" cy="1206817"/>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en-US" sz="5200" kern="1200" dirty="0"/>
            <a:t>Task 3</a:t>
          </a:r>
        </a:p>
      </dsp:txBody>
      <dsp:txXfrm>
        <a:off x="775676" y="2851253"/>
        <a:ext cx="2969918" cy="1136125"/>
      </dsp:txXfrm>
    </dsp:sp>
    <dsp:sp modelId="{9CA877D8-99F8-40A0-89E9-59A61C9A70F4}">
      <dsp:nvSpPr>
        <dsp:cNvPr id="0" name=""/>
        <dsp:cNvSpPr/>
      </dsp:nvSpPr>
      <dsp:spPr>
        <a:xfrm>
          <a:off x="3410775" y="915169"/>
          <a:ext cx="784431" cy="78443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3587272" y="915169"/>
        <a:ext cx="431437" cy="590284"/>
      </dsp:txXfrm>
    </dsp:sp>
    <dsp:sp modelId="{62643EF2-016C-41F1-8CBC-398422A85727}">
      <dsp:nvSpPr>
        <dsp:cNvPr id="0" name=""/>
        <dsp:cNvSpPr/>
      </dsp:nvSpPr>
      <dsp:spPr>
        <a:xfrm>
          <a:off x="3780941" y="2315078"/>
          <a:ext cx="784431" cy="78443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3957438" y="2315078"/>
        <a:ext cx="431437" cy="59028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3/20/2019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DFD029-FB74-4578-B929-F66AA97659CA}" type="datetimeFigureOut">
              <a:rPr lang="en-US" smtClean="0"/>
              <a:t>3/20/2019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F0DFD029-FB74-4578-B929-F66AA97659CA}" type="datetimeFigureOut">
              <a:rPr lang="en-US" smtClean="0"/>
              <a:t>3/20/2019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F0DFD029-FB74-4578-B929-F66AA97659CA}" type="datetimeFigureOut">
              <a:rPr lang="en-US" smtClean="0"/>
              <a:pPr/>
              <a:t>3/20/2019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abbitmq.com/confirms.html" TargetMode="External"/><Relationship Id="rId2" Type="http://schemas.openxmlformats.org/officeDocument/2006/relationships/hyperlink" Target="https://www.rabbitmq.com/production-checklis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a:t>
            </a:r>
            <a:r>
              <a:rPr lang="en-US" sz="4000" dirty="0" smtClean="0"/>
              <a:t>Plumbing </a:t>
            </a:r>
            <a:r>
              <a:rPr lang="en-US" sz="4000" dirty="0"/>
              <a:t>W</a:t>
            </a:r>
            <a:r>
              <a:rPr lang="en-US" sz="4000" dirty="0" smtClean="0"/>
              <a:t>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pPr fontAlgn="base"/>
            <a:r>
              <a:rPr lang="en-US" sz="2000" b="1" dirty="0"/>
              <a:t>Smart endpoints and </a:t>
            </a:r>
            <a:r>
              <a:rPr lang="en-US" sz="2000" b="1"/>
              <a:t>dumb </a:t>
            </a:r>
            <a:r>
              <a:rPr lang="en-US" sz="2000" b="1" smtClean="0"/>
              <a:t>pipes</a:t>
            </a:r>
            <a:endParaRPr lang="en-US" sz="2000" b="1" dirty="0"/>
          </a:p>
        </p:txBody>
      </p:sp>
      <p:sp>
        <p:nvSpPr>
          <p:cNvPr id="3" name="TextBox 2"/>
          <p:cNvSpPr txBox="1"/>
          <p:nvPr/>
        </p:nvSpPr>
        <p:spPr>
          <a:xfrm>
            <a:off x="7389812" y="5221296"/>
            <a:ext cx="4495801" cy="1015663"/>
          </a:xfrm>
          <a:prstGeom prst="rect">
            <a:avLst/>
          </a:prstGeom>
          <a:noFill/>
        </p:spPr>
        <p:txBody>
          <a:bodyPr wrap="square" rtlCol="0" anchor="t" anchorCtr="0">
            <a:spAutoFit/>
          </a:bodyPr>
          <a:lstStyle/>
          <a:p>
            <a:pPr algn="r"/>
            <a:r>
              <a:rPr lang="en-US" sz="2000" dirty="0">
                <a:latin typeface="+mj-lt"/>
                <a:cs typeface="Arial" panose="020B0604020202020204" pitchFamily="34" charset="0"/>
              </a:rPr>
              <a:t>jasonrowe@gmail.com</a:t>
            </a:r>
          </a:p>
          <a:p>
            <a:pPr algn="r"/>
            <a:r>
              <a:rPr lang="en-US" sz="2000" dirty="0">
                <a:latin typeface="+mj-lt"/>
                <a:cs typeface="Arial" panose="020B0604020202020204" pitchFamily="34" charset="0"/>
              </a:rPr>
              <a:t>@</a:t>
            </a:r>
            <a:r>
              <a:rPr lang="en-US" sz="2000" dirty="0" err="1">
                <a:latin typeface="+mj-lt"/>
                <a:cs typeface="Arial" panose="020B0604020202020204" pitchFamily="34" charset="0"/>
              </a:rPr>
              <a:t>jsonrow</a:t>
            </a:r>
            <a:endParaRPr lang="en-US" sz="2000" dirty="0">
              <a:latin typeface="+mj-lt"/>
              <a:cs typeface="Arial" panose="020B0604020202020204" pitchFamily="34" charset="0"/>
            </a:endParaRPr>
          </a:p>
          <a:p>
            <a:pPr algn="r"/>
            <a:r>
              <a:rPr lang="en-US" sz="2000" dirty="0" err="1">
                <a:latin typeface="+mj-lt"/>
                <a:cs typeface="Arial" panose="020B0604020202020204" pitchFamily="34" charset="0"/>
              </a:rPr>
              <a:t>ProtoLabs</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AMQP?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1737361"/>
            <a:ext cx="9732116" cy="5316578"/>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message</a:t>
            </a:r>
            <a:r>
              <a:rPr lang="en-US" i="1" dirty="0"/>
              <a:t> </a:t>
            </a:r>
            <a:r>
              <a:rPr lang="en-US" dirty="0"/>
              <a:t>acknowledgements</a:t>
            </a:r>
            <a:r>
              <a:rPr lang="en-US" i="1" dirty="0"/>
              <a:t> </a:t>
            </a:r>
            <a:endParaRPr lang="en-US" i="1" dirty="0" smtClean="0"/>
          </a:p>
          <a:p>
            <a:r>
              <a:rPr lang="en-US" dirty="0" smtClean="0"/>
              <a:t>Delivery </a:t>
            </a:r>
            <a:r>
              <a:rPr lang="en-US" dirty="0"/>
              <a:t>and processing </a:t>
            </a:r>
            <a:r>
              <a:rPr lang="en-US" dirty="0" smtClean="0"/>
              <a:t>confirmation</a:t>
            </a:r>
          </a:p>
          <a:p>
            <a:r>
              <a:rPr lang="en-US" dirty="0" smtClean="0"/>
              <a:t>AMQP </a:t>
            </a:r>
            <a:r>
              <a:rPr lang="en-US" dirty="0"/>
              <a:t>0-9-1 </a:t>
            </a:r>
            <a:endParaRPr lang="en-US" dirty="0" smtClean="0"/>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Outline (Rough Draft)</a:t>
            </a:r>
            <a:endParaRPr lang="en-US" dirty="0"/>
          </a:p>
        </p:txBody>
      </p:sp>
      <p:sp>
        <p:nvSpPr>
          <p:cNvPr id="14" name="Content Placeholder 13"/>
          <p:cNvSpPr>
            <a:spLocks noGrp="1"/>
          </p:cNvSpPr>
          <p:nvPr>
            <p:ph idx="1"/>
          </p:nvPr>
        </p:nvSpPr>
        <p:spPr/>
        <p:txBody>
          <a:bodyPr>
            <a:normAutofit fontScale="55000" lnSpcReduction="20000"/>
          </a:bodyPr>
          <a:lstStyle/>
          <a:p>
            <a:r>
              <a:rPr lang="en-US" dirty="0" err="1" smtClean="0"/>
              <a:t>Microservices</a:t>
            </a:r>
            <a:r>
              <a:rPr lang="en-US" dirty="0" smtClean="0"/>
              <a:t> connecting </a:t>
            </a:r>
          </a:p>
          <a:p>
            <a:r>
              <a:rPr lang="en-US" dirty="0" smtClean="0"/>
              <a:t>How </a:t>
            </a:r>
            <a:r>
              <a:rPr lang="en-US" dirty="0" err="1" smtClean="0"/>
              <a:t>rabbitmq</a:t>
            </a:r>
            <a:r>
              <a:rPr lang="en-US" dirty="0" smtClean="0"/>
              <a:t> fits for </a:t>
            </a:r>
            <a:r>
              <a:rPr lang="en-US" dirty="0" err="1" smtClean="0"/>
              <a:t>async</a:t>
            </a:r>
            <a:r>
              <a:rPr lang="en-US" dirty="0" smtClean="0"/>
              <a:t> messaging</a:t>
            </a:r>
          </a:p>
          <a:p>
            <a:pPr lvl="1"/>
            <a:r>
              <a:rPr lang="en-US" dirty="0" smtClean="0"/>
              <a:t>About </a:t>
            </a:r>
            <a:r>
              <a:rPr lang="en-US" dirty="0" err="1" smtClean="0"/>
              <a:t>rabbitmq</a:t>
            </a:r>
            <a:endParaRPr lang="en-US" dirty="0"/>
          </a:p>
          <a:p>
            <a:pPr lvl="2"/>
            <a:r>
              <a:rPr lang="en-US" dirty="0" smtClean="0"/>
              <a:t>Overview</a:t>
            </a:r>
          </a:p>
          <a:p>
            <a:pPr lvl="2"/>
            <a:r>
              <a:rPr lang="en-US" dirty="0" err="1" smtClean="0"/>
              <a:t>Amqp</a:t>
            </a:r>
            <a:endParaRPr lang="en-US" dirty="0" smtClean="0"/>
          </a:p>
          <a:p>
            <a:pPr lvl="2"/>
            <a:r>
              <a:rPr lang="en-US" dirty="0" smtClean="0"/>
              <a:t>Initial look mgmt. page demo</a:t>
            </a:r>
          </a:p>
          <a:p>
            <a:pPr lvl="1"/>
            <a:r>
              <a:rPr lang="en-US" dirty="0" smtClean="0"/>
              <a:t>Messaging patterns</a:t>
            </a:r>
          </a:p>
          <a:p>
            <a:pPr lvl="2"/>
            <a:r>
              <a:rPr lang="en-US" dirty="0" smtClean="0"/>
              <a:t>Example patterns</a:t>
            </a:r>
          </a:p>
          <a:p>
            <a:pPr lvl="2"/>
            <a:r>
              <a:rPr lang="en-US" dirty="0" smtClean="0"/>
              <a:t>Example failures</a:t>
            </a:r>
          </a:p>
          <a:p>
            <a:pPr lvl="2"/>
            <a:r>
              <a:rPr lang="en-US" dirty="0" smtClean="0"/>
              <a:t>Example saga?</a:t>
            </a:r>
          </a:p>
          <a:p>
            <a:pPr lvl="1"/>
            <a:r>
              <a:rPr lang="en-US" dirty="0" smtClean="0"/>
              <a:t>Best practices</a:t>
            </a:r>
          </a:p>
          <a:p>
            <a:pPr lvl="1"/>
            <a:r>
              <a:rPr lang="en-US" dirty="0"/>
              <a:t> </a:t>
            </a:r>
            <a:r>
              <a:rPr lang="en-US" dirty="0" smtClean="0"/>
              <a:t>Example reliable messaging</a:t>
            </a:r>
          </a:p>
          <a:p>
            <a:pPr lvl="1"/>
            <a:r>
              <a:rPr lang="en-US" dirty="0" smtClean="0"/>
              <a:t>HA </a:t>
            </a:r>
          </a:p>
          <a:p>
            <a:pPr lvl="1"/>
            <a:r>
              <a:rPr lang="en-US" dirty="0" smtClean="0"/>
              <a:t>Connection handling</a:t>
            </a:r>
          </a:p>
          <a:p>
            <a:pPr lvl="1"/>
            <a:r>
              <a:rPr lang="en-US" dirty="0" smtClean="0"/>
              <a:t>Message size</a:t>
            </a:r>
          </a:p>
          <a:p>
            <a:pPr lvl="1"/>
            <a:r>
              <a:rPr lang="en-US" dirty="0" smtClean="0"/>
              <a:t>Exchange queue </a:t>
            </a:r>
          </a:p>
          <a:p>
            <a:pPr lvl="2"/>
            <a:r>
              <a:rPr lang="en-US" dirty="0" smtClean="0"/>
              <a:t>Names</a:t>
            </a:r>
          </a:p>
          <a:p>
            <a:pPr lvl="2"/>
            <a:r>
              <a:rPr lang="en-US" dirty="0" smtClean="0"/>
              <a:t>Routing keys</a:t>
            </a:r>
          </a:p>
          <a:p>
            <a:pPr lvl="2"/>
            <a:r>
              <a:rPr lang="en-US" dirty="0" smtClean="0"/>
              <a:t>Federation policy</a:t>
            </a:r>
          </a:p>
          <a:p>
            <a:pPr lvl="1"/>
            <a:endParaRPr lang="en-US" dirty="0"/>
          </a:p>
          <a:p>
            <a:r>
              <a:rPr lang="en-US" dirty="0"/>
              <a:t>Add your third bullet point here</a:t>
            </a:r>
          </a:p>
        </p:txBody>
      </p:sp>
      <p:sp>
        <p:nvSpPr>
          <p:cNvPr id="2" name="TextBox 1"/>
          <p:cNvSpPr txBox="1"/>
          <p:nvPr/>
        </p:nvSpPr>
        <p:spPr>
          <a:xfrm>
            <a:off x="4524802" y="1600200"/>
            <a:ext cx="7715445" cy="2215991"/>
          </a:xfrm>
          <a:prstGeom prst="rect">
            <a:avLst/>
          </a:prstGeom>
          <a:noFill/>
        </p:spPr>
        <p:txBody>
          <a:bodyPr wrap="none" rtlCol="0">
            <a:spAutoFit/>
          </a:bodyPr>
          <a:lstStyle/>
          <a:p>
            <a:r>
              <a:rPr lang="en-US" sz="1800" dirty="0" smtClean="0"/>
              <a:t>What </a:t>
            </a:r>
            <a:r>
              <a:rPr lang="en-US" sz="1800" dirty="0"/>
              <a:t>are the key points that my audience should take away from the </a:t>
            </a:r>
            <a:r>
              <a:rPr lang="en-US" sz="1800" dirty="0" smtClean="0"/>
              <a:t>talk</a:t>
            </a:r>
          </a:p>
          <a:p>
            <a:pPr marL="171450" indent="-171450">
              <a:buFont typeface="Arial" panose="020B0604020202020204" pitchFamily="34" charset="0"/>
              <a:buChar char="•"/>
            </a:pPr>
            <a:r>
              <a:rPr lang="en-US" sz="1800" dirty="0" err="1" smtClean="0"/>
              <a:t>RabbitMQ</a:t>
            </a:r>
            <a:r>
              <a:rPr lang="en-US" sz="1800" dirty="0" smtClean="0"/>
              <a:t> is a great solution for connecting </a:t>
            </a:r>
            <a:r>
              <a:rPr lang="en-US" sz="1800" dirty="0" err="1" smtClean="0"/>
              <a:t>async</a:t>
            </a:r>
            <a:r>
              <a:rPr lang="en-US" sz="1800" dirty="0" smtClean="0"/>
              <a:t> messaging for </a:t>
            </a:r>
            <a:r>
              <a:rPr lang="en-US" sz="1800" dirty="0" err="1" smtClean="0"/>
              <a:t>Microservices</a:t>
            </a:r>
            <a:endParaRPr lang="en-US" sz="1800" dirty="0" smtClean="0"/>
          </a:p>
          <a:p>
            <a:pPr marL="171450" indent="-171450">
              <a:buFont typeface="Arial" panose="020B0604020202020204" pitchFamily="34" charset="0"/>
              <a:buChar char="•"/>
            </a:pPr>
            <a:r>
              <a:rPr lang="en-US" sz="1800" dirty="0" err="1" smtClean="0"/>
              <a:t>RabbitMQ</a:t>
            </a:r>
            <a:r>
              <a:rPr lang="en-US" sz="1800" dirty="0" smtClean="0"/>
              <a:t> provides options for high </a:t>
            </a:r>
            <a:r>
              <a:rPr lang="en-US" sz="1800" dirty="0" err="1" smtClean="0"/>
              <a:t>performanc</a:t>
            </a:r>
            <a:r>
              <a:rPr lang="en-US" sz="1800" dirty="0" smtClean="0"/>
              <a:t> and high reliability </a:t>
            </a:r>
          </a:p>
          <a:p>
            <a:pPr marL="171450" indent="-171450">
              <a:buFont typeface="Arial" panose="020B0604020202020204" pitchFamily="34" charset="0"/>
              <a:buChar char="•"/>
            </a:pPr>
            <a:r>
              <a:rPr lang="en-US" sz="1800" dirty="0" smtClean="0"/>
              <a:t>Messaging doesn’t need to be hard, it can be boring, and boring is good.</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smtClean="0"/>
              <a:t>Monitoring New Relic ? </a:t>
            </a:r>
          </a:p>
          <a:p>
            <a:pPr marL="171450" indent="-171450">
              <a:buFont typeface="Arial" panose="020B0604020202020204" pitchFamily="34" charset="0"/>
              <a:buChar char="•"/>
            </a:pPr>
            <a:r>
              <a:rPr lang="en-US" sz="1800" dirty="0" smtClean="0"/>
              <a:t>Federation examples</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 and Content Layout with Chart</a:t>
            </a:r>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24724130"/>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80206012"/>
              </p:ext>
            </p:extLst>
          </p:nvPr>
        </p:nvGraphicFramePr>
        <p:xfrm>
          <a:off x="6216650" y="1846263"/>
          <a:ext cx="4935537" cy="2255836"/>
        </p:xfrm>
        <a:graphic>
          <a:graphicData uri="http://schemas.openxmlformats.org/drawingml/2006/table">
            <a:tbl>
              <a:tblPr firstRow="1" bandRow="1">
                <a:tableStyleId>{5C22544A-7EE6-4342-B048-85BDC9FD1C3A}</a:tableStyleId>
              </a:tblPr>
              <a:tblGrid>
                <a:gridCol w="1645179">
                  <a:extLst>
                    <a:ext uri="{9D8B030D-6E8A-4147-A177-3AD203B41FA5}">
                      <a16:colId xmlns:a16="http://schemas.microsoft.com/office/drawing/2014/main" xmlns="" val="20000"/>
                    </a:ext>
                  </a:extLst>
                </a:gridCol>
                <a:gridCol w="1645179">
                  <a:extLst>
                    <a:ext uri="{9D8B030D-6E8A-4147-A177-3AD203B41FA5}">
                      <a16:colId xmlns:a16="http://schemas.microsoft.com/office/drawing/2014/main" xmlns="" val="20001"/>
                    </a:ext>
                  </a:extLst>
                </a:gridCol>
                <a:gridCol w="1645179">
                  <a:extLst>
                    <a:ext uri="{9D8B030D-6E8A-4147-A177-3AD203B41FA5}">
                      <a16:colId xmlns:a16="http://schemas.microsoft.com/office/drawing/2014/main" xmlns="" val="20002"/>
                    </a:ext>
                  </a:extLst>
                </a:gridCol>
              </a:tblGrid>
              <a:tr h="563959">
                <a:tc>
                  <a:txBody>
                    <a:bodyPr/>
                    <a:lstStyle/>
                    <a:p>
                      <a:r>
                        <a:rPr lang="en-US" dirty="0"/>
                        <a:t>Class</a:t>
                      </a:r>
                    </a:p>
                  </a:txBody>
                  <a:tcPr marL="88867" marR="88867" anchor="ctr">
                    <a:solidFill>
                      <a:srgbClr val="008282"/>
                    </a:solidFill>
                  </a:tcPr>
                </a:tc>
                <a:tc>
                  <a:txBody>
                    <a:bodyPr/>
                    <a:lstStyle/>
                    <a:p>
                      <a:pPr algn="ctr"/>
                      <a:r>
                        <a:rPr lang="en-US" dirty="0"/>
                        <a:t>Group 1</a:t>
                      </a:r>
                    </a:p>
                  </a:txBody>
                  <a:tcPr marL="88867" marR="88867" anchor="ctr">
                    <a:solidFill>
                      <a:srgbClr val="008282"/>
                    </a:solidFill>
                  </a:tcPr>
                </a:tc>
                <a:tc>
                  <a:txBody>
                    <a:bodyPr/>
                    <a:lstStyle/>
                    <a:p>
                      <a:pPr algn="ctr"/>
                      <a:r>
                        <a:rPr lang="en-US" dirty="0"/>
                        <a:t>Group 2</a:t>
                      </a:r>
                    </a:p>
                  </a:txBody>
                  <a:tcPr marL="88867" marR="88867" anchor="ctr">
                    <a:solidFill>
                      <a:srgbClr val="008282"/>
                    </a:solidFill>
                  </a:tcPr>
                </a:tc>
                <a:extLst>
                  <a:ext uri="{0D108BD9-81ED-4DB2-BD59-A6C34878D82A}">
                    <a16:rowId xmlns:a16="http://schemas.microsoft.com/office/drawing/2014/main" xmlns="" val="10000"/>
                  </a:ext>
                </a:extLst>
              </a:tr>
              <a:tr h="563959">
                <a:tc>
                  <a:txBody>
                    <a:bodyPr/>
                    <a:lstStyle/>
                    <a:p>
                      <a:r>
                        <a:rPr lang="en-US" dirty="0"/>
                        <a:t>Class 1</a:t>
                      </a:r>
                    </a:p>
                  </a:txBody>
                  <a:tcPr marL="88867" marR="88867" anchor="ctr"/>
                </a:tc>
                <a:tc>
                  <a:txBody>
                    <a:bodyPr/>
                    <a:lstStyle/>
                    <a:p>
                      <a:pPr algn="ctr"/>
                      <a:r>
                        <a:rPr lang="en-US" dirty="0"/>
                        <a:t>82</a:t>
                      </a:r>
                    </a:p>
                  </a:txBody>
                  <a:tcPr marL="88867" marR="88867" anchor="ctr"/>
                </a:tc>
                <a:tc>
                  <a:txBody>
                    <a:bodyPr/>
                    <a:lstStyle/>
                    <a:p>
                      <a:pPr algn="ctr"/>
                      <a:r>
                        <a:rPr lang="en-US" dirty="0"/>
                        <a:t>95</a:t>
                      </a:r>
                    </a:p>
                  </a:txBody>
                  <a:tcPr marL="88867" marR="88867" anchor="ctr"/>
                </a:tc>
                <a:extLst>
                  <a:ext uri="{0D108BD9-81ED-4DB2-BD59-A6C34878D82A}">
                    <a16:rowId xmlns:a16="http://schemas.microsoft.com/office/drawing/2014/main" xmlns="" val="10001"/>
                  </a:ext>
                </a:extLst>
              </a:tr>
              <a:tr h="563959">
                <a:tc>
                  <a:txBody>
                    <a:bodyPr/>
                    <a:lstStyle/>
                    <a:p>
                      <a:r>
                        <a:rPr lang="en-US" dirty="0"/>
                        <a:t>Class 2</a:t>
                      </a:r>
                    </a:p>
                  </a:txBody>
                  <a:tcPr marL="88867" marR="88867" anchor="ctr"/>
                </a:tc>
                <a:tc>
                  <a:txBody>
                    <a:bodyPr/>
                    <a:lstStyle/>
                    <a:p>
                      <a:pPr algn="ctr"/>
                      <a:r>
                        <a:rPr lang="en-US" dirty="0"/>
                        <a:t>76</a:t>
                      </a:r>
                    </a:p>
                  </a:txBody>
                  <a:tcPr marL="88867" marR="88867" anchor="ctr"/>
                </a:tc>
                <a:tc>
                  <a:txBody>
                    <a:bodyPr/>
                    <a:lstStyle/>
                    <a:p>
                      <a:pPr algn="ctr"/>
                      <a:r>
                        <a:rPr lang="en-US" dirty="0"/>
                        <a:t>88</a:t>
                      </a:r>
                    </a:p>
                  </a:txBody>
                  <a:tcPr marL="88867" marR="88867" anchor="ctr"/>
                </a:tc>
                <a:extLst>
                  <a:ext uri="{0D108BD9-81ED-4DB2-BD59-A6C34878D82A}">
                    <a16:rowId xmlns:a16="http://schemas.microsoft.com/office/drawing/2014/main" xmlns="" val="10002"/>
                  </a:ext>
                </a:extLst>
              </a:tr>
              <a:tr h="563959">
                <a:tc>
                  <a:txBody>
                    <a:bodyPr/>
                    <a:lstStyle/>
                    <a:p>
                      <a:r>
                        <a:rPr lang="en-US" dirty="0"/>
                        <a:t>Class 3</a:t>
                      </a:r>
                    </a:p>
                  </a:txBody>
                  <a:tcPr marL="88867" marR="88867" anchor="ctr"/>
                </a:tc>
                <a:tc>
                  <a:txBody>
                    <a:bodyPr/>
                    <a:lstStyle/>
                    <a:p>
                      <a:pPr algn="ctr"/>
                      <a:r>
                        <a:rPr lang="en-US" dirty="0"/>
                        <a:t>84</a:t>
                      </a:r>
                    </a:p>
                  </a:txBody>
                  <a:tcPr marL="88867" marR="88867" anchor="ctr"/>
                </a:tc>
                <a:tc>
                  <a:txBody>
                    <a:bodyPr/>
                    <a:lstStyle/>
                    <a:p>
                      <a:pPr algn="ctr"/>
                      <a:r>
                        <a:rPr lang="en-US" dirty="0"/>
                        <a:t>90</a:t>
                      </a:r>
                    </a:p>
                  </a:txBody>
                  <a:tcPr marL="88867" marR="88867"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61100622"/>
              </p:ext>
            </p:extLst>
          </p:nvPr>
        </p:nvGraphicFramePr>
        <p:xfrm>
          <a:off x="6216650" y="1846263"/>
          <a:ext cx="4935538"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a Slide Title - 1</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- 2</a:t>
            </a:r>
          </a:p>
        </p:txBody>
      </p:sp>
      <p:sp>
        <p:nvSpPr>
          <p:cNvPr id="8" name="Text Placeholder 7"/>
          <p:cNvSpPr>
            <a:spLocks noGrp="1"/>
          </p:cNvSpPr>
          <p:nvPr>
            <p:ph type="body" idx="1"/>
          </p:nvPr>
        </p:nvSpPr>
        <p:spPr/>
        <p:txBody>
          <a:bodyPr/>
          <a:lstStyle/>
          <a:p>
            <a:endParaRPr lang="en-US" dirty="0"/>
          </a:p>
        </p:txBody>
      </p:sp>
      <p:sp>
        <p:nvSpPr>
          <p:cNvPr id="10" name="Content Placeholder 9"/>
          <p:cNvSpPr>
            <a:spLocks noGrp="1"/>
          </p:cNvSpPr>
          <p:nvPr>
            <p:ph sz="half" idx="2"/>
          </p:nvPr>
        </p:nvSpPr>
        <p:spPr/>
        <p:txBody>
          <a:bodyPr/>
          <a:lstStyle/>
          <a:p>
            <a:endParaRPr lang="en-US" dirty="0"/>
          </a:p>
        </p:txBody>
      </p:sp>
      <p:sp>
        <p:nvSpPr>
          <p:cNvPr id="9" name="Text Placeholder 8"/>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 </a:t>
            </a:r>
            <a:r>
              <a:rPr lang="en-US" dirty="0" err="1" smtClean="0"/>
              <a:t>Microservice</a:t>
            </a:r>
            <a:r>
              <a:rPr lang="en-US" dirty="0" smtClean="0"/>
              <a:t> and </a:t>
            </a:r>
            <a:r>
              <a:rPr lang="en-US" dirty="0" err="1" smtClean="0"/>
              <a:t>RabbitMQ</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Breaking up a </a:t>
            </a:r>
            <a:r>
              <a:rPr lang="en-US" b="1" dirty="0" err="1" smtClean="0"/>
              <a:t>monilith</a:t>
            </a:r>
            <a:endParaRPr lang="en-US" b="1" dirty="0" smtClean="0"/>
          </a:p>
          <a:p>
            <a:r>
              <a:rPr lang="en-US" dirty="0" smtClean="0"/>
              <a:t>Teams work in small teams organized around business domains</a:t>
            </a:r>
          </a:p>
          <a:p>
            <a:r>
              <a:rPr lang="en-US" dirty="0" smtClean="0"/>
              <a:t>Teams are a combination of developers, BA, SQE, and SRE.</a:t>
            </a:r>
          </a:p>
          <a:p>
            <a:r>
              <a:rPr lang="en-US" dirty="0" smtClean="0"/>
              <a:t>Notable Technologies - .NET Core, Vue.js, Docker, Linux, </a:t>
            </a:r>
            <a:r>
              <a:rPr lang="en-US" dirty="0" err="1" smtClean="0"/>
              <a:t>RabbitMQ</a:t>
            </a:r>
            <a:r>
              <a:rPr lang="en-US" dirty="0" smtClean="0"/>
              <a:t>, Chef, </a:t>
            </a:r>
            <a:r>
              <a:rPr lang="en-US" dirty="0" err="1" smtClean="0"/>
              <a:t>RavenDB</a:t>
            </a:r>
            <a:endParaRPr lang="en-US" dirty="0" smtClean="0"/>
          </a:p>
          <a:p>
            <a:endParaRPr lang="en-US" dirty="0"/>
          </a:p>
          <a:p>
            <a:pPr marL="0" indent="0">
              <a:buNone/>
            </a:pPr>
            <a:r>
              <a:rPr lang="en-US" b="1" dirty="0" err="1" smtClean="0"/>
              <a:t>RabbitMQ</a:t>
            </a:r>
            <a:endParaRPr lang="en-US" b="1" dirty="0" smtClean="0"/>
          </a:p>
          <a:p>
            <a:pPr marL="0" indent="0">
              <a:buNone/>
            </a:pPr>
            <a:r>
              <a:rPr lang="en-US" dirty="0" smtClean="0"/>
              <a:t>3.7.7</a:t>
            </a:r>
          </a:p>
          <a:p>
            <a:pPr marL="0" indent="0">
              <a:buNone/>
            </a:pPr>
            <a:r>
              <a:rPr lang="en-US" dirty="0" smtClean="0"/>
              <a:t>Clusters of 2 nodes</a:t>
            </a:r>
          </a:p>
          <a:p>
            <a:pPr marL="0" indent="0">
              <a:buNone/>
            </a:pPr>
            <a:r>
              <a:rPr lang="en-US" dirty="0" err="1" smtClean="0"/>
              <a:t>HAProxy</a:t>
            </a:r>
            <a:r>
              <a:rPr lang="en-US" dirty="0" smtClean="0"/>
              <a:t> used as </a:t>
            </a:r>
            <a:r>
              <a:rPr lang="en-US" dirty="0" err="1" smtClean="0"/>
              <a:t>loadbalancer</a:t>
            </a:r>
            <a:r>
              <a:rPr lang="en-US" dirty="0"/>
              <a:t> </a:t>
            </a:r>
            <a:r>
              <a:rPr lang="en-US" dirty="0" err="1" smtClean="0"/>
              <a:t>infront</a:t>
            </a:r>
            <a:r>
              <a:rPr lang="en-US" dirty="0" smtClean="0"/>
              <a:t> of </a:t>
            </a:r>
            <a:r>
              <a:rPr lang="en-US" dirty="0" err="1" smtClean="0"/>
              <a:t>RabbitMQ</a:t>
            </a:r>
            <a:r>
              <a:rPr lang="en-US" dirty="0" smtClean="0"/>
              <a:t> instances</a:t>
            </a:r>
          </a:p>
          <a:p>
            <a:pPr marL="0" indent="0">
              <a:buNone/>
            </a:pPr>
            <a:r>
              <a:rPr lang="en-US" dirty="0" smtClean="0"/>
              <a:t>HA queues synced between nodes</a:t>
            </a:r>
          </a:p>
        </p:txBody>
      </p:sp>
    </p:spTree>
    <p:extLst>
      <p:ext uri="{BB962C8B-B14F-4D97-AF65-F5344CB8AC3E}">
        <p14:creationId xmlns:p14="http://schemas.microsoft.com/office/powerpoint/2010/main" val="188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6" name="Picture Placeholder 5" descr="An empty placeholder to add an image. Click on the placeholder and select the image that you wish to add."/>
          <p:cNvSpPr>
            <a:spLocks noGrp="1"/>
          </p:cNvSpPr>
          <p:nvPr>
            <p:ph type="pic" idx="1"/>
          </p:nvPr>
        </p:nvSpPr>
        <p:spPr/>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Evolution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Started with one team using it for a few high performance messaging where reliability wasn’t much concern (Single node between browser and backend server)</a:t>
            </a:r>
          </a:p>
          <a:p>
            <a:endParaRPr lang="en-US" dirty="0"/>
          </a:p>
          <a:p>
            <a:endParaRPr lang="en-US" dirty="0" smtClean="0"/>
          </a:p>
          <a:p>
            <a:endParaRPr lang="en-US" dirty="0"/>
          </a:p>
          <a:p>
            <a:r>
              <a:rPr lang="en-US" dirty="0" smtClean="0"/>
              <a:t>Another team spun up one instance and started using it for non critical pub sub.</a:t>
            </a:r>
          </a:p>
          <a:p>
            <a:r>
              <a:rPr lang="en-US" dirty="0" smtClean="0"/>
              <a:t>(pub sub between monolith and another team)</a:t>
            </a:r>
          </a:p>
          <a:p>
            <a:endParaRPr lang="en-US" dirty="0"/>
          </a:p>
          <a:p>
            <a:r>
              <a:rPr lang="en-US" dirty="0" smtClean="0"/>
              <a:t>Then new ordering system was developed to use it for submitting orders.</a:t>
            </a:r>
          </a:p>
          <a:p>
            <a:r>
              <a:rPr lang="en-US" dirty="0" smtClean="0"/>
              <a:t>(As the ordering and commerce team broke up they decided to use </a:t>
            </a:r>
            <a:r>
              <a:rPr lang="en-US" dirty="0" err="1" smtClean="0"/>
              <a:t>RabbitMQ</a:t>
            </a:r>
            <a:r>
              <a:rPr lang="en-US" dirty="0" smtClean="0"/>
              <a:t>  HA and clustering was added)</a:t>
            </a:r>
          </a:p>
          <a:p>
            <a:endParaRPr lang="en-US" dirty="0"/>
          </a:p>
          <a:p>
            <a:r>
              <a:rPr lang="en-US" dirty="0" smtClean="0"/>
              <a:t>Then another team setup an exchange to coordinate messages from global service to regional services. Then those regional services started using it to publish messages back to global services. Complex topologies evolved with multiple clusters using federation to talk to other clusters.</a:t>
            </a:r>
          </a:p>
          <a:p>
            <a:endParaRPr lang="en-US" dirty="0"/>
          </a:p>
        </p:txBody>
      </p:sp>
    </p:spTree>
    <p:extLst>
      <p:ext uri="{BB962C8B-B14F-4D97-AF65-F5344CB8AC3E}">
        <p14:creationId xmlns:p14="http://schemas.microsoft.com/office/powerpoint/2010/main" val="296169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Read Topics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www.rabbitmq.com/production-checklist.html</a:t>
            </a:r>
            <a:endParaRPr lang="en-US" dirty="0" smtClean="0"/>
          </a:p>
          <a:p>
            <a:r>
              <a:rPr lang="en-US" dirty="0">
                <a:hlinkClick r:id="rId3"/>
              </a:rPr>
              <a:t>https://</a:t>
            </a:r>
            <a:r>
              <a:rPr lang="en-US" dirty="0" smtClean="0">
                <a:hlinkClick r:id="rId3"/>
              </a:rPr>
              <a:t>www.rabbitmq.com/confirms.html</a:t>
            </a:r>
            <a:endParaRPr lang="en-US" dirty="0" smtClean="0"/>
          </a:p>
          <a:p>
            <a:endParaRPr lang="en-US" dirty="0"/>
          </a:p>
        </p:txBody>
      </p:sp>
    </p:spTree>
    <p:extLst>
      <p:ext uri="{BB962C8B-B14F-4D97-AF65-F5344CB8AC3E}">
        <p14:creationId xmlns:p14="http://schemas.microsoft.com/office/powerpoint/2010/main" val="350957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Messaging </a:t>
            </a:r>
            <a:r>
              <a:rPr lang="en-US" dirty="0" smtClean="0"/>
              <a:t>topologies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Global routing to </a:t>
            </a:r>
            <a:r>
              <a:rPr lang="en-US" dirty="0" smtClean="0"/>
              <a:t>regional (federations policies)</a:t>
            </a:r>
          </a:p>
          <a:p>
            <a:r>
              <a:rPr lang="en-US" dirty="0" smtClean="0"/>
              <a:t>Short lived queues for browser interactions</a:t>
            </a:r>
          </a:p>
          <a:p>
            <a:r>
              <a:rPr lang="en-US" dirty="0" smtClean="0"/>
              <a:t>Private exchanges used inside teams processors Topic exchanges</a:t>
            </a:r>
          </a:p>
          <a:p>
            <a:endParaRPr lang="en-US" dirty="0" smtClean="0"/>
          </a:p>
          <a:p>
            <a:endParaRPr lang="en-US" dirty="0"/>
          </a:p>
        </p:txBody>
      </p:sp>
    </p:spTree>
    <p:extLst>
      <p:ext uri="{BB962C8B-B14F-4D97-AF65-F5344CB8AC3E}">
        <p14:creationId xmlns:p14="http://schemas.microsoft.com/office/powerpoint/2010/main" val="77609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Microservice messaging landscape</a:t>
            </a:r>
            <a:endParaRPr lang="en-US"/>
          </a:p>
        </p:txBody>
      </p:sp>
      <p:sp>
        <p:nvSpPr>
          <p:cNvPr id="3" name="Content Placeholder 2"/>
          <p:cNvSpPr>
            <a:spLocks noGrp="1"/>
          </p:cNvSpPr>
          <p:nvPr>
            <p:ph idx="1"/>
          </p:nvPr>
        </p:nvSpPr>
        <p:spPr/>
        <p:txBody>
          <a:bodyPr>
            <a:normAutofit/>
          </a:bodyPr>
          <a:lstStyle/>
          <a:p>
            <a:pPr marL="0" indent="0">
              <a:buNone/>
            </a:pPr>
            <a:r>
              <a:rPr lang="en-US" smtClean="0">
                <a:latin typeface="+mj-lt"/>
              </a:rPr>
              <a:t>Historical Context - Control and standardize application integrations.</a:t>
            </a:r>
          </a:p>
          <a:p>
            <a:pPr>
              <a:buFont typeface="Arial" panose="020B0604020202020204" pitchFamily="34" charset="0"/>
              <a:buChar char="•"/>
            </a:pPr>
            <a:r>
              <a:rPr lang="en-US" smtClean="0"/>
              <a:t> SOA</a:t>
            </a:r>
          </a:p>
          <a:p>
            <a:pPr>
              <a:buFont typeface="Arial" panose="020B0604020202020204" pitchFamily="34" charset="0"/>
              <a:buChar char="•"/>
            </a:pPr>
            <a:r>
              <a:rPr lang="en-US" smtClean="0"/>
              <a:t> ESB</a:t>
            </a:r>
          </a:p>
          <a:p>
            <a:pPr>
              <a:buFont typeface="Arial" panose="020B0604020202020204" pitchFamily="34" charset="0"/>
              <a:buChar char="•"/>
            </a:pPr>
            <a:r>
              <a:rPr lang="en-US" smtClean="0"/>
              <a:t> WS-*</a:t>
            </a:r>
            <a:endParaRPr lang="en-US"/>
          </a:p>
          <a:p>
            <a:pPr marL="0" indent="0">
              <a:buNone/>
            </a:pPr>
            <a:r>
              <a:rPr lang="en-US" smtClean="0">
                <a:latin typeface="+mj-lt"/>
              </a:rPr>
              <a:t>Continuing Trends - </a:t>
            </a:r>
            <a:r>
              <a:rPr lang="en-US">
                <a:latin typeface="+mj-lt"/>
              </a:rPr>
              <a:t>D</a:t>
            </a:r>
            <a:r>
              <a:rPr lang="en-US" smtClean="0">
                <a:latin typeface="+mj-lt"/>
              </a:rPr>
              <a:t>ecentralization </a:t>
            </a:r>
            <a:r>
              <a:rPr lang="en-US">
                <a:latin typeface="+mj-lt"/>
              </a:rPr>
              <a:t>and team </a:t>
            </a:r>
            <a:r>
              <a:rPr lang="en-US" smtClean="0">
                <a:latin typeface="+mj-lt"/>
              </a:rPr>
              <a:t>autonomy. </a:t>
            </a:r>
          </a:p>
          <a:p>
            <a:pPr>
              <a:buFont typeface="Arial" panose="020B0604020202020204" pitchFamily="34" charset="0"/>
              <a:buChar char="•"/>
            </a:pPr>
            <a:r>
              <a:rPr lang="en-US" smtClean="0"/>
              <a:t> </a:t>
            </a:r>
            <a:r>
              <a:rPr lang="en-US"/>
              <a:t>I</a:t>
            </a:r>
            <a:r>
              <a:rPr lang="en-US" smtClean="0"/>
              <a:t>nteractions over </a:t>
            </a:r>
            <a:r>
              <a:rPr lang="en-US"/>
              <a:t>HTTP or lightweight messaging</a:t>
            </a:r>
            <a:endParaRPr lang="en-US" smtClean="0"/>
          </a:p>
          <a:p>
            <a:pPr>
              <a:buFont typeface="Arial" panose="020B0604020202020204" pitchFamily="34" charset="0"/>
              <a:buChar char="•"/>
            </a:pPr>
            <a:r>
              <a:rPr lang="en-US" smtClean="0"/>
              <a:t> Focus </a:t>
            </a:r>
            <a:r>
              <a:rPr lang="en-US"/>
              <a:t>on the goals, intended benefits and principles before </a:t>
            </a:r>
            <a:r>
              <a:rPr lang="en-US" smtClean="0"/>
              <a:t>technologies</a:t>
            </a:r>
          </a:p>
          <a:p>
            <a:pPr>
              <a:buFont typeface="Arial" panose="020B0604020202020204" pitchFamily="34" charset="0"/>
              <a:buChar char="•"/>
            </a:pPr>
            <a:r>
              <a:rPr lang="en-US" smtClean="0"/>
              <a:t> Follow development </a:t>
            </a:r>
            <a:r>
              <a:rPr lang="en-US"/>
              <a:t>patterns observed within numerous </a:t>
            </a:r>
            <a:r>
              <a:rPr lang="en-US" smtClean="0"/>
              <a:t>organizations (</a:t>
            </a:r>
            <a:r>
              <a:rPr lang="en-US" b="1" smtClean="0"/>
              <a:t>TODO RabbiMQ Examples</a:t>
            </a:r>
            <a:r>
              <a:rPr lang="en-US" smtClean="0"/>
              <a:t>)</a:t>
            </a:r>
            <a:endParaRPr lang="en-US"/>
          </a:p>
          <a:p>
            <a:pPr marL="0" indent="0">
              <a:buNone/>
            </a:pPr>
            <a:endParaRPr lang="en-US"/>
          </a:p>
        </p:txBody>
      </p:sp>
    </p:spTree>
    <p:extLst>
      <p:ext uri="{BB962C8B-B14F-4D97-AF65-F5344CB8AC3E}">
        <p14:creationId xmlns:p14="http://schemas.microsoft.com/office/powerpoint/2010/main" val="268345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Architecture examples?</a:t>
            </a:r>
            <a:endParaRPr lang="en-US"/>
          </a:p>
        </p:txBody>
      </p:sp>
      <p:sp>
        <p:nvSpPr>
          <p:cNvPr id="3" name="Content Placeholder 2"/>
          <p:cNvSpPr>
            <a:spLocks noGrp="1"/>
          </p:cNvSpPr>
          <p:nvPr>
            <p:ph idx="1"/>
          </p:nvPr>
        </p:nvSpPr>
        <p:spPr/>
        <p:txBody>
          <a:bodyPr/>
          <a:lstStyle/>
          <a:p>
            <a:r>
              <a:rPr lang="en-US" smtClean="0"/>
              <a:t>Messaging at ProtoLabs?</a:t>
            </a:r>
          </a:p>
          <a:p>
            <a:r>
              <a:rPr lang="en-US" smtClean="0"/>
              <a:t>Microsevice overview at ProtoLabs?</a:t>
            </a:r>
          </a:p>
          <a:p>
            <a:r>
              <a:rPr lang="en-US" smtClean="0"/>
              <a:t>Messaging Patterns we are using.</a:t>
            </a:r>
          </a:p>
          <a:p>
            <a:r>
              <a:rPr lang="en-US" smtClean="0"/>
              <a:t>What works?</a:t>
            </a:r>
          </a:p>
          <a:p>
            <a:r>
              <a:rPr lang="en-US" smtClean="0"/>
              <a:t>What doesn’t work?</a:t>
            </a:r>
          </a:p>
          <a:p>
            <a:r>
              <a:rPr lang="en-US" smtClean="0"/>
              <a:t>HA options</a:t>
            </a:r>
          </a:p>
          <a:p>
            <a:endParaRPr lang="en-US"/>
          </a:p>
        </p:txBody>
      </p:sp>
    </p:spTree>
    <p:extLst>
      <p:ext uri="{BB962C8B-B14F-4D97-AF65-F5344CB8AC3E}">
        <p14:creationId xmlns:p14="http://schemas.microsoft.com/office/powerpoint/2010/main" val="65204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RabbitMQ</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AMQP </a:t>
            </a:r>
            <a:r>
              <a:rPr lang="en-US" dirty="0" smtClean="0"/>
              <a:t>Protocol </a:t>
            </a:r>
            <a:r>
              <a:rPr lang="en-US" dirty="0"/>
              <a:t>"core" protocol supported by the broker</a:t>
            </a:r>
            <a:endParaRPr lang="en-US" dirty="0" smtClean="0"/>
          </a:p>
          <a:p>
            <a:r>
              <a:rPr lang="en-US" dirty="0" smtClean="0"/>
              <a:t>Open Source Messaging System</a:t>
            </a:r>
          </a:p>
          <a:p>
            <a:r>
              <a:rPr lang="en-US" dirty="0" smtClean="0"/>
              <a:t>Reliability</a:t>
            </a:r>
          </a:p>
          <a:p>
            <a:r>
              <a:rPr lang="en-US" dirty="0" smtClean="0"/>
              <a:t>Routing</a:t>
            </a:r>
          </a:p>
          <a:p>
            <a:r>
              <a:rPr lang="en-US" dirty="0" smtClean="0"/>
              <a:t>Clustering and High Availability</a:t>
            </a:r>
          </a:p>
          <a:p>
            <a:r>
              <a:rPr lang="en-US" dirty="0" smtClean="0"/>
              <a:t>Management UI and API</a:t>
            </a:r>
          </a:p>
          <a:p>
            <a:r>
              <a:rPr lang="en-US" dirty="0" smtClean="0"/>
              <a:t>Client Libraries</a:t>
            </a:r>
            <a:endParaRPr lang="en-US" dirty="0"/>
          </a:p>
        </p:txBody>
      </p:sp>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AMQP? </a:t>
            </a:r>
            <a:endParaRPr lang="en-US" dirty="0"/>
          </a:p>
        </p:txBody>
      </p:sp>
      <p:sp>
        <p:nvSpPr>
          <p:cNvPr id="3" name="Content Placeholder 2"/>
          <p:cNvSpPr>
            <a:spLocks noGrp="1"/>
          </p:cNvSpPr>
          <p:nvPr>
            <p:ph idx="1"/>
          </p:nvPr>
        </p:nvSpPr>
        <p:spPr/>
        <p:txBody>
          <a:bodyPr/>
          <a:lstStyle/>
          <a:p>
            <a:r>
              <a:rPr lang="en-US" dirty="0" smtClean="0"/>
              <a:t>Advanced Message Queue Protocol</a:t>
            </a:r>
          </a:p>
          <a:p>
            <a:r>
              <a:rPr lang="en-US" dirty="0" smtClean="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smtClean="0"/>
          </a:p>
          <a:p>
            <a:endParaRPr lang="en-US" dirty="0"/>
          </a:p>
        </p:txBody>
      </p:sp>
      <p:pic>
        <p:nvPicPr>
          <p:cNvPr id="4" name="Content Placeholder 3"/>
          <p:cNvPicPr>
            <a:picLocks noChangeAspect="1"/>
          </p:cNvPicPr>
          <p:nvPr/>
        </p:nvPicPr>
        <p:blipFill>
          <a:blip r:embed="rId2"/>
          <a:stretch>
            <a:fillRect/>
          </a:stretch>
        </p:blipFill>
        <p:spPr>
          <a:xfrm>
            <a:off x="3960812" y="3163790"/>
            <a:ext cx="7085019" cy="2676121"/>
          </a:xfrm>
          <a:prstGeom prst="rect">
            <a:avLst/>
          </a:prstGeom>
        </p:spPr>
      </p:pic>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4873beb7-5857-4685-be1f-d57550cc96cc"/>
    <ds:schemaRef ds:uri="http://www.w3.org/XML/1998/namespac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14296</TotalTime>
  <Words>618</Words>
  <Application>Microsoft Office PowerPoint</Application>
  <PresentationFormat>Custom</PresentationFormat>
  <Paragraphs>132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Microservice Plumbing With RabbitMQ</vt:lpstr>
      <vt:lpstr>ProtoLabs - Microservice and RabbitMQ</vt:lpstr>
      <vt:lpstr>ProtoLabs RabbitMQ Evolution</vt:lpstr>
      <vt:lpstr>Must Read Topics</vt:lpstr>
      <vt:lpstr>Messaging topologies </vt:lpstr>
      <vt:lpstr>Microservice messaging landscape</vt:lpstr>
      <vt:lpstr>Architecture examples?</vt:lpstr>
      <vt:lpstr>What is RabbitMQ?</vt:lpstr>
      <vt:lpstr>What is AMQP? </vt:lpstr>
      <vt:lpstr>What is AMQP?</vt:lpstr>
      <vt:lpstr>Outline (Rough Draft)</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Proto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45</cp:revision>
  <dcterms:created xsi:type="dcterms:W3CDTF">2019-03-02T14:41:53Z</dcterms:created>
  <dcterms:modified xsi:type="dcterms:W3CDTF">2019-03-21T21:47:17Z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