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4"/>
  </p:sldMasterIdLst>
  <p:notesMasterIdLst>
    <p:notesMasterId r:id="rId41"/>
  </p:notesMasterIdLst>
  <p:handoutMasterIdLst>
    <p:handoutMasterId r:id="rId42"/>
  </p:handoutMasterIdLst>
  <p:sldIdLst>
    <p:sldId id="257" r:id="rId5"/>
    <p:sldId id="300" r:id="rId6"/>
    <p:sldId id="272" r:id="rId7"/>
    <p:sldId id="273" r:id="rId8"/>
    <p:sldId id="290" r:id="rId9"/>
    <p:sldId id="265" r:id="rId10"/>
    <p:sldId id="298" r:id="rId11"/>
    <p:sldId id="277" r:id="rId12"/>
    <p:sldId id="275" r:id="rId13"/>
    <p:sldId id="297" r:id="rId14"/>
    <p:sldId id="279" r:id="rId15"/>
    <p:sldId id="295" r:id="rId16"/>
    <p:sldId id="291" r:id="rId17"/>
    <p:sldId id="292" r:id="rId18"/>
    <p:sldId id="299" r:id="rId19"/>
    <p:sldId id="293" r:id="rId20"/>
    <p:sldId id="294" r:id="rId21"/>
    <p:sldId id="281" r:id="rId22"/>
    <p:sldId id="282" r:id="rId23"/>
    <p:sldId id="285" r:id="rId24"/>
    <p:sldId id="274" r:id="rId25"/>
    <p:sldId id="286" r:id="rId26"/>
    <p:sldId id="287" r:id="rId27"/>
    <p:sldId id="288" r:id="rId28"/>
    <p:sldId id="278" r:id="rId29"/>
    <p:sldId id="276" r:id="rId30"/>
    <p:sldId id="284" r:id="rId31"/>
    <p:sldId id="289" r:id="rId32"/>
    <p:sldId id="268" r:id="rId33"/>
    <p:sldId id="269" r:id="rId34"/>
    <p:sldId id="270" r:id="rId35"/>
    <p:sldId id="261" r:id="rId36"/>
    <p:sldId id="262" r:id="rId37"/>
    <p:sldId id="263" r:id="rId38"/>
    <p:sldId id="271" r:id="rId39"/>
    <p:sldId id="283"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5900"/>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63" autoAdjust="0"/>
    <p:restoredTop sz="55283" autoAdjust="0"/>
  </p:normalViewPr>
  <p:slideViewPr>
    <p:cSldViewPr>
      <p:cViewPr varScale="1">
        <p:scale>
          <a:sx n="48" d="100"/>
          <a:sy n="48" d="100"/>
        </p:scale>
        <p:origin x="1548"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Legacy</c:v>
                </c:pt>
              </c:strCache>
            </c:strRef>
          </c:tx>
          <c:spPr>
            <a:noFill/>
            <a:ln w="25400" cap="flat" cmpd="sng" algn="ctr">
              <a:solidFill>
                <a:schemeClr val="accent1"/>
              </a:solidFill>
              <a:miter lim="800000"/>
            </a:ln>
            <a:effectLst/>
          </c:spPr>
          <c:invertIfNegative val="0"/>
          <c:cat>
            <c:strRef>
              <c:f>Sheet1!$A$2:$A$4</c:f>
              <c:strCache>
                <c:ptCount val="3"/>
                <c:pt idx="0">
                  <c:v>Run 1</c:v>
                </c:pt>
                <c:pt idx="1">
                  <c:v>Run 2</c:v>
                </c:pt>
                <c:pt idx="2">
                  <c:v>Run 3</c:v>
                </c:pt>
              </c:strCache>
            </c:strRef>
          </c:cat>
          <c:val>
            <c:numRef>
              <c:f>Sheet1!$B$2:$B$4</c:f>
              <c:numCache>
                <c:formatCode>General</c:formatCode>
                <c:ptCount val="3"/>
                <c:pt idx="0">
                  <c:v>26260.986572000002</c:v>
                </c:pt>
                <c:pt idx="1">
                  <c:v>60478.432359999999</c:v>
                </c:pt>
                <c:pt idx="2">
                  <c:v>52336.124900000003</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RabbitMQ</c:v>
                </c:pt>
              </c:strCache>
            </c:strRef>
          </c:tx>
          <c:spPr>
            <a:noFill/>
            <a:ln w="25400" cap="flat" cmpd="sng" algn="ctr">
              <a:solidFill>
                <a:schemeClr val="accent2"/>
              </a:solidFill>
              <a:miter lim="800000"/>
            </a:ln>
            <a:effectLst/>
          </c:spPr>
          <c:invertIfNegative val="0"/>
          <c:cat>
            <c:strRef>
              <c:f>Sheet1!$A$2:$A$4</c:f>
              <c:strCache>
                <c:ptCount val="3"/>
                <c:pt idx="0">
                  <c:v>Run 1</c:v>
                </c:pt>
                <c:pt idx="1">
                  <c:v>Run 2</c:v>
                </c:pt>
                <c:pt idx="2">
                  <c:v>Run 3</c:v>
                </c:pt>
              </c:strCache>
            </c:strRef>
          </c:cat>
          <c:val>
            <c:numRef>
              <c:f>Sheet1!$C$2:$C$4</c:f>
              <c:numCache>
                <c:formatCode>General</c:formatCode>
                <c:ptCount val="3"/>
                <c:pt idx="0">
                  <c:v>12370.249836000001</c:v>
                </c:pt>
                <c:pt idx="1">
                  <c:v>18124.7084</c:v>
                </c:pt>
                <c:pt idx="2">
                  <c:v>23207.956300000002</c:v>
                </c:pt>
              </c:numCache>
            </c:numRef>
          </c:val>
          <c:extLst xmlns:c16r2="http://schemas.microsoft.com/office/drawing/2015/06/chart">
            <c:ext xmlns:c16="http://schemas.microsoft.com/office/drawing/2014/chart" uri="{C3380CC4-5D6E-409C-BE32-E72D297353CC}">
              <c16:uniqueId val="{00000001-5E92-4051-99BC-2623F45BF7E0}"/>
            </c:ext>
          </c:extLst>
        </c:ser>
        <c:dLbls>
          <c:showLegendKey val="0"/>
          <c:showVal val="0"/>
          <c:showCatName val="0"/>
          <c:showSerName val="0"/>
          <c:showPercent val="0"/>
          <c:showBubbleSize val="0"/>
        </c:dLbls>
        <c:gapWidth val="164"/>
        <c:overlap val="-35"/>
        <c:axId val="548531560"/>
        <c:axId val="548530776"/>
      </c:barChart>
      <c:catAx>
        <c:axId val="54853156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sz="1197" b="0" i="0" u="none" strike="noStrike" baseline="0" dirty="0" smtClean="0">
                    <a:effectLst/>
                  </a:rPr>
                  <a:t>Base line test runs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48530776"/>
        <c:crosses val="autoZero"/>
        <c:auto val="1"/>
        <c:lblAlgn val="ctr"/>
        <c:lblOffset val="100"/>
        <c:noMultiLvlLbl val="0"/>
      </c:catAx>
      <c:valAx>
        <c:axId val="548530776"/>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dirty="0" smtClean="0"/>
                  <a:t>Average Time (</a:t>
                </a:r>
                <a:r>
                  <a:rPr lang="en-US" dirty="0" err="1" smtClean="0"/>
                  <a:t>ms</a:t>
                </a:r>
                <a:r>
                  <a:rPr lang="en-US" dirty="0" smtClean="0"/>
                  <a: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4853156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Task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Task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Task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US"/>
        </a:p>
      </dgm:t>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t>
        <a:bodyPr/>
        <a:lstStyle/>
        <a:p>
          <a:endParaRPr lang="en-US"/>
        </a:p>
      </dgm:t>
    </dgm:pt>
    <dgm:pt modelId="{CA544AF7-F7B2-4CA5-9251-B4CDB8D06634}" type="pres">
      <dgm:prSet presAssocID="{CD7942A0-B7D2-4B14-8FEA-55FC702F5BE7}" presName="ThreeNodes_2" presStyleLbl="node1" presStyleIdx="1" presStyleCnt="3">
        <dgm:presLayoutVars>
          <dgm:bulletEnabled val="1"/>
        </dgm:presLayoutVars>
      </dgm:prSet>
      <dgm:spPr/>
      <dgm:t>
        <a:bodyPr/>
        <a:lstStyle/>
        <a:p>
          <a:endParaRPr lang="en-US"/>
        </a:p>
      </dgm:t>
    </dgm:pt>
    <dgm:pt modelId="{2AE92D3F-F0FA-45DD-BB60-4C6FBC6BC016}" type="pres">
      <dgm:prSet presAssocID="{CD7942A0-B7D2-4B14-8FEA-55FC702F5BE7}" presName="ThreeNodes_3" presStyleLbl="node1" presStyleIdx="2" presStyleCnt="3">
        <dgm:presLayoutVars>
          <dgm:bulletEnabled val="1"/>
        </dgm:presLayoutVars>
      </dgm:prSet>
      <dgm:spPr/>
      <dgm:t>
        <a:bodyPr/>
        <a:lstStyle/>
        <a:p>
          <a:endParaRPr lang="en-US"/>
        </a:p>
      </dgm:t>
    </dgm:pt>
    <dgm:pt modelId="{9CA877D8-99F8-40A0-89E9-59A61C9A70F4}" type="pres">
      <dgm:prSet presAssocID="{CD7942A0-B7D2-4B14-8FEA-55FC702F5BE7}" presName="ThreeConn_1-2" presStyleLbl="fgAccFollowNode1" presStyleIdx="0" presStyleCnt="2">
        <dgm:presLayoutVars>
          <dgm:bulletEnabled val="1"/>
        </dgm:presLayoutVars>
      </dgm:prSet>
      <dgm:spPr/>
      <dgm:t>
        <a:bodyPr/>
        <a:lstStyle/>
        <a:p>
          <a:endParaRPr lang="en-US"/>
        </a:p>
      </dgm:t>
    </dgm:pt>
    <dgm:pt modelId="{62643EF2-016C-41F1-8CBC-398422A85727}" type="pres">
      <dgm:prSet presAssocID="{CD7942A0-B7D2-4B14-8FEA-55FC702F5BE7}" presName="ThreeConn_2-3" presStyleLbl="fgAccFollowNode1" presStyleIdx="1" presStyleCnt="2">
        <dgm:presLayoutVars>
          <dgm:bulletEnabled val="1"/>
        </dgm:presLayoutVars>
      </dgm:prSet>
      <dgm:spPr/>
      <dgm:t>
        <a:bodyPr/>
        <a:lstStyle/>
        <a:p>
          <a:endParaRPr lang="en-US"/>
        </a:p>
      </dgm:t>
    </dgm:pt>
    <dgm:pt modelId="{7A2F6994-DA87-4497-BFC7-DD9D6EC5315F}" type="pres">
      <dgm:prSet presAssocID="{CD7942A0-B7D2-4B14-8FEA-55FC702F5BE7}" presName="ThreeNodes_1_text" presStyleLbl="node1" presStyleIdx="2" presStyleCnt="3">
        <dgm:presLayoutVars>
          <dgm:bulletEnabled val="1"/>
        </dgm:presLayoutVars>
      </dgm:prSet>
      <dgm:spPr/>
      <dgm:t>
        <a:bodyPr/>
        <a:lstStyle/>
        <a:p>
          <a:endParaRPr lang="en-US"/>
        </a:p>
      </dgm:t>
    </dgm:pt>
    <dgm:pt modelId="{916C48CB-E452-4B79-A9B9-4C9A90B47960}" type="pres">
      <dgm:prSet presAssocID="{CD7942A0-B7D2-4B14-8FEA-55FC702F5BE7}" presName="ThreeNodes_2_text" presStyleLbl="node1" presStyleIdx="2" presStyleCnt="3">
        <dgm:presLayoutVars>
          <dgm:bulletEnabled val="1"/>
        </dgm:presLayoutVars>
      </dgm:prSet>
      <dgm:spPr/>
      <dgm:t>
        <a:bodyPr/>
        <a:lstStyle/>
        <a:p>
          <a:endParaRPr lang="en-US"/>
        </a:p>
      </dgm:t>
    </dgm:pt>
    <dgm:pt modelId="{A31D264E-E285-4E5C-8EB7-762CD501BE72}" type="pres">
      <dgm:prSet presAssocID="{CD7942A0-B7D2-4B14-8FEA-55FC702F5BE7}" presName="ThreeNodes_3_text" presStyleLbl="node1" presStyleIdx="2" presStyleCnt="3">
        <dgm:presLayoutVars>
          <dgm:bulletEnabled val="1"/>
        </dgm:presLayoutVars>
      </dgm:prSet>
      <dgm:spPr/>
      <dgm:t>
        <a:bodyPr/>
        <a:lstStyle/>
        <a:p>
          <a:endParaRPr lang="en-US"/>
        </a:p>
      </dgm:t>
    </dgm:pt>
  </dgm:ptLst>
  <dgm:cxnLst>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7C007CEB-6418-4EA7-9CB6-5B93D0C655E6}" type="presOf" srcId="{095A5E99-E976-4550-8F80-53CC813F2F5A}" destId="{7A2F6994-DA87-4497-BFC7-DD9D6EC5315F}"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6CF7D6F9-A5F2-48E3-AF5C-A2074559AE21}" type="presOf" srcId="{B3EFD4A5-9FA1-4ABE-B722-05162509509B}" destId="{62643EF2-016C-41F1-8CBC-398422A85727}" srcOrd="0" destOrd="0" presId="urn:microsoft.com/office/officeart/2005/8/layout/vProcess5"/>
    <dgm:cxn modelId="{5A89A138-BC1A-490F-935E-2EC3F74E8E18}" type="presOf" srcId="{7133ECF5-4190-4604-AA2F-03C9A0A9210F}" destId="{2AE92D3F-F0FA-45DD-BB60-4C6FBC6BC016}" srcOrd="0" destOrd="0" presId="urn:microsoft.com/office/officeart/2005/8/layout/vProcess5"/>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195207" cy="1206817"/>
        </a:xfrm>
        <a:prstGeom prst="roundRect">
          <a:avLst>
            <a:gd name="adj" fmla="val 10000"/>
          </a:avLst>
        </a:prstGeom>
        <a:gradFill rotWithShape="0">
          <a:gsLst>
            <a:gs pos="0">
              <a:srgbClr val="703000"/>
            </a:gs>
            <a:gs pos="50000">
              <a:srgbClr val="A44A00"/>
            </a:gs>
            <a:gs pos="70000">
              <a:srgbClr val="BC5500"/>
            </a:gs>
            <a:gs pos="100000">
              <a:srgbClr val="F26D00"/>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en-US" sz="5200" kern="1200" dirty="0"/>
            <a:t>Task 1</a:t>
          </a:r>
        </a:p>
      </dsp:txBody>
      <dsp:txXfrm>
        <a:off x="35346" y="35346"/>
        <a:ext cx="2892958" cy="1136125"/>
      </dsp:txXfrm>
    </dsp:sp>
    <dsp:sp modelId="{CA544AF7-F7B2-4CA5-9251-B4CDB8D06634}">
      <dsp:nvSpPr>
        <dsp:cNvPr id="0" name=""/>
        <dsp:cNvSpPr/>
      </dsp:nvSpPr>
      <dsp:spPr>
        <a:xfrm>
          <a:off x="370165" y="1407953"/>
          <a:ext cx="4195207" cy="1206817"/>
        </a:xfrm>
        <a:prstGeom prst="roundRect">
          <a:avLst>
            <a:gd name="adj" fmla="val 1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en-US" sz="5200" kern="1200" dirty="0"/>
            <a:t>Task 2</a:t>
          </a:r>
        </a:p>
      </dsp:txBody>
      <dsp:txXfrm>
        <a:off x="405511" y="1443299"/>
        <a:ext cx="2969918" cy="1136125"/>
      </dsp:txXfrm>
    </dsp:sp>
    <dsp:sp modelId="{2AE92D3F-F0FA-45DD-BB60-4C6FBC6BC016}">
      <dsp:nvSpPr>
        <dsp:cNvPr id="0" name=""/>
        <dsp:cNvSpPr/>
      </dsp:nvSpPr>
      <dsp:spPr>
        <a:xfrm>
          <a:off x="740330" y="2815907"/>
          <a:ext cx="4195207" cy="1206817"/>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120" tIns="198120" rIns="198120" bIns="198120" numCol="1" spcCol="1270" anchor="ctr" anchorCtr="0">
          <a:noAutofit/>
        </a:bodyPr>
        <a:lstStyle/>
        <a:p>
          <a:pPr lvl="0" algn="l" defTabSz="2311400">
            <a:lnSpc>
              <a:spcPct val="90000"/>
            </a:lnSpc>
            <a:spcBef>
              <a:spcPct val="0"/>
            </a:spcBef>
            <a:spcAft>
              <a:spcPct val="35000"/>
            </a:spcAft>
          </a:pPr>
          <a:r>
            <a:rPr lang="en-US" sz="5200" kern="1200" dirty="0"/>
            <a:t>Task 3</a:t>
          </a:r>
        </a:p>
      </dsp:txBody>
      <dsp:txXfrm>
        <a:off x="775676" y="2851253"/>
        <a:ext cx="2969918" cy="1136125"/>
      </dsp:txXfrm>
    </dsp:sp>
    <dsp:sp modelId="{9CA877D8-99F8-40A0-89E9-59A61C9A70F4}">
      <dsp:nvSpPr>
        <dsp:cNvPr id="0" name=""/>
        <dsp:cNvSpPr/>
      </dsp:nvSpPr>
      <dsp:spPr>
        <a:xfrm>
          <a:off x="3410775" y="915169"/>
          <a:ext cx="784431" cy="78443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3587272" y="915169"/>
        <a:ext cx="431437" cy="590284"/>
      </dsp:txXfrm>
    </dsp:sp>
    <dsp:sp modelId="{62643EF2-016C-41F1-8CBC-398422A85727}">
      <dsp:nvSpPr>
        <dsp:cNvPr id="0" name=""/>
        <dsp:cNvSpPr/>
      </dsp:nvSpPr>
      <dsp:spPr>
        <a:xfrm>
          <a:off x="3780941" y="2315078"/>
          <a:ext cx="784431" cy="784431"/>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a:p>
      </dsp:txBody>
      <dsp:txXfrm>
        <a:off x="3957438" y="2315078"/>
        <a:ext cx="431437" cy="59028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4/5/2019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4/5/2019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loudamqp.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0" i="0" kern="1200" dirty="0" smtClean="0">
                <a:solidFill>
                  <a:schemeClr val="tx1"/>
                </a:solidFill>
                <a:effectLst/>
                <a:latin typeface="+mn-lt"/>
                <a:ea typeface="+mn-ea"/>
                <a:cs typeface="+mn-cs"/>
              </a:rPr>
              <a:t>About this talk </a:t>
            </a:r>
          </a:p>
          <a:p>
            <a:pPr marL="285750" indent="-285750">
              <a:buFont typeface="Arial" panose="020B0604020202020204" pitchFamily="34" charset="0"/>
              <a:buChar char="•"/>
            </a:pP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as a message broker between our </a:t>
            </a:r>
            <a:r>
              <a:rPr lang="en-US" sz="1600" b="0" i="0" kern="1200" dirty="0" err="1" smtClean="0">
                <a:solidFill>
                  <a:schemeClr val="tx1"/>
                </a:solidFill>
                <a:effectLst/>
                <a:latin typeface="+mn-lt"/>
                <a:ea typeface="+mn-ea"/>
                <a:cs typeface="+mn-cs"/>
              </a:rPr>
              <a:t>microservices</a:t>
            </a:r>
            <a:r>
              <a:rPr lang="en-US" sz="1600" b="0" i="0" kern="1200" dirty="0" smtClean="0">
                <a:solidFill>
                  <a:schemeClr val="tx1"/>
                </a:solidFill>
                <a:effectLst/>
                <a:latin typeface="+mn-lt"/>
                <a:ea typeface="+mn-ea"/>
                <a:cs typeface="+mn-cs"/>
              </a:rPr>
              <a:t>. </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Success </a:t>
            </a:r>
            <a:r>
              <a:rPr lang="en-US" sz="1600" b="0" i="0" kern="1200" baseline="0" dirty="0" smtClean="0">
                <a:solidFill>
                  <a:schemeClr val="tx1"/>
                </a:solidFill>
                <a:effectLst/>
                <a:latin typeface="+mn-lt"/>
                <a:ea typeface="+mn-ea"/>
                <a:cs typeface="+mn-cs"/>
              </a:rPr>
              <a:t>stories, lessons learned, messaging patterns, and demos.</a:t>
            </a: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600" b="0" i="0" kern="1200" dirty="0" smtClean="0">
                <a:solidFill>
                  <a:schemeClr val="tx1"/>
                </a:solidFill>
                <a:effectLst/>
                <a:latin typeface="+mn-lt"/>
                <a:ea typeface="+mn-ea"/>
                <a:cs typeface="+mn-cs"/>
              </a:rPr>
              <a:t>About me and past</a:t>
            </a:r>
            <a:r>
              <a:rPr lang="en-US" sz="1600" b="0" i="0" kern="1200" baseline="0" dirty="0" smtClean="0">
                <a:solidFill>
                  <a:schemeClr val="tx1"/>
                </a:solidFill>
                <a:effectLst/>
                <a:latin typeface="+mn-lt"/>
                <a:ea typeface="+mn-ea"/>
                <a:cs typeface="+mn-cs"/>
              </a:rPr>
              <a:t> experience with messaging</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PAST – Windows, MSMQ, </a:t>
            </a:r>
            <a:r>
              <a:rPr lang="en-US" sz="1600" b="0" i="0" kern="1200" dirty="0" err="1" smtClean="0">
                <a:solidFill>
                  <a:schemeClr val="tx1"/>
                </a:solidFill>
                <a:effectLst/>
                <a:latin typeface="+mn-lt"/>
                <a:ea typeface="+mn-ea"/>
                <a:cs typeface="+mn-cs"/>
              </a:rPr>
              <a:t>NServiceBus</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MassTransit</a:t>
            </a:r>
            <a:r>
              <a:rPr lang="en-US" sz="1600" b="0" i="0" kern="1200" dirty="0" smtClean="0">
                <a:solidFill>
                  <a:schemeClr val="tx1"/>
                </a:solidFill>
                <a:effectLst/>
                <a:latin typeface="+mn-lt"/>
                <a:ea typeface="+mn-ea"/>
                <a:cs typeface="+mn-cs"/>
              </a:rPr>
              <a:t> and others. </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Current – .NET Core, Linux,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Docker</a:t>
            </a: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r>
              <a:rPr lang="en-US" b="1" dirty="0" smtClean="0"/>
              <a:t>Breaking up a </a:t>
            </a:r>
            <a:r>
              <a:rPr lang="en-US" b="1" dirty="0" err="1" smtClean="0"/>
              <a:t>monilith</a:t>
            </a:r>
            <a:endParaRPr lang="en-US" b="1" dirty="0" smtClean="0"/>
          </a:p>
          <a:p>
            <a:r>
              <a:rPr lang="en-US" dirty="0" smtClean="0"/>
              <a:t>Teams work in small teams organized around business domains</a:t>
            </a:r>
          </a:p>
          <a:p>
            <a:r>
              <a:rPr lang="en-US" dirty="0" smtClean="0"/>
              <a:t>Teams are a combination of developers, BA, SQE, and SRE.</a:t>
            </a:r>
          </a:p>
          <a:p>
            <a:r>
              <a:rPr lang="en-US" dirty="0" smtClean="0"/>
              <a:t>Notable Technologies - .NET Core, Vue.js, Docker, Linux, </a:t>
            </a:r>
            <a:r>
              <a:rPr lang="en-US" dirty="0" err="1" smtClean="0"/>
              <a:t>RabbitMQ</a:t>
            </a:r>
            <a:r>
              <a:rPr lang="en-US" dirty="0" smtClean="0"/>
              <a:t>, Chef, </a:t>
            </a:r>
            <a:r>
              <a:rPr lang="en-US" dirty="0" err="1" smtClean="0"/>
              <a:t>RavenDB</a:t>
            </a:r>
            <a:endParaRPr lang="en-US" dirty="0" smtClean="0"/>
          </a:p>
          <a:p>
            <a:r>
              <a:rPr lang="en-US" dirty="0" smtClean="0"/>
              <a:t>We needed messaging but unsure what topology was needed.</a:t>
            </a: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6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What I've found is </a:t>
            </a:r>
            <a:r>
              <a:rPr lang="en-US" sz="1600" b="0" i="0"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just works and is simple to use. </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419125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31</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Open Source Messaging System (Message Broker)</a:t>
            </a:r>
          </a:p>
          <a:p>
            <a:pPr marL="285750" indent="-285750">
              <a:buFont typeface="Arial" panose="020B0604020202020204" pitchFamily="34" charset="0"/>
              <a:buChar char="•"/>
            </a:pPr>
            <a:r>
              <a:rPr lang="en-US" dirty="0" smtClean="0"/>
              <a:t>Developer centric API and docs are dev focused</a:t>
            </a:r>
          </a:p>
          <a:p>
            <a:pPr marL="285750" indent="-285750">
              <a:buFont typeface="Arial" panose="020B0604020202020204" pitchFamily="34" charset="0"/>
              <a:buChar char="•"/>
            </a:pPr>
            <a:r>
              <a:rPr lang="en-US" dirty="0" smtClean="0"/>
              <a:t>Clustering and High Availability</a:t>
            </a:r>
          </a:p>
          <a:p>
            <a:pPr marL="285750" indent="-285750">
              <a:buFont typeface="Arial" panose="020B0604020202020204" pitchFamily="34" charset="0"/>
              <a:buChar char="•"/>
            </a:pPr>
            <a:r>
              <a:rPr lang="en-US" dirty="0" smtClean="0"/>
              <a:t>Management UI and API</a:t>
            </a:r>
          </a:p>
          <a:p>
            <a:pPr marL="285750" indent="-285750">
              <a:buFont typeface="Arial" panose="020B0604020202020204" pitchFamily="34" charset="0"/>
              <a:buChar char="•"/>
            </a:pPr>
            <a:r>
              <a:rPr lang="en-US" dirty="0" smtClean="0"/>
              <a:t>Client Libraries</a:t>
            </a:r>
          </a:p>
          <a:p>
            <a:pPr marL="285750" indent="-285750">
              <a:buFont typeface="Arial" panose="020B0604020202020204" pitchFamily="34" charset="0"/>
              <a:buChar char="•"/>
            </a:pPr>
            <a:r>
              <a:rPr lang="en-US" dirty="0" smtClean="0"/>
              <a:t>Lots of useful plugins</a:t>
            </a:r>
          </a:p>
          <a:p>
            <a:pPr marL="285750" indent="-285750">
              <a:buFont typeface="Arial" panose="020B0604020202020204" pitchFamily="34" charset="0"/>
              <a:buChar char="•"/>
            </a:pPr>
            <a:r>
              <a:rPr lang="en-US" dirty="0" smtClean="0"/>
              <a:t>Docs examples user group </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Started in 2008</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RabbitMQ</a:t>
            </a:r>
            <a:r>
              <a:rPr lang="en-US" dirty="0" smtClean="0"/>
              <a:t> is the most widely deployed open source message broker.</a:t>
            </a:r>
          </a:p>
          <a:p>
            <a:pPr marL="285750" indent="-285750">
              <a:buFont typeface="Arial" panose="020B0604020202020204" pitchFamily="34" charset="0"/>
              <a:buChar char="•"/>
            </a:pPr>
            <a:r>
              <a:rPr lang="en-US" sz="1600" b="0" i="0" kern="1200" dirty="0" smtClean="0">
                <a:solidFill>
                  <a:schemeClr val="tx1"/>
                </a:solidFill>
                <a:effectLst/>
                <a:latin typeface="+mn-lt"/>
                <a:ea typeface="+mn-ea"/>
                <a:cs typeface="+mn-cs"/>
              </a:rPr>
              <a:t>35,000 production deployments of </a:t>
            </a:r>
            <a:r>
              <a:rPr lang="en-US" sz="1600" b="0" i="0" kern="1200" dirty="0" err="1" smtClean="0">
                <a:solidFill>
                  <a:schemeClr val="tx1"/>
                </a:solidFill>
                <a:effectLst/>
                <a:latin typeface="+mn-lt"/>
                <a:ea typeface="+mn-ea"/>
                <a:cs typeface="+mn-cs"/>
              </a:rPr>
              <a:t>RabbitMQ</a:t>
            </a:r>
            <a:endParaRPr lang="en-US" sz="1600" b="0" i="0" kern="1200" dirty="0" smtClean="0">
              <a:solidFill>
                <a:schemeClr val="tx1"/>
              </a:solidFill>
              <a:effectLst/>
              <a:latin typeface="+mn-lt"/>
              <a:ea typeface="+mn-ea"/>
              <a:cs typeface="+mn-cs"/>
            </a:endParaRPr>
          </a:p>
          <a:p>
            <a:pPr marL="285750" indent="-285750">
              <a:buFont typeface="Arial" panose="020B0604020202020204" pitchFamily="34" charset="0"/>
              <a:buChar char="•"/>
            </a:pPr>
            <a:r>
              <a:rPr lang="en-US" b="1" dirty="0" smtClean="0"/>
              <a:t>AMQP</a:t>
            </a:r>
            <a:r>
              <a:rPr lang="en-US" dirty="0" smtClean="0"/>
              <a:t> Protocol "core" protocol supported by the broker</a:t>
            </a:r>
          </a:p>
          <a:p>
            <a:pPr marL="285750" indent="-285750">
              <a:buFont typeface="Arial" panose="020B0604020202020204" pitchFamily="34" charset="0"/>
              <a:buChar char="•"/>
            </a:pPr>
            <a:endParaRPr lang="en-US" dirty="0" smtClean="0"/>
          </a:p>
          <a:p>
            <a:pPr marL="0" indent="0">
              <a:buNone/>
            </a:pPr>
            <a:r>
              <a:rPr lang="en-US" b="1" dirty="0" smtClean="0"/>
              <a:t>What we currently use </a:t>
            </a:r>
            <a:r>
              <a:rPr lang="en-US" b="1" dirty="0" err="1" smtClean="0"/>
              <a:t>RabbitMQ</a:t>
            </a:r>
            <a:endParaRPr lang="en-US" b="1" dirty="0" smtClean="0"/>
          </a:p>
          <a:p>
            <a:pPr marL="0" indent="0">
              <a:buNone/>
            </a:pPr>
            <a:r>
              <a:rPr lang="en-US" dirty="0" smtClean="0"/>
              <a:t>3.7.7</a:t>
            </a:r>
          </a:p>
          <a:p>
            <a:pPr marL="0" indent="0">
              <a:buNone/>
            </a:pPr>
            <a:r>
              <a:rPr lang="en-US" dirty="0" smtClean="0"/>
              <a:t>Clusters of 2 nodes in QE and above</a:t>
            </a:r>
            <a:r>
              <a:rPr lang="en-US" baseline="0" dirty="0" smtClean="0"/>
              <a:t> / just </a:t>
            </a:r>
            <a:r>
              <a:rPr lang="en-US" baseline="0" dirty="0" err="1" smtClean="0"/>
              <a:t>docker</a:t>
            </a:r>
            <a:r>
              <a:rPr lang="en-US" baseline="0" dirty="0" smtClean="0"/>
              <a:t> in lower</a:t>
            </a:r>
            <a:endParaRPr lang="en-US" dirty="0" smtClean="0"/>
          </a:p>
          <a:p>
            <a:pPr marL="0" indent="0">
              <a:buNone/>
            </a:pPr>
            <a:r>
              <a:rPr lang="en-US" dirty="0" err="1" smtClean="0"/>
              <a:t>HAProxy</a:t>
            </a:r>
            <a:r>
              <a:rPr lang="en-US" dirty="0" smtClean="0"/>
              <a:t> used as </a:t>
            </a:r>
            <a:r>
              <a:rPr lang="en-US" dirty="0" err="1" smtClean="0"/>
              <a:t>loadbalancer</a:t>
            </a:r>
            <a:r>
              <a:rPr lang="en-US" dirty="0" smtClean="0"/>
              <a:t> </a:t>
            </a:r>
            <a:r>
              <a:rPr lang="en-US" dirty="0" err="1" smtClean="0"/>
              <a:t>infront</a:t>
            </a:r>
            <a:r>
              <a:rPr lang="en-US" dirty="0" smtClean="0"/>
              <a:t> of </a:t>
            </a:r>
            <a:r>
              <a:rPr lang="en-US" dirty="0" err="1" smtClean="0"/>
              <a:t>RabbitMQ</a:t>
            </a:r>
            <a:r>
              <a:rPr lang="en-US" dirty="0" smtClean="0"/>
              <a:t> instances</a:t>
            </a:r>
          </a:p>
          <a:p>
            <a:pPr marL="0" indent="0">
              <a:buNone/>
            </a:pPr>
            <a:r>
              <a:rPr lang="en-US" dirty="0" smtClean="0"/>
              <a:t>HA queues synced between nodes</a:t>
            </a:r>
          </a:p>
          <a:p>
            <a:pPr marL="285750" indent="-2857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2650121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err="1" smtClean="0">
                <a:solidFill>
                  <a:schemeClr val="tx1"/>
                </a:solidFill>
                <a:effectLst/>
                <a:latin typeface="+mn-lt"/>
                <a:ea typeface="+mn-ea"/>
                <a:cs typeface="+mn-cs"/>
              </a:rPr>
              <a:t>docker</a:t>
            </a:r>
            <a:r>
              <a:rPr lang="en-US" sz="1600" b="0" i="0" kern="1200" dirty="0" smtClean="0">
                <a:solidFill>
                  <a:schemeClr val="tx1"/>
                </a:solidFill>
                <a:effectLst/>
                <a:latin typeface="+mn-lt"/>
                <a:ea typeface="+mn-ea"/>
                <a:cs typeface="+mn-cs"/>
              </a:rPr>
              <a:t> run -d --</a:t>
            </a:r>
            <a:r>
              <a:rPr lang="en-US" sz="1600" b="0" i="0" kern="1200" dirty="0" err="1" smtClean="0">
                <a:solidFill>
                  <a:schemeClr val="tx1"/>
                </a:solidFill>
                <a:effectLst/>
                <a:latin typeface="+mn-lt"/>
                <a:ea typeface="+mn-ea"/>
                <a:cs typeface="+mn-cs"/>
              </a:rPr>
              <a:t>rm</a:t>
            </a:r>
            <a:r>
              <a:rPr lang="en-US" sz="1600" b="0" i="0" kern="1200" dirty="0" smtClean="0">
                <a:solidFill>
                  <a:schemeClr val="tx1"/>
                </a:solidFill>
                <a:effectLst/>
                <a:latin typeface="+mn-lt"/>
                <a:ea typeface="+mn-ea"/>
                <a:cs typeface="+mn-cs"/>
              </a:rPr>
              <a:t> -p 15672:15672 -p 5672:5672 -p 5671:5671 rabbitmq:3-management</a:t>
            </a:r>
            <a:endParaRPr lang="en-US"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smtClean="0"/>
              <a:t>CloudAMQP</a:t>
            </a:r>
            <a:r>
              <a:rPr lang="en-US" dirty="0" smtClean="0"/>
              <a:t> </a:t>
            </a:r>
            <a:r>
              <a:rPr lang="en-US" dirty="0" smtClean="0">
                <a:hlinkClick r:id="rId3"/>
              </a:rPr>
              <a:t>https://www.cloudamqp.com/</a:t>
            </a:r>
            <a:endParaRPr lang="en-US" dirty="0" smtClean="0"/>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4664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600" b="0" i="0" kern="1200" dirty="0" smtClean="0">
                <a:solidFill>
                  <a:schemeClr val="tx1"/>
                </a:solidFill>
                <a:effectLst/>
                <a:latin typeface="+mn-lt"/>
                <a:ea typeface="+mn-ea"/>
                <a:cs typeface="+mn-cs"/>
              </a:rPr>
              <a:t>AMQP was originated in 2003 by John O'Hara at </a:t>
            </a:r>
            <a:r>
              <a:rPr lang="en-US" sz="1600" b="0" i="0" u="none" strike="noStrike" kern="1200" dirty="0" smtClean="0">
                <a:solidFill>
                  <a:schemeClr val="tx1"/>
                </a:solidFill>
                <a:effectLst/>
                <a:latin typeface="+mn-lt"/>
                <a:ea typeface="+mn-ea"/>
                <a:cs typeface="+mn-cs"/>
              </a:rPr>
              <a:t>JPMorgan Chase</a:t>
            </a:r>
            <a:r>
              <a:rPr lang="en-US" sz="1600" b="0" i="0" kern="1200" dirty="0" smtClean="0">
                <a:solidFill>
                  <a:schemeClr val="tx1"/>
                </a:solidFill>
                <a:effectLst/>
                <a:latin typeface="+mn-lt"/>
                <a:ea typeface="+mn-ea"/>
                <a:cs typeface="+mn-cs"/>
              </a:rPr>
              <a:t> in </a:t>
            </a:r>
            <a:r>
              <a:rPr lang="en-US" sz="1600" b="0" i="0" u="none" strike="noStrike" kern="1200" dirty="0" smtClean="0">
                <a:solidFill>
                  <a:schemeClr val="tx1"/>
                </a:solidFill>
                <a:effectLst/>
                <a:latin typeface="+mn-lt"/>
                <a:ea typeface="+mn-ea"/>
                <a:cs typeface="+mn-cs"/>
              </a:rPr>
              <a:t>London</a:t>
            </a:r>
            <a:r>
              <a:rPr lang="en-US" sz="1600" b="0" i="0" kern="1200" dirty="0" smtClean="0">
                <a:solidFill>
                  <a:schemeClr val="tx1"/>
                </a:solidFill>
                <a:effectLst/>
                <a:latin typeface="+mn-lt"/>
                <a:ea typeface="+mn-ea"/>
                <a:cs typeface="+mn-cs"/>
              </a:rPr>
              <a:t>.</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In 2005 JPMorgan Chase approached other firms to form a working group </a:t>
            </a:r>
            <a:r>
              <a:rPr lang="en-US" sz="1600" b="0" i="0" u="none" strike="noStrike" kern="1200" dirty="0" smtClean="0">
                <a:solidFill>
                  <a:schemeClr val="tx1"/>
                </a:solidFill>
                <a:effectLst/>
                <a:latin typeface="+mn-lt"/>
                <a:ea typeface="+mn-ea"/>
                <a:cs typeface="+mn-cs"/>
              </a:rPr>
              <a:t>Cisco Systems</a:t>
            </a:r>
            <a:r>
              <a:rPr lang="en-US" sz="1600" b="0" i="0" kern="1200" dirty="0" smtClean="0">
                <a:solidFill>
                  <a:schemeClr val="tx1"/>
                </a:solidFill>
                <a:effectLst/>
                <a:latin typeface="+mn-lt"/>
                <a:ea typeface="+mn-ea"/>
                <a:cs typeface="+mn-cs"/>
              </a:rPr>
              <a:t>, </a:t>
            </a:r>
            <a:r>
              <a:rPr lang="en-US" sz="1600" b="0" i="0" u="none" strike="noStrike" kern="1200" dirty="0" smtClean="0">
                <a:solidFill>
                  <a:schemeClr val="tx1"/>
                </a:solidFill>
                <a:effectLst/>
                <a:latin typeface="+mn-lt"/>
                <a:ea typeface="+mn-ea"/>
                <a:cs typeface="+mn-cs"/>
              </a:rPr>
              <a:t>Red Hat</a:t>
            </a:r>
            <a:r>
              <a:rPr lang="en-US" sz="1600" b="0" i="0" kern="1200" dirty="0" smtClean="0">
                <a:solidFill>
                  <a:schemeClr val="tx1"/>
                </a:solidFill>
                <a:effectLst/>
                <a:latin typeface="+mn-lt"/>
                <a:ea typeface="+mn-ea"/>
                <a:cs typeface="+mn-cs"/>
              </a:rPr>
              <a:t>, </a:t>
            </a:r>
            <a:r>
              <a:rPr lang="en-US" sz="1600" b="0" i="0" kern="1200" dirty="0" err="1" smtClean="0">
                <a:solidFill>
                  <a:schemeClr val="tx1"/>
                </a:solidFill>
                <a:effectLst/>
                <a:latin typeface="+mn-lt"/>
                <a:ea typeface="+mn-ea"/>
                <a:cs typeface="+mn-cs"/>
              </a:rPr>
              <a:t>etc</a:t>
            </a:r>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 </a:t>
            </a:r>
          </a:p>
          <a:p>
            <a:r>
              <a:rPr lang="en-US" sz="1600" b="0" i="0" u="none" strike="noStrike" kern="1200" dirty="0" err="1" smtClean="0">
                <a:solidFill>
                  <a:schemeClr val="tx1"/>
                </a:solidFill>
                <a:effectLst/>
                <a:latin typeface="+mn-lt"/>
                <a:ea typeface="+mn-ea"/>
                <a:cs typeface="+mn-cs"/>
              </a:rPr>
              <a:t>RabbitMQ</a:t>
            </a:r>
            <a:r>
              <a:rPr lang="en-US" sz="1600" b="0" i="0" kern="1200" dirty="0" smtClean="0">
                <a:solidFill>
                  <a:schemeClr val="tx1"/>
                </a:solidFill>
                <a:effectLst/>
                <a:latin typeface="+mn-lt"/>
                <a:ea typeface="+mn-ea"/>
                <a:cs typeface="+mn-cs"/>
              </a:rPr>
              <a:t> was developed in </a:t>
            </a:r>
            <a:r>
              <a:rPr lang="en-US" sz="1600" b="0" i="0" u="none" strike="noStrike" kern="1200" dirty="0" err="1" smtClean="0">
                <a:solidFill>
                  <a:schemeClr val="tx1"/>
                </a:solidFill>
                <a:effectLst/>
                <a:latin typeface="+mn-lt"/>
                <a:ea typeface="+mn-ea"/>
                <a:cs typeface="+mn-cs"/>
              </a:rPr>
              <a:t>Erlang</a:t>
            </a:r>
            <a:r>
              <a:rPr lang="en-US" sz="1600" b="0" i="0" kern="1200" dirty="0" smtClean="0">
                <a:solidFill>
                  <a:schemeClr val="tx1"/>
                </a:solidFill>
                <a:effectLst/>
                <a:latin typeface="+mn-lt"/>
                <a:ea typeface="+mn-ea"/>
                <a:cs typeface="+mn-cs"/>
              </a:rPr>
              <a:t> by Rabbit Technologies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The working group grew to 23 companies</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In August 2011, the AMQP working group announced its reorganization into an </a:t>
            </a:r>
            <a:r>
              <a:rPr lang="en-US" sz="1600" b="0" i="0" u="none" strike="noStrike" kern="1200" dirty="0" smtClean="0">
                <a:solidFill>
                  <a:schemeClr val="tx1"/>
                </a:solidFill>
                <a:effectLst/>
                <a:latin typeface="+mn-lt"/>
                <a:ea typeface="+mn-ea"/>
                <a:cs typeface="+mn-cs"/>
              </a:rPr>
              <a:t>OASIS</a:t>
            </a:r>
            <a:r>
              <a:rPr lang="en-US" sz="1600" b="0" i="0" u="none" strike="noStrike"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member section.</a:t>
            </a:r>
            <a:endParaRPr lang="en-US" sz="1600" b="0" i="0" u="none" strike="noStrike" kern="1200" baseline="30000" dirty="0" smtClean="0">
              <a:solidFill>
                <a:schemeClr val="tx1"/>
              </a:solidFill>
              <a:effectLst/>
              <a:latin typeface="+mn-lt"/>
              <a:ea typeface="+mn-ea"/>
              <a:cs typeface="+mn-cs"/>
            </a:endParaRPr>
          </a:p>
          <a:p>
            <a:endParaRPr lang="en-US" dirty="0" smtClean="0"/>
          </a:p>
          <a:p>
            <a:r>
              <a:rPr lang="en-US" dirty="0" err="1" smtClean="0"/>
              <a:t>RabbitMQ</a:t>
            </a:r>
            <a:r>
              <a:rPr lang="en-US" dirty="0" smtClean="0"/>
              <a:t> - </a:t>
            </a:r>
            <a:r>
              <a:rPr lang="en-US" sz="1600" b="0" i="0" kern="1200" dirty="0" smtClean="0">
                <a:solidFill>
                  <a:schemeClr val="tx1"/>
                </a:solidFill>
                <a:effectLst/>
                <a:latin typeface="+mn-lt"/>
                <a:ea typeface="+mn-ea"/>
                <a:cs typeface="+mn-cs"/>
              </a:rPr>
              <a:t>primarily supports AMQP 0-9-1, with 1.0 via experimental plugin</a:t>
            </a:r>
          </a:p>
          <a:p>
            <a:endParaRPr lang="en-US" sz="1600" b="0" i="0" kern="1200" dirty="0" smtClean="0">
              <a:solidFill>
                <a:schemeClr val="tx1"/>
              </a:solidFill>
              <a:effectLst/>
              <a:latin typeface="+mn-lt"/>
              <a:ea typeface="+mn-ea"/>
              <a:cs typeface="+mn-cs"/>
            </a:endParaRPr>
          </a:p>
          <a:p>
            <a:r>
              <a:rPr lang="en-US" sz="1600" b="0" i="0" kern="1200" dirty="0" smtClean="0">
                <a:solidFill>
                  <a:schemeClr val="tx1"/>
                </a:solidFill>
                <a:effectLst/>
                <a:latin typeface="+mn-lt"/>
                <a:ea typeface="+mn-ea"/>
                <a:cs typeface="+mn-cs"/>
              </a:rPr>
              <a:t>PL – Java</a:t>
            </a:r>
            <a:r>
              <a:rPr lang="en-US" sz="1600" b="0" i="0" kern="1200" baseline="0" dirty="0" smtClean="0">
                <a:solidFill>
                  <a:schemeClr val="tx1"/>
                </a:solidFill>
                <a:effectLst/>
                <a:latin typeface="+mn-lt"/>
                <a:ea typeface="+mn-ea"/>
                <a:cs typeface="+mn-cs"/>
              </a:rPr>
              <a:t>, </a:t>
            </a:r>
            <a:r>
              <a:rPr lang="en-US" sz="1600" b="0" i="0" kern="1200" baseline="0" dirty="0" err="1" smtClean="0">
                <a:solidFill>
                  <a:schemeClr val="tx1"/>
                </a:solidFill>
                <a:effectLst/>
                <a:latin typeface="+mn-lt"/>
                <a:ea typeface="+mn-ea"/>
                <a:cs typeface="+mn-cs"/>
              </a:rPr>
              <a:t>.Net</a:t>
            </a:r>
            <a:r>
              <a:rPr lang="en-US" sz="1600" b="0" i="0" kern="1200" baseline="0" dirty="0" smtClean="0">
                <a:solidFill>
                  <a:schemeClr val="tx1"/>
                </a:solidFill>
                <a:effectLst/>
                <a:latin typeface="+mn-lt"/>
                <a:ea typeface="+mn-ea"/>
                <a:cs typeface="+mn-cs"/>
              </a:rPr>
              <a:t>, Windows, and Linux.</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06736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recently took over an application that did some very heavy processing</a:t>
            </a:r>
          </a:p>
          <a:p>
            <a:endParaRPr lang="en-US" baseline="0" dirty="0" smtClean="0"/>
          </a:p>
          <a:p>
            <a:r>
              <a:rPr lang="en-US" baseline="0" dirty="0" smtClean="0"/>
              <a:t>New feature – move the processing service to 2 different data center because of ITAR regulations </a:t>
            </a:r>
          </a:p>
          <a:p>
            <a:r>
              <a:rPr lang="en-US" baseline="0" dirty="0" smtClean="0"/>
              <a:t>Remove shared DB</a:t>
            </a:r>
          </a:p>
          <a:p>
            <a:r>
              <a:rPr lang="en-US" baseline="0" dirty="0" smtClean="0"/>
              <a:t>Allow API to send messages to correct regional processing service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273289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66291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319307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 if the message's routing key doesn't match the binding key, none of the queues will receive the message.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250872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mn-lt"/>
                <a:ea typeface="+mn-ea"/>
                <a:cs typeface="+mn-cs"/>
              </a:rPr>
              <a:t>With a </a:t>
            </a:r>
            <a:r>
              <a:rPr lang="en-US" sz="1600" b="0" i="0" kern="1200" dirty="0" err="1" smtClean="0">
                <a:solidFill>
                  <a:schemeClr val="tx1"/>
                </a:solidFill>
                <a:effectLst/>
                <a:latin typeface="+mn-lt"/>
                <a:ea typeface="+mn-ea"/>
                <a:cs typeface="+mn-cs"/>
              </a:rPr>
              <a:t>fanout</a:t>
            </a:r>
            <a:r>
              <a:rPr lang="en-US" sz="1600" b="0" i="0" kern="1200" dirty="0" smtClean="0">
                <a:solidFill>
                  <a:schemeClr val="tx1"/>
                </a:solidFill>
                <a:effectLst/>
                <a:latin typeface="+mn-lt"/>
                <a:ea typeface="+mn-ea"/>
                <a:cs typeface="+mn-cs"/>
              </a:rPr>
              <a:t> exchange, there is no filtering and all messages go to all bound queues.</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319848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A5273-4A92-4E2B-A616-9C53CA80431D}" type="datetime1">
              <a:rPr lang="en-US" smtClean="0"/>
              <a:t>4/5/2019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9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104835-0441-4E5E-9C58-BB74718A1C90}" type="datetime1">
              <a:rPr lang="en-US" smtClean="0"/>
              <a:t>4/5/2019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6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62AD8-BBAE-4395-88CD-AD98819C927A}" type="datetime1">
              <a:rPr lang="en-US" smtClean="0"/>
              <a:t>4/5/2019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04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BD01FE-FCB7-49C9-B76B-55C61E2568EB}" type="datetime1">
              <a:rPr lang="en-US" smtClean="0"/>
              <a:t>4/5/2019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1781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E6AE0-BDDC-46E2-9CF1-E764D02D076B}" type="datetime1">
              <a:rPr lang="en-US" smtClean="0"/>
              <a:t>4/5/2019</a:t>
            </a:fld>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2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4084E-0E11-4C80-84A0-CE7193FA4654}" type="datetime1">
              <a:rPr lang="en-US" smtClean="0"/>
              <a:t>4/5/2019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8521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41FBB-4AD5-4348-AAFA-9C7D16E116A1}" type="datetime1">
              <a:rPr lang="en-US" smtClean="0"/>
              <a:t>4/5/2019</a:t>
            </a:fld>
            <a:endParaRPr lang="en-US"/>
          </a:p>
        </p:txBody>
      </p:sp>
      <p:sp>
        <p:nvSpPr>
          <p:cNvPr id="8" name="Footer Placeholder 7"/>
          <p:cNvSpPr>
            <a:spLocks noGrp="1"/>
          </p:cNvSpPr>
          <p:nvPr>
            <p:ph type="ftr" sz="quarter" idx="11"/>
          </p:nvPr>
        </p:nvSpPr>
        <p:spPr/>
        <p:txBody>
          <a:body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8374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E17E8-F59F-4736-A5AF-C5DA5082F4C4}" type="datetime1">
              <a:rPr lang="en-US" smtClean="0"/>
              <a:t>4/5/2019</a:t>
            </a:fld>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6946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0D84EB-296C-4D32-AF08-529ACD4137FA}" type="datetime1">
              <a:rPr lang="en-US" smtClean="0"/>
              <a:t>4/5/2019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@jsonrow</a:t>
            </a:r>
            <a:endParaRPr lang="en-US" dirty="0"/>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506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811775C6-CCB8-4FF4-BDF0-E6FD5927766D}" type="datetime1">
              <a:rPr lang="en-US" smtClean="0"/>
              <a:t>4/5/2019</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7221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976D0-1055-4775-B26A-B26F49EB2AC6}" type="datetime1">
              <a:rPr lang="en-US" smtClean="0"/>
              <a:t>4/5/2019</a:t>
            </a:fld>
            <a:endParaRPr lang="en-US"/>
          </a:p>
        </p:txBody>
      </p:sp>
      <p:sp>
        <p:nvSpPr>
          <p:cNvPr id="6" name="Footer Placeholder 5"/>
          <p:cNvSpPr>
            <a:spLocks noGrp="1"/>
          </p:cNvSpPr>
          <p:nvPr>
            <p:ph type="ftr" sz="quarter" idx="11"/>
          </p:nvPr>
        </p:nvSpPr>
        <p:spPr/>
        <p:txBody>
          <a:bodyPr/>
          <a:lstStyle/>
          <a:p>
            <a:r>
              <a:rPr lang="en-US" dirty="0" smtClean="0"/>
              <a:t>@jsonrow</a:t>
            </a:r>
            <a:endParaRPr lang="en-US" dirty="0"/>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1247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570E9A61-A31B-44AF-81D7-DB6DE242223A}" type="datetime1">
              <a:rPr lang="en-US" smtClean="0"/>
              <a:t>4/5/2019</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@jsonrow</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2182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manning.com/books/rabbitmq-in-dept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abbitmq.com/confirms.html" TargetMode="External"/><Relationship Id="rId2" Type="http://schemas.openxmlformats.org/officeDocument/2006/relationships/hyperlink" Target="https://www.rabbitmq.com/production-checklist.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a:t>Microservice</a:t>
            </a:r>
            <a:r>
              <a:rPr lang="en-US" sz="4000" dirty="0"/>
              <a:t> Plumbing With </a:t>
            </a:r>
            <a:r>
              <a:rPr lang="en-US" sz="4000" dirty="0" err="1"/>
              <a:t>RabbitMQ</a:t>
            </a:r>
            <a:endParaRPr lang="en-US" sz="4000" dirty="0"/>
          </a:p>
        </p:txBody>
      </p:sp>
      <p:sp>
        <p:nvSpPr>
          <p:cNvPr id="5" name="Subtitle 4"/>
          <p:cNvSpPr>
            <a:spLocks noGrp="1"/>
          </p:cNvSpPr>
          <p:nvPr>
            <p:ph type="subTitle" idx="1"/>
          </p:nvPr>
        </p:nvSpPr>
        <p:spPr/>
        <p:txBody>
          <a:bodyPr>
            <a:normAutofit/>
          </a:bodyPr>
          <a:lstStyle/>
          <a:p>
            <a:r>
              <a:rPr lang="en-US" sz="2000" dirty="0" err="1"/>
              <a:t>async</a:t>
            </a:r>
            <a:r>
              <a:rPr lang="en-US" sz="2000" dirty="0"/>
              <a:t> messaging for </a:t>
            </a:r>
            <a:r>
              <a:rPr lang="en-US" sz="2000" dirty="0" err="1"/>
              <a:t>Microservices</a:t>
            </a:r>
            <a:endParaRPr lang="en-US" sz="2000" dirty="0"/>
          </a:p>
        </p:txBody>
      </p:sp>
      <p:sp>
        <p:nvSpPr>
          <p:cNvPr id="3" name="TextBox 2"/>
          <p:cNvSpPr txBox="1"/>
          <p:nvPr/>
        </p:nvSpPr>
        <p:spPr>
          <a:xfrm>
            <a:off x="7389812" y="5221296"/>
            <a:ext cx="4495801" cy="1015663"/>
          </a:xfrm>
          <a:prstGeom prst="rect">
            <a:avLst/>
          </a:prstGeom>
          <a:noFill/>
        </p:spPr>
        <p:txBody>
          <a:bodyPr wrap="square" rtlCol="0" anchor="t" anchorCtr="0">
            <a:spAutoFit/>
          </a:bodyPr>
          <a:lstStyle/>
          <a:p>
            <a:pPr algn="r"/>
            <a:r>
              <a:rPr lang="en-US" sz="2000" dirty="0" err="1" smtClean="0">
                <a:latin typeface="+mj-lt"/>
                <a:cs typeface="Arial" panose="020B0604020202020204" pitchFamily="34" charset="0"/>
              </a:rPr>
              <a:t>ProtoLabs</a:t>
            </a:r>
            <a:r>
              <a:rPr lang="en-US" sz="2000" dirty="0" smtClean="0">
                <a:latin typeface="+mj-lt"/>
                <a:cs typeface="Arial" panose="020B0604020202020204" pitchFamily="34" charset="0"/>
              </a:rPr>
              <a:t/>
            </a:r>
            <a:br>
              <a:rPr lang="en-US" sz="2000" dirty="0" smtClean="0">
                <a:latin typeface="+mj-lt"/>
                <a:cs typeface="Arial" panose="020B0604020202020204" pitchFamily="34" charset="0"/>
              </a:rPr>
            </a:br>
            <a:r>
              <a:rPr lang="en-US" sz="2000" dirty="0" smtClean="0">
                <a:latin typeface="+mj-lt"/>
                <a:cs typeface="Arial" panose="020B0604020202020204" pitchFamily="34" charset="0"/>
              </a:rPr>
              <a:t>jasonrowe@gmail.com</a:t>
            </a:r>
          </a:p>
          <a:p>
            <a:pPr algn="r"/>
            <a:r>
              <a:rPr lang="en-US" sz="2000" dirty="0" smtClean="0">
                <a:latin typeface="+mj-lt"/>
                <a:cs typeface="Arial" panose="020B0604020202020204" pitchFamily="34" charset="0"/>
              </a:rPr>
              <a:t>@jsonrow</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13C06-51DD-A84F-81FD-6ECE71FB1630}"/>
              </a:ext>
            </a:extLst>
          </p:cNvPr>
          <p:cNvSpPr>
            <a:spLocks noGrp="1"/>
          </p:cNvSpPr>
          <p:nvPr>
            <p:ph type="title"/>
          </p:nvPr>
        </p:nvSpPr>
        <p:spPr/>
        <p:txBody>
          <a:bodyPr/>
          <a:lstStyle/>
          <a:p>
            <a:r>
              <a:rPr lang="en-US"/>
              <a:t>Service Boundaries </a:t>
            </a:r>
          </a:p>
        </p:txBody>
      </p:sp>
      <p:sp>
        <p:nvSpPr>
          <p:cNvPr id="3" name="Content Placeholder 2">
            <a:extLst>
              <a:ext uri="{FF2B5EF4-FFF2-40B4-BE49-F238E27FC236}">
                <a16:creationId xmlns:a16="http://schemas.microsoft.com/office/drawing/2014/main" xmlns="" id="{0CD8D037-BF81-134A-A8F3-104988F97E51}"/>
              </a:ext>
            </a:extLst>
          </p:cNvPr>
          <p:cNvSpPr>
            <a:spLocks noGrp="1"/>
          </p:cNvSpPr>
          <p:nvPr>
            <p:ph idx="1"/>
          </p:nvPr>
        </p:nvSpPr>
        <p:spPr/>
        <p:txBody>
          <a:bodyPr/>
          <a:lstStyle/>
          <a:p>
            <a:r>
              <a:rPr lang="en-US"/>
              <a:t>Examples of how we determine service  boundaries  new architecture diagrams</a:t>
            </a:r>
          </a:p>
          <a:p>
            <a:endParaRPr lang="en-US"/>
          </a:p>
          <a:p>
            <a:r>
              <a:rPr lang="en-US"/>
              <a:t>Map to business domains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87159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ProtoLabs</a:t>
            </a:r>
            <a:r>
              <a:rPr lang="en-US" dirty="0"/>
              <a:t> </a:t>
            </a:r>
            <a:r>
              <a:rPr lang="en-US" dirty="0" err="1"/>
              <a:t>RabbitMQ</a:t>
            </a:r>
            <a:r>
              <a:rPr lang="en-US" dirty="0"/>
              <a:t> Evolution</a:t>
            </a:r>
          </a:p>
        </p:txBody>
      </p:sp>
      <p:sp>
        <p:nvSpPr>
          <p:cNvPr id="3" name="Content Placeholder 2"/>
          <p:cNvSpPr>
            <a:spLocks noGrp="1"/>
          </p:cNvSpPr>
          <p:nvPr>
            <p:ph idx="1"/>
          </p:nvPr>
        </p:nvSpPr>
        <p:spPr/>
        <p:txBody>
          <a:bodyPr>
            <a:normAutofit fontScale="92500" lnSpcReduction="20000"/>
          </a:bodyPr>
          <a:lstStyle/>
          <a:p>
            <a:r>
              <a:rPr lang="en-US" dirty="0"/>
              <a:t>Started with one team using it for a few high performance messaging where reliability wasn’t much concern (Single node between browser and backend server)</a:t>
            </a:r>
          </a:p>
          <a:p>
            <a:pPr marL="0" indent="0">
              <a:buNone/>
            </a:pPr>
            <a:endParaRPr lang="en-US" dirty="0"/>
          </a:p>
          <a:p>
            <a:r>
              <a:rPr lang="en-US" dirty="0"/>
              <a:t>Another team spun up one instance and started using it for non critical pub sub.</a:t>
            </a:r>
          </a:p>
          <a:p>
            <a:r>
              <a:rPr lang="en-US" dirty="0"/>
              <a:t>(pub sub between monolith and another team)</a:t>
            </a:r>
          </a:p>
          <a:p>
            <a:endParaRPr lang="en-US" dirty="0"/>
          </a:p>
          <a:p>
            <a:r>
              <a:rPr lang="en-US" dirty="0"/>
              <a:t>Then new ordering system was developed to use it for submitting orders.</a:t>
            </a:r>
          </a:p>
          <a:p>
            <a:r>
              <a:rPr lang="en-US" dirty="0"/>
              <a:t>(As the ordering and commerce team broke up they decided to use </a:t>
            </a:r>
            <a:r>
              <a:rPr lang="en-US" dirty="0" err="1"/>
              <a:t>RabbitMQ</a:t>
            </a:r>
            <a:r>
              <a:rPr lang="en-US" dirty="0"/>
              <a:t>  HA and clustering was added)</a:t>
            </a:r>
          </a:p>
          <a:p>
            <a:endParaRPr lang="en-US" dirty="0"/>
          </a:p>
          <a:p>
            <a:r>
              <a:rPr lang="en-US" dirty="0"/>
              <a:t>Then another team setup an exchange to coordinate messages from global service to regional services. Then those regional services started using it to publish messages back to global services. Complex topologies evolved with multiple clusters using federation to talk to other clusters.</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96169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BC3A4-28FC-CE40-9B85-1AC384A122B3}"/>
              </a:ext>
            </a:extLst>
          </p:cNvPr>
          <p:cNvSpPr>
            <a:spLocks noGrp="1"/>
          </p:cNvSpPr>
          <p:nvPr>
            <p:ph type="title"/>
          </p:nvPr>
        </p:nvSpPr>
        <p:spPr/>
        <p:txBody>
          <a:bodyPr/>
          <a:lstStyle/>
          <a:p>
            <a:r>
              <a:rPr lang="en-US" dirty="0"/>
              <a:t>Direct Exchange</a:t>
            </a:r>
          </a:p>
        </p:txBody>
      </p:sp>
      <p:sp>
        <p:nvSpPr>
          <p:cNvPr id="4" name="Oval 3">
            <a:extLst>
              <a:ext uri="{FF2B5EF4-FFF2-40B4-BE49-F238E27FC236}">
                <a16:creationId xmlns:a16="http://schemas.microsoft.com/office/drawing/2014/main" xmlns="" id="{98E12714-002A-8F45-B772-89E1E4B6AFAD}"/>
              </a:ext>
            </a:extLst>
          </p:cNvPr>
          <p:cNvSpPr/>
          <p:nvPr/>
        </p:nvSpPr>
        <p:spPr>
          <a:xfrm flipH="1">
            <a:off x="303212" y="3429000"/>
            <a:ext cx="2129731" cy="1024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Publisher</a:t>
            </a:r>
            <a:endParaRPr lang="en-US" dirty="0"/>
          </a:p>
        </p:txBody>
      </p:sp>
      <p:sp>
        <p:nvSpPr>
          <p:cNvPr id="5" name="Rectangle: Rounded Corners 4">
            <a:extLst>
              <a:ext uri="{FF2B5EF4-FFF2-40B4-BE49-F238E27FC236}">
                <a16:creationId xmlns:a16="http://schemas.microsoft.com/office/drawing/2014/main" xmlns="" id="{C984AE45-7F4B-3E4E-A4AB-324EA04B080A}"/>
              </a:ext>
            </a:extLst>
          </p:cNvPr>
          <p:cNvSpPr/>
          <p:nvPr/>
        </p:nvSpPr>
        <p:spPr>
          <a:xfrm>
            <a:off x="3667421" y="3429000"/>
            <a:ext cx="2426992" cy="98851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exchange </a:t>
            </a:r>
          </a:p>
        </p:txBody>
      </p:sp>
      <p:sp>
        <p:nvSpPr>
          <p:cNvPr id="6" name="TextBox 5">
            <a:extLst>
              <a:ext uri="{FF2B5EF4-FFF2-40B4-BE49-F238E27FC236}">
                <a16:creationId xmlns:a16="http://schemas.microsoft.com/office/drawing/2014/main" xmlns="" id="{D0E690B5-65C2-1A4D-84B7-B0BBEA911F8E}"/>
              </a:ext>
            </a:extLst>
          </p:cNvPr>
          <p:cNvSpPr txBox="1"/>
          <p:nvPr/>
        </p:nvSpPr>
        <p:spPr>
          <a:xfrm>
            <a:off x="2360612" y="3467686"/>
            <a:ext cx="1356572" cy="1631143"/>
          </a:xfrm>
          <a:prstGeom prst="rect">
            <a:avLst/>
          </a:prstGeom>
          <a:noFill/>
        </p:spPr>
        <p:txBody>
          <a:bodyPr wrap="square" rtlCol="0">
            <a:spAutoFit/>
          </a:bodyPr>
          <a:lstStyle/>
          <a:p>
            <a:pPr algn="l"/>
            <a:r>
              <a:rPr lang="en-US" dirty="0"/>
              <a:t>Created</a:t>
            </a:r>
          </a:p>
          <a:p>
            <a:pPr algn="l"/>
            <a:r>
              <a:rPr lang="en-US" dirty="0"/>
              <a:t>Modified </a:t>
            </a:r>
          </a:p>
          <a:p>
            <a:pPr algn="l"/>
            <a:r>
              <a:rPr lang="en-US" dirty="0"/>
              <a:t>Deleted </a:t>
            </a:r>
          </a:p>
          <a:p>
            <a:pPr algn="l"/>
            <a:endParaRPr lang="en-US" dirty="0"/>
          </a:p>
        </p:txBody>
      </p:sp>
      <p:cxnSp>
        <p:nvCxnSpPr>
          <p:cNvPr id="7" name="Straight Arrow Connector 6">
            <a:extLst>
              <a:ext uri="{FF2B5EF4-FFF2-40B4-BE49-F238E27FC236}">
                <a16:creationId xmlns:a16="http://schemas.microsoft.com/office/drawing/2014/main" xmlns="" id="{45AAEBCF-749E-FB43-8CB1-EAEA4AE8EF88}"/>
              </a:ext>
            </a:extLst>
          </p:cNvPr>
          <p:cNvCxnSpPr>
            <a:cxnSpLocks/>
            <a:stCxn id="4" idx="2"/>
            <a:endCxn id="5" idx="1"/>
          </p:cNvCxnSpPr>
          <p:nvPr/>
        </p:nvCxnSpPr>
        <p:spPr>
          <a:xfrm flipV="1">
            <a:off x="2432943" y="3923259"/>
            <a:ext cx="1234478" cy="17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1959D82E-0456-144D-B2D3-6EA944A9C4EA}"/>
              </a:ext>
            </a:extLst>
          </p:cNvPr>
          <p:cNvSpPr txBox="1"/>
          <p:nvPr/>
        </p:nvSpPr>
        <p:spPr>
          <a:xfrm>
            <a:off x="2132012" y="2967335"/>
            <a:ext cx="1828800" cy="461665"/>
          </a:xfrm>
          <a:prstGeom prst="rect">
            <a:avLst/>
          </a:prstGeom>
          <a:noFill/>
        </p:spPr>
        <p:txBody>
          <a:bodyPr wrap="square" rtlCol="0">
            <a:spAutoFit/>
          </a:bodyPr>
          <a:lstStyle/>
          <a:p>
            <a:pPr algn="l"/>
            <a:r>
              <a:rPr lang="en-US" dirty="0"/>
              <a:t>Routing </a:t>
            </a:r>
            <a:r>
              <a:rPr lang="en-US" dirty="0" smtClean="0"/>
              <a:t>Keys</a:t>
            </a:r>
            <a:endParaRPr lang="en-US" dirty="0"/>
          </a:p>
        </p:txBody>
      </p:sp>
      <p:sp>
        <p:nvSpPr>
          <p:cNvPr id="3" name="Rectangle: Rounded Corners 2">
            <a:extLst>
              <a:ext uri="{FF2B5EF4-FFF2-40B4-BE49-F238E27FC236}">
                <a16:creationId xmlns:a16="http://schemas.microsoft.com/office/drawing/2014/main" xmlns="" id="{F43E48B1-B1C1-FA45-AE69-A78BD07EA765}"/>
              </a:ext>
            </a:extLst>
          </p:cNvPr>
          <p:cNvSpPr/>
          <p:nvPr/>
        </p:nvSpPr>
        <p:spPr>
          <a:xfrm>
            <a:off x="8304212" y="2438400"/>
            <a:ext cx="1469926" cy="698753"/>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8" name="Rectangle: Rounded Corners 7">
            <a:extLst>
              <a:ext uri="{FF2B5EF4-FFF2-40B4-BE49-F238E27FC236}">
                <a16:creationId xmlns:a16="http://schemas.microsoft.com/office/drawing/2014/main" xmlns="" id="{21B78B04-1092-CF42-80A7-21846DB82B0C}"/>
              </a:ext>
            </a:extLst>
          </p:cNvPr>
          <p:cNvSpPr/>
          <p:nvPr/>
        </p:nvSpPr>
        <p:spPr>
          <a:xfrm>
            <a:off x="8380412" y="3581400"/>
            <a:ext cx="1469927" cy="699682"/>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0" name="Rectangle: Rounded Corners 9">
            <a:extLst>
              <a:ext uri="{FF2B5EF4-FFF2-40B4-BE49-F238E27FC236}">
                <a16:creationId xmlns:a16="http://schemas.microsoft.com/office/drawing/2014/main" xmlns="" id="{1AFE2ACF-FA76-624A-9515-B6DE4BD43A03}"/>
              </a:ext>
            </a:extLst>
          </p:cNvPr>
          <p:cNvSpPr/>
          <p:nvPr/>
        </p:nvSpPr>
        <p:spPr>
          <a:xfrm>
            <a:off x="8380412" y="4876800"/>
            <a:ext cx="1466353" cy="717936"/>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US" dirty="0"/>
          </a:p>
        </p:txBody>
      </p:sp>
      <p:sp>
        <p:nvSpPr>
          <p:cNvPr id="13" name="TextBox 12">
            <a:extLst>
              <a:ext uri="{FF2B5EF4-FFF2-40B4-BE49-F238E27FC236}">
                <a16:creationId xmlns:a16="http://schemas.microsoft.com/office/drawing/2014/main" xmlns="" id="{6E8DC8CA-6C40-B54D-A397-C376073EB55B}"/>
              </a:ext>
            </a:extLst>
          </p:cNvPr>
          <p:cNvSpPr txBox="1"/>
          <p:nvPr/>
        </p:nvSpPr>
        <p:spPr>
          <a:xfrm rot="19813297">
            <a:off x="6064676" y="2899641"/>
            <a:ext cx="2287024" cy="461665"/>
          </a:xfrm>
          <a:prstGeom prst="rect">
            <a:avLst/>
          </a:prstGeom>
          <a:noFill/>
        </p:spPr>
        <p:txBody>
          <a:bodyPr wrap="square" rtlCol="0">
            <a:spAutoFit/>
          </a:bodyPr>
          <a:lstStyle/>
          <a:p>
            <a:pPr algn="l"/>
            <a:r>
              <a:rPr lang="en-US" dirty="0" smtClean="0"/>
              <a:t>Binding Created</a:t>
            </a:r>
            <a:endParaRPr lang="en-US" dirty="0"/>
          </a:p>
        </p:txBody>
      </p:sp>
      <p:cxnSp>
        <p:nvCxnSpPr>
          <p:cNvPr id="17" name="Straight Arrow Connector 16">
            <a:extLst>
              <a:ext uri="{FF2B5EF4-FFF2-40B4-BE49-F238E27FC236}">
                <a16:creationId xmlns:a16="http://schemas.microsoft.com/office/drawing/2014/main" xmlns="" id="{43EF946B-702D-7D42-9345-B8E6E59407C7}"/>
              </a:ext>
            </a:extLst>
          </p:cNvPr>
          <p:cNvCxnSpPr>
            <a:cxnSpLocks/>
            <a:stCxn id="5" idx="3"/>
            <a:endCxn id="3" idx="1"/>
          </p:cNvCxnSpPr>
          <p:nvPr/>
        </p:nvCxnSpPr>
        <p:spPr>
          <a:xfrm flipV="1">
            <a:off x="6094413" y="2787777"/>
            <a:ext cx="2209799" cy="113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EF4860F9-7D27-A542-A37E-F77796CAAC23}"/>
              </a:ext>
            </a:extLst>
          </p:cNvPr>
          <p:cNvCxnSpPr>
            <a:cxnSpLocks/>
            <a:stCxn id="5" idx="3"/>
            <a:endCxn id="8" idx="1"/>
          </p:cNvCxnSpPr>
          <p:nvPr/>
        </p:nvCxnSpPr>
        <p:spPr>
          <a:xfrm>
            <a:off x="6094413" y="3923259"/>
            <a:ext cx="2285999" cy="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618A4F59-D514-A342-83E8-E31334D078F8}"/>
              </a:ext>
            </a:extLst>
          </p:cNvPr>
          <p:cNvCxnSpPr>
            <a:cxnSpLocks/>
            <a:stCxn id="5" idx="3"/>
            <a:endCxn id="10" idx="1"/>
          </p:cNvCxnSpPr>
          <p:nvPr/>
        </p:nvCxnSpPr>
        <p:spPr>
          <a:xfrm>
            <a:off x="6094413" y="3923259"/>
            <a:ext cx="2285999" cy="131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xmlns="" id="{4B1ACD04-9615-B147-8D50-5866372EAEA5}"/>
              </a:ext>
            </a:extLst>
          </p:cNvPr>
          <p:cNvSpPr/>
          <p:nvPr/>
        </p:nvSpPr>
        <p:spPr>
          <a:xfrm flipH="1">
            <a:off x="9980612" y="2362200"/>
            <a:ext cx="1748730" cy="838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0" name="Oval 69">
            <a:extLst>
              <a:ext uri="{FF2B5EF4-FFF2-40B4-BE49-F238E27FC236}">
                <a16:creationId xmlns:a16="http://schemas.microsoft.com/office/drawing/2014/main" xmlns="" id="{479A5C67-41DB-2A49-849D-E8F07512740D}"/>
              </a:ext>
            </a:extLst>
          </p:cNvPr>
          <p:cNvSpPr/>
          <p:nvPr/>
        </p:nvSpPr>
        <p:spPr>
          <a:xfrm flipH="1">
            <a:off x="10056812" y="3505200"/>
            <a:ext cx="1676400" cy="871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Consumer </a:t>
            </a:r>
          </a:p>
        </p:txBody>
      </p:sp>
      <p:sp>
        <p:nvSpPr>
          <p:cNvPr id="72" name="Oval 71">
            <a:extLst>
              <a:ext uri="{FF2B5EF4-FFF2-40B4-BE49-F238E27FC236}">
                <a16:creationId xmlns:a16="http://schemas.microsoft.com/office/drawing/2014/main" xmlns="" id="{2672164B-4C01-6D44-B5E7-F0293F56E78E}"/>
              </a:ext>
            </a:extLst>
          </p:cNvPr>
          <p:cNvSpPr/>
          <p:nvPr/>
        </p:nvSpPr>
        <p:spPr>
          <a:xfrm flipH="1">
            <a:off x="10133012" y="4800600"/>
            <a:ext cx="1600200" cy="7956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Consumer</a:t>
            </a:r>
            <a:endParaRPr lang="en-US" sz="1600" dirty="0"/>
          </a:p>
        </p:txBody>
      </p:sp>
      <p:cxnSp>
        <p:nvCxnSpPr>
          <p:cNvPr id="79" name="Straight Arrow Connector 78">
            <a:extLst>
              <a:ext uri="{FF2B5EF4-FFF2-40B4-BE49-F238E27FC236}">
                <a16:creationId xmlns:a16="http://schemas.microsoft.com/office/drawing/2014/main" xmlns="" id="{C26993FA-3054-3244-8ACC-4EB79E2C6E38}"/>
              </a:ext>
            </a:extLst>
          </p:cNvPr>
          <p:cNvCxnSpPr>
            <a:cxnSpLocks/>
            <a:stCxn id="3" idx="3"/>
            <a:endCxn id="68" idx="6"/>
          </p:cNvCxnSpPr>
          <p:nvPr/>
        </p:nvCxnSpPr>
        <p:spPr>
          <a:xfrm flipV="1">
            <a:off x="9774138" y="2781301"/>
            <a:ext cx="206474" cy="6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880F0F40-144F-B542-9AA7-BE4B29F4CC42}"/>
              </a:ext>
            </a:extLst>
          </p:cNvPr>
          <p:cNvCxnSpPr>
            <a:cxnSpLocks/>
            <a:stCxn id="8" idx="3"/>
            <a:endCxn id="70" idx="6"/>
          </p:cNvCxnSpPr>
          <p:nvPr/>
        </p:nvCxnSpPr>
        <p:spPr>
          <a:xfrm>
            <a:off x="9850339" y="3931241"/>
            <a:ext cx="206473" cy="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xmlns="" id="{E17C5110-CA13-F741-AD04-1C732E1FE1CA}"/>
              </a:ext>
            </a:extLst>
          </p:cNvPr>
          <p:cNvCxnSpPr>
            <a:cxnSpLocks/>
            <a:stCxn id="10" idx="3"/>
            <a:endCxn id="72" idx="6"/>
          </p:cNvCxnSpPr>
          <p:nvPr/>
        </p:nvCxnSpPr>
        <p:spPr>
          <a:xfrm flipV="1">
            <a:off x="9846765" y="5198418"/>
            <a:ext cx="286247" cy="37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smtClean="0"/>
              <a:t>@jsonrow</a:t>
            </a:r>
            <a:endParaRPr lang="en-US" dirty="0"/>
          </a:p>
        </p:txBody>
      </p:sp>
      <p:sp>
        <p:nvSpPr>
          <p:cNvPr id="49" name="TextBox 48">
            <a:extLst>
              <a:ext uri="{FF2B5EF4-FFF2-40B4-BE49-F238E27FC236}">
                <a16:creationId xmlns:a16="http://schemas.microsoft.com/office/drawing/2014/main" xmlns="" id="{6E8DC8CA-6C40-B54D-A397-C376073EB55B}"/>
              </a:ext>
            </a:extLst>
          </p:cNvPr>
          <p:cNvSpPr txBox="1"/>
          <p:nvPr/>
        </p:nvSpPr>
        <p:spPr>
          <a:xfrm>
            <a:off x="6246812" y="3733800"/>
            <a:ext cx="2287024" cy="461665"/>
          </a:xfrm>
          <a:prstGeom prst="rect">
            <a:avLst/>
          </a:prstGeom>
          <a:noFill/>
        </p:spPr>
        <p:txBody>
          <a:bodyPr wrap="square" rtlCol="0">
            <a:spAutoFit/>
          </a:bodyPr>
          <a:lstStyle/>
          <a:p>
            <a:pPr algn="l"/>
            <a:r>
              <a:rPr lang="en-US" dirty="0" smtClean="0"/>
              <a:t>Binding Created</a:t>
            </a:r>
            <a:endParaRPr lang="en-US" dirty="0"/>
          </a:p>
        </p:txBody>
      </p:sp>
      <p:sp>
        <p:nvSpPr>
          <p:cNvPr id="50" name="TextBox 49">
            <a:extLst>
              <a:ext uri="{FF2B5EF4-FFF2-40B4-BE49-F238E27FC236}">
                <a16:creationId xmlns:a16="http://schemas.microsoft.com/office/drawing/2014/main" xmlns="" id="{6E8DC8CA-6C40-B54D-A397-C376073EB55B}"/>
              </a:ext>
            </a:extLst>
          </p:cNvPr>
          <p:cNvSpPr txBox="1"/>
          <p:nvPr/>
        </p:nvSpPr>
        <p:spPr>
          <a:xfrm rot="1880574">
            <a:off x="6200009" y="4599722"/>
            <a:ext cx="2287024" cy="461665"/>
          </a:xfrm>
          <a:prstGeom prst="rect">
            <a:avLst/>
          </a:prstGeom>
          <a:noFill/>
        </p:spPr>
        <p:txBody>
          <a:bodyPr wrap="square" rtlCol="0">
            <a:spAutoFit/>
          </a:bodyPr>
          <a:lstStyle/>
          <a:p>
            <a:pPr algn="l"/>
            <a:r>
              <a:rPr lang="en-US" dirty="0" smtClean="0"/>
              <a:t>Binding Deleted</a:t>
            </a:r>
            <a:endParaRPr lang="en-US" dirty="0"/>
          </a:p>
        </p:txBody>
      </p:sp>
    </p:spTree>
    <p:extLst>
      <p:ext uri="{BB962C8B-B14F-4D97-AF65-F5344CB8AC3E}">
        <p14:creationId xmlns:p14="http://schemas.microsoft.com/office/powerpoint/2010/main" val="177572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78D53-10E1-3D47-8D9D-2F50C5A7A488}"/>
              </a:ext>
            </a:extLst>
          </p:cNvPr>
          <p:cNvSpPr>
            <a:spLocks noGrp="1"/>
          </p:cNvSpPr>
          <p:nvPr>
            <p:ph type="title"/>
          </p:nvPr>
        </p:nvSpPr>
        <p:spPr/>
        <p:txBody>
          <a:bodyPr/>
          <a:lstStyle/>
          <a:p>
            <a:r>
              <a:rPr lang="en-US"/>
              <a:t>Fan out example</a:t>
            </a:r>
          </a:p>
        </p:txBody>
      </p:sp>
      <p:sp>
        <p:nvSpPr>
          <p:cNvPr id="4" name="Oval 3">
            <a:extLst>
              <a:ext uri="{FF2B5EF4-FFF2-40B4-BE49-F238E27FC236}">
                <a16:creationId xmlns:a16="http://schemas.microsoft.com/office/drawing/2014/main" xmlns="" id="{33B998C3-52C7-444E-BB5A-FC8C4EC8A96C}"/>
              </a:ext>
            </a:extLst>
          </p:cNvPr>
          <p:cNvSpPr/>
          <p:nvPr/>
        </p:nvSpPr>
        <p:spPr>
          <a:xfrm>
            <a:off x="379412" y="3124200"/>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Publisher</a:t>
            </a:r>
          </a:p>
        </p:txBody>
      </p:sp>
      <p:cxnSp>
        <p:nvCxnSpPr>
          <p:cNvPr id="5" name="Straight Arrow Connector 4">
            <a:extLst>
              <a:ext uri="{FF2B5EF4-FFF2-40B4-BE49-F238E27FC236}">
                <a16:creationId xmlns:a16="http://schemas.microsoft.com/office/drawing/2014/main" xmlns="" id="{26063CBA-F54D-394A-A34F-4115EC0D3847}"/>
              </a:ext>
            </a:extLst>
          </p:cNvPr>
          <p:cNvCxnSpPr>
            <a:cxnSpLocks/>
            <a:stCxn id="4" idx="6"/>
            <a:endCxn id="25" idx="1"/>
          </p:cNvCxnSpPr>
          <p:nvPr/>
        </p:nvCxnSpPr>
        <p:spPr>
          <a:xfrm>
            <a:off x="2656481" y="3664447"/>
            <a:ext cx="542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6C975FDF-46CF-B347-8B5B-96D7950F9B9F}"/>
              </a:ext>
            </a:extLst>
          </p:cNvPr>
          <p:cNvSpPr/>
          <p:nvPr/>
        </p:nvSpPr>
        <p:spPr>
          <a:xfrm>
            <a:off x="9180315" y="1922382"/>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0" name="Oval 19">
            <a:extLst>
              <a:ext uri="{FF2B5EF4-FFF2-40B4-BE49-F238E27FC236}">
                <a16:creationId xmlns:a16="http://schemas.microsoft.com/office/drawing/2014/main" xmlns="" id="{CE4DDD93-BF6A-CA4F-A187-EB21B46E7EE6}"/>
              </a:ext>
            </a:extLst>
          </p:cNvPr>
          <p:cNvSpPr/>
          <p:nvPr/>
        </p:nvSpPr>
        <p:spPr>
          <a:xfrm>
            <a:off x="9188017" y="3104136"/>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2" name="Oval 21">
            <a:extLst>
              <a:ext uri="{FF2B5EF4-FFF2-40B4-BE49-F238E27FC236}">
                <a16:creationId xmlns:a16="http://schemas.microsoft.com/office/drawing/2014/main" xmlns="" id="{787ACDD4-72C7-3A4D-AA5B-3354BABF069D}"/>
              </a:ext>
            </a:extLst>
          </p:cNvPr>
          <p:cNvSpPr/>
          <p:nvPr/>
        </p:nvSpPr>
        <p:spPr>
          <a:xfrm>
            <a:off x="9180314" y="4453412"/>
            <a:ext cx="2277069" cy="1080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Consumer</a:t>
            </a:r>
          </a:p>
        </p:txBody>
      </p:sp>
      <p:sp>
        <p:nvSpPr>
          <p:cNvPr id="25" name="Rectangle: Rounded Corners 24">
            <a:extLst>
              <a:ext uri="{FF2B5EF4-FFF2-40B4-BE49-F238E27FC236}">
                <a16:creationId xmlns:a16="http://schemas.microsoft.com/office/drawing/2014/main" xmlns="" id="{3F704208-5435-C347-A13F-823382A2FCF3}"/>
              </a:ext>
            </a:extLst>
          </p:cNvPr>
          <p:cNvSpPr/>
          <p:nvPr/>
        </p:nvSpPr>
        <p:spPr>
          <a:xfrm>
            <a:off x="3198812" y="3124200"/>
            <a:ext cx="2667001" cy="1080494"/>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Fan out exchange </a:t>
            </a:r>
          </a:p>
        </p:txBody>
      </p:sp>
      <p:sp>
        <p:nvSpPr>
          <p:cNvPr id="31" name="Rectangle: Rounded Corners 30">
            <a:extLst>
              <a:ext uri="{FF2B5EF4-FFF2-40B4-BE49-F238E27FC236}">
                <a16:creationId xmlns:a16="http://schemas.microsoft.com/office/drawing/2014/main" xmlns="" id="{9F04162C-BD17-3146-9F79-689FAAE9C26C}"/>
              </a:ext>
            </a:extLst>
          </p:cNvPr>
          <p:cNvSpPr/>
          <p:nvPr/>
        </p:nvSpPr>
        <p:spPr>
          <a:xfrm>
            <a:off x="6615738" y="217250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A</a:t>
            </a:r>
          </a:p>
        </p:txBody>
      </p:sp>
      <p:sp>
        <p:nvSpPr>
          <p:cNvPr id="33" name="Rectangle: Rounded Corners 32">
            <a:extLst>
              <a:ext uri="{FF2B5EF4-FFF2-40B4-BE49-F238E27FC236}">
                <a16:creationId xmlns:a16="http://schemas.microsoft.com/office/drawing/2014/main" xmlns="" id="{D7D8B533-0307-F049-8D0C-C8BE02F5F079}"/>
              </a:ext>
            </a:extLst>
          </p:cNvPr>
          <p:cNvSpPr/>
          <p:nvPr/>
        </p:nvSpPr>
        <p:spPr>
          <a:xfrm>
            <a:off x="6615738" y="3348491"/>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B</a:t>
            </a:r>
          </a:p>
        </p:txBody>
      </p:sp>
      <p:sp>
        <p:nvSpPr>
          <p:cNvPr id="35" name="Rectangle: Rounded Corners 34">
            <a:extLst>
              <a:ext uri="{FF2B5EF4-FFF2-40B4-BE49-F238E27FC236}">
                <a16:creationId xmlns:a16="http://schemas.microsoft.com/office/drawing/2014/main" xmlns="" id="{40EE904D-821E-474D-9819-E5D34B320140}"/>
              </a:ext>
            </a:extLst>
          </p:cNvPr>
          <p:cNvSpPr/>
          <p:nvPr/>
        </p:nvSpPr>
        <p:spPr>
          <a:xfrm>
            <a:off x="6615738" y="4686030"/>
            <a:ext cx="1824038" cy="615257"/>
          </a:xfrm>
          <a:prstGeom prst="roundRect">
            <a:avLst/>
          </a:prstGeom>
          <a:solidFill>
            <a:srgbClr val="C4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Queue C</a:t>
            </a:r>
          </a:p>
        </p:txBody>
      </p:sp>
      <p:cxnSp>
        <p:nvCxnSpPr>
          <p:cNvPr id="36" name="Straight Arrow Connector 35">
            <a:extLst>
              <a:ext uri="{FF2B5EF4-FFF2-40B4-BE49-F238E27FC236}">
                <a16:creationId xmlns:a16="http://schemas.microsoft.com/office/drawing/2014/main" xmlns="" id="{F8AAA69A-E8D9-1B4E-996F-34029F7F7E44}"/>
              </a:ext>
            </a:extLst>
          </p:cNvPr>
          <p:cNvCxnSpPr>
            <a:cxnSpLocks/>
            <a:stCxn id="25" idx="3"/>
            <a:endCxn id="33" idx="1"/>
          </p:cNvCxnSpPr>
          <p:nvPr/>
        </p:nvCxnSpPr>
        <p:spPr>
          <a:xfrm flipV="1">
            <a:off x="5865813" y="3656120"/>
            <a:ext cx="749925" cy="8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6E84F913-E9AC-3A45-B5C8-2D61DB082359}"/>
              </a:ext>
            </a:extLst>
          </p:cNvPr>
          <p:cNvCxnSpPr>
            <a:cxnSpLocks/>
            <a:stCxn id="25" idx="3"/>
            <a:endCxn id="31" idx="1"/>
          </p:cNvCxnSpPr>
          <p:nvPr/>
        </p:nvCxnSpPr>
        <p:spPr>
          <a:xfrm flipV="1">
            <a:off x="5865813" y="2480130"/>
            <a:ext cx="749925" cy="118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FA5D730D-1095-5C46-9B9F-63A0C8FF4EC4}"/>
              </a:ext>
            </a:extLst>
          </p:cNvPr>
          <p:cNvCxnSpPr>
            <a:cxnSpLocks/>
            <a:stCxn id="25" idx="3"/>
            <a:endCxn id="35" idx="1"/>
          </p:cNvCxnSpPr>
          <p:nvPr/>
        </p:nvCxnSpPr>
        <p:spPr>
          <a:xfrm>
            <a:off x="5865813" y="3664447"/>
            <a:ext cx="749925" cy="1329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CD23FC08-D44C-1247-8148-0233A8134F8B}"/>
              </a:ext>
            </a:extLst>
          </p:cNvPr>
          <p:cNvCxnSpPr>
            <a:cxnSpLocks/>
            <a:stCxn id="31" idx="3"/>
            <a:endCxn id="16" idx="2"/>
          </p:cNvCxnSpPr>
          <p:nvPr/>
        </p:nvCxnSpPr>
        <p:spPr>
          <a:xfrm flipV="1">
            <a:off x="8439776" y="2462629"/>
            <a:ext cx="740539" cy="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xmlns="" id="{BFC43AB4-1F6A-C64C-9E4B-092E474C78D3}"/>
              </a:ext>
            </a:extLst>
          </p:cNvPr>
          <p:cNvCxnSpPr>
            <a:cxnSpLocks/>
            <a:stCxn id="33" idx="3"/>
            <a:endCxn id="20" idx="2"/>
          </p:cNvCxnSpPr>
          <p:nvPr/>
        </p:nvCxnSpPr>
        <p:spPr>
          <a:xfrm flipV="1">
            <a:off x="8439776" y="3644383"/>
            <a:ext cx="748241" cy="1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40981754-DC72-6D40-A1E0-9DCF49D13C78}"/>
              </a:ext>
            </a:extLst>
          </p:cNvPr>
          <p:cNvCxnSpPr>
            <a:cxnSpLocks/>
            <a:stCxn id="35" idx="3"/>
            <a:endCxn id="22" idx="2"/>
          </p:cNvCxnSpPr>
          <p:nvPr/>
        </p:nvCxnSpPr>
        <p:spPr>
          <a:xfrm>
            <a:off x="8439776" y="4993659"/>
            <a:ext cx="740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8666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95BC3-BEC1-504D-90B9-FB04F79787AF}"/>
              </a:ext>
            </a:extLst>
          </p:cNvPr>
          <p:cNvSpPr>
            <a:spLocks noGrp="1"/>
          </p:cNvSpPr>
          <p:nvPr>
            <p:ph type="title"/>
          </p:nvPr>
        </p:nvSpPr>
        <p:spPr/>
        <p:txBody>
          <a:bodyPr/>
          <a:lstStyle/>
          <a:p>
            <a:r>
              <a:rPr lang="en-US"/>
              <a:t>Topic exchange example</a:t>
            </a:r>
          </a:p>
        </p:txBody>
      </p:sp>
      <p:sp>
        <p:nvSpPr>
          <p:cNvPr id="4" name="TextBox 3">
            <a:extLst>
              <a:ext uri="{FF2B5EF4-FFF2-40B4-BE49-F238E27FC236}">
                <a16:creationId xmlns:a16="http://schemas.microsoft.com/office/drawing/2014/main" xmlns="" id="{303C0764-6E74-034B-9647-8FDBC08D2676}"/>
              </a:ext>
            </a:extLst>
          </p:cNvPr>
          <p:cNvSpPr txBox="1"/>
          <p:nvPr/>
        </p:nvSpPr>
        <p:spPr>
          <a:xfrm>
            <a:off x="1141413" y="1939133"/>
            <a:ext cx="4406900" cy="461665"/>
          </a:xfrm>
          <a:prstGeom prst="rect">
            <a:avLst/>
          </a:prstGeom>
          <a:noFill/>
        </p:spPr>
        <p:txBody>
          <a:bodyPr wrap="square" rtlCol="0">
            <a:spAutoFit/>
          </a:bodyPr>
          <a:lstStyle/>
          <a:p>
            <a:pPr algn="l"/>
            <a:r>
              <a:rPr lang="en-US"/>
              <a:t>Wild card routing by </a:t>
            </a:r>
            <a:r>
              <a:rPr lang="en-US" b="1"/>
              <a:t>routing key</a:t>
            </a:r>
          </a:p>
        </p:txBody>
      </p:sp>
      <p:sp>
        <p:nvSpPr>
          <p:cNvPr id="5" name="TextBox 4">
            <a:extLst>
              <a:ext uri="{FF2B5EF4-FFF2-40B4-BE49-F238E27FC236}">
                <a16:creationId xmlns:a16="http://schemas.microsoft.com/office/drawing/2014/main" xmlns="" id="{FEDC0C03-AB5E-DC48-B38D-BFDF7B1A6661}"/>
              </a:ext>
            </a:extLst>
          </p:cNvPr>
          <p:cNvSpPr txBox="1"/>
          <p:nvPr/>
        </p:nvSpPr>
        <p:spPr>
          <a:xfrm>
            <a:off x="1435100" y="2400798"/>
            <a:ext cx="2732088" cy="461665"/>
          </a:xfrm>
          <a:prstGeom prst="rect">
            <a:avLst/>
          </a:prstGeom>
          <a:noFill/>
        </p:spPr>
        <p:txBody>
          <a:bodyPr wrap="square" rtlCol="0">
            <a:spAutoFit/>
          </a:bodyPr>
          <a:lstStyle/>
          <a:p>
            <a:pPr algn="l"/>
            <a:r>
              <a:rPr lang="en-US"/>
              <a:t>* = match one word</a:t>
            </a:r>
          </a:p>
        </p:txBody>
      </p:sp>
      <p:sp>
        <p:nvSpPr>
          <p:cNvPr id="7" name="TextBox 6">
            <a:extLst>
              <a:ext uri="{FF2B5EF4-FFF2-40B4-BE49-F238E27FC236}">
                <a16:creationId xmlns:a16="http://schemas.microsoft.com/office/drawing/2014/main" xmlns="" id="{E3C92A7E-C3E1-1E47-866C-10D054289EAA}"/>
              </a:ext>
            </a:extLst>
          </p:cNvPr>
          <p:cNvSpPr txBox="1"/>
          <p:nvPr/>
        </p:nvSpPr>
        <p:spPr>
          <a:xfrm>
            <a:off x="1435100" y="2775449"/>
            <a:ext cx="3652838" cy="461665"/>
          </a:xfrm>
          <a:prstGeom prst="rect">
            <a:avLst/>
          </a:prstGeom>
          <a:noFill/>
        </p:spPr>
        <p:txBody>
          <a:bodyPr wrap="square" rtlCol="0">
            <a:spAutoFit/>
          </a:bodyPr>
          <a:lstStyle/>
          <a:p>
            <a:pPr algn="l"/>
            <a:r>
              <a:rPr lang="en-US"/>
              <a:t># = match multiple  words</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54828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Core Code Samples</a:t>
            </a:r>
            <a:endParaRPr lang="en-US" dirty="0"/>
          </a:p>
        </p:txBody>
      </p:sp>
      <p:sp>
        <p:nvSpPr>
          <p:cNvPr id="3" name="Content Placeholder 2"/>
          <p:cNvSpPr>
            <a:spLocks noGrp="1"/>
          </p:cNvSpPr>
          <p:nvPr>
            <p:ph idx="1"/>
          </p:nvPr>
        </p:nvSpPr>
        <p:spPr/>
        <p:txBody>
          <a:bodyPr/>
          <a:lstStyle/>
          <a:p>
            <a:r>
              <a:rPr lang="en-US" dirty="0" smtClean="0"/>
              <a:t>TODO convert some of these examples to .NET Core </a:t>
            </a:r>
            <a:r>
              <a:rPr lang="en-US" dirty="0">
                <a:hlinkClick r:id="rId2"/>
              </a:rPr>
              <a:t>https://www.manning.com/books/rabbitmq-in-depth</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09357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C4142E-6783-FE4B-A9D2-C027FE6A625B}"/>
              </a:ext>
            </a:extLst>
          </p:cNvPr>
          <p:cNvSpPr>
            <a:spLocks noGrp="1"/>
          </p:cNvSpPr>
          <p:nvPr>
            <p:ph type="title"/>
          </p:nvPr>
        </p:nvSpPr>
        <p:spPr/>
        <p:txBody>
          <a:bodyPr/>
          <a:lstStyle/>
          <a:p>
            <a:r>
              <a:rPr lang="en-US"/>
              <a:t>Competing Consumers </a:t>
            </a:r>
          </a:p>
        </p:txBody>
      </p:sp>
      <p:sp>
        <p:nvSpPr>
          <p:cNvPr id="3" name="Content Placeholder 2">
            <a:extLst>
              <a:ext uri="{FF2B5EF4-FFF2-40B4-BE49-F238E27FC236}">
                <a16:creationId xmlns:a16="http://schemas.microsoft.com/office/drawing/2014/main" xmlns="" id="{D3752558-CD0A-5B4F-8025-DFAE459ACDA1}"/>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4653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1B8EB7-1AB6-CA46-8DB5-A82AD928BAA5}"/>
              </a:ext>
            </a:extLst>
          </p:cNvPr>
          <p:cNvSpPr>
            <a:spLocks noGrp="1"/>
          </p:cNvSpPr>
          <p:nvPr>
            <p:ph type="title"/>
          </p:nvPr>
        </p:nvSpPr>
        <p:spPr/>
        <p:txBody>
          <a:bodyPr/>
          <a:lstStyle/>
          <a:p>
            <a:r>
              <a:rPr lang="en-US"/>
              <a:t>Hashing Exchange Example </a:t>
            </a:r>
          </a:p>
        </p:txBody>
      </p:sp>
      <p:sp>
        <p:nvSpPr>
          <p:cNvPr id="3" name="Content Placeholder 2">
            <a:extLst>
              <a:ext uri="{FF2B5EF4-FFF2-40B4-BE49-F238E27FC236}">
                <a16:creationId xmlns:a16="http://schemas.microsoft.com/office/drawing/2014/main" xmlns="" id="{A4EF9C51-4C19-3840-990F-0AFB8AF07ACC}"/>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4617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722AF-A2F1-EA42-9015-BE9DB6B90BA9}"/>
              </a:ext>
            </a:extLst>
          </p:cNvPr>
          <p:cNvSpPr>
            <a:spLocks noGrp="1"/>
          </p:cNvSpPr>
          <p:nvPr>
            <p:ph type="title"/>
          </p:nvPr>
        </p:nvSpPr>
        <p:spPr/>
        <p:txBody>
          <a:bodyPr/>
          <a:lstStyle/>
          <a:p>
            <a:r>
              <a:rPr lang="en-US"/>
              <a:t>Rabbitmq use cases</a:t>
            </a:r>
          </a:p>
        </p:txBody>
      </p:sp>
      <p:sp>
        <p:nvSpPr>
          <p:cNvPr id="3" name="Content Placeholder 2">
            <a:extLst>
              <a:ext uri="{FF2B5EF4-FFF2-40B4-BE49-F238E27FC236}">
                <a16:creationId xmlns:a16="http://schemas.microsoft.com/office/drawing/2014/main" xmlns="" id="{281E53C3-C76E-E246-B811-36479B204C6E}"/>
              </a:ext>
            </a:extLst>
          </p:cNvPr>
          <p:cNvSpPr>
            <a:spLocks noGrp="1"/>
          </p:cNvSpPr>
          <p:nvPr>
            <p:ph idx="1"/>
          </p:nvPr>
        </p:nvSpPr>
        <p:spPr>
          <a:xfrm>
            <a:off x="1266658" y="2133892"/>
            <a:ext cx="10055781" cy="4459827"/>
          </a:xfrm>
        </p:spPr>
        <p:txBody>
          <a:bodyPr/>
          <a:lstStyle/>
          <a:p>
            <a:r>
              <a:rPr lang="en-US" b="1"/>
              <a:t>Good</a:t>
            </a:r>
          </a:p>
          <a:p>
            <a:r>
              <a:rPr lang="en-US"/>
              <a:t>Event Stream</a:t>
            </a:r>
          </a:p>
          <a:p>
            <a:r>
              <a:rPr lang="en-US"/>
              <a:t>Connecting apps new and old written in different languages </a:t>
            </a:r>
          </a:p>
          <a:p>
            <a:r>
              <a:rPr lang="en-US"/>
              <a:t>When you are uncertain Rabbitmq is a certain  choice multi protocol  and patterns </a:t>
            </a:r>
          </a:p>
          <a:p>
            <a:r>
              <a:rPr lang="en-US"/>
              <a:t>Locality global regional </a:t>
            </a:r>
          </a:p>
          <a:p>
            <a:r>
              <a:rPr lang="en-US" b="1"/>
              <a:t>Bad</a:t>
            </a:r>
          </a:p>
          <a:p>
            <a:r>
              <a:rPr lang="en-US"/>
              <a:t>Large binary videos and images</a:t>
            </a:r>
          </a:p>
          <a:p>
            <a:r>
              <a:rPr lang="en-US"/>
              <a:t>Use as a data store large ques</a:t>
            </a:r>
          </a:p>
          <a:p>
            <a:endParaRPr lang="en-US"/>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28662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9D98D7-1A37-3B46-9F52-28196C859D7B}"/>
              </a:ext>
            </a:extLst>
          </p:cNvPr>
          <p:cNvSpPr>
            <a:spLocks noGrp="1"/>
          </p:cNvSpPr>
          <p:nvPr>
            <p:ph type="title"/>
          </p:nvPr>
        </p:nvSpPr>
        <p:spPr/>
        <p:txBody>
          <a:bodyPr/>
          <a:lstStyle/>
          <a:p>
            <a:r>
              <a:rPr lang="en-US"/>
              <a:t>Lessons Learned</a:t>
            </a:r>
          </a:p>
        </p:txBody>
      </p:sp>
      <p:sp>
        <p:nvSpPr>
          <p:cNvPr id="3" name="Content Placeholder 2">
            <a:extLst>
              <a:ext uri="{FF2B5EF4-FFF2-40B4-BE49-F238E27FC236}">
                <a16:creationId xmlns:a16="http://schemas.microsoft.com/office/drawing/2014/main" xmlns="" id="{886AE7E1-E8C6-9946-9790-4CC0B63F0BDC}"/>
              </a:ext>
            </a:extLst>
          </p:cNvPr>
          <p:cNvSpPr>
            <a:spLocks noGrp="1"/>
          </p:cNvSpPr>
          <p:nvPr>
            <p:ph idx="1"/>
          </p:nvPr>
        </p:nvSpPr>
        <p:spPr>
          <a:xfrm>
            <a:off x="1195221" y="2055582"/>
            <a:ext cx="10055781" cy="4023360"/>
          </a:xfrm>
        </p:spPr>
        <p:txBody>
          <a:bodyPr>
            <a:normAutofit fontScale="92500" lnSpcReduction="20000"/>
          </a:bodyPr>
          <a:lstStyle/>
          <a:p>
            <a:r>
              <a:rPr lang="en-US"/>
              <a:t>Don’t just use a framework without understanding the ramifications </a:t>
            </a:r>
          </a:p>
          <a:p>
            <a:pPr marL="0" indent="0">
              <a:buNone/>
            </a:pPr>
            <a:r>
              <a:rPr lang="en-US"/>
              <a:t>Lots of features extensions that can be used instead recreated the wheel.</a:t>
            </a:r>
          </a:p>
          <a:p>
            <a:pPr marL="0" indent="0">
              <a:buNone/>
            </a:pPr>
            <a:r>
              <a:rPr lang="en-US"/>
              <a:t>Management UI runs on same mode handling messages </a:t>
            </a:r>
          </a:p>
          <a:p>
            <a:pPr marL="0" indent="0">
              <a:buNone/>
            </a:pPr>
            <a:r>
              <a:rPr lang="en-US"/>
              <a:t>Connections - dont open new connections with every message. Connections and channels are expensive. 100kb each.</a:t>
            </a:r>
          </a:p>
          <a:p>
            <a:pPr marL="0" indent="0">
              <a:buNone/>
            </a:pPr>
            <a:r>
              <a:rPr lang="en-US"/>
              <a:t>Reuse connections singleton pattern</a:t>
            </a:r>
          </a:p>
          <a:p>
            <a:pPr marL="0" indent="0">
              <a:buNone/>
            </a:pPr>
            <a:r>
              <a:rPr lang="en-US"/>
              <a:t>RabbitMQ is optimized for long lived connections Don't let queues grow 10 000 messages is too much limit with TTL or max sizeSend persistent messages and use durable queues and exchange </a:t>
            </a:r>
          </a:p>
          <a:p>
            <a:pPr marL="0" indent="0">
              <a:buNone/>
            </a:pPr>
            <a:r>
              <a:rPr lang="en-US"/>
              <a:t>Use publisher confirms</a:t>
            </a:r>
          </a:p>
          <a:p>
            <a:pPr marL="0" indent="0">
              <a:buNone/>
            </a:pPr>
            <a:r>
              <a:rPr lang="en-US"/>
              <a:t>Adjust pre fetch RMPS 3.7 has a default of 50</a:t>
            </a:r>
          </a:p>
          <a:p>
            <a:pPr marL="0" indent="0">
              <a:buNone/>
            </a:pPr>
            <a:r>
              <a:rPr lang="en-US"/>
              <a:t>RabbitMQ in a containers need to persist state</a:t>
            </a:r>
          </a:p>
          <a:p>
            <a:pPr marL="0" indent="0">
              <a:buNone/>
            </a:pPr>
            <a:r>
              <a:rPr lang="en-US"/>
              <a:t>Heartbeats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6466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RabbitMQ</a:t>
            </a:r>
            <a:r>
              <a:rPr lang="en-US" dirty="0"/>
              <a:t> Overview </a:t>
            </a:r>
            <a:endParaRPr lang="en-US" dirty="0"/>
          </a:p>
        </p:txBody>
      </p:sp>
      <p:sp>
        <p:nvSpPr>
          <p:cNvPr id="5" name="Text Placeholder 4"/>
          <p:cNvSpPr>
            <a:spLocks noGrp="1"/>
          </p:cNvSpPr>
          <p:nvPr>
            <p:ph type="body" sz="half" idx="2"/>
          </p:nvPr>
        </p:nvSpPr>
        <p:spPr/>
        <p:txBody>
          <a:bodyPr/>
          <a:lstStyle/>
          <a:p>
            <a:r>
              <a:rPr lang="en-US" dirty="0" smtClean="0"/>
              <a:t>What is </a:t>
            </a:r>
            <a:r>
              <a:rPr lang="en-US" dirty="0" err="1" smtClean="0"/>
              <a:t>RabbitMQ</a:t>
            </a:r>
            <a:r>
              <a:rPr lang="en-US" dirty="0" smtClean="0"/>
              <a:t>?</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pic>
        <p:nvPicPr>
          <p:cNvPr id="14" name="Picture Placeholder 13"/>
          <p:cNvPicPr>
            <a:picLocks noGrp="1" noChangeAspect="1"/>
          </p:cNvPicPr>
          <p:nvPr>
            <p:ph type="pic" idx="1"/>
          </p:nvPr>
        </p:nvPicPr>
        <p:blipFill>
          <a:blip r:embed="rId3">
            <a:extLst>
              <a:ext uri="{28A0092B-C50C-407E-A947-70E740481C1C}">
                <a14:useLocalDpi xmlns:a14="http://schemas.microsoft.com/office/drawing/2010/main" val="0"/>
              </a:ext>
            </a:extLst>
          </a:blip>
          <a:srcRect t="14157" b="14157"/>
          <a:stretch>
            <a:fillRect/>
          </a:stretch>
        </p:blipFill>
        <p:spPr/>
      </p:pic>
    </p:spTree>
    <p:extLst>
      <p:ext uri="{BB962C8B-B14F-4D97-AF65-F5344CB8AC3E}">
        <p14:creationId xmlns:p14="http://schemas.microsoft.com/office/powerpoint/2010/main" val="413423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608B8-DFEE-304F-9A34-6CFB34F956DC}"/>
              </a:ext>
            </a:extLst>
          </p:cNvPr>
          <p:cNvSpPr>
            <a:spLocks noGrp="1"/>
          </p:cNvSpPr>
          <p:nvPr>
            <p:ph type="title"/>
          </p:nvPr>
        </p:nvSpPr>
        <p:spPr>
          <a:xfrm>
            <a:off x="1096994" y="286604"/>
            <a:ext cx="10055781" cy="1450757"/>
          </a:xfrm>
        </p:spPr>
        <p:txBody>
          <a:bodyPr/>
          <a:lstStyle/>
          <a:p>
            <a:r>
              <a:rPr lang="en-US"/>
              <a:t>Investigate / Future 3.8 and beyond</a:t>
            </a:r>
          </a:p>
        </p:txBody>
      </p:sp>
      <p:sp>
        <p:nvSpPr>
          <p:cNvPr id="3" name="Content Placeholder 2">
            <a:extLst>
              <a:ext uri="{FF2B5EF4-FFF2-40B4-BE49-F238E27FC236}">
                <a16:creationId xmlns:a16="http://schemas.microsoft.com/office/drawing/2014/main" xmlns="" id="{4B048B99-F63C-C94A-B4B2-5BB0B7C84EA9}"/>
              </a:ext>
            </a:extLst>
          </p:cNvPr>
          <p:cNvSpPr>
            <a:spLocks noGrp="1"/>
          </p:cNvSpPr>
          <p:nvPr>
            <p:ph idx="1"/>
          </p:nvPr>
        </p:nvSpPr>
        <p:spPr/>
        <p:txBody>
          <a:bodyPr>
            <a:normAutofit fontScale="92500" lnSpcReduction="10000"/>
          </a:bodyPr>
          <a:lstStyle/>
          <a:p>
            <a:r>
              <a:rPr lang="en-US"/>
              <a:t>Event Exchange</a:t>
            </a:r>
          </a:p>
          <a:p>
            <a:r>
              <a:rPr lang="en-US"/>
              <a:t>Churn Statistics </a:t>
            </a:r>
          </a:p>
          <a:p>
            <a:r>
              <a:rPr lang="en-US"/>
              <a:t>Protocol agnostic core</a:t>
            </a:r>
          </a:p>
          <a:p>
            <a:r>
              <a:rPr lang="en-US"/>
              <a:t>Native processing speed up mqtp traffic </a:t>
            </a:r>
          </a:p>
          <a:p>
            <a:r>
              <a:rPr lang="en-US"/>
              <a:t>Moving away from amqp model</a:t>
            </a:r>
          </a:p>
          <a:p>
            <a:r>
              <a:rPr lang="en-US"/>
              <a:t>Graph based queues </a:t>
            </a:r>
          </a:p>
          <a:p>
            <a:pPr marL="0" indent="0">
              <a:buNone/>
            </a:pPr>
            <a:r>
              <a:rPr lang="en-US"/>
              <a:t>Quorum queues data safety replication </a:t>
            </a:r>
          </a:p>
          <a:p>
            <a:pPr marL="0" indent="0">
              <a:buNone/>
            </a:pPr>
            <a:r>
              <a:rPr lang="en-US"/>
              <a:t>http 2/3</a:t>
            </a:r>
          </a:p>
          <a:p>
            <a:pPr marL="0" indent="0">
              <a:buNone/>
            </a:pPr>
            <a:r>
              <a:rPr lang="en-US"/>
              <a:t>More protocols better flow control and cluster  aware</a:t>
            </a:r>
          </a:p>
          <a:p>
            <a:pPr marL="0" indent="0">
              <a:buNone/>
            </a:pPr>
            <a:r>
              <a:rPr lang="en-US"/>
              <a:t>Oauth 2.0 support </a:t>
            </a:r>
          </a:p>
          <a:p>
            <a:pPr marL="0" indent="0">
              <a:buNone/>
            </a:pPr>
            <a:endParaRPr lang="en-US"/>
          </a:p>
          <a:p>
            <a:pPr marL="0" indent="0">
              <a:buNone/>
            </a:pPr>
            <a:endParaRPr lang="en-US"/>
          </a:p>
          <a:p>
            <a:pPr marL="0" indent="0">
              <a:buNone/>
            </a:pPr>
            <a:endParaRPr lang="en-US"/>
          </a:p>
          <a:p>
            <a:pPr marL="0" indent="0">
              <a:buNone/>
            </a:pPr>
            <a:endParaRPr lang="en-US"/>
          </a:p>
          <a:p>
            <a:endParaRPr lang="en-US"/>
          </a:p>
          <a:p>
            <a:endParaRPr lang="en-US"/>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0064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1737361"/>
            <a:ext cx="9732116" cy="5316578"/>
          </a:xfrm>
          <a:prstGeom prst="rect">
            <a:avLst/>
          </a:prstGeom>
        </p:spPr>
      </p:pic>
      <p:sp>
        <p:nvSpPr>
          <p:cNvPr id="5" name="Content Placeholder 2"/>
          <p:cNvSpPr txBox="1">
            <a:spLocks/>
          </p:cNvSpPr>
          <p:nvPr/>
        </p:nvSpPr>
        <p:spPr>
          <a:xfrm>
            <a:off x="1096994" y="1845734"/>
            <a:ext cx="10055781" cy="402336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message</a:t>
            </a:r>
            <a:r>
              <a:rPr lang="en-US" i="1" dirty="0"/>
              <a:t> </a:t>
            </a:r>
            <a:r>
              <a:rPr lang="en-US" dirty="0"/>
              <a:t>acknowledgements</a:t>
            </a:r>
            <a:r>
              <a:rPr lang="en-US" i="1" dirty="0"/>
              <a:t> </a:t>
            </a:r>
          </a:p>
          <a:p>
            <a:r>
              <a:rPr lang="en-US" dirty="0"/>
              <a:t>Delivery and processing confirmation</a:t>
            </a:r>
          </a:p>
          <a:p>
            <a:r>
              <a:rPr lang="en-US" dirty="0"/>
              <a:t>AMQP 0-9-1 </a:t>
            </a:r>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2639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A62E6F-8298-1C47-AF4C-D6B380DC5E27}"/>
              </a:ext>
            </a:extLst>
          </p:cNvPr>
          <p:cNvSpPr>
            <a:spLocks noGrp="1"/>
          </p:cNvSpPr>
          <p:nvPr>
            <p:ph type="title"/>
          </p:nvPr>
        </p:nvSpPr>
        <p:spPr/>
        <p:txBody>
          <a:bodyPr/>
          <a:lstStyle/>
          <a:p>
            <a:r>
              <a:rPr lang="en-US"/>
              <a:t>High Availability</a:t>
            </a:r>
          </a:p>
        </p:txBody>
      </p:sp>
      <p:sp>
        <p:nvSpPr>
          <p:cNvPr id="3" name="Content Placeholder 2">
            <a:extLst>
              <a:ext uri="{FF2B5EF4-FFF2-40B4-BE49-F238E27FC236}">
                <a16:creationId xmlns:a16="http://schemas.microsoft.com/office/drawing/2014/main" xmlns="" id="{B8E69FE9-10A4-C042-92DF-E8733DFFC11A}"/>
              </a:ext>
            </a:extLst>
          </p:cNvPr>
          <p:cNvSpPr>
            <a:spLocks noGrp="1"/>
          </p:cNvSpPr>
          <p:nvPr>
            <p:ph idx="1"/>
          </p:nvPr>
        </p:nvSpPr>
        <p:spPr>
          <a:xfrm>
            <a:off x="1102947" y="1751971"/>
            <a:ext cx="10055781" cy="4023360"/>
          </a:xfrm>
        </p:spPr>
        <p:txBody>
          <a:bodyPr/>
          <a:lstStyle/>
          <a:p>
            <a:r>
              <a:rPr lang="en-US" dirty="0" smtClean="0"/>
              <a:t>Enable Publisher confirms</a:t>
            </a:r>
          </a:p>
          <a:p>
            <a:r>
              <a:rPr lang="en-US" dirty="0" smtClean="0"/>
              <a:t>Use Durable </a:t>
            </a:r>
            <a:r>
              <a:rPr lang="en-US" dirty="0"/>
              <a:t>queues, exchanges </a:t>
            </a:r>
            <a:endParaRPr lang="en-US" dirty="0" smtClean="0"/>
          </a:p>
          <a:p>
            <a:r>
              <a:rPr lang="en-US" dirty="0" smtClean="0"/>
              <a:t>Extensions to consider - consistently </a:t>
            </a:r>
            <a:r>
              <a:rPr lang="en-US" dirty="0"/>
              <a:t>hash and </a:t>
            </a:r>
            <a:r>
              <a:rPr lang="en-US" dirty="0" err="1"/>
              <a:t>sharding</a:t>
            </a:r>
            <a:endParaRPr lang="en-US" dirty="0"/>
          </a:p>
          <a:p>
            <a:r>
              <a:rPr lang="en-US" dirty="0"/>
              <a:t>Do not enable </a:t>
            </a:r>
            <a:r>
              <a:rPr lang="en-US" dirty="0" err="1"/>
              <a:t>HiPE</a:t>
            </a:r>
            <a:endParaRPr lang="en-US" dirty="0"/>
          </a:p>
          <a:p>
            <a:r>
              <a:rPr lang="en-US" dirty="0" err="1" smtClean="0"/>
              <a:t>Prefetch</a:t>
            </a:r>
            <a:r>
              <a:rPr lang="en-US" dirty="0" smtClean="0"/>
              <a:t> </a:t>
            </a:r>
            <a:r>
              <a:rPr lang="en-US" dirty="0"/>
              <a:t>configuration </a:t>
            </a:r>
          </a:p>
          <a:p>
            <a:r>
              <a:rPr lang="en-US" dirty="0" smtClean="0"/>
              <a:t>Multi </a:t>
            </a:r>
            <a:r>
              <a:rPr lang="en-US" dirty="0"/>
              <a:t>nodes with HA policy</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3276600"/>
            <a:ext cx="9732116" cy="5316578"/>
          </a:xfrm>
          <a:prstGeom prst="rect">
            <a:avLst/>
          </a:prstGeom>
        </p:spPr>
      </p:pic>
    </p:spTree>
    <p:extLst>
      <p:ext uri="{BB962C8B-B14F-4D97-AF65-F5344CB8AC3E}">
        <p14:creationId xmlns:p14="http://schemas.microsoft.com/office/powerpoint/2010/main" val="19556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61FBBD-A24C-6D42-8F8A-A6AA065CB091}"/>
              </a:ext>
            </a:extLst>
          </p:cNvPr>
          <p:cNvSpPr>
            <a:spLocks noGrp="1"/>
          </p:cNvSpPr>
          <p:nvPr>
            <p:ph type="title"/>
          </p:nvPr>
        </p:nvSpPr>
        <p:spPr/>
        <p:txBody>
          <a:bodyPr/>
          <a:lstStyle/>
          <a:p>
            <a:r>
              <a:rPr lang="en-US"/>
              <a:t>High Performance </a:t>
            </a:r>
          </a:p>
        </p:txBody>
      </p:sp>
      <p:sp>
        <p:nvSpPr>
          <p:cNvPr id="3" name="Content Placeholder 2">
            <a:extLst>
              <a:ext uri="{FF2B5EF4-FFF2-40B4-BE49-F238E27FC236}">
                <a16:creationId xmlns:a16="http://schemas.microsoft.com/office/drawing/2014/main" xmlns="" id="{6740D746-4A8D-C247-BFC8-427B66B6126A}"/>
              </a:ext>
            </a:extLst>
          </p:cNvPr>
          <p:cNvSpPr>
            <a:spLocks noGrp="1"/>
          </p:cNvSpPr>
          <p:nvPr>
            <p:ph idx="1"/>
          </p:nvPr>
        </p:nvSpPr>
        <p:spPr/>
        <p:txBody>
          <a:bodyPr/>
          <a:lstStyle/>
          <a:p>
            <a:r>
              <a:rPr lang="en-US" dirty="0"/>
              <a:t>Enable </a:t>
            </a:r>
            <a:r>
              <a:rPr lang="en-US" dirty="0" err="1"/>
              <a:t>HiPE</a:t>
            </a:r>
            <a:endParaRPr lang="en-US" dirty="0"/>
          </a:p>
          <a:p>
            <a:r>
              <a:rPr lang="en-US" dirty="0"/>
              <a:t>Disable </a:t>
            </a:r>
            <a:r>
              <a:rPr lang="en-US" dirty="0" err="1"/>
              <a:t>LazyQueue</a:t>
            </a:r>
            <a:endParaRPr lang="en-US" dirty="0"/>
          </a:p>
          <a:p>
            <a:r>
              <a:rPr lang="en-US" dirty="0"/>
              <a:t>Short queues</a:t>
            </a:r>
          </a:p>
          <a:p>
            <a:r>
              <a:rPr lang="en-US" dirty="0"/>
              <a:t>Avoid multiple nodes </a:t>
            </a:r>
          </a:p>
          <a:p>
            <a:r>
              <a:rPr lang="en-US" dirty="0"/>
              <a:t>Transient  Messages </a:t>
            </a:r>
          </a:p>
          <a:p>
            <a:r>
              <a:rPr lang="en-US" dirty="0"/>
              <a:t>Disable Ha</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27980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50261F-01B5-314F-9B46-E0A4FAD43627}"/>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a16="http://schemas.microsoft.com/office/drawing/2014/main" xmlns="" id="{7DB9A663-ECCD-B74B-830D-F0EE31879A9E}"/>
              </a:ext>
            </a:extLst>
          </p:cNvPr>
          <p:cNvSpPr>
            <a:spLocks noGrp="1"/>
          </p:cNvSpPr>
          <p:nvPr>
            <p:ph idx="1"/>
          </p:nvPr>
        </p:nvSpPr>
        <p:spPr/>
        <p:txBody>
          <a:bodyPr/>
          <a:lstStyle/>
          <a:p>
            <a:r>
              <a:rPr lang="en-US"/>
              <a:t>Queue Length</a:t>
            </a:r>
          </a:p>
          <a:p>
            <a:r>
              <a:rPr lang="en-US"/>
              <a:t>Missing Consumers</a:t>
            </a:r>
          </a:p>
          <a:p>
            <a:r>
              <a:rPr lang="en-US"/>
              <a:t>How long messages have been in queue</a:t>
            </a:r>
          </a:p>
          <a:p>
            <a:r>
              <a:rPr lang="en-US"/>
              <a:t>CPU, RAM, Disk</a:t>
            </a:r>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7403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Messaging topologies</a:t>
            </a:r>
            <a:br>
              <a:rPr lang="en-US" dirty="0"/>
            </a:br>
            <a:endParaRPr lang="en-US" dirty="0"/>
          </a:p>
        </p:txBody>
      </p:sp>
      <p:sp>
        <p:nvSpPr>
          <p:cNvPr id="3" name="Content Placeholder 2"/>
          <p:cNvSpPr>
            <a:spLocks noGrp="1"/>
          </p:cNvSpPr>
          <p:nvPr>
            <p:ph idx="1"/>
          </p:nvPr>
        </p:nvSpPr>
        <p:spPr>
          <a:xfrm>
            <a:off x="1096994" y="1845734"/>
            <a:ext cx="10055781" cy="4023360"/>
          </a:xfrm>
        </p:spPr>
        <p:txBody>
          <a:bodyPr/>
          <a:lstStyle/>
          <a:p>
            <a:r>
              <a:rPr lang="en-US" dirty="0"/>
              <a:t>Global routing to regional (federations policies)</a:t>
            </a:r>
          </a:p>
          <a:p>
            <a:r>
              <a:rPr lang="en-US" dirty="0"/>
              <a:t>Short lived queues for browser interactions</a:t>
            </a:r>
          </a:p>
          <a:p>
            <a:r>
              <a:rPr lang="en-US" dirty="0"/>
              <a:t>Private exchanges used inside teams processors Topic exchanges</a:t>
            </a: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77609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 examples?</a:t>
            </a:r>
          </a:p>
        </p:txBody>
      </p:sp>
      <p:sp>
        <p:nvSpPr>
          <p:cNvPr id="3" name="Content Placeholder 2"/>
          <p:cNvSpPr>
            <a:spLocks noGrp="1"/>
          </p:cNvSpPr>
          <p:nvPr>
            <p:ph idx="1"/>
          </p:nvPr>
        </p:nvSpPr>
        <p:spPr/>
        <p:txBody>
          <a:bodyPr/>
          <a:lstStyle/>
          <a:p>
            <a:r>
              <a:rPr lang="en-US"/>
              <a:t>Messaging at ProtoLabs?</a:t>
            </a:r>
          </a:p>
          <a:p>
            <a:r>
              <a:rPr lang="en-US"/>
              <a:t>Microsevice overview at ProtoLabs?</a:t>
            </a:r>
          </a:p>
          <a:p>
            <a:r>
              <a:rPr lang="en-US"/>
              <a:t>Messaging Patterns we are using.</a:t>
            </a:r>
          </a:p>
          <a:p>
            <a:r>
              <a:rPr lang="en-US"/>
              <a:t>What works?</a:t>
            </a:r>
          </a:p>
          <a:p>
            <a:r>
              <a:rPr lang="en-US"/>
              <a:t>What doesn’t work?</a:t>
            </a:r>
          </a:p>
          <a:p>
            <a:r>
              <a:rPr lang="en-US"/>
              <a:t>HA options</a:t>
            </a:r>
          </a:p>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65204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627" y="286604"/>
            <a:ext cx="10055781" cy="1450757"/>
          </a:xfrm>
        </p:spPr>
        <p:txBody>
          <a:bodyPr/>
          <a:lstStyle/>
          <a:p>
            <a:r>
              <a:rPr lang="en-US" dirty="0"/>
              <a:t>Must Read Topics</a:t>
            </a:r>
          </a:p>
        </p:txBody>
      </p:sp>
      <p:sp>
        <p:nvSpPr>
          <p:cNvPr id="3" name="Content Placeholder 2"/>
          <p:cNvSpPr>
            <a:spLocks noGrp="1"/>
          </p:cNvSpPr>
          <p:nvPr>
            <p:ph idx="1"/>
          </p:nvPr>
        </p:nvSpPr>
        <p:spPr>
          <a:xfrm>
            <a:off x="1043416" y="1818945"/>
            <a:ext cx="10055781" cy="4023360"/>
          </a:xfrm>
        </p:spPr>
        <p:txBody>
          <a:bodyPr/>
          <a:lstStyle/>
          <a:p>
            <a:r>
              <a:rPr lang="en-US" dirty="0">
                <a:hlinkClick r:id="rId2"/>
              </a:rPr>
              <a:t>https://www.rabbitmq.com/production-checklist.html</a:t>
            </a:r>
            <a:endParaRPr lang="en-US" dirty="0"/>
          </a:p>
          <a:p>
            <a:r>
              <a:rPr lang="en-US" dirty="0">
                <a:hlinkClick r:id="rId3"/>
              </a:rPr>
              <a:t>https://www.rabbitmq.com/confirms.html</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50957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45546-0EBA-B749-81E6-9E6B688BE3B4}"/>
              </a:ext>
            </a:extLst>
          </p:cNvPr>
          <p:cNvSpPr>
            <a:spLocks noGrp="1"/>
          </p:cNvSpPr>
          <p:nvPr>
            <p:ph type="title"/>
          </p:nvPr>
        </p:nvSpPr>
        <p:spPr/>
        <p:txBody>
          <a:bodyPr/>
          <a:lstStyle/>
          <a:p>
            <a:r>
              <a:rPr lang="en-US"/>
              <a:t>QUESTIONS </a:t>
            </a:r>
          </a:p>
        </p:txBody>
      </p:sp>
      <p:sp>
        <p:nvSpPr>
          <p:cNvPr id="3" name="Content Placeholder 2">
            <a:extLst>
              <a:ext uri="{FF2B5EF4-FFF2-40B4-BE49-F238E27FC236}">
                <a16:creationId xmlns:a16="http://schemas.microsoft.com/office/drawing/2014/main" xmlns="" id="{6A4BD46C-7294-174E-9C40-D5399D7AF3B9}"/>
              </a:ext>
            </a:extLst>
          </p:cNvPr>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5093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 (Rough Draft)</a:t>
            </a:r>
          </a:p>
        </p:txBody>
      </p:sp>
      <p:sp>
        <p:nvSpPr>
          <p:cNvPr id="14" name="Content Placeholder 13"/>
          <p:cNvSpPr>
            <a:spLocks noGrp="1"/>
          </p:cNvSpPr>
          <p:nvPr>
            <p:ph idx="1"/>
          </p:nvPr>
        </p:nvSpPr>
        <p:spPr/>
        <p:txBody>
          <a:bodyPr>
            <a:normAutofit fontScale="55000" lnSpcReduction="20000"/>
          </a:bodyPr>
          <a:lstStyle/>
          <a:p>
            <a:r>
              <a:rPr lang="en-US" dirty="0" err="1"/>
              <a:t>Microservices</a:t>
            </a:r>
            <a:r>
              <a:rPr lang="en-US" dirty="0"/>
              <a:t> connecting </a:t>
            </a:r>
          </a:p>
          <a:p>
            <a:r>
              <a:rPr lang="en-US" dirty="0"/>
              <a:t>How </a:t>
            </a:r>
            <a:r>
              <a:rPr lang="en-US" dirty="0" err="1"/>
              <a:t>rabbitmq</a:t>
            </a:r>
            <a:r>
              <a:rPr lang="en-US" dirty="0"/>
              <a:t> fits for </a:t>
            </a:r>
            <a:r>
              <a:rPr lang="en-US" dirty="0" err="1"/>
              <a:t>async</a:t>
            </a:r>
            <a:r>
              <a:rPr lang="en-US" dirty="0"/>
              <a:t> messaging</a:t>
            </a:r>
          </a:p>
          <a:p>
            <a:pPr lvl="1"/>
            <a:r>
              <a:rPr lang="en-US" dirty="0"/>
              <a:t>About </a:t>
            </a:r>
            <a:r>
              <a:rPr lang="en-US" dirty="0" err="1"/>
              <a:t>rabbitmq</a:t>
            </a:r>
            <a:endParaRPr lang="en-US" dirty="0"/>
          </a:p>
          <a:p>
            <a:pPr lvl="2"/>
            <a:r>
              <a:rPr lang="en-US" dirty="0"/>
              <a:t>Overview</a:t>
            </a:r>
          </a:p>
          <a:p>
            <a:pPr lvl="2"/>
            <a:r>
              <a:rPr lang="en-US" dirty="0" err="1"/>
              <a:t>Amqp</a:t>
            </a:r>
            <a:endParaRPr lang="en-US" dirty="0"/>
          </a:p>
          <a:p>
            <a:pPr lvl="2"/>
            <a:r>
              <a:rPr lang="en-US" dirty="0"/>
              <a:t>Initial look mgmt. page demo</a:t>
            </a:r>
          </a:p>
          <a:p>
            <a:pPr lvl="1"/>
            <a:r>
              <a:rPr lang="en-US" dirty="0"/>
              <a:t>Messaging patterns</a:t>
            </a:r>
          </a:p>
          <a:p>
            <a:pPr lvl="2"/>
            <a:r>
              <a:rPr lang="en-US" dirty="0"/>
              <a:t>Example patterns</a:t>
            </a:r>
          </a:p>
          <a:p>
            <a:pPr lvl="2"/>
            <a:r>
              <a:rPr lang="en-US" dirty="0"/>
              <a:t>Example failures</a:t>
            </a:r>
          </a:p>
          <a:p>
            <a:pPr lvl="2"/>
            <a:r>
              <a:rPr lang="en-US" dirty="0"/>
              <a:t>Example saga?</a:t>
            </a:r>
          </a:p>
          <a:p>
            <a:pPr lvl="1"/>
            <a:r>
              <a:rPr lang="en-US" dirty="0"/>
              <a:t>Best practices</a:t>
            </a:r>
          </a:p>
          <a:p>
            <a:pPr lvl="1"/>
            <a:r>
              <a:rPr lang="en-US" dirty="0"/>
              <a:t> Example reliable messaging</a:t>
            </a:r>
          </a:p>
          <a:p>
            <a:pPr lvl="1"/>
            <a:r>
              <a:rPr lang="en-US" dirty="0"/>
              <a:t>HA </a:t>
            </a:r>
          </a:p>
          <a:p>
            <a:pPr lvl="1"/>
            <a:r>
              <a:rPr lang="en-US" dirty="0"/>
              <a:t>Connection handling</a:t>
            </a:r>
          </a:p>
          <a:p>
            <a:pPr lvl="1"/>
            <a:r>
              <a:rPr lang="en-US" dirty="0"/>
              <a:t>Message size</a:t>
            </a:r>
          </a:p>
          <a:p>
            <a:pPr lvl="1"/>
            <a:r>
              <a:rPr lang="en-US" dirty="0"/>
              <a:t>Exchange queue </a:t>
            </a:r>
          </a:p>
          <a:p>
            <a:pPr lvl="2"/>
            <a:r>
              <a:rPr lang="en-US" dirty="0"/>
              <a:t>Names</a:t>
            </a:r>
          </a:p>
          <a:p>
            <a:pPr lvl="2"/>
            <a:r>
              <a:rPr lang="en-US" dirty="0"/>
              <a:t>Routing keys</a:t>
            </a:r>
          </a:p>
          <a:p>
            <a:pPr lvl="2"/>
            <a:r>
              <a:rPr lang="en-US" dirty="0"/>
              <a:t>Federation policy</a:t>
            </a:r>
          </a:p>
          <a:p>
            <a:pPr lvl="1"/>
            <a:endParaRPr lang="en-US" dirty="0"/>
          </a:p>
          <a:p>
            <a:r>
              <a:rPr lang="en-US" dirty="0"/>
              <a:t>Add your third bullet point here</a:t>
            </a:r>
          </a:p>
        </p:txBody>
      </p:sp>
      <p:sp>
        <p:nvSpPr>
          <p:cNvPr id="2" name="TextBox 1"/>
          <p:cNvSpPr txBox="1"/>
          <p:nvPr/>
        </p:nvSpPr>
        <p:spPr>
          <a:xfrm>
            <a:off x="4528820" y="1600200"/>
            <a:ext cx="7715445" cy="2215991"/>
          </a:xfrm>
          <a:prstGeom prst="rect">
            <a:avLst/>
          </a:prstGeom>
          <a:noFill/>
        </p:spPr>
        <p:txBody>
          <a:bodyPr wrap="none" rtlCol="0">
            <a:spAutoFit/>
          </a:bodyPr>
          <a:lstStyle/>
          <a:p>
            <a:r>
              <a:rPr lang="en-US" sz="1800" dirty="0"/>
              <a:t>What are the key points that my audience should take away from the talk</a:t>
            </a:r>
          </a:p>
          <a:p>
            <a:pPr marL="171450" indent="-171450">
              <a:buFont typeface="Arial" panose="020B0604020202020204" pitchFamily="34" charset="0"/>
              <a:buChar char="•"/>
            </a:pPr>
            <a:r>
              <a:rPr lang="en-US" sz="1800" dirty="0" err="1"/>
              <a:t>RabbitMQ</a:t>
            </a:r>
            <a:r>
              <a:rPr lang="en-US" sz="1800" dirty="0"/>
              <a:t> is a great solution for connecting </a:t>
            </a:r>
            <a:r>
              <a:rPr lang="en-US" sz="1800" dirty="0" err="1"/>
              <a:t>async</a:t>
            </a:r>
            <a:r>
              <a:rPr lang="en-US" sz="1800" dirty="0"/>
              <a:t> messaging for </a:t>
            </a:r>
            <a:r>
              <a:rPr lang="en-US" sz="1800" dirty="0" err="1"/>
              <a:t>Microservices</a:t>
            </a:r>
            <a:endParaRPr lang="en-US" sz="1800" dirty="0"/>
          </a:p>
          <a:p>
            <a:pPr marL="171450" indent="-171450">
              <a:buFont typeface="Arial" panose="020B0604020202020204" pitchFamily="34" charset="0"/>
              <a:buChar char="•"/>
            </a:pPr>
            <a:r>
              <a:rPr lang="en-US" sz="1800" dirty="0" err="1"/>
              <a:t>RabbitMQ</a:t>
            </a:r>
            <a:r>
              <a:rPr lang="en-US" sz="1800" dirty="0"/>
              <a:t> provides options for high </a:t>
            </a:r>
            <a:r>
              <a:rPr lang="en-US" sz="1800" dirty="0" err="1"/>
              <a:t>performanc</a:t>
            </a:r>
            <a:r>
              <a:rPr lang="en-US" sz="1800" dirty="0"/>
              <a:t> and high reliability </a:t>
            </a:r>
          </a:p>
          <a:p>
            <a:pPr marL="171450" indent="-171450">
              <a:buFont typeface="Arial" panose="020B0604020202020204" pitchFamily="34" charset="0"/>
              <a:buChar char="•"/>
            </a:pPr>
            <a:r>
              <a:rPr lang="en-US" sz="1800" dirty="0"/>
              <a:t>Messaging doesn’t need to be hard, it can be boring, and boring is good.</a:t>
            </a:r>
          </a:p>
          <a:p>
            <a:pPr marL="171450" indent="-171450">
              <a:buFont typeface="Arial" panose="020B0604020202020204" pitchFamily="34" charset="0"/>
              <a:buChar char="•"/>
            </a:pPr>
            <a:endParaRPr lang="en-US" sz="1800" dirty="0"/>
          </a:p>
          <a:p>
            <a:pPr marL="171450" indent="-171450">
              <a:buFont typeface="Arial" panose="020B0604020202020204" pitchFamily="34" charset="0"/>
              <a:buChar char="•"/>
            </a:pPr>
            <a:r>
              <a:rPr lang="en-US" sz="1800" dirty="0"/>
              <a:t>Monitoring New Relic ? </a:t>
            </a:r>
          </a:p>
          <a:p>
            <a:pPr marL="171450" indent="-171450">
              <a:buFont typeface="Arial" panose="020B0604020202020204" pitchFamily="34" charset="0"/>
              <a:buChar char="•"/>
            </a:pPr>
            <a:r>
              <a:rPr lang="en-US" sz="1800" dirty="0"/>
              <a:t>Federation examples</a:t>
            </a:r>
          </a:p>
          <a:p>
            <a:pPr marL="171450" indent="-171450">
              <a:buFont typeface="Arial" panose="020B0604020202020204" pitchFamily="34" charset="0"/>
              <a:buChar char="•"/>
            </a:pPr>
            <a:endParaRPr lang="en-US" sz="1200" dirty="0"/>
          </a:p>
        </p:txBody>
      </p:sp>
      <p:sp>
        <p:nvSpPr>
          <p:cNvPr id="3" name="Footer Placeholder 2"/>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RabbitMQ</a:t>
            </a:r>
            <a:r>
              <a:rPr lang="en-US" dirty="0"/>
              <a:t> </a:t>
            </a:r>
            <a:r>
              <a:rPr lang="en-US" dirty="0" smtClean="0"/>
              <a:t>Hello, world.</a:t>
            </a:r>
            <a:endParaRPr lang="en-US" dirty="0"/>
          </a:p>
        </p:txBody>
      </p:sp>
      <p:sp>
        <p:nvSpPr>
          <p:cNvPr id="4" name="Footer Placeholder 3"/>
          <p:cNvSpPr>
            <a:spLocks noGrp="1"/>
          </p:cNvSpPr>
          <p:nvPr>
            <p:ph type="ftr" sz="quarter" idx="11"/>
          </p:nvPr>
        </p:nvSpPr>
        <p:spPr/>
        <p:txBody>
          <a:bodyPr/>
          <a:lstStyle/>
          <a:p>
            <a:r>
              <a:rPr lang="en-US" dirty="0" smtClean="0"/>
              <a:t>@jsonrow</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968" y="1905000"/>
            <a:ext cx="8888889" cy="4165079"/>
          </a:xfrm>
          <a:prstGeom prst="rect">
            <a:avLst/>
          </a:prstGeom>
        </p:spPr>
      </p:pic>
    </p:spTree>
    <p:extLst>
      <p:ext uri="{BB962C8B-B14F-4D97-AF65-F5344CB8AC3E}">
        <p14:creationId xmlns:p14="http://schemas.microsoft.com/office/powerpoint/2010/main" val="133447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80206012"/>
              </p:ext>
            </p:extLst>
          </p:nvPr>
        </p:nvGraphicFramePr>
        <p:xfrm>
          <a:off x="6216650" y="1846263"/>
          <a:ext cx="4935537" cy="2255836"/>
        </p:xfrm>
        <a:graphic>
          <a:graphicData uri="http://schemas.openxmlformats.org/drawingml/2006/table">
            <a:tbl>
              <a:tblPr firstRow="1" bandRow="1">
                <a:tableStyleId>{5C22544A-7EE6-4342-B048-85BDC9FD1C3A}</a:tableStyleId>
              </a:tblPr>
              <a:tblGrid>
                <a:gridCol w="1645179">
                  <a:extLst>
                    <a:ext uri="{9D8B030D-6E8A-4147-A177-3AD203B41FA5}">
                      <a16:colId xmlns:a16="http://schemas.microsoft.com/office/drawing/2014/main" xmlns="" val="20000"/>
                    </a:ext>
                  </a:extLst>
                </a:gridCol>
                <a:gridCol w="1645179">
                  <a:extLst>
                    <a:ext uri="{9D8B030D-6E8A-4147-A177-3AD203B41FA5}">
                      <a16:colId xmlns:a16="http://schemas.microsoft.com/office/drawing/2014/main" xmlns="" val="20001"/>
                    </a:ext>
                  </a:extLst>
                </a:gridCol>
                <a:gridCol w="1645179">
                  <a:extLst>
                    <a:ext uri="{9D8B030D-6E8A-4147-A177-3AD203B41FA5}">
                      <a16:colId xmlns:a16="http://schemas.microsoft.com/office/drawing/2014/main" xmlns="" val="20002"/>
                    </a:ext>
                  </a:extLst>
                </a:gridCol>
              </a:tblGrid>
              <a:tr h="563959">
                <a:tc>
                  <a:txBody>
                    <a:bodyPr/>
                    <a:lstStyle/>
                    <a:p>
                      <a:r>
                        <a:rPr lang="en-US" dirty="0"/>
                        <a:t>Class</a:t>
                      </a:r>
                    </a:p>
                  </a:txBody>
                  <a:tcPr marL="88867" marR="88867" anchor="ctr">
                    <a:solidFill>
                      <a:srgbClr val="008282"/>
                    </a:solidFill>
                  </a:tcPr>
                </a:tc>
                <a:tc>
                  <a:txBody>
                    <a:bodyPr/>
                    <a:lstStyle/>
                    <a:p>
                      <a:pPr algn="ctr"/>
                      <a:r>
                        <a:rPr lang="en-US" dirty="0"/>
                        <a:t>Group 1</a:t>
                      </a:r>
                    </a:p>
                  </a:txBody>
                  <a:tcPr marL="88867" marR="88867" anchor="ctr">
                    <a:solidFill>
                      <a:srgbClr val="008282"/>
                    </a:solidFill>
                  </a:tcPr>
                </a:tc>
                <a:tc>
                  <a:txBody>
                    <a:bodyPr/>
                    <a:lstStyle/>
                    <a:p>
                      <a:pPr algn="ctr"/>
                      <a:r>
                        <a:rPr lang="en-US" dirty="0"/>
                        <a:t>Group 2</a:t>
                      </a:r>
                    </a:p>
                  </a:txBody>
                  <a:tcPr marL="88867" marR="88867" anchor="ctr">
                    <a:solidFill>
                      <a:srgbClr val="008282"/>
                    </a:solidFill>
                  </a:tcPr>
                </a:tc>
                <a:extLst>
                  <a:ext uri="{0D108BD9-81ED-4DB2-BD59-A6C34878D82A}">
                    <a16:rowId xmlns:a16="http://schemas.microsoft.com/office/drawing/2014/main" xmlns="" val="10000"/>
                  </a:ext>
                </a:extLst>
              </a:tr>
              <a:tr h="563959">
                <a:tc>
                  <a:txBody>
                    <a:bodyPr/>
                    <a:lstStyle/>
                    <a:p>
                      <a:r>
                        <a:rPr lang="en-US" dirty="0"/>
                        <a:t>Class 1</a:t>
                      </a:r>
                    </a:p>
                  </a:txBody>
                  <a:tcPr marL="88867" marR="88867" anchor="ctr"/>
                </a:tc>
                <a:tc>
                  <a:txBody>
                    <a:bodyPr/>
                    <a:lstStyle/>
                    <a:p>
                      <a:pPr algn="ctr"/>
                      <a:r>
                        <a:rPr lang="en-US" dirty="0"/>
                        <a:t>82</a:t>
                      </a:r>
                    </a:p>
                  </a:txBody>
                  <a:tcPr marL="88867" marR="88867" anchor="ctr"/>
                </a:tc>
                <a:tc>
                  <a:txBody>
                    <a:bodyPr/>
                    <a:lstStyle/>
                    <a:p>
                      <a:pPr algn="ctr"/>
                      <a:r>
                        <a:rPr lang="en-US" dirty="0"/>
                        <a:t>95</a:t>
                      </a:r>
                    </a:p>
                  </a:txBody>
                  <a:tcPr marL="88867" marR="88867" anchor="ctr"/>
                </a:tc>
                <a:extLst>
                  <a:ext uri="{0D108BD9-81ED-4DB2-BD59-A6C34878D82A}">
                    <a16:rowId xmlns:a16="http://schemas.microsoft.com/office/drawing/2014/main" xmlns="" val="10001"/>
                  </a:ext>
                </a:extLst>
              </a:tr>
              <a:tr h="563959">
                <a:tc>
                  <a:txBody>
                    <a:bodyPr/>
                    <a:lstStyle/>
                    <a:p>
                      <a:r>
                        <a:rPr lang="en-US" dirty="0"/>
                        <a:t>Class 2</a:t>
                      </a:r>
                    </a:p>
                  </a:txBody>
                  <a:tcPr marL="88867" marR="88867" anchor="ctr"/>
                </a:tc>
                <a:tc>
                  <a:txBody>
                    <a:bodyPr/>
                    <a:lstStyle/>
                    <a:p>
                      <a:pPr algn="ctr"/>
                      <a:r>
                        <a:rPr lang="en-US" dirty="0"/>
                        <a:t>76</a:t>
                      </a:r>
                    </a:p>
                  </a:txBody>
                  <a:tcPr marL="88867" marR="88867" anchor="ctr"/>
                </a:tc>
                <a:tc>
                  <a:txBody>
                    <a:bodyPr/>
                    <a:lstStyle/>
                    <a:p>
                      <a:pPr algn="ctr"/>
                      <a:r>
                        <a:rPr lang="en-US" dirty="0"/>
                        <a:t>88</a:t>
                      </a:r>
                    </a:p>
                  </a:txBody>
                  <a:tcPr marL="88867" marR="88867" anchor="ctr"/>
                </a:tc>
                <a:extLst>
                  <a:ext uri="{0D108BD9-81ED-4DB2-BD59-A6C34878D82A}">
                    <a16:rowId xmlns:a16="http://schemas.microsoft.com/office/drawing/2014/main" xmlns="" val="10002"/>
                  </a:ext>
                </a:extLst>
              </a:tr>
              <a:tr h="563959">
                <a:tc>
                  <a:txBody>
                    <a:bodyPr/>
                    <a:lstStyle/>
                    <a:p>
                      <a:r>
                        <a:rPr lang="en-US" dirty="0"/>
                        <a:t>Class 3</a:t>
                      </a:r>
                    </a:p>
                  </a:txBody>
                  <a:tcPr marL="88867" marR="88867" anchor="ctr"/>
                </a:tc>
                <a:tc>
                  <a:txBody>
                    <a:bodyPr/>
                    <a:lstStyle/>
                    <a:p>
                      <a:pPr algn="ctr"/>
                      <a:r>
                        <a:rPr lang="en-US" dirty="0"/>
                        <a:t>84</a:t>
                      </a:r>
                    </a:p>
                  </a:txBody>
                  <a:tcPr marL="88867" marR="88867" anchor="ctr"/>
                </a:tc>
                <a:tc>
                  <a:txBody>
                    <a:bodyPr/>
                    <a:lstStyle/>
                    <a:p>
                      <a:pPr algn="ctr"/>
                      <a:r>
                        <a:rPr lang="en-US" dirty="0"/>
                        <a:t>90</a:t>
                      </a:r>
                    </a:p>
                  </a:txBody>
                  <a:tcPr marL="88867" marR="88867" anchor="ctr"/>
                </a:tc>
                <a:extLst>
                  <a:ext uri="{0D108BD9-81ED-4DB2-BD59-A6C34878D82A}">
                    <a16:rowId xmlns:a16="http://schemas.microsoft.com/office/drawing/2014/main" xmlns="" val="10003"/>
                  </a:ext>
                </a:extLst>
              </a:tr>
            </a:tbl>
          </a:graphicData>
        </a:graphic>
      </p:graphicFrame>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61100622"/>
              </p:ext>
            </p:extLst>
          </p:nvPr>
        </p:nvGraphicFramePr>
        <p:xfrm>
          <a:off x="6216650" y="1846263"/>
          <a:ext cx="4935538"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- 2</a:t>
            </a:r>
          </a:p>
        </p:txBody>
      </p:sp>
      <p:sp>
        <p:nvSpPr>
          <p:cNvPr id="8" name="Text Placeholder 7"/>
          <p:cNvSpPr>
            <a:spLocks noGrp="1"/>
          </p:cNvSpPr>
          <p:nvPr>
            <p:ph type="body" idx="1"/>
          </p:nvPr>
        </p:nvSpPr>
        <p:spPr/>
        <p:txBody>
          <a:bodyPr/>
          <a:lstStyle/>
          <a:p>
            <a:endParaRPr lang="en-US" dirty="0"/>
          </a:p>
        </p:txBody>
      </p:sp>
      <p:sp>
        <p:nvSpPr>
          <p:cNvPr id="10" name="Content Placeholder 9"/>
          <p:cNvSpPr>
            <a:spLocks noGrp="1"/>
          </p:cNvSpPr>
          <p:nvPr>
            <p:ph sz="half" idx="2"/>
          </p:nvPr>
        </p:nvSpPr>
        <p:spPr/>
        <p:txBody>
          <a:bodyPr/>
          <a:lstStyle/>
          <a:p>
            <a:endParaRPr lang="en-US" dirty="0"/>
          </a:p>
        </p:txBody>
      </p:sp>
      <p:sp>
        <p:nvSpPr>
          <p:cNvPr id="9" name="Text Placeholder 8"/>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- 3</a:t>
            </a:r>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F7A20-7845-6848-A015-538A342CFA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6E6BE9E-FA8E-EE40-8E0D-9853C42B4BD7}"/>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xmlns="" id="{C632BD8A-DB27-CC44-A04B-F5C0D00D4642}"/>
              </a:ext>
            </a:extLst>
          </p:cNvPr>
          <p:cNvSpPr>
            <a:spLocks noGrp="1"/>
          </p:cNvSpPr>
          <p:nvPr>
            <p:ph type="body"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48638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AMQP? </a:t>
            </a:r>
          </a:p>
        </p:txBody>
      </p:sp>
      <p:sp>
        <p:nvSpPr>
          <p:cNvPr id="3" name="Content Placeholder 2"/>
          <p:cNvSpPr>
            <a:spLocks noGrp="1"/>
          </p:cNvSpPr>
          <p:nvPr>
            <p:ph idx="1"/>
          </p:nvPr>
        </p:nvSpPr>
        <p:spPr/>
        <p:txBody>
          <a:bodyPr/>
          <a:lstStyle/>
          <a:p>
            <a:r>
              <a:rPr lang="en-US" dirty="0"/>
              <a:t>Advanced Message Queue Protocol</a:t>
            </a:r>
          </a:p>
          <a:p>
            <a:r>
              <a:rPr lang="en-US" dirty="0"/>
              <a:t>Network protocol to enable client apps to communicate with compatible messaging systems</a:t>
            </a:r>
          </a:p>
          <a:p>
            <a:r>
              <a:rPr lang="en-US" dirty="0"/>
              <a:t>AMQP was designed with the following main characteristics as goals:</a:t>
            </a:r>
          </a:p>
          <a:p>
            <a:endParaRPr lang="en-US" dirty="0"/>
          </a:p>
          <a:p>
            <a:r>
              <a:rPr lang="en-US" dirty="0"/>
              <a:t>Security</a:t>
            </a:r>
          </a:p>
          <a:p>
            <a:r>
              <a:rPr lang="en-US" dirty="0"/>
              <a:t>Reliability</a:t>
            </a:r>
          </a:p>
          <a:p>
            <a:r>
              <a:rPr lang="en-US" dirty="0"/>
              <a:t>Interoperability</a:t>
            </a:r>
          </a:p>
          <a:p>
            <a:r>
              <a:rPr lang="en-US" dirty="0"/>
              <a:t>Standard</a:t>
            </a:r>
          </a:p>
          <a:p>
            <a:r>
              <a:rPr lang="en-US" dirty="0"/>
              <a:t>Open</a:t>
            </a:r>
          </a:p>
          <a:p>
            <a:endParaRPr lang="en-US" dirty="0"/>
          </a:p>
          <a:p>
            <a:endParaRPr lang="en-US" dirty="0"/>
          </a:p>
        </p:txBody>
      </p:sp>
      <p:pic>
        <p:nvPicPr>
          <p:cNvPr id="4" name="Content Placeholder 3"/>
          <p:cNvPicPr>
            <a:picLocks noChangeAspect="1"/>
          </p:cNvPicPr>
          <p:nvPr/>
        </p:nvPicPr>
        <p:blipFill>
          <a:blip r:embed="rId3"/>
          <a:stretch>
            <a:fillRect/>
          </a:stretch>
        </p:blipFill>
        <p:spPr>
          <a:xfrm>
            <a:off x="3960812" y="3163790"/>
            <a:ext cx="7085019" cy="2676121"/>
          </a:xfrm>
          <a:prstGeom prst="rect">
            <a:avLst/>
          </a:prstGeom>
        </p:spPr>
      </p:pic>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749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74565-72C9-4B4E-BF3A-366A5626F7A4}"/>
              </a:ext>
            </a:extLst>
          </p:cNvPr>
          <p:cNvSpPr>
            <a:spLocks noGrp="1"/>
          </p:cNvSpPr>
          <p:nvPr>
            <p:ph type="title"/>
          </p:nvPr>
        </p:nvSpPr>
        <p:spPr/>
        <p:txBody>
          <a:bodyPr/>
          <a:lstStyle/>
          <a:p>
            <a:r>
              <a:rPr lang="en-US"/>
              <a:t>AMQP Model</a:t>
            </a:r>
          </a:p>
        </p:txBody>
      </p:sp>
      <p:sp>
        <p:nvSpPr>
          <p:cNvPr id="3" name="Content Placeholder 2">
            <a:extLst>
              <a:ext uri="{FF2B5EF4-FFF2-40B4-BE49-F238E27FC236}">
                <a16:creationId xmlns:a16="http://schemas.microsoft.com/office/drawing/2014/main" xmlns="" id="{8D949DA3-C480-B44B-8373-4A468AD836F2}"/>
              </a:ext>
            </a:extLst>
          </p:cNvPr>
          <p:cNvSpPr>
            <a:spLocks noGrp="1"/>
          </p:cNvSpPr>
          <p:nvPr>
            <p:ph idx="1"/>
          </p:nvPr>
        </p:nvSpPr>
        <p:spPr>
          <a:xfrm>
            <a:off x="1141643" y="1805550"/>
            <a:ext cx="10055781" cy="4023360"/>
          </a:xfrm>
        </p:spPr>
        <p:txBody>
          <a:bodyPr>
            <a:normAutofit lnSpcReduction="10000"/>
          </a:bodyPr>
          <a:lstStyle/>
          <a:p>
            <a:endParaRPr lang="en-US" sz="2800" b="1" dirty="0"/>
          </a:p>
          <a:p>
            <a:r>
              <a:rPr lang="en-US" sz="2800" b="1" dirty="0"/>
              <a:t>Exchange -&gt; Binding -&gt;[Queue]</a:t>
            </a:r>
          </a:p>
          <a:p>
            <a:endParaRPr lang="en-US" b="1" dirty="0"/>
          </a:p>
          <a:p>
            <a:r>
              <a:rPr lang="en-US" b="1" dirty="0"/>
              <a:t>Exchanges</a:t>
            </a:r>
            <a:r>
              <a:rPr lang="en-US" dirty="0"/>
              <a:t> </a:t>
            </a:r>
          </a:p>
          <a:p>
            <a:r>
              <a:rPr lang="en-US" dirty="0" smtClean="0"/>
              <a:t>Receives </a:t>
            </a:r>
            <a:r>
              <a:rPr lang="en-US" dirty="0"/>
              <a:t>and routes messages </a:t>
            </a:r>
          </a:p>
          <a:p>
            <a:r>
              <a:rPr lang="en-US" b="1" dirty="0"/>
              <a:t>Binding</a:t>
            </a:r>
          </a:p>
          <a:p>
            <a:r>
              <a:rPr lang="en-US" dirty="0"/>
              <a:t>Defines the relationship between exchange and queue </a:t>
            </a:r>
          </a:p>
          <a:p>
            <a:r>
              <a:rPr lang="en-US" b="1" dirty="0"/>
              <a:t>Queues</a:t>
            </a:r>
            <a:r>
              <a:rPr lang="en-US" dirty="0"/>
              <a:t> </a:t>
            </a:r>
          </a:p>
          <a:p>
            <a:r>
              <a:rPr lang="en-US" dirty="0"/>
              <a:t>Stores messages until they are processed </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2261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My Recent </a:t>
            </a:r>
            <a:r>
              <a:rPr lang="en-US" dirty="0" err="1"/>
              <a:t>RabbitMQ</a:t>
            </a:r>
            <a:r>
              <a:rPr lang="en-US" dirty="0"/>
              <a:t> success story.</a:t>
            </a:r>
            <a:endParaRPr lang="en-US" dirty="0"/>
          </a:p>
        </p:txBody>
      </p:sp>
      <p:pic>
        <p:nvPicPr>
          <p:cNvPr id="4" name="Picture Placeholder 3"/>
          <p:cNvPicPr>
            <a:picLocks noGrp="1" noChangeAspect="1"/>
          </p:cNvPicPr>
          <p:nvPr>
            <p:ph type="pic" idx="1"/>
          </p:nvPr>
        </p:nvPicPr>
        <p:blipFill>
          <a:blip r:embed="rId3">
            <a:extLst>
              <a:ext uri="{28A0092B-C50C-407E-A947-70E740481C1C}">
                <a14:useLocalDpi xmlns:a14="http://schemas.microsoft.com/office/drawing/2010/main" val="0"/>
              </a:ext>
            </a:extLst>
          </a:blip>
          <a:srcRect t="19727" b="19727"/>
          <a:stretch>
            <a:fillRect/>
          </a:stretch>
        </p:blipFill>
        <p:spPr/>
      </p:pic>
      <p:sp>
        <p:nvSpPr>
          <p:cNvPr id="5" name="Text Placeholder 4"/>
          <p:cNvSpPr>
            <a:spLocks noGrp="1"/>
          </p:cNvSpPr>
          <p:nvPr>
            <p:ph type="body" sz="half" idx="2"/>
          </p:nvPr>
        </p:nvSpPr>
        <p:spPr/>
        <p:txBody>
          <a:bodyPr/>
          <a:lstStyle/>
          <a:p>
            <a:r>
              <a:rPr lang="en-US" dirty="0" smtClean="0"/>
              <a:t>Refining a services boundaries and switching to </a:t>
            </a:r>
            <a:r>
              <a:rPr lang="en-US" dirty="0" err="1" smtClean="0"/>
              <a:t>RabbitMQ</a:t>
            </a:r>
            <a:endParaRPr lang="en-US" dirty="0"/>
          </a:p>
        </p:txBody>
      </p:sp>
      <p:sp>
        <p:nvSpPr>
          <p:cNvPr id="2" name="Footer Placeholder 1"/>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Recent </a:t>
            </a:r>
            <a:r>
              <a:rPr lang="en-US" dirty="0" err="1" smtClean="0"/>
              <a:t>RabbitMQ</a:t>
            </a:r>
            <a:r>
              <a:rPr lang="en-US" dirty="0" smtClean="0"/>
              <a:t> success story.</a:t>
            </a:r>
            <a:endParaRPr lang="en-US" dirty="0"/>
          </a:p>
        </p:txBody>
      </p:sp>
      <p:graphicFrame>
        <p:nvGraphicFramePr>
          <p:cNvPr id="4"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99096036"/>
              </p:ext>
            </p:extLst>
          </p:nvPr>
        </p:nvGraphicFramePr>
        <p:xfrm>
          <a:off x="1096963" y="1846263"/>
          <a:ext cx="10055225" cy="4022725"/>
        </p:xfrm>
        <a:graphic>
          <a:graphicData uri="http://schemas.openxmlformats.org/drawingml/2006/chart">
            <c:chart xmlns:c="http://schemas.openxmlformats.org/drawingml/2006/chart" xmlns:r="http://schemas.openxmlformats.org/officeDocument/2006/relationships" r:id="rId3"/>
          </a:graphicData>
        </a:graphic>
      </p:graphicFrame>
      <p:sp>
        <p:nvSpPr>
          <p:cNvPr id="5" name="Footer Placeholder 4"/>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35938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I’m currently working 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Breaking up a </a:t>
            </a:r>
            <a:r>
              <a:rPr lang="en-US" b="1" dirty="0" err="1"/>
              <a:t>monilith</a:t>
            </a:r>
            <a:endParaRPr lang="en-US" b="1" dirty="0"/>
          </a:p>
          <a:p>
            <a:r>
              <a:rPr lang="en-US" dirty="0"/>
              <a:t>Teams work in small teams organized around business domains</a:t>
            </a:r>
          </a:p>
          <a:p>
            <a:r>
              <a:rPr lang="en-US" dirty="0"/>
              <a:t>Teams are a combination of developers, BA, SQE, and SRE.</a:t>
            </a:r>
          </a:p>
          <a:p>
            <a:r>
              <a:rPr lang="en-US" dirty="0"/>
              <a:t>Notable Technologies - .NET Core, Vue.js, Docker, Linux, </a:t>
            </a:r>
            <a:r>
              <a:rPr lang="en-US" dirty="0" err="1"/>
              <a:t>RabbitMQ</a:t>
            </a:r>
            <a:r>
              <a:rPr lang="en-US" dirty="0"/>
              <a:t>, Chef, </a:t>
            </a:r>
            <a:r>
              <a:rPr lang="en-US" dirty="0" err="1"/>
              <a:t>RavenDB</a:t>
            </a:r>
          </a:p>
          <a:p>
            <a:r>
              <a:rPr lang="en-US" dirty="0"/>
              <a:t>We needed messaging but unsure what topology was needed.</a:t>
            </a:r>
          </a:p>
          <a:p>
            <a:endParaRPr lang="en-US" dirty="0"/>
          </a:p>
          <a:p>
            <a:pPr marL="0" indent="0">
              <a:buNone/>
            </a:pPr>
            <a:r>
              <a:rPr lang="en-US" b="1" dirty="0" err="1"/>
              <a:t>RabbitMQ</a:t>
            </a:r>
            <a:endParaRPr lang="en-US" b="1" dirty="0"/>
          </a:p>
          <a:p>
            <a:pPr marL="0" indent="0">
              <a:buNone/>
            </a:pPr>
            <a:r>
              <a:rPr lang="en-US" dirty="0"/>
              <a:t>3.7.7</a:t>
            </a:r>
          </a:p>
          <a:p>
            <a:pPr marL="0" indent="0">
              <a:buNone/>
            </a:pPr>
            <a:r>
              <a:rPr lang="en-US" dirty="0"/>
              <a:t>Clusters of 2 nodes</a:t>
            </a:r>
          </a:p>
          <a:p>
            <a:pPr marL="0" indent="0">
              <a:buNone/>
            </a:pPr>
            <a:r>
              <a:rPr lang="en-US" dirty="0" err="1"/>
              <a:t>HAProxy</a:t>
            </a:r>
            <a:r>
              <a:rPr lang="en-US" dirty="0"/>
              <a:t> used as </a:t>
            </a:r>
            <a:r>
              <a:rPr lang="en-US" dirty="0" err="1"/>
              <a:t>loadbalancer</a:t>
            </a:r>
            <a:r>
              <a:rPr lang="en-US" dirty="0"/>
              <a:t> </a:t>
            </a:r>
            <a:r>
              <a:rPr lang="en-US" dirty="0" err="1"/>
              <a:t>infront</a:t>
            </a:r>
            <a:r>
              <a:rPr lang="en-US" dirty="0"/>
              <a:t> of </a:t>
            </a:r>
            <a:r>
              <a:rPr lang="en-US" dirty="0" err="1"/>
              <a:t>RabbitMQ</a:t>
            </a:r>
            <a:r>
              <a:rPr lang="en-US" dirty="0"/>
              <a:t> instances</a:t>
            </a:r>
          </a:p>
          <a:p>
            <a:pPr marL="0" indent="0">
              <a:buNone/>
            </a:pPr>
            <a:r>
              <a:rPr lang="en-US" dirty="0"/>
              <a:t>HA queues synced between nodes</a:t>
            </a:r>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188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Microservice messaging landscape</a:t>
            </a:r>
          </a:p>
        </p:txBody>
      </p:sp>
      <p:sp>
        <p:nvSpPr>
          <p:cNvPr id="3" name="Content Placeholder 2"/>
          <p:cNvSpPr>
            <a:spLocks noGrp="1"/>
          </p:cNvSpPr>
          <p:nvPr>
            <p:ph idx="1"/>
          </p:nvPr>
        </p:nvSpPr>
        <p:spPr/>
        <p:txBody>
          <a:bodyPr>
            <a:normAutofit lnSpcReduction="10000"/>
          </a:bodyPr>
          <a:lstStyle/>
          <a:p>
            <a:pPr marL="0" indent="0">
              <a:buNone/>
            </a:pPr>
            <a:r>
              <a:rPr lang="en-US">
                <a:latin typeface="+mj-lt"/>
              </a:rPr>
              <a:t>Historical Context - Control and standardize application integrations.</a:t>
            </a:r>
          </a:p>
          <a:p>
            <a:pPr>
              <a:buFont typeface="Arial" panose="020B0604020202020204" pitchFamily="34" charset="0"/>
              <a:buChar char="•"/>
            </a:pPr>
            <a:r>
              <a:rPr lang="en-US"/>
              <a:t> SOA</a:t>
            </a:r>
          </a:p>
          <a:p>
            <a:pPr>
              <a:buFont typeface="Arial" panose="020B0604020202020204" pitchFamily="34" charset="0"/>
              <a:buChar char="•"/>
            </a:pPr>
            <a:r>
              <a:rPr lang="en-US"/>
              <a:t> ESB</a:t>
            </a:r>
          </a:p>
          <a:p>
            <a:pPr>
              <a:buFont typeface="Arial" panose="020B0604020202020204" pitchFamily="34" charset="0"/>
              <a:buChar char="•"/>
            </a:pPr>
            <a:r>
              <a:rPr lang="en-US"/>
              <a:t> WS-*</a:t>
            </a:r>
          </a:p>
          <a:p>
            <a:pPr marL="0" indent="0">
              <a:buNone/>
            </a:pPr>
            <a:r>
              <a:rPr lang="en-US">
                <a:latin typeface="+mj-lt"/>
              </a:rPr>
              <a:t>Continuing Trends - Decentralization and team autonomy. </a:t>
            </a:r>
          </a:p>
          <a:p>
            <a:pPr>
              <a:buFont typeface="Arial" panose="020B0604020202020204" pitchFamily="34" charset="0"/>
              <a:buChar char="•"/>
            </a:pPr>
            <a:r>
              <a:rPr lang="en-US"/>
              <a:t> Interactions over HTTP or lightweight messaging</a:t>
            </a:r>
          </a:p>
          <a:p>
            <a:pPr>
              <a:buFont typeface="Arial" panose="020B0604020202020204" pitchFamily="34" charset="0"/>
              <a:buChar char="•"/>
            </a:pPr>
            <a:r>
              <a:rPr lang="en-US"/>
              <a:t> Focus on the goals, intended benefits and principles before technologies</a:t>
            </a:r>
          </a:p>
          <a:p>
            <a:pPr>
              <a:buFont typeface="Arial" panose="020B0604020202020204" pitchFamily="34" charset="0"/>
              <a:buChar char="•"/>
            </a:pPr>
            <a:r>
              <a:rPr lang="en-US"/>
              <a:t> Follow development patterns observed within numerous organizations (</a:t>
            </a:r>
            <a:r>
              <a:rPr lang="en-US" b="1"/>
              <a:t>TODO RabbiMQ Examples</a:t>
            </a:r>
            <a:r>
              <a:rPr lang="en-US"/>
              <a:t>)</a:t>
            </a:r>
          </a:p>
          <a:p>
            <a:pPr>
              <a:buFont typeface="Arial" panose="020B0604020202020204" pitchFamily="34" charset="0"/>
              <a:buChar char="•"/>
            </a:pPr>
            <a:r>
              <a:rPr lang="en-US"/>
              <a:t>VM configuration deployment pipeline moving towards more optimized containers</a:t>
            </a:r>
          </a:p>
          <a:p>
            <a:pPr marL="0" indent="0">
              <a:buNone/>
            </a:pPr>
            <a:endParaRPr lang="en-US"/>
          </a:p>
        </p:txBody>
      </p:sp>
      <p:sp>
        <p:nvSpPr>
          <p:cNvPr id="4" name="Footer Placeholder 3"/>
          <p:cNvSpPr>
            <a:spLocks noGrp="1"/>
          </p:cNvSpPr>
          <p:nvPr>
            <p:ph type="ftr" sz="quarter" idx="11"/>
          </p:nvPr>
        </p:nvSpPr>
        <p:spPr/>
        <p:txBody>
          <a:bodyPr/>
          <a:lstStyle/>
          <a:p>
            <a:r>
              <a:rPr lang="en-US" dirty="0" smtClean="0"/>
              <a:t>@jsonrow</a:t>
            </a:r>
            <a:endParaRPr lang="en-US" dirty="0"/>
          </a:p>
        </p:txBody>
      </p:sp>
    </p:spTree>
    <p:extLst>
      <p:ext uri="{BB962C8B-B14F-4D97-AF65-F5344CB8AC3E}">
        <p14:creationId xmlns:p14="http://schemas.microsoft.com/office/powerpoint/2010/main" val="2683457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microsoft.com/office/2006/metadata/properties"/>
    <ds:schemaRef ds:uri="http://schemas.microsoft.com/office/infopath/2007/PartnerControls"/>
    <ds:schemaRef ds:uri="http://purl.org/dc/terms/"/>
    <ds:schemaRef ds:uri="http://schemas.microsoft.com/office/2006/documentManagement/types"/>
    <ds:schemaRef ds:uri="4873beb7-5857-4685-be1f-d57550cc96cc"/>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17481</TotalTime>
  <Words>1394</Words>
  <Application>Microsoft Office PowerPoint</Application>
  <PresentationFormat>Custom</PresentationFormat>
  <Paragraphs>332</Paragraphs>
  <Slides>36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Retrospect</vt:lpstr>
      <vt:lpstr>Microservice Plumbing With RabbitMQ</vt:lpstr>
      <vt:lpstr>RabbitMQ Overview </vt:lpstr>
      <vt:lpstr>RabbitMQ Hello, world.</vt:lpstr>
      <vt:lpstr>What is AMQP? </vt:lpstr>
      <vt:lpstr>AMQP Model</vt:lpstr>
      <vt:lpstr>My Recent RabbitMQ success story.</vt:lpstr>
      <vt:lpstr>My Recent RabbitMQ success story.</vt:lpstr>
      <vt:lpstr>What I’m currently working on.</vt:lpstr>
      <vt:lpstr>Microservice messaging landscape</vt:lpstr>
      <vt:lpstr>Service Boundaries </vt:lpstr>
      <vt:lpstr>ProtoLabs RabbitMQ Evolution</vt:lpstr>
      <vt:lpstr>Direct Exchange</vt:lpstr>
      <vt:lpstr>Fan out example</vt:lpstr>
      <vt:lpstr>Topic exchange example</vt:lpstr>
      <vt:lpstr>.NET Core Code Samples</vt:lpstr>
      <vt:lpstr>Competing Consumers </vt:lpstr>
      <vt:lpstr>Hashing Exchange Example </vt:lpstr>
      <vt:lpstr>Rabbitmq use cases</vt:lpstr>
      <vt:lpstr>Lessons Learned</vt:lpstr>
      <vt:lpstr>Investigate / Future 3.8 and beyond</vt:lpstr>
      <vt:lpstr>What is AMQP?</vt:lpstr>
      <vt:lpstr>High Availability</vt:lpstr>
      <vt:lpstr>High Performance </vt:lpstr>
      <vt:lpstr>Monitoring</vt:lpstr>
      <vt:lpstr>Messaging topologies </vt:lpstr>
      <vt:lpstr>Architecture examples?</vt:lpstr>
      <vt:lpstr>Must Read Topics</vt:lpstr>
      <vt:lpstr>QUESTIONS </vt:lpstr>
      <vt:lpstr>Outline (Rough Draft)</vt:lpstr>
      <vt:lpstr>Two Content Layout with Table</vt:lpstr>
      <vt:lpstr>Two Content Layout with SmartArt</vt:lpstr>
      <vt:lpstr>Add a Slide Title - 2</vt:lpstr>
      <vt:lpstr>Add a Slide Title - 3</vt:lpstr>
      <vt:lpstr>PowerPoint Presentation</vt:lpstr>
      <vt:lpstr>Add a Slide Title - 4</vt:lpstr>
      <vt:lpstr>PowerPoint Presentation</vt:lpstr>
    </vt:vector>
  </TitlesOfParts>
  <Company>Proto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Jason Rowe</dc:creator>
  <cp:lastModifiedBy>Jason Rowe</cp:lastModifiedBy>
  <cp:revision>77</cp:revision>
  <dcterms:created xsi:type="dcterms:W3CDTF">2019-03-02T14:41:53Z</dcterms:created>
  <dcterms:modified xsi:type="dcterms:W3CDTF">2019-04-07T21:44:46Z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