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41"/>
  </p:notesMasterIdLst>
  <p:handoutMasterIdLst>
    <p:handoutMasterId r:id="rId42"/>
  </p:handoutMasterIdLst>
  <p:sldIdLst>
    <p:sldId id="257" r:id="rId5"/>
    <p:sldId id="277" r:id="rId6"/>
    <p:sldId id="296" r:id="rId7"/>
    <p:sldId id="272" r:id="rId8"/>
    <p:sldId id="273" r:id="rId9"/>
    <p:sldId id="290" r:id="rId10"/>
    <p:sldId id="275" r:id="rId11"/>
    <p:sldId id="297" r:id="rId12"/>
    <p:sldId id="279" r:id="rId13"/>
    <p:sldId id="291" r:id="rId14"/>
    <p:sldId id="295" r:id="rId15"/>
    <p:sldId id="292" r:id="rId16"/>
    <p:sldId id="293" r:id="rId17"/>
    <p:sldId id="294" r:id="rId18"/>
    <p:sldId id="281" r:id="rId19"/>
    <p:sldId id="282" r:id="rId20"/>
    <p:sldId id="285" r:id="rId21"/>
    <p:sldId id="274" r:id="rId22"/>
    <p:sldId id="286" r:id="rId23"/>
    <p:sldId id="288" r:id="rId24"/>
    <p:sldId id="287" r:id="rId25"/>
    <p:sldId id="278" r:id="rId26"/>
    <p:sldId id="276" r:id="rId27"/>
    <p:sldId id="289" r:id="rId28"/>
    <p:sldId id="268" r:id="rId29"/>
    <p:sldId id="267" r:id="rId30"/>
    <p:sldId id="269" r:id="rId31"/>
    <p:sldId id="270" r:id="rId32"/>
    <p:sldId id="259" r:id="rId33"/>
    <p:sldId id="261" r:id="rId34"/>
    <p:sldId id="284" r:id="rId35"/>
    <p:sldId id="262" r:id="rId36"/>
    <p:sldId id="263" r:id="rId37"/>
    <p:sldId id="271" r:id="rId38"/>
    <p:sldId id="283" r:id="rId39"/>
    <p:sldId id="265"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46" d="100"/>
          <a:sy n="146" d="100"/>
        </p:scale>
        <p:origin x="106" y="55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456503160"/>
        <c:axId val="456500416"/>
      </c:barChart>
      <c:catAx>
        <c:axId val="456503160"/>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6500416"/>
        <c:crosses val="autoZero"/>
        <c:auto val="1"/>
        <c:lblAlgn val="ctr"/>
        <c:lblOffset val="100"/>
        <c:noMultiLvlLbl val="0"/>
      </c:catAx>
      <c:valAx>
        <c:axId val="456500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6503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195207" cy="1206817"/>
        </a:xfrm>
        <a:prstGeom prst="roundRect">
          <a:avLst>
            <a:gd name="adj" fmla="val 10000"/>
          </a:avLst>
        </a:prstGeom>
        <a:gradFill rotWithShape="0">
          <a:gsLst>
            <a:gs pos="0">
              <a:srgbClr val="703000"/>
            </a:gs>
            <a:gs pos="50000">
              <a:srgbClr val="A44A00"/>
            </a:gs>
            <a:gs pos="70000">
              <a:srgbClr val="BC5500"/>
            </a:gs>
            <a:gs pos="100000">
              <a:srgbClr val="F26D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Task 1</a:t>
          </a:r>
        </a:p>
      </dsp:txBody>
      <dsp:txXfrm>
        <a:off x="35346" y="35346"/>
        <a:ext cx="2892958" cy="1136125"/>
      </dsp:txXfrm>
    </dsp:sp>
    <dsp:sp modelId="{CA544AF7-F7B2-4CA5-9251-B4CDB8D06634}">
      <dsp:nvSpPr>
        <dsp:cNvPr id="0" name=""/>
        <dsp:cNvSpPr/>
      </dsp:nvSpPr>
      <dsp:spPr>
        <a:xfrm>
          <a:off x="370165" y="1407953"/>
          <a:ext cx="4195207" cy="1206817"/>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Task 2</a:t>
          </a:r>
        </a:p>
      </dsp:txBody>
      <dsp:txXfrm>
        <a:off x="405511" y="1443299"/>
        <a:ext cx="2969918" cy="1136125"/>
      </dsp:txXfrm>
    </dsp:sp>
    <dsp:sp modelId="{2AE92D3F-F0FA-45DD-BB60-4C6FBC6BC016}">
      <dsp:nvSpPr>
        <dsp:cNvPr id="0" name=""/>
        <dsp:cNvSpPr/>
      </dsp:nvSpPr>
      <dsp:spPr>
        <a:xfrm>
          <a:off x="740330" y="2815907"/>
          <a:ext cx="4195207" cy="1206817"/>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dirty="0"/>
            <a:t>Task 3</a:t>
          </a:r>
        </a:p>
      </dsp:txBody>
      <dsp:txXfrm>
        <a:off x="775676" y="2851253"/>
        <a:ext cx="2969918" cy="1136125"/>
      </dsp:txXfrm>
    </dsp:sp>
    <dsp:sp modelId="{9CA877D8-99F8-40A0-89E9-59A61C9A70F4}">
      <dsp:nvSpPr>
        <dsp:cNvPr id="0" name=""/>
        <dsp:cNvSpPr/>
      </dsp:nvSpPr>
      <dsp:spPr>
        <a:xfrm>
          <a:off x="3410775" y="915169"/>
          <a:ext cx="784431" cy="78443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3587272" y="915169"/>
        <a:ext cx="431437" cy="590284"/>
      </dsp:txXfrm>
    </dsp:sp>
    <dsp:sp modelId="{62643EF2-016C-41F1-8CBC-398422A85727}">
      <dsp:nvSpPr>
        <dsp:cNvPr id="0" name=""/>
        <dsp:cNvSpPr/>
      </dsp:nvSpPr>
      <dsp:spPr>
        <a:xfrm>
          <a:off x="3780941" y="2315078"/>
          <a:ext cx="784431" cy="78443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3957438" y="2315078"/>
        <a:ext cx="431437" cy="5902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3/31/2019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3/31/2019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3/31/2019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3/31/2019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3/31/2019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1.xml"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3" Type="http://schemas.openxmlformats.org/officeDocument/2006/relationships/hyperlink" Target="https://www.rabbitmq.com/confirms.html" TargetMode="External" /><Relationship Id="rId2" Type="http://schemas.openxmlformats.org/officeDocument/2006/relationships/hyperlink" Target="https://www.rabbitmq.com/production-checklist.html" TargetMode="Externa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pPr fontAlgn="base"/>
            <a:r>
              <a:rPr lang="en-US" sz="2000" b="1" dirty="0"/>
              <a:t>Smart endpoints and </a:t>
            </a:r>
            <a:r>
              <a:rPr lang="en-US" sz="2000" b="1"/>
              <a:t>dumb pipes</a:t>
            </a:r>
            <a:endParaRPr lang="en-US" sz="2000" b="1" dirty="0"/>
          </a:p>
        </p:txBody>
      </p:sp>
      <p:sp>
        <p:nvSpPr>
          <p:cNvPr id="3" name="TextBox 2"/>
          <p:cNvSpPr txBox="1"/>
          <p:nvPr/>
        </p:nvSpPr>
        <p:spPr>
          <a:xfrm>
            <a:off x="7389812" y="5221296"/>
            <a:ext cx="4495801" cy="1015663"/>
          </a:xfrm>
          <a:prstGeom prst="rect">
            <a:avLst/>
          </a:prstGeom>
          <a:noFill/>
        </p:spPr>
        <p:txBody>
          <a:bodyPr wrap="square" rtlCol="0" anchor="t" anchorCtr="0">
            <a:spAutoFit/>
          </a:bodyPr>
          <a:lstStyle/>
          <a:p>
            <a:pPr algn="r"/>
            <a:r>
              <a:rPr lang="en-US" sz="2000" dirty="0">
                <a:latin typeface="+mj-lt"/>
                <a:cs typeface="Arial" panose="020B0604020202020204" pitchFamily="34" charset="0"/>
              </a:rPr>
              <a:t>jasonrowe@gmail.com</a:t>
            </a:r>
          </a:p>
          <a:p>
            <a:pPr algn="r"/>
            <a:r>
              <a:rPr lang="en-US" sz="2000" dirty="0">
                <a:latin typeface="+mj-lt"/>
                <a:cs typeface="Arial" panose="020B0604020202020204" pitchFamily="34" charset="0"/>
              </a:rPr>
              <a:t>@</a:t>
            </a:r>
            <a:r>
              <a:rPr lang="en-US" sz="2000" dirty="0" err="1">
                <a:latin typeface="+mj-lt"/>
                <a:cs typeface="Arial" panose="020B0604020202020204" pitchFamily="34" charset="0"/>
              </a:rPr>
              <a:t>jsonrow</a:t>
            </a:r>
            <a:endParaRPr lang="en-US" sz="2000" dirty="0">
              <a:latin typeface="+mj-lt"/>
              <a:cs typeface="Arial" panose="020B0604020202020204" pitchFamily="34" charset="0"/>
            </a:endParaRPr>
          </a:p>
          <a:p>
            <a:pPr algn="r"/>
            <a:r>
              <a:rPr lang="en-US" sz="2000" dirty="0" err="1">
                <a:latin typeface="+mj-lt"/>
                <a:cs typeface="Arial" panose="020B0604020202020204" pitchFamily="34" charset="0"/>
              </a:rPr>
              <a:t>ProtoLabs</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a16="http://schemas.microsoft.com/office/drawing/2014/main" id="{33B998C3-52C7-444E-BB5A-FC8C4EC8A96C}"/>
              </a:ext>
            </a:extLst>
          </p:cNvPr>
          <p:cNvSpPr/>
          <p:nvPr/>
        </p:nvSpPr>
        <p:spPr>
          <a:xfrm>
            <a:off x="752958" y="3097147"/>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Publisher</a:t>
            </a:r>
          </a:p>
        </p:txBody>
      </p:sp>
      <p:cxnSp>
        <p:nvCxnSpPr>
          <p:cNvPr id="5" name="Straight Arrow Connector 4">
            <a:extLst>
              <a:ext uri="{FF2B5EF4-FFF2-40B4-BE49-F238E27FC236}">
                <a16:creationId xmlns:a16="http://schemas.microsoft.com/office/drawing/2014/main" id="{26063CBA-F54D-394A-A34F-4115EC0D3847}"/>
              </a:ext>
            </a:extLst>
          </p:cNvPr>
          <p:cNvCxnSpPr>
            <a:cxnSpLocks/>
            <a:stCxn id="4" idx="6"/>
            <a:endCxn id="25" idx="1"/>
          </p:cNvCxnSpPr>
          <p:nvPr/>
        </p:nvCxnSpPr>
        <p:spPr>
          <a:xfrm>
            <a:off x="3030027" y="3637394"/>
            <a:ext cx="835995" cy="1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C975FDF-46CF-B347-8B5B-96D7950F9B9F}"/>
              </a:ext>
            </a:extLst>
          </p:cNvPr>
          <p:cNvSpPr/>
          <p:nvPr/>
        </p:nvSpPr>
        <p:spPr>
          <a:xfrm>
            <a:off x="9180315" y="192238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0" name="Oval 19">
            <a:extLst>
              <a:ext uri="{FF2B5EF4-FFF2-40B4-BE49-F238E27FC236}">
                <a16:creationId xmlns:a16="http://schemas.microsoft.com/office/drawing/2014/main" id="{CE4DDD93-BF6A-CA4F-A187-EB21B46E7EE6}"/>
              </a:ext>
            </a:extLst>
          </p:cNvPr>
          <p:cNvSpPr/>
          <p:nvPr/>
        </p:nvSpPr>
        <p:spPr>
          <a:xfrm>
            <a:off x="9188017" y="3104136"/>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2" name="Oval 21">
            <a:extLst>
              <a:ext uri="{FF2B5EF4-FFF2-40B4-BE49-F238E27FC236}">
                <a16:creationId xmlns:a16="http://schemas.microsoft.com/office/drawing/2014/main" id="{787ACDD4-72C7-3A4D-AA5B-3354BABF069D}"/>
              </a:ext>
            </a:extLst>
          </p:cNvPr>
          <p:cNvSpPr/>
          <p:nvPr/>
        </p:nvSpPr>
        <p:spPr>
          <a:xfrm>
            <a:off x="9180314" y="445341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5" name="Rectangle: Rounded Corners 24">
            <a:extLst>
              <a:ext uri="{FF2B5EF4-FFF2-40B4-BE49-F238E27FC236}">
                <a16:creationId xmlns:a16="http://schemas.microsoft.com/office/drawing/2014/main" id="{3F704208-5435-C347-A13F-823382A2FCF3}"/>
              </a:ext>
            </a:extLst>
          </p:cNvPr>
          <p:cNvSpPr/>
          <p:nvPr/>
        </p:nvSpPr>
        <p:spPr>
          <a:xfrm>
            <a:off x="3866022" y="3115873"/>
            <a:ext cx="2001475"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Fan out exchange </a:t>
            </a:r>
          </a:p>
        </p:txBody>
      </p:sp>
      <p:sp>
        <p:nvSpPr>
          <p:cNvPr id="31" name="Rectangle: Rounded Corners 30">
            <a:extLst>
              <a:ext uri="{FF2B5EF4-FFF2-40B4-BE49-F238E27FC236}">
                <a16:creationId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a16="http://schemas.microsoft.com/office/drawing/2014/main" id="{F8AAA69A-E8D9-1B4E-996F-34029F7F7E44}"/>
              </a:ext>
            </a:extLst>
          </p:cNvPr>
          <p:cNvCxnSpPr>
            <a:cxnSpLocks/>
            <a:stCxn id="25" idx="3"/>
            <a:endCxn id="33" idx="1"/>
          </p:cNvCxnSpPr>
          <p:nvPr/>
        </p:nvCxnSpPr>
        <p:spPr>
          <a:xfrm>
            <a:off x="5867497" y="3656120"/>
            <a:ext cx="74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84F913-E9AC-3A45-B5C8-2D61DB082359}"/>
              </a:ext>
            </a:extLst>
          </p:cNvPr>
          <p:cNvCxnSpPr>
            <a:cxnSpLocks/>
            <a:stCxn id="25" idx="3"/>
            <a:endCxn id="31" idx="1"/>
          </p:cNvCxnSpPr>
          <p:nvPr/>
        </p:nvCxnSpPr>
        <p:spPr>
          <a:xfrm flipV="1">
            <a:off x="5867497" y="2480130"/>
            <a:ext cx="748241" cy="117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A5D730D-1095-5C46-9B9F-63A0C8FF4EC4}"/>
              </a:ext>
            </a:extLst>
          </p:cNvPr>
          <p:cNvCxnSpPr>
            <a:cxnSpLocks/>
            <a:stCxn id="25" idx="3"/>
            <a:endCxn id="35" idx="1"/>
          </p:cNvCxnSpPr>
          <p:nvPr/>
        </p:nvCxnSpPr>
        <p:spPr>
          <a:xfrm>
            <a:off x="5867497" y="3656120"/>
            <a:ext cx="748241" cy="13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D23FC08-D44C-1247-8148-0233A8134F8B}"/>
              </a:ext>
            </a:extLst>
          </p:cNvPr>
          <p:cNvCxnSpPr>
            <a:cxnSpLocks/>
            <a:stCxn id="31" idx="3"/>
            <a:endCxn id="16" idx="2"/>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BFC43AB4-1F6A-C64C-9E4B-092E474C78D3}"/>
              </a:ext>
            </a:extLst>
          </p:cNvPr>
          <p:cNvCxnSpPr>
            <a:cxnSpLocks/>
            <a:stCxn id="33" idx="3"/>
            <a:endCxn id="20" idx="2"/>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0981754-DC72-6D40-A1E0-9DCF49D13C78}"/>
              </a:ext>
            </a:extLst>
          </p:cNvPr>
          <p:cNvCxnSpPr>
            <a:cxnSpLocks/>
            <a:stCxn id="35" idx="3"/>
            <a:endCxn id="22" idx="2"/>
          </p:cNvCxnSpPr>
          <p:nvPr/>
        </p:nvCxnSpPr>
        <p:spPr>
          <a:xfrm>
            <a:off x="8439776" y="4993659"/>
            <a:ext cx="740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C3A4-28FC-CE40-9B85-1AC384A122B3}"/>
              </a:ext>
            </a:extLst>
          </p:cNvPr>
          <p:cNvSpPr>
            <a:spLocks noGrp="1"/>
          </p:cNvSpPr>
          <p:nvPr>
            <p:ph type="title"/>
          </p:nvPr>
        </p:nvSpPr>
        <p:spPr/>
        <p:txBody>
          <a:bodyPr/>
          <a:lstStyle/>
          <a:p>
            <a:r>
              <a:rPr lang="en-US"/>
              <a:t>Direct Exchange</a:t>
            </a:r>
          </a:p>
        </p:txBody>
      </p:sp>
      <p:sp>
        <p:nvSpPr>
          <p:cNvPr id="4" name="Oval 3">
            <a:extLst>
              <a:ext uri="{FF2B5EF4-FFF2-40B4-BE49-F238E27FC236}">
                <a16:creationId xmlns:a16="http://schemas.microsoft.com/office/drawing/2014/main" id="{98E12714-002A-8F45-B772-89E1E4B6AFAD}"/>
              </a:ext>
            </a:extLst>
          </p:cNvPr>
          <p:cNvSpPr/>
          <p:nvPr/>
        </p:nvSpPr>
        <p:spPr>
          <a:xfrm flipH="1">
            <a:off x="152697" y="3382351"/>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Peblisher</a:t>
            </a:r>
          </a:p>
        </p:txBody>
      </p:sp>
      <p:sp>
        <p:nvSpPr>
          <p:cNvPr id="5" name="Rectangle: Rounded Corners 4">
            <a:extLst>
              <a:ext uri="{FF2B5EF4-FFF2-40B4-BE49-F238E27FC236}">
                <a16:creationId xmlns:a16="http://schemas.microsoft.com/office/drawing/2014/main" id="{C984AE45-7F4B-3E4E-A4AB-324EA04B080A}"/>
              </a:ext>
            </a:extLst>
          </p:cNvPr>
          <p:cNvSpPr/>
          <p:nvPr/>
        </p:nvSpPr>
        <p:spPr>
          <a:xfrm>
            <a:off x="3953667" y="3382351"/>
            <a:ext cx="25793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a16="http://schemas.microsoft.com/office/drawing/2014/main" id="{D0E690B5-65C2-1A4D-84B7-B0BBEA911F8E}"/>
              </a:ext>
            </a:extLst>
          </p:cNvPr>
          <p:cNvSpPr txBox="1"/>
          <p:nvPr/>
        </p:nvSpPr>
        <p:spPr>
          <a:xfrm>
            <a:off x="2318788" y="4067981"/>
            <a:ext cx="1356572" cy="1631143"/>
          </a:xfrm>
          <a:prstGeom prst="rect">
            <a:avLst/>
          </a:prstGeom>
          <a:noFill/>
        </p:spPr>
        <p:txBody>
          <a:bodyPr wrap="square" rtlCol="0">
            <a:spAutoFit/>
          </a:bodyPr>
          <a:lstStyle/>
          <a:p>
            <a:pPr algn="l"/>
            <a:r>
              <a:rPr lang="en-US"/>
              <a:t>Created</a:t>
            </a:r>
          </a:p>
          <a:p>
            <a:pPr algn="l"/>
            <a:r>
              <a:rPr lang="en-US"/>
              <a:t>Modified </a:t>
            </a:r>
          </a:p>
          <a:p>
            <a:pPr algn="l"/>
            <a:r>
              <a:rPr lang="en-US"/>
              <a:t>Deleted </a:t>
            </a:r>
          </a:p>
          <a:p>
            <a:pPr algn="l"/>
            <a:endParaRPr lang="en-US"/>
          </a:p>
        </p:txBody>
      </p:sp>
      <p:cxnSp>
        <p:nvCxnSpPr>
          <p:cNvPr id="7" name="Straight Arrow Connector 6">
            <a:extLst>
              <a:ext uri="{FF2B5EF4-FFF2-40B4-BE49-F238E27FC236}">
                <a16:creationId xmlns:a16="http://schemas.microsoft.com/office/drawing/2014/main" id="{45AAEBCF-749E-FB43-8CB1-EAEA4AE8EF88}"/>
              </a:ext>
            </a:extLst>
          </p:cNvPr>
          <p:cNvCxnSpPr>
            <a:cxnSpLocks/>
            <a:stCxn id="4" idx="2"/>
            <a:endCxn id="5" idx="1"/>
          </p:cNvCxnSpPr>
          <p:nvPr/>
        </p:nvCxnSpPr>
        <p:spPr>
          <a:xfrm flipV="1">
            <a:off x="2282428" y="3876610"/>
            <a:ext cx="167123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959D82E-0456-144D-B2D3-6EA944A9C4EA}"/>
              </a:ext>
            </a:extLst>
          </p:cNvPr>
          <p:cNvSpPr txBox="1"/>
          <p:nvPr/>
        </p:nvSpPr>
        <p:spPr>
          <a:xfrm>
            <a:off x="2109589" y="3115800"/>
            <a:ext cx="1828800" cy="461665"/>
          </a:xfrm>
          <a:prstGeom prst="rect">
            <a:avLst/>
          </a:prstGeom>
          <a:noFill/>
        </p:spPr>
        <p:txBody>
          <a:bodyPr wrap="square" rtlCol="0">
            <a:spAutoFit/>
          </a:bodyPr>
          <a:lstStyle/>
          <a:p>
            <a:pPr algn="l"/>
            <a:r>
              <a:rPr lang="en-US"/>
              <a:t>Routing Key</a:t>
            </a:r>
          </a:p>
        </p:txBody>
      </p:sp>
      <p:sp>
        <p:nvSpPr>
          <p:cNvPr id="3" name="Rectangle: Rounded Corners 2">
            <a:extLst>
              <a:ext uri="{FF2B5EF4-FFF2-40B4-BE49-F238E27FC236}">
                <a16:creationId xmlns:a16="http://schemas.microsoft.com/office/drawing/2014/main" id="{F43E48B1-B1C1-FA45-AE69-A78BD07EA765}"/>
              </a:ext>
            </a:extLst>
          </p:cNvPr>
          <p:cNvSpPr/>
          <p:nvPr/>
        </p:nvSpPr>
        <p:spPr>
          <a:xfrm>
            <a:off x="7584581" y="1854595"/>
            <a:ext cx="2037157" cy="120635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with binding key Created </a:t>
            </a:r>
          </a:p>
        </p:txBody>
      </p:sp>
      <p:sp>
        <p:nvSpPr>
          <p:cNvPr id="8" name="Rectangle: Rounded Corners 7">
            <a:extLst>
              <a:ext uri="{FF2B5EF4-FFF2-40B4-BE49-F238E27FC236}">
                <a16:creationId xmlns:a16="http://schemas.microsoft.com/office/drawing/2014/main" id="{21B78B04-1092-CF42-80A7-21846DB82B0C}"/>
              </a:ext>
            </a:extLst>
          </p:cNvPr>
          <p:cNvSpPr/>
          <p:nvPr/>
        </p:nvSpPr>
        <p:spPr>
          <a:xfrm>
            <a:off x="7584581" y="3319735"/>
            <a:ext cx="2037158" cy="111374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with Binding key Modified </a:t>
            </a:r>
          </a:p>
        </p:txBody>
      </p:sp>
      <p:sp>
        <p:nvSpPr>
          <p:cNvPr id="10" name="Rectangle: Rounded Corners 9">
            <a:extLst>
              <a:ext uri="{FF2B5EF4-FFF2-40B4-BE49-F238E27FC236}">
                <a16:creationId xmlns:a16="http://schemas.microsoft.com/office/drawing/2014/main" id="{1AFE2ACF-FA76-624A-9515-B6DE4BD43A03}"/>
              </a:ext>
            </a:extLst>
          </p:cNvPr>
          <p:cNvSpPr/>
          <p:nvPr/>
        </p:nvSpPr>
        <p:spPr>
          <a:xfrm>
            <a:off x="7599859" y="4692264"/>
            <a:ext cx="2021880" cy="122195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with binding key Deleted</a:t>
            </a:r>
          </a:p>
        </p:txBody>
      </p:sp>
      <p:sp>
        <p:nvSpPr>
          <p:cNvPr id="13" name="TextBox 12">
            <a:extLst>
              <a:ext uri="{FF2B5EF4-FFF2-40B4-BE49-F238E27FC236}">
                <a16:creationId xmlns:a16="http://schemas.microsoft.com/office/drawing/2014/main" id="{6E8DC8CA-6C40-B54D-A397-C376073EB55B}"/>
              </a:ext>
            </a:extLst>
          </p:cNvPr>
          <p:cNvSpPr txBox="1"/>
          <p:nvPr/>
        </p:nvSpPr>
        <p:spPr>
          <a:xfrm>
            <a:off x="6027544" y="2168700"/>
            <a:ext cx="1668460" cy="461665"/>
          </a:xfrm>
          <a:prstGeom prst="rect">
            <a:avLst/>
          </a:prstGeom>
          <a:noFill/>
        </p:spPr>
        <p:txBody>
          <a:bodyPr wrap="square" rtlCol="0">
            <a:spAutoFit/>
          </a:bodyPr>
          <a:lstStyle/>
          <a:p>
            <a:pPr algn="l"/>
            <a:r>
              <a:rPr lang="en-US"/>
              <a:t>Bindings</a:t>
            </a:r>
          </a:p>
        </p:txBody>
      </p:sp>
      <p:cxnSp>
        <p:nvCxnSpPr>
          <p:cNvPr id="17" name="Straight Arrow Connector 16">
            <a:extLst>
              <a:ext uri="{FF2B5EF4-FFF2-40B4-BE49-F238E27FC236}">
                <a16:creationId xmlns:a16="http://schemas.microsoft.com/office/drawing/2014/main" id="{43EF946B-702D-7D42-9345-B8E6E59407C7}"/>
              </a:ext>
            </a:extLst>
          </p:cNvPr>
          <p:cNvCxnSpPr>
            <a:cxnSpLocks/>
            <a:stCxn id="5" idx="3"/>
            <a:endCxn id="3" idx="1"/>
          </p:cNvCxnSpPr>
          <p:nvPr/>
        </p:nvCxnSpPr>
        <p:spPr>
          <a:xfrm flipV="1">
            <a:off x="6533059" y="2457774"/>
            <a:ext cx="1051522" cy="141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4860F9-7D27-A542-A37E-F77796CAAC23}"/>
              </a:ext>
            </a:extLst>
          </p:cNvPr>
          <p:cNvCxnSpPr>
            <a:cxnSpLocks/>
            <a:stCxn id="5" idx="3"/>
            <a:endCxn id="8" idx="1"/>
          </p:cNvCxnSpPr>
          <p:nvPr/>
        </p:nvCxnSpPr>
        <p:spPr>
          <a:xfrm flipV="1">
            <a:off x="6533059" y="3876609"/>
            <a:ext cx="1051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18A4F59-D514-A342-83E8-E31334D078F8}"/>
              </a:ext>
            </a:extLst>
          </p:cNvPr>
          <p:cNvCxnSpPr>
            <a:cxnSpLocks/>
            <a:stCxn id="5" idx="3"/>
            <a:endCxn id="10" idx="1"/>
          </p:cNvCxnSpPr>
          <p:nvPr/>
        </p:nvCxnSpPr>
        <p:spPr>
          <a:xfrm>
            <a:off x="6533059" y="3876610"/>
            <a:ext cx="1066800" cy="142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4B1ACD04-9615-B147-8D50-5866372EAEA5}"/>
              </a:ext>
            </a:extLst>
          </p:cNvPr>
          <p:cNvSpPr/>
          <p:nvPr/>
        </p:nvSpPr>
        <p:spPr>
          <a:xfrm flipH="1">
            <a:off x="9906397" y="1902142"/>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 </a:t>
            </a:r>
          </a:p>
        </p:txBody>
      </p:sp>
      <p:sp>
        <p:nvSpPr>
          <p:cNvPr id="70" name="Oval 69">
            <a:extLst>
              <a:ext uri="{FF2B5EF4-FFF2-40B4-BE49-F238E27FC236}">
                <a16:creationId xmlns:a16="http://schemas.microsoft.com/office/drawing/2014/main" id="{479A5C67-41DB-2A49-849D-E8F07512740D}"/>
              </a:ext>
            </a:extLst>
          </p:cNvPr>
          <p:cNvSpPr/>
          <p:nvPr/>
        </p:nvSpPr>
        <p:spPr>
          <a:xfrm flipH="1">
            <a:off x="9906397" y="3346633"/>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 </a:t>
            </a:r>
          </a:p>
        </p:txBody>
      </p:sp>
      <p:sp>
        <p:nvSpPr>
          <p:cNvPr id="72" name="Oval 71">
            <a:extLst>
              <a:ext uri="{FF2B5EF4-FFF2-40B4-BE49-F238E27FC236}">
                <a16:creationId xmlns:a16="http://schemas.microsoft.com/office/drawing/2014/main" id="{2672164B-4C01-6D44-B5E7-F0293F56E78E}"/>
              </a:ext>
            </a:extLst>
          </p:cNvPr>
          <p:cNvSpPr/>
          <p:nvPr/>
        </p:nvSpPr>
        <p:spPr>
          <a:xfrm flipH="1">
            <a:off x="9906397" y="4791124"/>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 </a:t>
            </a:r>
          </a:p>
        </p:txBody>
      </p:sp>
      <p:cxnSp>
        <p:nvCxnSpPr>
          <p:cNvPr id="79" name="Straight Arrow Connector 78">
            <a:extLst>
              <a:ext uri="{FF2B5EF4-FFF2-40B4-BE49-F238E27FC236}">
                <a16:creationId xmlns:a16="http://schemas.microsoft.com/office/drawing/2014/main" id="{C26993FA-3054-3244-8ACC-4EB79E2C6E38}"/>
              </a:ext>
            </a:extLst>
          </p:cNvPr>
          <p:cNvCxnSpPr>
            <a:cxnSpLocks/>
            <a:stCxn id="3" idx="3"/>
            <a:endCxn id="68" idx="6"/>
          </p:cNvCxnSpPr>
          <p:nvPr/>
        </p:nvCxnSpPr>
        <p:spPr>
          <a:xfrm flipV="1">
            <a:off x="9621738" y="2414260"/>
            <a:ext cx="284659" cy="4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80F0F40-144F-B542-9AA7-BE4B29F4CC42}"/>
              </a:ext>
            </a:extLst>
          </p:cNvPr>
          <p:cNvCxnSpPr>
            <a:cxnSpLocks/>
            <a:stCxn id="8" idx="3"/>
            <a:endCxn id="70" idx="6"/>
          </p:cNvCxnSpPr>
          <p:nvPr/>
        </p:nvCxnSpPr>
        <p:spPr>
          <a:xfrm flipV="1">
            <a:off x="9621739" y="3858751"/>
            <a:ext cx="284658" cy="1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17C5110-CA13-F741-AD04-1C732E1FE1CA}"/>
              </a:ext>
            </a:extLst>
          </p:cNvPr>
          <p:cNvCxnSpPr>
            <a:cxnSpLocks/>
            <a:stCxn id="10" idx="3"/>
            <a:endCxn id="72" idx="6"/>
          </p:cNvCxnSpPr>
          <p:nvPr/>
        </p:nvCxnSpPr>
        <p:spPr>
          <a:xfrm>
            <a:off x="9621739" y="5303242"/>
            <a:ext cx="284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a16="http://schemas.microsoft.com/office/drawing/2014/main" id="{FEDC0C03-AB5E-DC48-B38D-BFDF7B1A6661}"/>
              </a:ext>
            </a:extLst>
          </p:cNvPr>
          <p:cNvSpPr txBox="1"/>
          <p:nvPr/>
        </p:nvSpPr>
        <p:spPr>
          <a:xfrm>
            <a:off x="1435100" y="2400798"/>
            <a:ext cx="2732088" cy="461665"/>
          </a:xfrm>
          <a:prstGeom prst="rect">
            <a:avLst/>
          </a:prstGeom>
          <a:noFill/>
        </p:spPr>
        <p:txBody>
          <a:bodyPr wrap="square" rtlCol="0">
            <a:spAutoFit/>
          </a:bodyPr>
          <a:lstStyle/>
          <a:p>
            <a:pPr algn="l"/>
            <a:r>
              <a:rPr lang="en-US"/>
              <a:t>* = match one word</a:t>
            </a:r>
          </a:p>
        </p:txBody>
      </p:sp>
      <p:sp>
        <p:nvSpPr>
          <p:cNvPr id="7" name="TextBox 6">
            <a:extLst>
              <a:ext uri="{FF2B5EF4-FFF2-40B4-BE49-F238E27FC236}">
                <a16:creationId xmlns:a16="http://schemas.microsoft.com/office/drawing/2014/main" id="{E3C92A7E-C3E1-1E47-866C-10D054289EAA}"/>
              </a:ext>
            </a:extLst>
          </p:cNvPr>
          <p:cNvSpPr txBox="1"/>
          <p:nvPr/>
        </p:nvSpPr>
        <p:spPr>
          <a:xfrm>
            <a:off x="1435100" y="2775449"/>
            <a:ext cx="3652838" cy="461665"/>
          </a:xfrm>
          <a:prstGeom prst="rect">
            <a:avLst/>
          </a:prstGeom>
          <a:noFill/>
        </p:spPr>
        <p:txBody>
          <a:bodyPr wrap="square" rtlCol="0">
            <a:spAutoFit/>
          </a:bodyPr>
          <a:lstStyle/>
          <a:p>
            <a:pPr algn="l"/>
            <a:r>
              <a:rPr lang="en-US"/>
              <a:t># = match multiple  words</a:t>
            </a:r>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142E-6783-FE4B-A9D2-C027FE6A625B}"/>
              </a:ext>
            </a:extLst>
          </p:cNvPr>
          <p:cNvSpPr>
            <a:spLocks noGrp="1"/>
          </p:cNvSpPr>
          <p:nvPr>
            <p:ph type="title"/>
          </p:nvPr>
        </p:nvSpPr>
        <p:spPr/>
        <p:txBody>
          <a:bodyPr/>
          <a:lstStyle/>
          <a:p>
            <a:r>
              <a:rPr lang="en-US"/>
              <a:t>Competing Consumers </a:t>
            </a:r>
          </a:p>
        </p:txBody>
      </p:sp>
      <p:sp>
        <p:nvSpPr>
          <p:cNvPr id="3" name="Content Placeholder 2">
            <a:extLst>
              <a:ext uri="{FF2B5EF4-FFF2-40B4-BE49-F238E27FC236}">
                <a16:creationId xmlns:a16="http://schemas.microsoft.com/office/drawing/2014/main" id="{D3752558-CD0A-5B4F-8025-DFAE459ACD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53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8EB7-1AB6-CA46-8DB5-A82AD928BAA5}"/>
              </a:ext>
            </a:extLst>
          </p:cNvPr>
          <p:cNvSpPr>
            <a:spLocks noGrp="1"/>
          </p:cNvSpPr>
          <p:nvPr>
            <p:ph type="title"/>
          </p:nvPr>
        </p:nvSpPr>
        <p:spPr/>
        <p:txBody>
          <a:bodyPr/>
          <a:lstStyle/>
          <a:p>
            <a:r>
              <a:rPr lang="en-US"/>
              <a:t>Hashing Exchange Example </a:t>
            </a:r>
          </a:p>
        </p:txBody>
      </p:sp>
      <p:sp>
        <p:nvSpPr>
          <p:cNvPr id="3" name="Content Placeholder 2">
            <a:extLst>
              <a:ext uri="{FF2B5EF4-FFF2-40B4-BE49-F238E27FC236}">
                <a16:creationId xmlns:a16="http://schemas.microsoft.com/office/drawing/2014/main" id="{A4EF9C51-4C19-3840-990F-0AFB8AF07A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1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22AF-A2F1-EA42-9015-BE9DB6B90BA9}"/>
              </a:ext>
            </a:extLst>
          </p:cNvPr>
          <p:cNvSpPr>
            <a:spLocks noGrp="1"/>
          </p:cNvSpPr>
          <p:nvPr>
            <p:ph type="title"/>
          </p:nvPr>
        </p:nvSpPr>
        <p:spPr/>
        <p:txBody>
          <a:bodyPr/>
          <a:lstStyle/>
          <a:p>
            <a:r>
              <a:rPr lang="en-US"/>
              <a:t>Rabbitmq use cases</a:t>
            </a:r>
          </a:p>
        </p:txBody>
      </p:sp>
      <p:sp>
        <p:nvSpPr>
          <p:cNvPr id="3" name="Content Placeholder 2">
            <a:extLst>
              <a:ext uri="{FF2B5EF4-FFF2-40B4-BE49-F238E27FC236}">
                <a16:creationId xmlns:a16="http://schemas.microsoft.com/office/drawing/2014/main" id="{281E53C3-C76E-E246-B811-36479B204C6E}"/>
              </a:ext>
            </a:extLst>
          </p:cNvPr>
          <p:cNvSpPr>
            <a:spLocks noGrp="1"/>
          </p:cNvSpPr>
          <p:nvPr>
            <p:ph idx="1"/>
          </p:nvPr>
        </p:nvSpPr>
        <p:spPr>
          <a:xfrm>
            <a:off x="1266658" y="2133892"/>
            <a:ext cx="10055781" cy="4459827"/>
          </a:xfrm>
        </p:spPr>
        <p:txBody>
          <a:bodyPr/>
          <a:lstStyle/>
          <a:p>
            <a:r>
              <a:rPr lang="en-US" b="1"/>
              <a:t>Good</a:t>
            </a:r>
          </a:p>
          <a:p>
            <a:r>
              <a:rPr lang="en-US"/>
              <a:t>Event Stream</a:t>
            </a:r>
          </a:p>
          <a:p>
            <a:r>
              <a:rPr lang="en-US"/>
              <a:t>Connecting apps new and old written in different languages </a:t>
            </a:r>
          </a:p>
          <a:p>
            <a:r>
              <a:rPr lang="en-US"/>
              <a:t>When you are uncertain Rabbitmq is a certain  choice multi protocol  and patterns </a:t>
            </a:r>
          </a:p>
          <a:p>
            <a:r>
              <a:rPr lang="en-US"/>
              <a:t>Locality global regional </a:t>
            </a:r>
          </a:p>
          <a:p>
            <a:r>
              <a:rPr lang="en-US" b="1"/>
              <a:t>Bad</a:t>
            </a:r>
          </a:p>
          <a:p>
            <a:r>
              <a:rPr lang="en-US"/>
              <a:t>Large binary videos and images</a:t>
            </a:r>
          </a:p>
          <a:p>
            <a:r>
              <a:rPr lang="en-US"/>
              <a:t>Use as a data store large ques</a:t>
            </a:r>
          </a:p>
          <a:p>
            <a:endParaRPr lang="en-US"/>
          </a:p>
          <a:p>
            <a:endParaRPr lang="en-US"/>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id="{886AE7E1-E8C6-9946-9790-4CC0B63F0BDC}"/>
              </a:ext>
            </a:extLst>
          </p:cNvPr>
          <p:cNvSpPr>
            <a:spLocks noGrp="1"/>
          </p:cNvSpPr>
          <p:nvPr>
            <p:ph idx="1"/>
          </p:nvPr>
        </p:nvSpPr>
        <p:spPr>
          <a:xfrm>
            <a:off x="1195221" y="2055582"/>
            <a:ext cx="10055781" cy="4023360"/>
          </a:xfrm>
        </p:spPr>
        <p:txBody>
          <a:bodyPr>
            <a:normAutofit fontScale="92500" lnSpcReduction="20000"/>
          </a:bodyPr>
          <a:lstStyle/>
          <a:p>
            <a:r>
              <a:rPr lang="en-US"/>
              <a:t>Don’t just use a framework without understanding the ramifications </a:t>
            </a:r>
          </a:p>
          <a:p>
            <a:pPr marL="0" indent="0">
              <a:buNone/>
            </a:pPr>
            <a:r>
              <a:rPr lang="en-US"/>
              <a:t>Lots of features extensions that can be used instead recreated the wheel.</a:t>
            </a:r>
          </a:p>
          <a:p>
            <a:pPr marL="0" indent="0">
              <a:buNone/>
            </a:pPr>
            <a:r>
              <a:rPr lang="en-US"/>
              <a:t>Management UI runs on same mode handling messages </a:t>
            </a:r>
          </a:p>
          <a:p>
            <a:pPr marL="0" indent="0">
              <a:buNone/>
            </a:pPr>
            <a:r>
              <a:rPr lang="en-US"/>
              <a:t>Connections - dont open new connections with every message. Connections and channels are expensive. 100kb each.</a:t>
            </a:r>
          </a:p>
          <a:p>
            <a:pPr marL="0" indent="0">
              <a:buNone/>
            </a:pPr>
            <a:r>
              <a:rPr lang="en-US"/>
              <a:t>Reuse connections singleton pattern</a:t>
            </a:r>
          </a:p>
          <a:p>
            <a:pPr marL="0" indent="0">
              <a:buNone/>
            </a:pPr>
            <a:r>
              <a:rPr lang="en-US"/>
              <a:t>RabbitMQ is optimized for long lived connections Don't let queues grow 10 000 messages is too much limit with TTL or max sizeSend persistent messages and use durable queues and exchange </a:t>
            </a:r>
          </a:p>
          <a:p>
            <a:pPr marL="0" indent="0">
              <a:buNone/>
            </a:pPr>
            <a:r>
              <a:rPr lang="en-US"/>
              <a:t>Use publisher confirms</a:t>
            </a:r>
          </a:p>
          <a:p>
            <a:pPr marL="0" indent="0">
              <a:buNone/>
            </a:pPr>
            <a:r>
              <a:rPr lang="en-US"/>
              <a:t>Adjust pre fetch RMPS 3.7 has a default of 50</a:t>
            </a:r>
          </a:p>
          <a:p>
            <a:pPr marL="0" indent="0">
              <a:buNone/>
            </a:pPr>
            <a:r>
              <a:rPr lang="en-US"/>
              <a:t>RabbitMQ in a containers need to persist state</a:t>
            </a:r>
          </a:p>
          <a:p>
            <a:pPr marL="0" indent="0">
              <a:buNone/>
            </a:pPr>
            <a:r>
              <a:rPr lang="en-US"/>
              <a:t>Heartbeats </a:t>
            </a:r>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08B8-DFEE-304F-9A34-6CFB34F956DC}"/>
              </a:ext>
            </a:extLst>
          </p:cNvPr>
          <p:cNvSpPr>
            <a:spLocks noGrp="1"/>
          </p:cNvSpPr>
          <p:nvPr>
            <p:ph type="title"/>
          </p:nvPr>
        </p:nvSpPr>
        <p:spPr>
          <a:xfrm>
            <a:off x="1096994" y="286604"/>
            <a:ext cx="10055781" cy="1450757"/>
          </a:xfrm>
        </p:spPr>
        <p:txBody>
          <a:bodyPr/>
          <a:lstStyle/>
          <a:p>
            <a:r>
              <a:rPr lang="en-US"/>
              <a:t>Investigate / Future 3.8 and beyond</a:t>
            </a:r>
          </a:p>
        </p:txBody>
      </p:sp>
      <p:sp>
        <p:nvSpPr>
          <p:cNvPr id="3" name="Content Placeholder 2">
            <a:extLst>
              <a:ext uri="{FF2B5EF4-FFF2-40B4-BE49-F238E27FC236}">
                <a16:creationId xmlns:a16="http://schemas.microsoft.com/office/drawing/2014/main" id="{4B048B99-F63C-C94A-B4B2-5BB0B7C84EA9}"/>
              </a:ext>
            </a:extLst>
          </p:cNvPr>
          <p:cNvSpPr>
            <a:spLocks noGrp="1"/>
          </p:cNvSpPr>
          <p:nvPr>
            <p:ph idx="1"/>
          </p:nvPr>
        </p:nvSpPr>
        <p:spPr/>
        <p:txBody>
          <a:bodyPr>
            <a:normAutofit fontScale="92500" lnSpcReduction="10000"/>
          </a:bodyPr>
          <a:lstStyle/>
          <a:p>
            <a:r>
              <a:rPr lang="en-US"/>
              <a:t>Event Exchange</a:t>
            </a:r>
          </a:p>
          <a:p>
            <a:r>
              <a:rPr lang="en-US"/>
              <a:t>Churn Statistics </a:t>
            </a:r>
          </a:p>
          <a:p>
            <a:r>
              <a:rPr lang="en-US"/>
              <a:t>Protocol agnostic core</a:t>
            </a:r>
          </a:p>
          <a:p>
            <a:r>
              <a:rPr lang="en-US"/>
              <a:t>Native processing speed up mqtp traffic </a:t>
            </a:r>
          </a:p>
          <a:p>
            <a:r>
              <a:rPr lang="en-US"/>
              <a:t>Moving away from amqp model</a:t>
            </a:r>
          </a:p>
          <a:p>
            <a:r>
              <a:rPr lang="en-US"/>
              <a:t>Graph based queues </a:t>
            </a:r>
          </a:p>
          <a:p>
            <a:pPr marL="0" indent="0">
              <a:buNone/>
            </a:pPr>
            <a:r>
              <a:rPr lang="en-US"/>
              <a:t>Quorum queues data safety replication </a:t>
            </a:r>
          </a:p>
          <a:p>
            <a:pPr marL="0" indent="0">
              <a:buNone/>
            </a:pPr>
            <a:r>
              <a:rPr lang="en-US"/>
              <a:t>http 2/3</a:t>
            </a:r>
          </a:p>
          <a:p>
            <a:pPr marL="0" indent="0">
              <a:buNone/>
            </a:pPr>
            <a:r>
              <a:rPr lang="en-US"/>
              <a:t>More protocols better flow control and cluster  aware</a:t>
            </a:r>
          </a:p>
          <a:p>
            <a:pPr marL="0" indent="0">
              <a:buNone/>
            </a:pPr>
            <a:r>
              <a:rPr lang="en-US"/>
              <a:t>Oauth 2.0 support </a:t>
            </a:r>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p:txBody>
      </p:sp>
    </p:spTree>
    <p:extLst>
      <p:ext uri="{BB962C8B-B14F-4D97-AF65-F5344CB8AC3E}">
        <p14:creationId xmlns:p14="http://schemas.microsoft.com/office/powerpoint/2010/main" val="200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1737361"/>
            <a:ext cx="9732116" cy="5316578"/>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message</a:t>
            </a:r>
            <a:r>
              <a:rPr lang="en-US" i="1" dirty="0"/>
              <a:t> </a:t>
            </a:r>
            <a:r>
              <a:rPr lang="en-US" dirty="0"/>
              <a:t>acknowledgements</a:t>
            </a:r>
            <a:r>
              <a:rPr lang="en-US" i="1" dirty="0"/>
              <a:t> </a:t>
            </a:r>
          </a:p>
          <a:p>
            <a:r>
              <a:rPr lang="en-US" dirty="0"/>
              <a:t>Delivery and processing confirmation</a:t>
            </a:r>
          </a:p>
          <a:p>
            <a:r>
              <a:rPr lang="en-US" dirty="0"/>
              <a:t>AMQP 0-9-1 </a:t>
            </a:r>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2E6F-8298-1C47-AF4C-D6B380DC5E27}"/>
              </a:ext>
            </a:extLst>
          </p:cNvPr>
          <p:cNvSpPr>
            <a:spLocks noGrp="1"/>
          </p:cNvSpPr>
          <p:nvPr>
            <p:ph type="title"/>
          </p:nvPr>
        </p:nvSpPr>
        <p:spPr/>
        <p:txBody>
          <a:bodyPr/>
          <a:lstStyle/>
          <a:p>
            <a:r>
              <a:rPr lang="en-US"/>
              <a:t>High Availability</a:t>
            </a:r>
          </a:p>
        </p:txBody>
      </p:sp>
      <p:sp>
        <p:nvSpPr>
          <p:cNvPr id="3" name="Content Placeholder 2">
            <a:extLst>
              <a:ext uri="{FF2B5EF4-FFF2-40B4-BE49-F238E27FC236}">
                <a16:creationId xmlns:a16="http://schemas.microsoft.com/office/drawing/2014/main" id="{B8E69FE9-10A4-C042-92DF-E8733DFFC11A}"/>
              </a:ext>
            </a:extLst>
          </p:cNvPr>
          <p:cNvSpPr>
            <a:spLocks noGrp="1"/>
          </p:cNvSpPr>
          <p:nvPr>
            <p:ph idx="1"/>
          </p:nvPr>
        </p:nvSpPr>
        <p:spPr>
          <a:xfrm>
            <a:off x="1102947" y="1751971"/>
            <a:ext cx="10055781" cy="4023360"/>
          </a:xfrm>
        </p:spPr>
        <p:txBody>
          <a:bodyPr/>
          <a:lstStyle/>
          <a:p>
            <a:r>
              <a:rPr lang="en-US"/>
              <a:t>Extensions- consistantly hash and sharding</a:t>
            </a:r>
          </a:p>
          <a:p>
            <a:r>
              <a:rPr lang="en-US"/>
              <a:t>Do not enable HiPE</a:t>
            </a:r>
          </a:p>
          <a:p>
            <a:r>
              <a:rPr lang="en-US"/>
              <a:t>Durable queues, exchanges </a:t>
            </a:r>
          </a:p>
          <a:p>
            <a:r>
              <a:rPr lang="en-US"/>
              <a:t>Prefetch configuration </a:t>
            </a:r>
          </a:p>
          <a:p>
            <a:r>
              <a:rPr lang="en-US"/>
              <a:t>Publisher confirms</a:t>
            </a:r>
          </a:p>
          <a:p>
            <a:r>
              <a:rPr lang="en-US"/>
              <a:t>Multi nodes with HA policy</a:t>
            </a:r>
          </a:p>
          <a:p>
            <a:endParaRPr lang="en-US"/>
          </a:p>
          <a:p>
            <a:endParaRPr lang="en-US"/>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 </a:t>
            </a:r>
            <a:r>
              <a:rPr lang="en-US" dirty="0" err="1"/>
              <a:t>Microservice</a:t>
            </a:r>
            <a:r>
              <a:rPr lang="en-US" dirty="0"/>
              <a:t> and </a:t>
            </a:r>
            <a:r>
              <a:rPr lang="en-US" dirty="0" err="1"/>
              <a:t>RabbitMQ</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Breaking up a </a:t>
            </a:r>
            <a:r>
              <a:rPr lang="en-US" b="1" dirty="0" err="1"/>
              <a:t>monilith</a:t>
            </a:r>
            <a:endParaRPr lang="en-US" b="1" dirty="0"/>
          </a:p>
          <a:p>
            <a:r>
              <a:rPr lang="en-US" dirty="0"/>
              <a:t>Teams work in small teams organized around business domains</a:t>
            </a:r>
          </a:p>
          <a:p>
            <a:r>
              <a:rPr lang="en-US" dirty="0"/>
              <a:t>Teams are a combination of developers, BA, SQE, and SRE.</a:t>
            </a:r>
          </a:p>
          <a:p>
            <a:r>
              <a:rPr lang="en-US" dirty="0"/>
              <a:t>Notable Technologies - .NET Core, Vue.js, Docker, Linux, </a:t>
            </a:r>
            <a:r>
              <a:rPr lang="en-US" dirty="0" err="1"/>
              <a:t>RabbitMQ</a:t>
            </a:r>
            <a:r>
              <a:rPr lang="en-US" dirty="0"/>
              <a:t>, Chef, </a:t>
            </a:r>
            <a:r>
              <a:rPr lang="en-US" dirty="0" err="1"/>
              <a:t>RavenDB</a:t>
            </a:r>
          </a:p>
          <a:p>
            <a:r>
              <a:rPr lang="en-US" dirty="0"/>
              <a:t>We needed messaging but unsure what topology was needed.</a:t>
            </a:r>
          </a:p>
          <a:p>
            <a:endParaRPr lang="en-US" dirty="0"/>
          </a:p>
          <a:p>
            <a:pPr marL="0" indent="0">
              <a:buNone/>
            </a:pPr>
            <a:r>
              <a:rPr lang="en-US" b="1" dirty="0" err="1"/>
              <a:t>RabbitMQ</a:t>
            </a:r>
            <a:endParaRPr lang="en-US" b="1" dirty="0"/>
          </a:p>
          <a:p>
            <a:pPr marL="0" indent="0">
              <a:buNone/>
            </a:pPr>
            <a:r>
              <a:rPr lang="en-US" dirty="0"/>
              <a:t>3.7.7</a:t>
            </a:r>
          </a:p>
          <a:p>
            <a:pPr marL="0" indent="0">
              <a:buNone/>
            </a:pPr>
            <a:r>
              <a:rPr lang="en-US" dirty="0"/>
              <a:t>Clusters of 2 nodes</a:t>
            </a:r>
          </a:p>
          <a:p>
            <a:pPr marL="0" indent="0">
              <a:buNone/>
            </a:pPr>
            <a:r>
              <a:rPr lang="en-US" dirty="0" err="1"/>
              <a:t>HAProxy</a:t>
            </a:r>
            <a:r>
              <a:rPr lang="en-US" dirty="0"/>
              <a:t> used as </a:t>
            </a:r>
            <a:r>
              <a:rPr lang="en-US" dirty="0" err="1"/>
              <a:t>loadbalancer</a:t>
            </a:r>
            <a:r>
              <a:rPr lang="en-US" dirty="0"/>
              <a:t> </a:t>
            </a:r>
            <a:r>
              <a:rPr lang="en-US" dirty="0" err="1"/>
              <a:t>infront</a:t>
            </a:r>
            <a:r>
              <a:rPr lang="en-US" dirty="0"/>
              <a:t> of </a:t>
            </a:r>
            <a:r>
              <a:rPr lang="en-US" dirty="0" err="1"/>
              <a:t>RabbitMQ</a:t>
            </a:r>
            <a:r>
              <a:rPr lang="en-US" dirty="0"/>
              <a:t> instances</a:t>
            </a:r>
          </a:p>
          <a:p>
            <a:pPr marL="0" indent="0">
              <a:buNone/>
            </a:pPr>
            <a:r>
              <a:rPr lang="en-US" dirty="0"/>
              <a:t>HA queues synced between nodes</a:t>
            </a:r>
          </a:p>
        </p:txBody>
      </p:sp>
    </p:spTree>
    <p:extLst>
      <p:ext uri="{BB962C8B-B14F-4D97-AF65-F5344CB8AC3E}">
        <p14:creationId xmlns:p14="http://schemas.microsoft.com/office/powerpoint/2010/main" val="18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a16="http://schemas.microsoft.com/office/drawing/2014/main" id="{7DB9A663-ECCD-B74B-830D-F0EE31879A9E}"/>
              </a:ext>
            </a:extLst>
          </p:cNvPr>
          <p:cNvSpPr>
            <a:spLocks noGrp="1"/>
          </p:cNvSpPr>
          <p:nvPr>
            <p:ph idx="1"/>
          </p:nvPr>
        </p:nvSpPr>
        <p:spPr/>
        <p:txBody>
          <a:bodyPr/>
          <a:lstStyle/>
          <a:p>
            <a:r>
              <a:rPr lang="en-US"/>
              <a:t>Queue Length</a:t>
            </a:r>
          </a:p>
          <a:p>
            <a:r>
              <a:rPr lang="en-US"/>
              <a:t>Missing Consumers</a:t>
            </a:r>
          </a:p>
          <a:p>
            <a:r>
              <a:rPr lang="en-US"/>
              <a:t>How long messages have been in queue</a:t>
            </a:r>
          </a:p>
          <a:p>
            <a:r>
              <a:rPr lang="en-US"/>
              <a:t>CPU, RAM, Disk</a:t>
            </a:r>
          </a:p>
          <a:p>
            <a:endParaRPr lang="en-US"/>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FBBD-A24C-6D42-8F8A-A6AA065CB091}"/>
              </a:ext>
            </a:extLst>
          </p:cNvPr>
          <p:cNvSpPr>
            <a:spLocks noGrp="1"/>
          </p:cNvSpPr>
          <p:nvPr>
            <p:ph type="title"/>
          </p:nvPr>
        </p:nvSpPr>
        <p:spPr/>
        <p:txBody>
          <a:bodyPr/>
          <a:lstStyle/>
          <a:p>
            <a:r>
              <a:rPr lang="en-US"/>
              <a:t>High Performance </a:t>
            </a:r>
          </a:p>
        </p:txBody>
      </p:sp>
      <p:sp>
        <p:nvSpPr>
          <p:cNvPr id="3" name="Content Placeholder 2">
            <a:extLst>
              <a:ext uri="{FF2B5EF4-FFF2-40B4-BE49-F238E27FC236}">
                <a16:creationId xmlns:a16="http://schemas.microsoft.com/office/drawing/2014/main" id="{6740D746-4A8D-C247-BFC8-427B66B6126A}"/>
              </a:ext>
            </a:extLst>
          </p:cNvPr>
          <p:cNvSpPr>
            <a:spLocks noGrp="1"/>
          </p:cNvSpPr>
          <p:nvPr>
            <p:ph idx="1"/>
          </p:nvPr>
        </p:nvSpPr>
        <p:spPr/>
        <p:txBody>
          <a:bodyPr/>
          <a:lstStyle/>
          <a:p>
            <a:r>
              <a:rPr lang="en-US"/>
              <a:t>Enable HiPE</a:t>
            </a:r>
          </a:p>
          <a:p>
            <a:r>
              <a:rPr lang="en-US"/>
              <a:t>Disable LazyQueue</a:t>
            </a:r>
          </a:p>
          <a:p>
            <a:r>
              <a:rPr lang="en-US"/>
              <a:t>Short queues</a:t>
            </a:r>
          </a:p>
          <a:p>
            <a:r>
              <a:rPr lang="en-US"/>
              <a:t>Avoid multiple nodes </a:t>
            </a:r>
          </a:p>
          <a:p>
            <a:r>
              <a:rPr lang="en-US"/>
              <a:t>Transient  Messages </a:t>
            </a:r>
          </a:p>
          <a:p>
            <a:r>
              <a:rPr lang="en-US"/>
              <a:t>Disable Ha</a:t>
            </a:r>
          </a:p>
          <a:p>
            <a:endParaRPr lang="en-US"/>
          </a:p>
          <a:p>
            <a:endParaRPr lang="en-US"/>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topologies</a:t>
            </a:r>
            <a:br>
              <a:rPr lang="en-US" dirty="0"/>
            </a:br>
            <a:endParaRPr lang="en-US" dirty="0"/>
          </a:p>
        </p:txBody>
      </p:sp>
      <p:sp>
        <p:nvSpPr>
          <p:cNvPr id="3" name="Content Placeholder 2"/>
          <p:cNvSpPr>
            <a:spLocks noGrp="1"/>
          </p:cNvSpPr>
          <p:nvPr>
            <p:ph idx="1"/>
          </p:nvPr>
        </p:nvSpPr>
        <p:spPr>
          <a:xfrm>
            <a:off x="1096994" y="1845734"/>
            <a:ext cx="10055781" cy="4023360"/>
          </a:xfrm>
        </p:spPr>
        <p:txBody>
          <a:bodyPr/>
          <a:lstStyle/>
          <a:p>
            <a:r>
              <a:rPr lang="en-US" dirty="0"/>
              <a:t>Global routing to regional (federations policies)</a:t>
            </a:r>
          </a:p>
          <a:p>
            <a:r>
              <a:rPr lang="en-US" dirty="0"/>
              <a:t>Short lived queues for browser interactions</a:t>
            </a:r>
          </a:p>
          <a:p>
            <a:r>
              <a:rPr lang="en-US" dirty="0"/>
              <a:t>Private exchanges used inside teams processors Topic exchanges</a:t>
            </a:r>
          </a:p>
          <a:p>
            <a:endParaRPr lang="en-US" dirty="0"/>
          </a:p>
          <a:p>
            <a:endParaRPr lang="en-US" dirty="0"/>
          </a:p>
        </p:txBody>
      </p:sp>
    </p:spTree>
    <p:extLst>
      <p:ext uri="{BB962C8B-B14F-4D97-AF65-F5344CB8AC3E}">
        <p14:creationId xmlns:p14="http://schemas.microsoft.com/office/powerpoint/2010/main" val="776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examples?</a:t>
            </a:r>
          </a:p>
        </p:txBody>
      </p:sp>
      <p:sp>
        <p:nvSpPr>
          <p:cNvPr id="3" name="Content Placeholder 2"/>
          <p:cNvSpPr>
            <a:spLocks noGrp="1"/>
          </p:cNvSpPr>
          <p:nvPr>
            <p:ph idx="1"/>
          </p:nvPr>
        </p:nvSpPr>
        <p:spPr/>
        <p:txBody>
          <a:bodyPr/>
          <a:lstStyle/>
          <a:p>
            <a:r>
              <a:rPr lang="en-US"/>
              <a:t>Messaging at ProtoLabs?</a:t>
            </a:r>
          </a:p>
          <a:p>
            <a:r>
              <a:rPr lang="en-US"/>
              <a:t>Microsevice overview at ProtoLabs?</a:t>
            </a:r>
          </a:p>
          <a:p>
            <a:r>
              <a:rPr lang="en-US"/>
              <a:t>Messaging Patterns we are using.</a:t>
            </a:r>
          </a:p>
          <a:p>
            <a:r>
              <a:rPr lang="en-US"/>
              <a:t>What works?</a:t>
            </a:r>
          </a:p>
          <a:p>
            <a:r>
              <a:rPr lang="en-US"/>
              <a:t>What doesn’t work?</a:t>
            </a:r>
          </a:p>
          <a:p>
            <a:r>
              <a:rPr lang="en-US"/>
              <a:t>HA options</a:t>
            </a:r>
          </a:p>
          <a:p>
            <a:endParaRPr lang="en-US"/>
          </a:p>
        </p:txBody>
      </p:sp>
    </p:spTree>
    <p:extLst>
      <p:ext uri="{BB962C8B-B14F-4D97-AF65-F5344CB8AC3E}">
        <p14:creationId xmlns:p14="http://schemas.microsoft.com/office/powerpoint/2010/main" val="6520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546-0EBA-B749-81E6-9E6B688BE3B4}"/>
              </a:ext>
            </a:extLst>
          </p:cNvPr>
          <p:cNvSpPr>
            <a:spLocks noGrp="1"/>
          </p:cNvSpPr>
          <p:nvPr>
            <p:ph type="title"/>
          </p:nvPr>
        </p:nvSpPr>
        <p:spPr/>
        <p:txBody>
          <a:bodyPr/>
          <a:lstStyle/>
          <a:p>
            <a:r>
              <a:rPr lang="en-US"/>
              <a:t>QUESTIONS </a:t>
            </a:r>
          </a:p>
        </p:txBody>
      </p:sp>
      <p:sp>
        <p:nvSpPr>
          <p:cNvPr id="3" name="Content Placeholder 2">
            <a:extLst>
              <a:ext uri="{FF2B5EF4-FFF2-40B4-BE49-F238E27FC236}">
                <a16:creationId xmlns:a16="http://schemas.microsoft.com/office/drawing/2014/main" id="{6A4BD46C-7294-174E-9C40-D5399D7AF3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09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 (Rough Draft)</a:t>
            </a:r>
          </a:p>
        </p:txBody>
      </p:sp>
      <p:sp>
        <p:nvSpPr>
          <p:cNvPr id="14" name="Content Placeholder 13"/>
          <p:cNvSpPr>
            <a:spLocks noGrp="1"/>
          </p:cNvSpPr>
          <p:nvPr>
            <p:ph idx="1"/>
          </p:nvPr>
        </p:nvSpPr>
        <p:spPr/>
        <p:txBody>
          <a:bodyPr>
            <a:normAutofit fontScale="55000" lnSpcReduction="20000"/>
          </a:bodyPr>
          <a:lstStyle/>
          <a:p>
            <a:r>
              <a:rPr lang="en-US" dirty="0" err="1"/>
              <a:t>Microservices</a:t>
            </a:r>
            <a:r>
              <a:rPr lang="en-US" dirty="0"/>
              <a:t> connecting </a:t>
            </a:r>
          </a:p>
          <a:p>
            <a:r>
              <a:rPr lang="en-US" dirty="0"/>
              <a:t>How </a:t>
            </a:r>
            <a:r>
              <a:rPr lang="en-US" dirty="0" err="1"/>
              <a:t>rabbitmq</a:t>
            </a:r>
            <a:r>
              <a:rPr lang="en-US" dirty="0"/>
              <a:t> fits for </a:t>
            </a:r>
            <a:r>
              <a:rPr lang="en-US" dirty="0" err="1"/>
              <a:t>async</a:t>
            </a:r>
            <a:r>
              <a:rPr lang="en-US" dirty="0"/>
              <a:t> messaging</a:t>
            </a:r>
          </a:p>
          <a:p>
            <a:pPr lvl="1"/>
            <a:r>
              <a:rPr lang="en-US" dirty="0"/>
              <a:t>About </a:t>
            </a:r>
            <a:r>
              <a:rPr lang="en-US" dirty="0" err="1"/>
              <a:t>rabbitmq</a:t>
            </a:r>
            <a:endParaRPr lang="en-US" dirty="0"/>
          </a:p>
          <a:p>
            <a:pPr lvl="2"/>
            <a:r>
              <a:rPr lang="en-US" dirty="0"/>
              <a:t>Overview</a:t>
            </a:r>
          </a:p>
          <a:p>
            <a:pPr lvl="2"/>
            <a:r>
              <a:rPr lang="en-US" dirty="0" err="1"/>
              <a:t>Amqp</a:t>
            </a:r>
            <a:endParaRPr lang="en-US" dirty="0"/>
          </a:p>
          <a:p>
            <a:pPr lvl="2"/>
            <a:r>
              <a:rPr lang="en-US" dirty="0"/>
              <a:t>Initial look mgmt. page demo</a:t>
            </a:r>
          </a:p>
          <a:p>
            <a:pPr lvl="1"/>
            <a:r>
              <a:rPr lang="en-US" dirty="0"/>
              <a:t>Messaging patterns</a:t>
            </a:r>
          </a:p>
          <a:p>
            <a:pPr lvl="2"/>
            <a:r>
              <a:rPr lang="en-US" dirty="0"/>
              <a:t>Example patterns</a:t>
            </a:r>
          </a:p>
          <a:p>
            <a:pPr lvl="2"/>
            <a:r>
              <a:rPr lang="en-US" dirty="0"/>
              <a:t>Example failures</a:t>
            </a:r>
          </a:p>
          <a:p>
            <a:pPr lvl="2"/>
            <a:r>
              <a:rPr lang="en-US" dirty="0"/>
              <a:t>Example saga?</a:t>
            </a:r>
          </a:p>
          <a:p>
            <a:pPr lvl="1"/>
            <a:r>
              <a:rPr lang="en-US" dirty="0"/>
              <a:t>Best practices</a:t>
            </a:r>
          </a:p>
          <a:p>
            <a:pPr lvl="1"/>
            <a:r>
              <a:rPr lang="en-US" dirty="0"/>
              <a:t> Example reliable messaging</a:t>
            </a:r>
          </a:p>
          <a:p>
            <a:pPr lvl="1"/>
            <a:r>
              <a:rPr lang="en-US" dirty="0"/>
              <a:t>HA </a:t>
            </a:r>
          </a:p>
          <a:p>
            <a:pPr lvl="1"/>
            <a:r>
              <a:rPr lang="en-US" dirty="0"/>
              <a:t>Connection handling</a:t>
            </a:r>
          </a:p>
          <a:p>
            <a:pPr lvl="1"/>
            <a:r>
              <a:rPr lang="en-US" dirty="0"/>
              <a:t>Message size</a:t>
            </a:r>
          </a:p>
          <a:p>
            <a:pPr lvl="1"/>
            <a:r>
              <a:rPr lang="en-US" dirty="0"/>
              <a:t>Exchange queue </a:t>
            </a:r>
          </a:p>
          <a:p>
            <a:pPr lvl="2"/>
            <a:r>
              <a:rPr lang="en-US" dirty="0"/>
              <a:t>Names</a:t>
            </a:r>
          </a:p>
          <a:p>
            <a:pPr lvl="2"/>
            <a:r>
              <a:rPr lang="en-US" dirty="0"/>
              <a:t>Routing keys</a:t>
            </a:r>
          </a:p>
          <a:p>
            <a:pPr lvl="2"/>
            <a:r>
              <a:rPr lang="en-US" dirty="0"/>
              <a:t>Federation policy</a:t>
            </a:r>
          </a:p>
          <a:p>
            <a:pPr lvl="1"/>
            <a:endParaRPr lang="en-US" dirty="0"/>
          </a:p>
          <a:p>
            <a:r>
              <a:rPr lang="en-US" dirty="0"/>
              <a:t>Add your third bullet point here</a:t>
            </a:r>
          </a:p>
        </p:txBody>
      </p:sp>
      <p:sp>
        <p:nvSpPr>
          <p:cNvPr id="2" name="TextBox 1"/>
          <p:cNvSpPr txBox="1"/>
          <p:nvPr/>
        </p:nvSpPr>
        <p:spPr>
          <a:xfrm>
            <a:off x="4524802" y="1600200"/>
            <a:ext cx="7715445" cy="2215991"/>
          </a:xfrm>
          <a:prstGeom prst="rect">
            <a:avLst/>
          </a:prstGeom>
          <a:noFill/>
        </p:spPr>
        <p:txBody>
          <a:bodyPr wrap="none" rtlCol="0">
            <a:spAutoFit/>
          </a:bodyPr>
          <a:lstStyle/>
          <a:p>
            <a:r>
              <a:rPr lang="en-US" sz="1800" dirty="0"/>
              <a:t>What are the key points that my audience should take away from the talk</a:t>
            </a:r>
          </a:p>
          <a:p>
            <a:pPr marL="171450" indent="-171450">
              <a:buFont typeface="Arial" panose="020B0604020202020204" pitchFamily="34" charset="0"/>
              <a:buChar char="•"/>
            </a:pPr>
            <a:r>
              <a:rPr lang="en-US" sz="1800" dirty="0" err="1"/>
              <a:t>RabbitMQ</a:t>
            </a:r>
            <a:r>
              <a:rPr lang="en-US" sz="1800" dirty="0"/>
              <a:t> is a great solution for connecting </a:t>
            </a:r>
            <a:r>
              <a:rPr lang="en-US" sz="1800" dirty="0" err="1"/>
              <a:t>async</a:t>
            </a:r>
            <a:r>
              <a:rPr lang="en-US" sz="1800" dirty="0"/>
              <a:t> messaging for </a:t>
            </a:r>
            <a:r>
              <a:rPr lang="en-US" sz="1800" dirty="0" err="1"/>
              <a:t>Microservices</a:t>
            </a:r>
            <a:endParaRPr lang="en-US" sz="1800" dirty="0"/>
          </a:p>
          <a:p>
            <a:pPr marL="171450" indent="-171450">
              <a:buFont typeface="Arial" panose="020B0604020202020204" pitchFamily="34" charset="0"/>
              <a:buChar char="•"/>
            </a:pPr>
            <a:r>
              <a:rPr lang="en-US" sz="1800" dirty="0" err="1"/>
              <a:t>RabbitMQ</a:t>
            </a:r>
            <a:r>
              <a:rPr lang="en-US" sz="1800" dirty="0"/>
              <a:t> provides options for high </a:t>
            </a:r>
            <a:r>
              <a:rPr lang="en-US" sz="1800" dirty="0" err="1"/>
              <a:t>performanc</a:t>
            </a:r>
            <a:r>
              <a:rPr lang="en-US" sz="1800" dirty="0"/>
              <a:t> and high reliability </a:t>
            </a:r>
          </a:p>
          <a:p>
            <a:pPr marL="171450" indent="-171450">
              <a:buFont typeface="Arial" panose="020B0604020202020204" pitchFamily="34" charset="0"/>
              <a:buChar char="•"/>
            </a:pPr>
            <a:r>
              <a:rPr lang="en-US" sz="1800" dirty="0"/>
              <a:t>Messaging doesn’t need to be hard, it can be boring, and boring is good.</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Monitoring New Relic ? </a:t>
            </a:r>
          </a:p>
          <a:p>
            <a:pPr marL="171450" indent="-171450">
              <a:buFont typeface="Arial" panose="020B0604020202020204" pitchFamily="34" charset="0"/>
              <a:buChar char="•"/>
            </a:pPr>
            <a:r>
              <a:rPr lang="en-US" sz="1800" dirty="0"/>
              <a:t>Federation examples</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24724130"/>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216650" y="1846263"/>
          <a:ext cx="4935537" cy="2255836"/>
        </p:xfrm>
        <a:graphic>
          <a:graphicData uri="http://schemas.openxmlformats.org/drawingml/2006/table">
            <a:tbl>
              <a:tblPr firstRow="1" bandRow="1">
                <a:tableStyleId>{5C22544A-7EE6-4342-B048-85BDC9FD1C3A}</a:tableStyleId>
              </a:tblPr>
              <a:tblGrid>
                <a:gridCol w="1645179">
                  <a:extLst>
                    <a:ext uri="{9D8B030D-6E8A-4147-A177-3AD203B41FA5}">
                      <a16:colId xmlns:a16="http://schemas.microsoft.com/office/drawing/2014/main" val="20000"/>
                    </a:ext>
                  </a:extLst>
                </a:gridCol>
                <a:gridCol w="1645179">
                  <a:extLst>
                    <a:ext uri="{9D8B030D-6E8A-4147-A177-3AD203B41FA5}">
                      <a16:colId xmlns:a16="http://schemas.microsoft.com/office/drawing/2014/main" val="20001"/>
                    </a:ext>
                  </a:extLst>
                </a:gridCol>
                <a:gridCol w="1645179">
                  <a:extLst>
                    <a:ext uri="{9D8B030D-6E8A-4147-A177-3AD203B41FA5}">
                      <a16:colId xmlns:a16="http://schemas.microsoft.com/office/drawing/2014/main" val="20002"/>
                    </a:ext>
                  </a:extLst>
                </a:gridCol>
              </a:tblGrid>
              <a:tr h="563959">
                <a:tc>
                  <a:txBody>
                    <a:bodyPr/>
                    <a:lstStyle/>
                    <a:p>
                      <a:r>
                        <a:rPr lang="en-US" dirty="0"/>
                        <a:t>Class</a:t>
                      </a:r>
                    </a:p>
                  </a:txBody>
                  <a:tcPr marL="88867" marR="88867" anchor="ctr">
                    <a:solidFill>
                      <a:srgbClr val="008282"/>
                    </a:solidFill>
                  </a:tcPr>
                </a:tc>
                <a:tc>
                  <a:txBody>
                    <a:bodyPr/>
                    <a:lstStyle/>
                    <a:p>
                      <a:pPr algn="ctr"/>
                      <a:r>
                        <a:rPr lang="en-US" dirty="0"/>
                        <a:t>Group 1</a:t>
                      </a:r>
                    </a:p>
                  </a:txBody>
                  <a:tcPr marL="88867" marR="88867" anchor="ctr">
                    <a:solidFill>
                      <a:srgbClr val="008282"/>
                    </a:solidFill>
                  </a:tcPr>
                </a:tc>
                <a:tc>
                  <a:txBody>
                    <a:bodyPr/>
                    <a:lstStyle/>
                    <a:p>
                      <a:pPr algn="ctr"/>
                      <a:r>
                        <a:rPr lang="en-US" dirty="0"/>
                        <a:t>Group 2</a:t>
                      </a:r>
                    </a:p>
                  </a:txBody>
                  <a:tcPr marL="88867" marR="88867" anchor="ctr">
                    <a:solidFill>
                      <a:srgbClr val="008282"/>
                    </a:solidFill>
                  </a:tcPr>
                </a:tc>
                <a:extLst>
                  <a:ext uri="{0D108BD9-81ED-4DB2-BD59-A6C34878D82A}">
                    <a16:rowId xmlns:a16="http://schemas.microsoft.com/office/drawing/2014/main" val="10000"/>
                  </a:ext>
                </a:extLst>
              </a:tr>
              <a:tr h="563959">
                <a:tc>
                  <a:txBody>
                    <a:bodyPr/>
                    <a:lstStyle/>
                    <a:p>
                      <a:r>
                        <a:rPr lang="en-US" dirty="0"/>
                        <a:t>Class 1</a:t>
                      </a:r>
                    </a:p>
                  </a:txBody>
                  <a:tcPr marL="88867" marR="88867" anchor="ctr"/>
                </a:tc>
                <a:tc>
                  <a:txBody>
                    <a:bodyPr/>
                    <a:lstStyle/>
                    <a:p>
                      <a:pPr algn="ctr"/>
                      <a:r>
                        <a:rPr lang="en-US" dirty="0"/>
                        <a:t>82</a:t>
                      </a:r>
                    </a:p>
                  </a:txBody>
                  <a:tcPr marL="88867" marR="88867" anchor="ctr"/>
                </a:tc>
                <a:tc>
                  <a:txBody>
                    <a:bodyPr/>
                    <a:lstStyle/>
                    <a:p>
                      <a:pPr algn="ctr"/>
                      <a:r>
                        <a:rPr lang="en-US" dirty="0"/>
                        <a:t>95</a:t>
                      </a:r>
                    </a:p>
                  </a:txBody>
                  <a:tcPr marL="88867" marR="88867" anchor="ctr"/>
                </a:tc>
                <a:extLst>
                  <a:ext uri="{0D108BD9-81ED-4DB2-BD59-A6C34878D82A}">
                    <a16:rowId xmlns:a16="http://schemas.microsoft.com/office/drawing/2014/main" val="10001"/>
                  </a:ext>
                </a:extLst>
              </a:tr>
              <a:tr h="563959">
                <a:tc>
                  <a:txBody>
                    <a:bodyPr/>
                    <a:lstStyle/>
                    <a:p>
                      <a:r>
                        <a:rPr lang="en-US" dirty="0"/>
                        <a:t>Class 2</a:t>
                      </a:r>
                    </a:p>
                  </a:txBody>
                  <a:tcPr marL="88867" marR="88867" anchor="ctr"/>
                </a:tc>
                <a:tc>
                  <a:txBody>
                    <a:bodyPr/>
                    <a:lstStyle/>
                    <a:p>
                      <a:pPr algn="ctr"/>
                      <a:r>
                        <a:rPr lang="en-US" dirty="0"/>
                        <a:t>76</a:t>
                      </a:r>
                    </a:p>
                  </a:txBody>
                  <a:tcPr marL="88867" marR="88867" anchor="ctr"/>
                </a:tc>
                <a:tc>
                  <a:txBody>
                    <a:bodyPr/>
                    <a:lstStyle/>
                    <a:p>
                      <a:pPr algn="ctr"/>
                      <a:r>
                        <a:rPr lang="en-US" dirty="0"/>
                        <a:t>88</a:t>
                      </a:r>
                    </a:p>
                  </a:txBody>
                  <a:tcPr marL="88867" marR="88867" anchor="ctr"/>
                </a:tc>
                <a:extLst>
                  <a:ext uri="{0D108BD9-81ED-4DB2-BD59-A6C34878D82A}">
                    <a16:rowId xmlns:a16="http://schemas.microsoft.com/office/drawing/2014/main" val="10002"/>
                  </a:ext>
                </a:extLst>
              </a:tr>
              <a:tr h="563959">
                <a:tc>
                  <a:txBody>
                    <a:bodyPr/>
                    <a:lstStyle/>
                    <a:p>
                      <a:r>
                        <a:rPr lang="en-US" dirty="0"/>
                        <a:t>Class 3</a:t>
                      </a:r>
                    </a:p>
                  </a:txBody>
                  <a:tcPr marL="88867" marR="88867" anchor="ctr"/>
                </a:tc>
                <a:tc>
                  <a:txBody>
                    <a:bodyPr/>
                    <a:lstStyle/>
                    <a:p>
                      <a:pPr algn="ctr"/>
                      <a:r>
                        <a:rPr lang="en-US" dirty="0"/>
                        <a:t>84</a:t>
                      </a:r>
                    </a:p>
                  </a:txBody>
                  <a:tcPr marL="88867" marR="88867" anchor="ctr"/>
                </a:tc>
                <a:tc>
                  <a:txBody>
                    <a:bodyPr/>
                    <a:lstStyle/>
                    <a:p>
                      <a:pPr algn="ctr"/>
                      <a:r>
                        <a:rPr lang="en-US" dirty="0"/>
                        <a:t>90</a:t>
                      </a:r>
                    </a:p>
                  </a:txBody>
                  <a:tcPr marL="88867" marR="88867"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A417-403A-A546-8F7A-5CC0262BCD45}"/>
              </a:ext>
            </a:extLst>
          </p:cNvPr>
          <p:cNvSpPr>
            <a:spLocks noGrp="1"/>
          </p:cNvSpPr>
          <p:nvPr>
            <p:ph type="title"/>
          </p:nvPr>
        </p:nvSpPr>
        <p:spPr/>
        <p:txBody>
          <a:bodyPr/>
          <a:lstStyle/>
          <a:p>
            <a:r>
              <a:rPr lang="en-US"/>
              <a:t>Pre micro service architecture </a:t>
            </a:r>
          </a:p>
        </p:txBody>
      </p:sp>
      <p:sp>
        <p:nvSpPr>
          <p:cNvPr id="3" name="Content Placeholder 2">
            <a:extLst>
              <a:ext uri="{FF2B5EF4-FFF2-40B4-BE49-F238E27FC236}">
                <a16:creationId xmlns:a16="http://schemas.microsoft.com/office/drawing/2014/main" id="{BABE2470-6F1E-0C4C-8CF2-5D471897AEC4}"/>
              </a:ext>
            </a:extLst>
          </p:cNvPr>
          <p:cNvSpPr>
            <a:spLocks noGrp="1"/>
          </p:cNvSpPr>
          <p:nvPr>
            <p:ph idx="1"/>
          </p:nvPr>
        </p:nvSpPr>
        <p:spPr/>
        <p:txBody>
          <a:bodyPr/>
          <a:lstStyle/>
          <a:p>
            <a:r>
              <a:rPr lang="en-US"/>
              <a:t>Diagram showing BO and database monolith.</a:t>
            </a:r>
          </a:p>
          <a:p>
            <a:endParaRPr lang="en-US"/>
          </a:p>
        </p:txBody>
      </p:sp>
    </p:spTree>
    <p:extLst>
      <p:ext uri="{BB962C8B-B14F-4D97-AF65-F5344CB8AC3E}">
        <p14:creationId xmlns:p14="http://schemas.microsoft.com/office/powerpoint/2010/main" val="2810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627" y="286604"/>
            <a:ext cx="10055781" cy="1450757"/>
          </a:xfrm>
        </p:spPr>
        <p:txBody>
          <a:bodyPr/>
          <a:lstStyle/>
          <a:p>
            <a:r>
              <a:rPr lang="en-US" dirty="0"/>
              <a:t>Must Read Topics</a:t>
            </a:r>
          </a:p>
        </p:txBody>
      </p:sp>
      <p:sp>
        <p:nvSpPr>
          <p:cNvPr id="3" name="Content Placeholder 2"/>
          <p:cNvSpPr>
            <a:spLocks noGrp="1"/>
          </p:cNvSpPr>
          <p:nvPr>
            <p:ph idx="1"/>
          </p:nvPr>
        </p:nvSpPr>
        <p:spPr>
          <a:xfrm>
            <a:off x="1043416" y="1818945"/>
            <a:ext cx="10055781" cy="4023360"/>
          </a:xfrm>
        </p:spPr>
        <p:txBody>
          <a:bodyPr/>
          <a:lstStyle/>
          <a:p>
            <a:r>
              <a:rPr lang="en-US" dirty="0">
                <a:hlinkClick r:id="rId2"/>
              </a:rPr>
              <a:t>https://www.rabbitmq.com/production-checklist.html</a:t>
            </a:r>
            <a:endParaRPr lang="en-US" dirty="0"/>
          </a:p>
          <a:p>
            <a:r>
              <a:rPr lang="en-US" dirty="0">
                <a:hlinkClick r:id="rId3"/>
              </a:rPr>
              <a:t>https://www.rabbitmq.com/confirms.html</a:t>
            </a:r>
            <a:endParaRPr lang="en-US" dirty="0"/>
          </a:p>
          <a:p>
            <a:endParaRPr lang="en-US" dirty="0"/>
          </a:p>
        </p:txBody>
      </p:sp>
    </p:spTree>
    <p:extLst>
      <p:ext uri="{BB962C8B-B14F-4D97-AF65-F5344CB8AC3E}">
        <p14:creationId xmlns:p14="http://schemas.microsoft.com/office/powerpoint/2010/main" val="350957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7A20-7845-6848-A015-538A342CF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E6BE9E-FA8E-EE40-8E0D-9853C42B4BD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632BD8A-DB27-CC44-A04B-F5C0D00D464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863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 Overview </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Started in 2008</a:t>
            </a:r>
          </a:p>
          <a:p>
            <a:r>
              <a:rPr lang="en-US" dirty="0"/>
              <a:t>AMQP Protocol "core" protocol supported by the broker</a:t>
            </a:r>
          </a:p>
          <a:p>
            <a:r>
              <a:rPr lang="en-US" dirty="0"/>
              <a:t>Open Source Messaging System</a:t>
            </a:r>
          </a:p>
          <a:p>
            <a:r>
              <a:rPr lang="en-US" dirty="0"/>
              <a:t>Reliability</a:t>
            </a:r>
          </a:p>
          <a:p>
            <a:r>
              <a:rPr lang="en-US" dirty="0"/>
              <a:t>Developer centric API and docs are dev focused</a:t>
            </a:r>
          </a:p>
          <a:p>
            <a:r>
              <a:rPr lang="en-US" dirty="0"/>
              <a:t>Routing</a:t>
            </a:r>
          </a:p>
          <a:p>
            <a:r>
              <a:rPr lang="en-US" dirty="0"/>
              <a:t>Clustering and High Availability</a:t>
            </a:r>
          </a:p>
          <a:p>
            <a:r>
              <a:rPr lang="en-US" dirty="0"/>
              <a:t>Management UI and API</a:t>
            </a:r>
          </a:p>
          <a:p>
            <a:r>
              <a:rPr lang="en-US" dirty="0"/>
              <a:t>Client Libraries</a:t>
            </a:r>
          </a:p>
          <a:p>
            <a:r>
              <a:rPr lang="en-US" dirty="0"/>
              <a:t>Docs examples user group </a:t>
            </a:r>
          </a:p>
        </p:txBody>
      </p:sp>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Protocol</a:t>
            </a:r>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2"/>
          <a:stretch>
            <a:fillRect/>
          </a:stretch>
        </p:blipFill>
        <p:spPr>
          <a:xfrm>
            <a:off x="3960812" y="3163790"/>
            <a:ext cx="7085019" cy="2676121"/>
          </a:xfrm>
          <a:prstGeom prst="rect">
            <a:avLst/>
          </a:prstGeom>
        </p:spPr>
      </p:pic>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a:p>
          <a:p>
            <a:r>
              <a:rPr lang="en-US" sz="2800" b="1"/>
              <a:t>Exchange -&gt; Binding -&gt;[Queue]</a:t>
            </a:r>
          </a:p>
          <a:p>
            <a:endParaRPr lang="en-US" b="1"/>
          </a:p>
          <a:p>
            <a:r>
              <a:rPr lang="en-US" b="1"/>
              <a:t>Exchanges</a:t>
            </a:r>
            <a:r>
              <a:rPr lang="en-US"/>
              <a:t> </a:t>
            </a:r>
          </a:p>
          <a:p>
            <a:r>
              <a:rPr lang="en-US"/>
              <a:t>Recieves and routes messages </a:t>
            </a:r>
          </a:p>
          <a:p>
            <a:r>
              <a:rPr lang="en-US" b="1"/>
              <a:t>Binding</a:t>
            </a:r>
          </a:p>
          <a:p>
            <a:r>
              <a:rPr lang="en-US"/>
              <a:t>Defines the relationship between exchange and queue </a:t>
            </a:r>
          </a:p>
          <a:p>
            <a:r>
              <a:rPr lang="en-US" b="1"/>
              <a:t>Queues</a:t>
            </a:r>
            <a:r>
              <a:rPr lang="en-US"/>
              <a:t> </a:t>
            </a:r>
          </a:p>
          <a:p>
            <a:r>
              <a:rPr lang="en-US"/>
              <a:t>Stores messages until they are processed </a:t>
            </a:r>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 messaging landscape</a:t>
            </a:r>
          </a:p>
        </p:txBody>
      </p:sp>
      <p:sp>
        <p:nvSpPr>
          <p:cNvPr id="3" name="Content Placeholder 2"/>
          <p:cNvSpPr>
            <a:spLocks noGrp="1"/>
          </p:cNvSpPr>
          <p:nvPr>
            <p:ph idx="1"/>
          </p:nvPr>
        </p:nvSpPr>
        <p:spPr/>
        <p:txBody>
          <a:bodyPr>
            <a:normAutofit lnSpcReduction="10000"/>
          </a:bodyPr>
          <a:lstStyle/>
          <a:p>
            <a:pPr marL="0" indent="0">
              <a:buNone/>
            </a:pPr>
            <a:r>
              <a:rPr lang="en-US">
                <a:latin typeface="+mj-lt"/>
              </a:rPr>
              <a:t>Historical Context - Control and standardize application integrations.</a:t>
            </a:r>
          </a:p>
          <a:p>
            <a:pPr>
              <a:buFont typeface="Arial" panose="020B0604020202020204" pitchFamily="34" charset="0"/>
              <a:buChar char="•"/>
            </a:pPr>
            <a:r>
              <a:rPr lang="en-US"/>
              <a:t> SOA</a:t>
            </a:r>
          </a:p>
          <a:p>
            <a:pPr>
              <a:buFont typeface="Arial" panose="020B0604020202020204" pitchFamily="34" charset="0"/>
              <a:buChar char="•"/>
            </a:pPr>
            <a:r>
              <a:rPr lang="en-US"/>
              <a:t> ESB</a:t>
            </a:r>
          </a:p>
          <a:p>
            <a:pPr>
              <a:buFont typeface="Arial" panose="020B0604020202020204" pitchFamily="34" charset="0"/>
              <a:buChar char="•"/>
            </a:pPr>
            <a:r>
              <a:rPr lang="en-US"/>
              <a:t> WS-*</a:t>
            </a:r>
          </a:p>
          <a:p>
            <a:pPr marL="0" indent="0">
              <a:buNone/>
            </a:pPr>
            <a:r>
              <a:rPr lang="en-US">
                <a:latin typeface="+mj-lt"/>
              </a:rPr>
              <a:t>Continuing Trends - Decentralization and team autonomy. </a:t>
            </a:r>
          </a:p>
          <a:p>
            <a:pPr>
              <a:buFont typeface="Arial" panose="020B0604020202020204" pitchFamily="34" charset="0"/>
              <a:buChar char="•"/>
            </a:pPr>
            <a:r>
              <a:rPr lang="en-US"/>
              <a:t> Interactions over HTTP or lightweight messaging</a:t>
            </a:r>
          </a:p>
          <a:p>
            <a:pPr>
              <a:buFont typeface="Arial" panose="020B0604020202020204" pitchFamily="34" charset="0"/>
              <a:buChar char="•"/>
            </a:pPr>
            <a:r>
              <a:rPr lang="en-US"/>
              <a:t> Focus on the goals, intended benefits and principles before technologies</a:t>
            </a:r>
          </a:p>
          <a:p>
            <a:pPr>
              <a:buFont typeface="Arial" panose="020B0604020202020204" pitchFamily="34" charset="0"/>
              <a:buChar char="•"/>
            </a:pPr>
            <a:r>
              <a:rPr lang="en-US"/>
              <a:t> Follow development patterns observed within numerous organizations (</a:t>
            </a:r>
            <a:r>
              <a:rPr lang="en-US" b="1"/>
              <a:t>TODO RabbiMQ Examples</a:t>
            </a:r>
            <a:r>
              <a:rPr lang="en-US"/>
              <a:t>)</a:t>
            </a:r>
          </a:p>
          <a:p>
            <a:pPr>
              <a:buFont typeface="Arial" panose="020B0604020202020204" pitchFamily="34" charset="0"/>
              <a:buChar char="•"/>
            </a:pPr>
            <a:r>
              <a:rPr lang="en-US"/>
              <a:t>VM configuration deployment pipeline moving towards more optimized containers</a:t>
            </a:r>
          </a:p>
          <a:p>
            <a:pPr marL="0" indent="0">
              <a:buNone/>
            </a:pPr>
            <a:endParaRPr lang="en-US"/>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3C06-51DD-A84F-81FD-6ECE71FB1630}"/>
              </a:ext>
            </a:extLst>
          </p:cNvPr>
          <p:cNvSpPr>
            <a:spLocks noGrp="1"/>
          </p:cNvSpPr>
          <p:nvPr>
            <p:ph type="title"/>
          </p:nvPr>
        </p:nvSpPr>
        <p:spPr/>
        <p:txBody>
          <a:bodyPr/>
          <a:lstStyle/>
          <a:p>
            <a:r>
              <a:rPr lang="en-US"/>
              <a:t>Service Boundaries </a:t>
            </a:r>
          </a:p>
        </p:txBody>
      </p:sp>
      <p:sp>
        <p:nvSpPr>
          <p:cNvPr id="3" name="Content Placeholder 2">
            <a:extLst>
              <a:ext uri="{FF2B5EF4-FFF2-40B4-BE49-F238E27FC236}">
                <a16:creationId xmlns:a16="http://schemas.microsoft.com/office/drawing/2014/main" id="{0CD8D037-BF81-134A-A8F3-104988F97E51}"/>
              </a:ext>
            </a:extLst>
          </p:cNvPr>
          <p:cNvSpPr>
            <a:spLocks noGrp="1"/>
          </p:cNvSpPr>
          <p:nvPr>
            <p:ph idx="1"/>
          </p:nvPr>
        </p:nvSpPr>
        <p:spPr/>
        <p:txBody>
          <a:bodyPr/>
          <a:lstStyle/>
          <a:p>
            <a:r>
              <a:rPr lang="en-US"/>
              <a:t>Examples of how we determine service  boundaries  new architecture diagrams</a:t>
            </a:r>
          </a:p>
          <a:p>
            <a:endParaRPr lang="en-US"/>
          </a:p>
          <a:p>
            <a:r>
              <a:rPr lang="en-US"/>
              <a:t>Map to business domains </a:t>
            </a:r>
          </a:p>
        </p:txBody>
      </p:sp>
    </p:spTree>
    <p:extLst>
      <p:ext uri="{BB962C8B-B14F-4D97-AF65-F5344CB8AC3E}">
        <p14:creationId xmlns:p14="http://schemas.microsoft.com/office/powerpoint/2010/main" val="87159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err="1"/>
              <a:t>RabbitMQ</a:t>
            </a:r>
            <a:r>
              <a:rPr lang="en-US" dirty="0"/>
              <a:t> Evolution</a:t>
            </a:r>
          </a:p>
        </p:txBody>
      </p:sp>
      <p:sp>
        <p:nvSpPr>
          <p:cNvPr id="3" name="Content Placeholder 2"/>
          <p:cNvSpPr>
            <a:spLocks noGrp="1"/>
          </p:cNvSpPr>
          <p:nvPr>
            <p:ph idx="1"/>
          </p:nvPr>
        </p:nvSpPr>
        <p:spPr/>
        <p:txBody>
          <a:bodyPr>
            <a:normAutofit fontScale="92500" lnSpcReduction="20000"/>
          </a:bodyPr>
          <a:lstStyle/>
          <a:p>
            <a:r>
              <a:rPr lang="en-US" dirty="0"/>
              <a:t>Started with one team using it for a few high performance messaging where reliability wasn’t much concern (Single node between browser and backend server)</a:t>
            </a:r>
          </a:p>
          <a:p>
            <a:pPr marL="0" indent="0">
              <a:buNone/>
            </a:pPr>
            <a:endParaRPr lang="en-US" dirty="0"/>
          </a:p>
          <a:p>
            <a:r>
              <a:rPr lang="en-US" dirty="0"/>
              <a:t>Another team spun up one instance and started using it for non critical pub sub.</a:t>
            </a:r>
          </a:p>
          <a:p>
            <a:r>
              <a:rPr lang="en-US" dirty="0"/>
              <a:t>(pub sub between monolith and another team)</a:t>
            </a:r>
          </a:p>
          <a:p>
            <a:endParaRPr lang="en-US" dirty="0"/>
          </a:p>
          <a:p>
            <a:r>
              <a:rPr lang="en-US" dirty="0"/>
              <a:t>Then new ordering system was developed to use it for submitting orders.</a:t>
            </a:r>
          </a:p>
          <a:p>
            <a:r>
              <a:rPr lang="en-US" dirty="0"/>
              <a:t>(As the ordering and commerce team broke up they decided to use </a:t>
            </a:r>
            <a:r>
              <a:rPr lang="en-US" dirty="0" err="1"/>
              <a:t>RabbitMQ</a:t>
            </a:r>
            <a:r>
              <a:rPr lang="en-US" dirty="0"/>
              <a:t>  HA and clustering was added)</a:t>
            </a:r>
          </a:p>
          <a:p>
            <a:endParaRPr lang="en-US" dirty="0"/>
          </a:p>
          <a:p>
            <a:r>
              <a:rPr lang="en-US" dirty="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14296</TotalTime>
  <Words>618</Words>
  <Application>Microsoft Office PowerPoint</Application>
  <PresentationFormat>Custom</PresentationFormat>
  <Paragraphs>132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Retrospect</vt:lpstr>
      <vt:lpstr>Microservice Plumbing With RabbitMQ</vt:lpstr>
      <vt:lpstr>ProtoLabs - Microservice and RabbitMQ</vt:lpstr>
      <vt:lpstr>Pre micro service architecture </vt:lpstr>
      <vt:lpstr>RabbitMQ Overview </vt:lpstr>
      <vt:lpstr>What is AMQP? </vt:lpstr>
      <vt:lpstr>AMQP Model</vt:lpstr>
      <vt:lpstr>Microservice messaging landscape</vt:lpstr>
      <vt:lpstr>Service Boundaries </vt:lpstr>
      <vt:lpstr>ProtoLabs RabbitMQ Evolution</vt:lpstr>
      <vt:lpstr>Fan out example</vt:lpstr>
      <vt:lpstr>Direct Exchange</vt:lpstr>
      <vt:lpstr>Topic exchange example</vt:lpstr>
      <vt:lpstr>Competing Consumers </vt:lpstr>
      <vt:lpstr>Hashing Exchange Example </vt:lpstr>
      <vt:lpstr>Rabbitmq use cases</vt:lpstr>
      <vt:lpstr>Lessons Learned</vt:lpstr>
      <vt:lpstr>Investigate / Future 3.8 and beyond</vt:lpstr>
      <vt:lpstr>What is AMQP?</vt:lpstr>
      <vt:lpstr>High Availability</vt:lpstr>
      <vt:lpstr>Monitoring</vt:lpstr>
      <vt:lpstr>High Performance </vt:lpstr>
      <vt:lpstr>Messaging topologies </vt:lpstr>
      <vt:lpstr>Architecture examples?</vt:lpstr>
      <vt:lpstr>QUESTIONS </vt:lpstr>
      <vt:lpstr>Outline (Rough Draft)</vt:lpstr>
      <vt:lpstr>Title and Content Layout with Chart</vt:lpstr>
      <vt:lpstr>Two Content Layout with Table</vt:lpstr>
      <vt:lpstr>Two Content Layout with SmartArt</vt:lpstr>
      <vt:lpstr>Add a Slide Title - 1</vt:lpstr>
      <vt:lpstr>Add a Slide Title - 2</vt:lpstr>
      <vt:lpstr>Must Read Topics</vt:lpstr>
      <vt:lpstr>Add a Slide Title - 3</vt:lpstr>
      <vt:lpstr>PowerPoint Presentation</vt:lpstr>
      <vt:lpstr>Add a Slide Title - 4</vt:lpstr>
      <vt:lpstr>PowerPoint Presentation</vt:lpstr>
      <vt:lpstr>Add a Slide Title - 5</vt:lpstr>
    </vt:vector>
  </TitlesOfParts>
  <Company>Proto 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53</cp:revision>
  <dcterms:created xsi:type="dcterms:W3CDTF">2019-03-02T14:41:53Z</dcterms:created>
  <dcterms:modified xsi:type="dcterms:W3CDTF">2019-04-01T05:55:44Z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