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4"/>
  </p:sldMasterIdLst>
  <p:notesMasterIdLst>
    <p:notesMasterId r:id="rId30"/>
  </p:notesMasterIdLst>
  <p:handoutMasterIdLst>
    <p:handoutMasterId r:id="rId31"/>
  </p:handoutMasterIdLst>
  <p:sldIdLst>
    <p:sldId id="257" r:id="rId5"/>
    <p:sldId id="279" r:id="rId6"/>
    <p:sldId id="275" r:id="rId7"/>
    <p:sldId id="300" r:id="rId8"/>
    <p:sldId id="272" r:id="rId9"/>
    <p:sldId id="273" r:id="rId10"/>
    <p:sldId id="290" r:id="rId11"/>
    <p:sldId id="274" r:id="rId12"/>
    <p:sldId id="302" r:id="rId13"/>
    <p:sldId id="303" r:id="rId14"/>
    <p:sldId id="286" r:id="rId15"/>
    <p:sldId id="287" r:id="rId16"/>
    <p:sldId id="265" r:id="rId17"/>
    <p:sldId id="298" r:id="rId18"/>
    <p:sldId id="295" r:id="rId19"/>
    <p:sldId id="291" r:id="rId20"/>
    <p:sldId id="292" r:id="rId21"/>
    <p:sldId id="307" r:id="rId22"/>
    <p:sldId id="304" r:id="rId23"/>
    <p:sldId id="281" r:id="rId24"/>
    <p:sldId id="282" r:id="rId25"/>
    <p:sldId id="285" r:id="rId26"/>
    <p:sldId id="288" r:id="rId27"/>
    <p:sldId id="308" r:id="rId28"/>
    <p:sldId id="306" r:id="rId2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userDrawn="1">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5900"/>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63" autoAdjust="0"/>
    <p:restoredTop sz="55283" autoAdjust="0"/>
  </p:normalViewPr>
  <p:slideViewPr>
    <p:cSldViewPr>
      <p:cViewPr varScale="1">
        <p:scale>
          <a:sx n="47" d="100"/>
          <a:sy n="47" d="100"/>
        </p:scale>
        <p:origin x="1578" y="60"/>
      </p:cViewPr>
      <p:guideLst>
        <p:guide orient="horz" pos="3216"/>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Legacy</c:v>
                </c:pt>
              </c:strCache>
            </c:strRef>
          </c:tx>
          <c:spPr>
            <a:noFill/>
            <a:ln w="25400" cap="flat" cmpd="sng" algn="ctr">
              <a:solidFill>
                <a:schemeClr val="accent1"/>
              </a:solidFill>
              <a:miter lim="800000"/>
            </a:ln>
            <a:effectLst/>
          </c:spPr>
          <c:invertIfNegative val="0"/>
          <c:cat>
            <c:strRef>
              <c:f>Sheet1!$A$2:$A$4</c:f>
              <c:strCache>
                <c:ptCount val="3"/>
                <c:pt idx="0">
                  <c:v>Run 1</c:v>
                </c:pt>
                <c:pt idx="1">
                  <c:v>Run 2</c:v>
                </c:pt>
                <c:pt idx="2">
                  <c:v>Run 3</c:v>
                </c:pt>
              </c:strCache>
            </c:strRef>
          </c:cat>
          <c:val>
            <c:numRef>
              <c:f>Sheet1!$B$2:$B$4</c:f>
              <c:numCache>
                <c:formatCode>General</c:formatCode>
                <c:ptCount val="3"/>
                <c:pt idx="0">
                  <c:v>26260.986572000002</c:v>
                </c:pt>
                <c:pt idx="1">
                  <c:v>60478.432359999999</c:v>
                </c:pt>
                <c:pt idx="2">
                  <c:v>52336.124900000003</c:v>
                </c:pt>
              </c:numCache>
            </c:numRef>
          </c:val>
          <c:extLst xmlns:c16r2="http://schemas.microsoft.com/office/drawing/2015/06/chart">
            <c:ext xmlns:c16="http://schemas.microsoft.com/office/drawing/2014/chart" uri="{C3380CC4-5D6E-409C-BE32-E72D297353CC}">
              <c16:uniqueId val="{00000000-5E92-4051-99BC-2623F45BF7E0}"/>
            </c:ext>
          </c:extLst>
        </c:ser>
        <c:ser>
          <c:idx val="1"/>
          <c:order val="1"/>
          <c:tx>
            <c:strRef>
              <c:f>Sheet1!$C$1</c:f>
              <c:strCache>
                <c:ptCount val="1"/>
                <c:pt idx="0">
                  <c:v>RabbitMQ</c:v>
                </c:pt>
              </c:strCache>
            </c:strRef>
          </c:tx>
          <c:spPr>
            <a:noFill/>
            <a:ln w="25400" cap="flat" cmpd="sng" algn="ctr">
              <a:solidFill>
                <a:schemeClr val="accent2"/>
              </a:solidFill>
              <a:miter lim="800000"/>
            </a:ln>
            <a:effectLst/>
          </c:spPr>
          <c:invertIfNegative val="0"/>
          <c:cat>
            <c:strRef>
              <c:f>Sheet1!$A$2:$A$4</c:f>
              <c:strCache>
                <c:ptCount val="3"/>
                <c:pt idx="0">
                  <c:v>Run 1</c:v>
                </c:pt>
                <c:pt idx="1">
                  <c:v>Run 2</c:v>
                </c:pt>
                <c:pt idx="2">
                  <c:v>Run 3</c:v>
                </c:pt>
              </c:strCache>
            </c:strRef>
          </c:cat>
          <c:val>
            <c:numRef>
              <c:f>Sheet1!$C$2:$C$4</c:f>
              <c:numCache>
                <c:formatCode>General</c:formatCode>
                <c:ptCount val="3"/>
                <c:pt idx="0">
                  <c:v>12370.249836000001</c:v>
                </c:pt>
                <c:pt idx="1">
                  <c:v>18124.7084</c:v>
                </c:pt>
                <c:pt idx="2">
                  <c:v>23207.956300000002</c:v>
                </c:pt>
              </c:numCache>
            </c:numRef>
          </c:val>
          <c:extLst xmlns:c16r2="http://schemas.microsoft.com/office/drawing/2015/06/chart">
            <c:ext xmlns:c16="http://schemas.microsoft.com/office/drawing/2014/chart" uri="{C3380CC4-5D6E-409C-BE32-E72D297353CC}">
              <c16:uniqueId val="{00000001-5E92-4051-99BC-2623F45BF7E0}"/>
            </c:ext>
          </c:extLst>
        </c:ser>
        <c:dLbls>
          <c:showLegendKey val="0"/>
          <c:showVal val="0"/>
          <c:showCatName val="0"/>
          <c:showSerName val="0"/>
          <c:showPercent val="0"/>
          <c:showBubbleSize val="0"/>
        </c:dLbls>
        <c:gapWidth val="164"/>
        <c:overlap val="-35"/>
        <c:axId val="379195512"/>
        <c:axId val="331218488"/>
      </c:barChart>
      <c:catAx>
        <c:axId val="37919551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sz="1197" b="0" i="0" u="none" strike="noStrike" baseline="0" dirty="0" smtClean="0">
                    <a:effectLst/>
                  </a:rPr>
                  <a:t>Base line test runs</a:t>
                </a:r>
                <a:endParaRPr lang="en-US" dirty="0"/>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31218488"/>
        <c:crosses val="autoZero"/>
        <c:auto val="1"/>
        <c:lblAlgn val="ctr"/>
        <c:lblOffset val="100"/>
        <c:noMultiLvlLbl val="0"/>
      </c:catAx>
      <c:valAx>
        <c:axId val="331218488"/>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dirty="0" smtClean="0"/>
                  <a:t>Average Time (</a:t>
                </a:r>
                <a:r>
                  <a:rPr lang="en-US" dirty="0" err="1" smtClean="0"/>
                  <a:t>ms</a:t>
                </a:r>
                <a:r>
                  <a:rPr lang="en-US" dirty="0" smtClean="0"/>
                  <a:t>)</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7919551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4/8/2019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4/8/2019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cloudamqp.com/blog/2018-01-19-part4-rabbitmq-13-common-error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loudamqp.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b="0" i="0" kern="1200" dirty="0" smtClean="0">
                <a:solidFill>
                  <a:schemeClr val="tx1"/>
                </a:solidFill>
                <a:effectLst/>
                <a:latin typeface="+mn-lt"/>
                <a:ea typeface="+mn-ea"/>
                <a:cs typeface="+mn-cs"/>
              </a:rPr>
              <a:t>About this talk </a:t>
            </a:r>
          </a:p>
          <a:p>
            <a:pPr marL="285750" indent="-285750">
              <a:buFont typeface="Arial" panose="020B0604020202020204" pitchFamily="34" charset="0"/>
              <a:buChar char="•"/>
            </a:pP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as a message broker between our </a:t>
            </a:r>
            <a:r>
              <a:rPr lang="en-US" sz="1600" b="0" i="0" kern="1200" dirty="0" err="1" smtClean="0">
                <a:solidFill>
                  <a:schemeClr val="tx1"/>
                </a:solidFill>
                <a:effectLst/>
                <a:latin typeface="+mn-lt"/>
                <a:ea typeface="+mn-ea"/>
                <a:cs typeface="+mn-cs"/>
              </a:rPr>
              <a:t>microservices</a:t>
            </a:r>
            <a:r>
              <a:rPr lang="en-US" sz="1600" b="0" i="0" kern="1200" dirty="0" smtClean="0">
                <a:solidFill>
                  <a:schemeClr val="tx1"/>
                </a:solidFill>
                <a:effectLst/>
                <a:latin typeface="+mn-lt"/>
                <a:ea typeface="+mn-ea"/>
                <a:cs typeface="+mn-cs"/>
              </a:rPr>
              <a:t>. </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Success </a:t>
            </a:r>
            <a:r>
              <a:rPr lang="en-US" sz="1600" b="0" i="0" kern="1200" baseline="0" dirty="0" smtClean="0">
                <a:solidFill>
                  <a:schemeClr val="tx1"/>
                </a:solidFill>
                <a:effectLst/>
                <a:latin typeface="+mn-lt"/>
                <a:ea typeface="+mn-ea"/>
                <a:cs typeface="+mn-cs"/>
              </a:rPr>
              <a:t>stories, lessons learned, messaging patterns, and demos.</a:t>
            </a:r>
            <a:endParaRPr lang="en-US" sz="16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6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600" b="0" i="0" kern="1200" dirty="0" smtClean="0">
                <a:solidFill>
                  <a:schemeClr val="tx1"/>
                </a:solidFill>
                <a:effectLst/>
                <a:latin typeface="+mn-lt"/>
                <a:ea typeface="+mn-ea"/>
                <a:cs typeface="+mn-cs"/>
              </a:rPr>
              <a:t>About me and past</a:t>
            </a:r>
            <a:r>
              <a:rPr lang="en-US" sz="1600" b="0" i="0" kern="1200" baseline="0" dirty="0" smtClean="0">
                <a:solidFill>
                  <a:schemeClr val="tx1"/>
                </a:solidFill>
                <a:effectLst/>
                <a:latin typeface="+mn-lt"/>
                <a:ea typeface="+mn-ea"/>
                <a:cs typeface="+mn-cs"/>
              </a:rPr>
              <a:t> experience with messaging</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PAST – Windows, MSMQ, </a:t>
            </a:r>
            <a:r>
              <a:rPr lang="en-US" sz="1600" b="0" i="0" kern="1200" dirty="0" err="1" smtClean="0">
                <a:solidFill>
                  <a:schemeClr val="tx1"/>
                </a:solidFill>
                <a:effectLst/>
                <a:latin typeface="+mn-lt"/>
                <a:ea typeface="+mn-ea"/>
                <a:cs typeface="+mn-cs"/>
              </a:rPr>
              <a:t>NServiceBus</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MassTransit</a:t>
            </a:r>
            <a:r>
              <a:rPr lang="en-US" sz="1600" b="0" i="0" kern="1200" dirty="0" smtClean="0">
                <a:solidFill>
                  <a:schemeClr val="tx1"/>
                </a:solidFill>
                <a:effectLst/>
                <a:latin typeface="+mn-lt"/>
                <a:ea typeface="+mn-ea"/>
                <a:cs typeface="+mn-cs"/>
              </a:rPr>
              <a:t> and others. </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Current – .NET Core, Linux,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Docker</a:t>
            </a:r>
          </a:p>
          <a:p>
            <a:pPr marL="0" indent="0">
              <a:buFont typeface="Arial" panose="020B0604020202020204" pitchFamily="34" charset="0"/>
              <a:buNone/>
            </a:pPr>
            <a:endParaRPr lang="en-US" sz="1600" b="0" i="0" kern="1200" dirty="0" smtClean="0">
              <a:solidFill>
                <a:schemeClr val="tx1"/>
              </a:solidFill>
              <a:effectLst/>
              <a:latin typeface="+mn-lt"/>
              <a:ea typeface="+mn-ea"/>
              <a:cs typeface="+mn-cs"/>
            </a:endParaRP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What I've found is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just works and is simple to use. </a:t>
            </a:r>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419125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recently took over an application that did some very heavy processing</a:t>
            </a:r>
          </a:p>
          <a:p>
            <a:endParaRPr lang="en-US" baseline="0" dirty="0" smtClean="0"/>
          </a:p>
          <a:p>
            <a:r>
              <a:rPr lang="en-US" baseline="0" dirty="0" smtClean="0"/>
              <a:t>New feature – move the processing service to 2 different data center because of ITAR regulations </a:t>
            </a:r>
          </a:p>
          <a:p>
            <a:r>
              <a:rPr lang="en-US" baseline="0" dirty="0" smtClean="0"/>
              <a:t>Remove shared DB</a:t>
            </a:r>
          </a:p>
          <a:p>
            <a:r>
              <a:rPr lang="en-US" baseline="0" dirty="0" smtClean="0"/>
              <a:t>Allow API to send messages to correct regional processing service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3273289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662912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 if the message's routing key doesn't match the binding key, none of the queues will receive the message.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2508727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With a </a:t>
            </a:r>
            <a:r>
              <a:rPr lang="en-US" sz="1600" b="0" i="0" kern="1200" dirty="0" err="1" smtClean="0">
                <a:solidFill>
                  <a:schemeClr val="tx1"/>
                </a:solidFill>
                <a:effectLst/>
                <a:latin typeface="+mn-lt"/>
                <a:ea typeface="+mn-ea"/>
                <a:cs typeface="+mn-cs"/>
              </a:rPr>
              <a:t>fanout</a:t>
            </a:r>
            <a:r>
              <a:rPr lang="en-US" sz="1600" b="0" i="0" kern="1200" dirty="0" smtClean="0">
                <a:solidFill>
                  <a:schemeClr val="tx1"/>
                </a:solidFill>
                <a:effectLst/>
                <a:latin typeface="+mn-lt"/>
                <a:ea typeface="+mn-ea"/>
                <a:cs typeface="+mn-cs"/>
              </a:rPr>
              <a:t> exchange, there is no filtering and all messages go to all bound queues.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31984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-compose up --build --abort-on-container-exit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3484547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2425376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a:t>
            </a:r>
            <a:r>
              <a:rPr lang="en-US" dirty="0" smtClean="0">
                <a:hlinkClick r:id="rId3"/>
              </a:rPr>
              <a:t>www.cloudamqp.com/blog/2018-01-19-part4-rabbitmq-13-common-errors.html</a:t>
            </a:r>
            <a:endParaRPr lang="en-US" dirty="0" smtClean="0"/>
          </a:p>
          <a:p>
            <a:endParaRPr lang="en-US" dirty="0" smtClean="0"/>
          </a:p>
          <a:p>
            <a:r>
              <a:rPr lang="en-US" dirty="0" smtClean="0"/>
              <a:t>Story</a:t>
            </a:r>
            <a:r>
              <a:rPr lang="en-US" baseline="0" dirty="0" smtClean="0"/>
              <a:t> about correlation id.</a:t>
            </a:r>
            <a:endParaRPr lang="en-US" dirty="0" smtClean="0"/>
          </a:p>
          <a:p>
            <a:r>
              <a:rPr lang="en-US" sz="1600" b="0" i="0" kern="1200" dirty="0" smtClean="0">
                <a:solidFill>
                  <a:schemeClr val="tx1"/>
                </a:solidFill>
                <a:effectLst/>
                <a:latin typeface="+mn-lt"/>
                <a:ea typeface="+mn-ea"/>
                <a:cs typeface="+mn-cs"/>
              </a:rPr>
              <a:t> “Hey, use the model. Look at the message properties. Figure out how you can combine exchanges, and routing keys, and message properties to provide the context to your messages so that the message body itself is as terse or limited to the content you actually care about at the message level and go from there.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1247848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3718640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Breaking up a </a:t>
            </a:r>
            <a:r>
              <a:rPr lang="en-US" b="1" dirty="0" err="1" smtClean="0"/>
              <a:t>monilith</a:t>
            </a:r>
            <a:endParaRPr lang="en-US" b="1" dirty="0" smtClean="0"/>
          </a:p>
          <a:p>
            <a:r>
              <a:rPr lang="en-US" dirty="0" smtClean="0"/>
              <a:t>Teams work in small teams organized around business domains</a:t>
            </a:r>
          </a:p>
          <a:p>
            <a:r>
              <a:rPr lang="en-US" dirty="0" smtClean="0"/>
              <a:t>Teams are a combination of developers, BA, SQE, and SRE.</a:t>
            </a:r>
          </a:p>
          <a:p>
            <a:r>
              <a:rPr lang="en-US" dirty="0" smtClean="0"/>
              <a:t>Notable Technologies - .NET Core, Vue.js, Docker, Linux, </a:t>
            </a:r>
            <a:r>
              <a:rPr lang="en-US" dirty="0" err="1" smtClean="0"/>
              <a:t>RabbitMQ</a:t>
            </a:r>
            <a:r>
              <a:rPr lang="en-US" dirty="0" smtClean="0"/>
              <a:t>, Chef, </a:t>
            </a:r>
            <a:r>
              <a:rPr lang="en-US" dirty="0" err="1" smtClean="0"/>
              <a:t>RavenDB</a:t>
            </a:r>
            <a:endParaRPr lang="en-US" dirty="0" smtClean="0"/>
          </a:p>
          <a:p>
            <a:r>
              <a:rPr lang="en-US" dirty="0" smtClean="0"/>
              <a:t>We needed messaging but unsure what topology was needed.</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72819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Open Source Messaging System (Message Broker)</a:t>
            </a:r>
          </a:p>
          <a:p>
            <a:pPr marL="285750" indent="-285750">
              <a:buFont typeface="Arial" panose="020B0604020202020204" pitchFamily="34" charset="0"/>
              <a:buChar char="•"/>
            </a:pPr>
            <a:r>
              <a:rPr lang="en-US" dirty="0" smtClean="0"/>
              <a:t>Developer centric API and docs are dev focused</a:t>
            </a:r>
          </a:p>
          <a:p>
            <a:pPr marL="285750" indent="-285750">
              <a:buFont typeface="Arial" panose="020B0604020202020204" pitchFamily="34" charset="0"/>
              <a:buChar char="•"/>
            </a:pPr>
            <a:r>
              <a:rPr lang="en-US" dirty="0" smtClean="0"/>
              <a:t>Clustering and High Availability</a:t>
            </a:r>
          </a:p>
          <a:p>
            <a:pPr marL="285750" indent="-285750">
              <a:buFont typeface="Arial" panose="020B0604020202020204" pitchFamily="34" charset="0"/>
              <a:buChar char="•"/>
            </a:pPr>
            <a:r>
              <a:rPr lang="en-US" dirty="0" smtClean="0"/>
              <a:t>Management UI and API</a:t>
            </a:r>
          </a:p>
          <a:p>
            <a:pPr marL="285750" indent="-285750">
              <a:buFont typeface="Arial" panose="020B0604020202020204" pitchFamily="34" charset="0"/>
              <a:buChar char="•"/>
            </a:pPr>
            <a:r>
              <a:rPr lang="en-US" dirty="0" smtClean="0"/>
              <a:t>Client Libraries</a:t>
            </a:r>
          </a:p>
          <a:p>
            <a:pPr marL="285750" indent="-285750">
              <a:buFont typeface="Arial" panose="020B0604020202020204" pitchFamily="34" charset="0"/>
              <a:buChar char="•"/>
            </a:pPr>
            <a:r>
              <a:rPr lang="en-US" dirty="0" smtClean="0"/>
              <a:t>Lots of useful plugins</a:t>
            </a:r>
          </a:p>
          <a:p>
            <a:pPr marL="285750" indent="-285750">
              <a:buFont typeface="Arial" panose="020B0604020202020204" pitchFamily="34" charset="0"/>
              <a:buChar char="•"/>
            </a:pPr>
            <a:r>
              <a:rPr lang="en-US" dirty="0" smtClean="0"/>
              <a:t>Docs examples user group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Started in 2008</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RabbitMQ</a:t>
            </a:r>
            <a:r>
              <a:rPr lang="en-US" dirty="0" smtClean="0"/>
              <a:t> is the most widely deployed open source message broker.</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35,000 production deployments of </a:t>
            </a:r>
            <a:r>
              <a:rPr lang="en-US" sz="1600" b="0" i="0" kern="1200" dirty="0" err="1" smtClean="0">
                <a:solidFill>
                  <a:schemeClr val="tx1"/>
                </a:solidFill>
                <a:effectLst/>
                <a:latin typeface="+mn-lt"/>
                <a:ea typeface="+mn-ea"/>
                <a:cs typeface="+mn-cs"/>
              </a:rPr>
              <a:t>RabbitMQ</a:t>
            </a:r>
            <a:endParaRPr lang="en-US" sz="1600" b="0" i="0" kern="1200" dirty="0" smtClean="0">
              <a:solidFill>
                <a:schemeClr val="tx1"/>
              </a:solidFill>
              <a:effectLst/>
              <a:latin typeface="+mn-lt"/>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AMQP 0-9-1 Protocol "core" protocol supported by the broker</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indent="0">
              <a:buNone/>
            </a:pPr>
            <a:r>
              <a:rPr lang="en-US" b="1" dirty="0" smtClean="0"/>
              <a:t>What we currently use </a:t>
            </a:r>
            <a:r>
              <a:rPr lang="en-US" b="1" dirty="0" err="1" smtClean="0"/>
              <a:t>RabbitMQ</a:t>
            </a:r>
            <a:endParaRPr lang="en-US" b="1" dirty="0" smtClean="0"/>
          </a:p>
          <a:p>
            <a:pPr marL="0" indent="0">
              <a:buNone/>
            </a:pPr>
            <a:r>
              <a:rPr lang="en-US" dirty="0" smtClean="0"/>
              <a:t>3.7.7</a:t>
            </a:r>
          </a:p>
          <a:p>
            <a:pPr marL="0" indent="0">
              <a:buNone/>
            </a:pPr>
            <a:r>
              <a:rPr lang="en-US" dirty="0" smtClean="0"/>
              <a:t>Clusters of 2 nodes in QE and above</a:t>
            </a:r>
            <a:r>
              <a:rPr lang="en-US" baseline="0" dirty="0" smtClean="0"/>
              <a:t> / just </a:t>
            </a:r>
            <a:r>
              <a:rPr lang="en-US" baseline="0" dirty="0" err="1" smtClean="0"/>
              <a:t>docker</a:t>
            </a:r>
            <a:r>
              <a:rPr lang="en-US" baseline="0" dirty="0" smtClean="0"/>
              <a:t> in lower</a:t>
            </a:r>
            <a:endParaRPr lang="en-US" dirty="0" smtClean="0"/>
          </a:p>
          <a:p>
            <a:pPr marL="0" indent="0">
              <a:buNone/>
            </a:pPr>
            <a:r>
              <a:rPr lang="en-US" dirty="0" err="1" smtClean="0"/>
              <a:t>HAProxy</a:t>
            </a:r>
            <a:r>
              <a:rPr lang="en-US" dirty="0" smtClean="0"/>
              <a:t> used as </a:t>
            </a:r>
            <a:r>
              <a:rPr lang="en-US" dirty="0" err="1" smtClean="0"/>
              <a:t>loadbalancer</a:t>
            </a:r>
            <a:r>
              <a:rPr lang="en-US" dirty="0" smtClean="0"/>
              <a:t> </a:t>
            </a:r>
            <a:r>
              <a:rPr lang="en-US" dirty="0" err="1" smtClean="0"/>
              <a:t>infront</a:t>
            </a:r>
            <a:r>
              <a:rPr lang="en-US" dirty="0" smtClean="0"/>
              <a:t> of </a:t>
            </a:r>
            <a:r>
              <a:rPr lang="en-US" dirty="0" err="1" smtClean="0"/>
              <a:t>RabbitMQ</a:t>
            </a:r>
            <a:r>
              <a:rPr lang="en-US" dirty="0" smtClean="0"/>
              <a:t> instances</a:t>
            </a:r>
          </a:p>
          <a:p>
            <a:pPr marL="0" indent="0">
              <a:buNone/>
            </a:pPr>
            <a:r>
              <a:rPr lang="en-US" dirty="0" smtClean="0"/>
              <a:t>HA queues synced between nodes</a:t>
            </a:r>
          </a:p>
          <a:p>
            <a:pPr marL="285750" indent="-2857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6501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err="1" smtClean="0">
                <a:solidFill>
                  <a:schemeClr val="tx1"/>
                </a:solidFill>
                <a:effectLst/>
                <a:latin typeface="+mn-lt"/>
                <a:ea typeface="+mn-ea"/>
                <a:cs typeface="+mn-cs"/>
              </a:rPr>
              <a:t>docker</a:t>
            </a:r>
            <a:r>
              <a:rPr lang="en-US" sz="1600" b="0" i="0" kern="120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run -d --</a:t>
            </a:r>
            <a:r>
              <a:rPr lang="en-US" sz="1600" b="0" i="0" kern="1200" dirty="0" err="1" smtClean="0">
                <a:solidFill>
                  <a:schemeClr val="tx1"/>
                </a:solidFill>
                <a:effectLst/>
                <a:latin typeface="+mn-lt"/>
                <a:ea typeface="+mn-ea"/>
                <a:cs typeface="+mn-cs"/>
              </a:rPr>
              <a:t>rm</a:t>
            </a:r>
            <a:r>
              <a:rPr lang="en-US" sz="1600" b="0" i="0" kern="1200" dirty="0" smtClean="0">
                <a:solidFill>
                  <a:schemeClr val="tx1"/>
                </a:solidFill>
                <a:effectLst/>
                <a:latin typeface="+mn-lt"/>
                <a:ea typeface="+mn-ea"/>
                <a:cs typeface="+mn-cs"/>
              </a:rPr>
              <a:t> -p 15672:15672 -p 5672:5672 -p 5671:5671 rabbitmq:3-management</a:t>
            </a:r>
            <a:endParaRPr lang="en-US" dirty="0" smtClean="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CloudAMQP</a:t>
            </a:r>
            <a:r>
              <a:rPr lang="en-US" dirty="0" smtClean="0"/>
              <a:t> </a:t>
            </a:r>
            <a:r>
              <a:rPr lang="en-US" dirty="0" smtClean="0">
                <a:hlinkClick r:id="rId3"/>
              </a:rPr>
              <a:t>https://www.cloudamqp.com/</a:t>
            </a:r>
            <a:endParaRPr lang="en-US" dirty="0" smtClean="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34664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600" b="0" i="0" kern="1200" dirty="0" smtClean="0">
                <a:solidFill>
                  <a:schemeClr val="tx1"/>
                </a:solidFill>
                <a:effectLst/>
                <a:latin typeface="+mn-lt"/>
                <a:ea typeface="+mn-ea"/>
                <a:cs typeface="+mn-cs"/>
              </a:rPr>
              <a:t>AMQP was originated in 2003 by John O'Hara at </a:t>
            </a:r>
            <a:r>
              <a:rPr lang="en-US" sz="1600" b="0" i="0" u="none" strike="noStrike" kern="1200" dirty="0" smtClean="0">
                <a:solidFill>
                  <a:schemeClr val="tx1"/>
                </a:solidFill>
                <a:effectLst/>
                <a:latin typeface="+mn-lt"/>
                <a:ea typeface="+mn-ea"/>
                <a:cs typeface="+mn-cs"/>
              </a:rPr>
              <a:t>JPMorgan Chase</a:t>
            </a:r>
            <a:r>
              <a:rPr lang="en-US" sz="1600" b="0" i="0" kern="1200" dirty="0" smtClean="0">
                <a:solidFill>
                  <a:schemeClr val="tx1"/>
                </a:solidFill>
                <a:effectLst/>
                <a:latin typeface="+mn-lt"/>
                <a:ea typeface="+mn-ea"/>
                <a:cs typeface="+mn-cs"/>
              </a:rPr>
              <a:t> in </a:t>
            </a:r>
            <a:r>
              <a:rPr lang="en-US" sz="1600" b="0" i="0" u="none" strike="noStrike" kern="1200" dirty="0" smtClean="0">
                <a:solidFill>
                  <a:schemeClr val="tx1"/>
                </a:solidFill>
                <a:effectLst/>
                <a:latin typeface="+mn-lt"/>
                <a:ea typeface="+mn-ea"/>
                <a:cs typeface="+mn-cs"/>
              </a:rPr>
              <a:t>London</a:t>
            </a:r>
            <a:r>
              <a:rPr lang="en-US" sz="1600" b="0" i="0" kern="1200" dirty="0" smtClean="0">
                <a:solidFill>
                  <a:schemeClr val="tx1"/>
                </a:solidFill>
                <a:effectLst/>
                <a:latin typeface="+mn-lt"/>
                <a:ea typeface="+mn-ea"/>
                <a:cs typeface="+mn-cs"/>
              </a:rPr>
              <a:t>.</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 In 2005 JPMorgan Chase approached other firms to form a working group </a:t>
            </a:r>
            <a:r>
              <a:rPr lang="en-US" sz="1600" b="0" i="0" u="none" strike="noStrike" kern="1200" dirty="0" smtClean="0">
                <a:solidFill>
                  <a:schemeClr val="tx1"/>
                </a:solidFill>
                <a:effectLst/>
                <a:latin typeface="+mn-lt"/>
                <a:ea typeface="+mn-ea"/>
                <a:cs typeface="+mn-cs"/>
              </a:rPr>
              <a:t>Cisco Systems</a:t>
            </a:r>
            <a:r>
              <a:rPr lang="en-US" sz="1600" b="0" i="0" kern="1200" dirty="0" smtClean="0">
                <a:solidFill>
                  <a:schemeClr val="tx1"/>
                </a:solidFill>
                <a:effectLst/>
                <a:latin typeface="+mn-lt"/>
                <a:ea typeface="+mn-ea"/>
                <a:cs typeface="+mn-cs"/>
              </a:rPr>
              <a:t>, </a:t>
            </a:r>
            <a:r>
              <a:rPr lang="en-US" sz="1600" b="0" i="0" u="none" strike="noStrike" kern="1200" dirty="0" smtClean="0">
                <a:solidFill>
                  <a:schemeClr val="tx1"/>
                </a:solidFill>
                <a:effectLst/>
                <a:latin typeface="+mn-lt"/>
                <a:ea typeface="+mn-ea"/>
                <a:cs typeface="+mn-cs"/>
              </a:rPr>
              <a:t>Red Hat</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etc</a:t>
            </a:r>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 </a:t>
            </a:r>
          </a:p>
          <a:p>
            <a:r>
              <a:rPr lang="en-US" sz="1600" b="0" i="0" u="none" strike="noStrike"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was developed in </a:t>
            </a:r>
            <a:r>
              <a:rPr lang="en-US" sz="1600" b="0" i="0" u="none" strike="noStrike" kern="1200" dirty="0" err="1" smtClean="0">
                <a:solidFill>
                  <a:schemeClr val="tx1"/>
                </a:solidFill>
                <a:effectLst/>
                <a:latin typeface="+mn-lt"/>
                <a:ea typeface="+mn-ea"/>
                <a:cs typeface="+mn-cs"/>
              </a:rPr>
              <a:t>Erlang</a:t>
            </a:r>
            <a:r>
              <a:rPr lang="en-US" sz="1600" b="0" i="0" kern="1200" dirty="0" smtClean="0">
                <a:solidFill>
                  <a:schemeClr val="tx1"/>
                </a:solidFill>
                <a:effectLst/>
                <a:latin typeface="+mn-lt"/>
                <a:ea typeface="+mn-ea"/>
                <a:cs typeface="+mn-cs"/>
              </a:rPr>
              <a:t> by Rabbit Technologies</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The working group grew to 23 companies</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In August 2011, the AMQP working group announced its reorganization into an </a:t>
            </a:r>
            <a:r>
              <a:rPr lang="en-US" sz="1600" b="0" i="0" u="none" strike="noStrike" kern="1200" dirty="0" smtClean="0">
                <a:solidFill>
                  <a:schemeClr val="tx1"/>
                </a:solidFill>
                <a:effectLst/>
                <a:latin typeface="+mn-lt"/>
                <a:ea typeface="+mn-ea"/>
                <a:cs typeface="+mn-cs"/>
              </a:rPr>
              <a:t>OASIS</a:t>
            </a:r>
            <a:r>
              <a:rPr lang="en-US" sz="1600" b="0" i="0" u="none" strike="noStrike" kern="1200" baseline="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member section.</a:t>
            </a:r>
            <a:endParaRPr lang="en-US" sz="1600" b="0" i="0" u="none" strike="noStrike" kern="1200" baseline="30000" dirty="0" smtClean="0">
              <a:solidFill>
                <a:schemeClr val="tx1"/>
              </a:solidFill>
              <a:effectLst/>
              <a:latin typeface="+mn-lt"/>
              <a:ea typeface="+mn-ea"/>
              <a:cs typeface="+mn-cs"/>
            </a:endParaRPr>
          </a:p>
          <a:p>
            <a:endParaRPr lang="en-US" dirty="0" smtClean="0"/>
          </a:p>
          <a:p>
            <a:r>
              <a:rPr lang="en-US" dirty="0" err="1" smtClean="0"/>
              <a:t>RabbitMQ</a:t>
            </a:r>
            <a:r>
              <a:rPr lang="en-US" dirty="0" smtClean="0"/>
              <a:t> - </a:t>
            </a:r>
            <a:r>
              <a:rPr lang="en-US" sz="1600" b="0" i="0" kern="1200" dirty="0" smtClean="0">
                <a:solidFill>
                  <a:schemeClr val="tx1"/>
                </a:solidFill>
                <a:effectLst/>
                <a:latin typeface="+mn-lt"/>
                <a:ea typeface="+mn-ea"/>
                <a:cs typeface="+mn-cs"/>
              </a:rPr>
              <a:t>primarily supports AMQP 0-9-1, with 1.0 via experimental plugin</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PL – Java</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.Net</a:t>
            </a:r>
            <a:r>
              <a:rPr lang="en-US" sz="1600" b="0" i="0" kern="1200" baseline="0" dirty="0" smtClean="0">
                <a:solidFill>
                  <a:schemeClr val="tx1"/>
                </a:solidFill>
                <a:effectLst/>
                <a:latin typeface="+mn-lt"/>
                <a:ea typeface="+mn-ea"/>
                <a:cs typeface="+mn-cs"/>
              </a:rPr>
              <a:t>, Windows, and Linux.</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1067361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Distributed systems</a:t>
            </a:r>
            <a:r>
              <a:rPr lang="en-US" sz="1600" b="0" i="0" kern="1200" baseline="0" dirty="0" smtClean="0">
                <a:solidFill>
                  <a:schemeClr val="tx1"/>
                </a:solidFill>
                <a:effectLst/>
                <a:latin typeface="+mn-lt"/>
                <a:ea typeface="+mn-ea"/>
                <a:cs typeface="+mn-cs"/>
              </a:rPr>
              <a:t> - </a:t>
            </a:r>
            <a:r>
              <a:rPr lang="en-US" sz="1600" b="0" i="0" kern="1200" dirty="0" smtClean="0">
                <a:solidFill>
                  <a:schemeClr val="tx1"/>
                </a:solidFill>
                <a:effectLst/>
                <a:latin typeface="+mn-lt"/>
                <a:ea typeface="+mn-ea"/>
                <a:cs typeface="+mn-cs"/>
              </a:rPr>
              <a:t>messages sent are not guaranteed to reach the peer or be successfully processed by it</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broker acknowledgements to publishers are a protocol extension called publisher confirms.</a:t>
            </a:r>
          </a:p>
          <a:p>
            <a:endParaRPr lang="en-US" sz="1600" b="0" i="0" kern="1200" dirty="0" smtClean="0">
              <a:solidFill>
                <a:schemeClr val="tx1"/>
              </a:solidFill>
              <a:effectLst/>
              <a:latin typeface="+mn-lt"/>
              <a:ea typeface="+mn-ea"/>
              <a:cs typeface="+mn-cs"/>
            </a:endParaRP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Both features build on the same idea and are inspired by TCP. They are essential for reliable delivery both from publishers to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nodes and from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nodes to consumers.</a:t>
            </a:r>
          </a:p>
          <a:p>
            <a:endParaRPr lang="en-US" dirty="0" smtClean="0"/>
          </a:p>
          <a:p>
            <a:endParaRPr lang="en-US" dirty="0" smtClean="0"/>
          </a:p>
          <a:p>
            <a:r>
              <a:rPr lang="en-US" sz="1600" b="0" i="0" kern="1200" dirty="0" smtClean="0">
                <a:solidFill>
                  <a:schemeClr val="tx1"/>
                </a:solidFill>
                <a:effectLst/>
                <a:latin typeface="+mn-lt"/>
                <a:ea typeface="+mn-ea"/>
                <a:cs typeface="+mn-cs"/>
              </a:rPr>
              <a:t>If a consumer dies (its channel is closed, connection is closed, or TCP connection is lost) without sending an </a:t>
            </a:r>
            <a:r>
              <a:rPr lang="en-US" sz="1600" b="0" i="0" kern="1200" dirty="0" err="1" smtClean="0">
                <a:solidFill>
                  <a:schemeClr val="tx1"/>
                </a:solidFill>
                <a:effectLst/>
                <a:latin typeface="+mn-lt"/>
                <a:ea typeface="+mn-ea"/>
                <a:cs typeface="+mn-cs"/>
              </a:rPr>
              <a:t>ack</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will understand that a message wasn't processed fully and will re-queue it.</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Use durable</a:t>
            </a:r>
            <a:r>
              <a:rPr lang="en-US" sz="1600" b="0" i="0" kern="1200" baseline="0" dirty="0" smtClean="0">
                <a:solidFill>
                  <a:schemeClr val="tx1"/>
                </a:solidFill>
                <a:effectLst/>
                <a:latin typeface="+mn-lt"/>
                <a:ea typeface="+mn-ea"/>
                <a:cs typeface="+mn-cs"/>
              </a:rPr>
              <a:t> to avoid lost queues and exchanges when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quits or crashes.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108004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fire-and-forget. </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As we get to safer and safer guarantees around message delivery, it gets slower.</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3693886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err="1" smtClean="0">
                <a:solidFill>
                  <a:schemeClr val="tx1"/>
                </a:solidFill>
                <a:effectLst/>
                <a:latin typeface="+mn-lt"/>
                <a:ea typeface="+mn-ea"/>
                <a:cs typeface="+mn-cs"/>
              </a:rPr>
              <a:t>QoS</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prefetch</a:t>
            </a:r>
            <a:r>
              <a:rPr lang="en-US" sz="1600" b="0" i="0" kern="1200" dirty="0" smtClean="0">
                <a:solidFill>
                  <a:schemeClr val="tx1"/>
                </a:solidFill>
                <a:effectLst/>
                <a:latin typeface="+mn-lt"/>
                <a:ea typeface="+mn-ea"/>
                <a:cs typeface="+mn-cs"/>
              </a:rPr>
              <a:t> is basically telling Rabbit how quickly can this one connection, this one channel process messages. </a:t>
            </a:r>
          </a:p>
          <a:p>
            <a:endParaRPr lang="en-US" sz="16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128042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51609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A5273-4A92-4E2B-A616-9C53CA80431D}" type="datetime1">
              <a:rPr lang="en-US" smtClean="0"/>
              <a:t>4/8/2019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93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04835-0441-4E5E-9C58-BB74718A1C90}" type="datetime1">
              <a:rPr lang="en-US" smtClean="0"/>
              <a:t>4/8/2019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664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62AD8-BBAE-4395-88CD-AD98819C927A}" type="datetime1">
              <a:rPr lang="en-US" smtClean="0"/>
              <a:t>4/8/2019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04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D01FE-FCB7-49C9-B76B-55C61E2568EB}" type="datetime1">
              <a:rPr lang="en-US" smtClean="0"/>
              <a:t>4/8/2019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781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E6AE0-BDDC-46E2-9CF1-E764D02D076B}" type="datetime1">
              <a:rPr lang="en-US" smtClean="0"/>
              <a:t>4/8/2019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4084E-0E11-4C80-84A0-CE7193FA4654}" type="datetime1">
              <a:rPr lang="en-US" smtClean="0"/>
              <a:t>4/8/2019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852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41FBB-4AD5-4348-AAFA-9C7D16E116A1}" type="datetime1">
              <a:rPr lang="en-US" smtClean="0"/>
              <a:t>4/8/2019</a:t>
            </a:fld>
            <a:endParaRPr lang="en-US"/>
          </a:p>
        </p:txBody>
      </p:sp>
      <p:sp>
        <p:nvSpPr>
          <p:cNvPr id="8" name="Footer Placeholder 7"/>
          <p:cNvSpPr>
            <a:spLocks noGrp="1"/>
          </p:cNvSpPr>
          <p:nvPr>
            <p:ph type="ftr" sz="quarter" idx="11"/>
          </p:nvPr>
        </p:nvSpPr>
        <p:spPr/>
        <p:txBody>
          <a:body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8374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8E17E8-F59F-4736-A5AF-C5DA5082F4C4}" type="datetime1">
              <a:rPr lang="en-US" smtClean="0"/>
              <a:t>4/8/2019</a:t>
            </a:fld>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26946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0D84EB-296C-4D32-AF08-529ACD4137FA}" type="datetime1">
              <a:rPr lang="en-US" smtClean="0"/>
              <a:t>4/8/2019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7506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811775C6-CCB8-4FF4-BDF0-E6FD5927766D}" type="datetime1">
              <a:rPr lang="en-US" smtClean="0"/>
              <a:t>4/8/2019</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US" smtClean="0"/>
              <a:t>‹#›</a:t>
            </a:fld>
            <a:endParaRPr lang="en-US"/>
          </a:p>
        </p:txBody>
      </p:sp>
    </p:spTree>
    <p:extLst>
      <p:ext uri="{BB962C8B-B14F-4D97-AF65-F5344CB8AC3E}">
        <p14:creationId xmlns:p14="http://schemas.microsoft.com/office/powerpoint/2010/main" val="32722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976D0-1055-4775-B26A-B26F49EB2AC6}" type="datetime1">
              <a:rPr lang="en-US" smtClean="0"/>
              <a:t>4/8/2019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1247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570E9A61-A31B-44AF-81D7-DB6DE242223A}" type="datetime1">
              <a:rPr lang="en-US" smtClean="0"/>
              <a:t>4/8/2019</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@jsonrow</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2182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rabbitmq.com/production-checklist.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t>Microservice</a:t>
            </a:r>
            <a:r>
              <a:rPr lang="en-US" sz="4000" dirty="0"/>
              <a:t> Plumbing With </a:t>
            </a:r>
            <a:r>
              <a:rPr lang="en-US" sz="4000" dirty="0" err="1"/>
              <a:t>RabbitMQ</a:t>
            </a:r>
            <a:endParaRPr lang="en-US" sz="4000" dirty="0"/>
          </a:p>
        </p:txBody>
      </p:sp>
      <p:sp>
        <p:nvSpPr>
          <p:cNvPr id="5" name="Subtitle 4"/>
          <p:cNvSpPr>
            <a:spLocks noGrp="1"/>
          </p:cNvSpPr>
          <p:nvPr>
            <p:ph type="subTitle" idx="1"/>
          </p:nvPr>
        </p:nvSpPr>
        <p:spPr/>
        <p:txBody>
          <a:bodyPr>
            <a:normAutofit/>
          </a:bodyPr>
          <a:lstStyle/>
          <a:p>
            <a:r>
              <a:rPr lang="en-US" sz="2000" dirty="0" err="1"/>
              <a:t>async</a:t>
            </a:r>
            <a:r>
              <a:rPr lang="en-US" sz="2000" dirty="0"/>
              <a:t> messaging for </a:t>
            </a:r>
            <a:r>
              <a:rPr lang="en-US" sz="2000" dirty="0" err="1"/>
              <a:t>Microservices</a:t>
            </a:r>
            <a:endParaRPr lang="en-US" sz="2000" dirty="0"/>
          </a:p>
        </p:txBody>
      </p:sp>
      <p:sp>
        <p:nvSpPr>
          <p:cNvPr id="3" name="TextBox 2"/>
          <p:cNvSpPr txBox="1"/>
          <p:nvPr/>
        </p:nvSpPr>
        <p:spPr>
          <a:xfrm>
            <a:off x="6780212" y="5029200"/>
            <a:ext cx="4495801" cy="1015663"/>
          </a:xfrm>
          <a:prstGeom prst="rect">
            <a:avLst/>
          </a:prstGeom>
          <a:noFill/>
        </p:spPr>
        <p:txBody>
          <a:bodyPr wrap="square" rtlCol="0" anchor="t" anchorCtr="0">
            <a:spAutoFit/>
          </a:bodyPr>
          <a:lstStyle/>
          <a:p>
            <a:pPr algn="r"/>
            <a:r>
              <a:rPr lang="en-US" sz="2000" dirty="0">
                <a:cs typeface="Arial" panose="020B0604020202020204" pitchFamily="34" charset="0"/>
              </a:rPr>
              <a:t>@</a:t>
            </a:r>
            <a:r>
              <a:rPr lang="en-US" sz="2000" dirty="0" err="1" smtClean="0">
                <a:cs typeface="Arial" panose="020B0604020202020204" pitchFamily="34" charset="0"/>
              </a:rPr>
              <a:t>jsonrow</a:t>
            </a:r>
            <a:r>
              <a:rPr lang="en-US" sz="2000" dirty="0" smtClean="0">
                <a:latin typeface="+mj-lt"/>
                <a:cs typeface="Arial" panose="020B0604020202020204" pitchFamily="34" charset="0"/>
              </a:rPr>
              <a:t/>
            </a:r>
            <a:br>
              <a:rPr lang="en-US" sz="2000" dirty="0" smtClean="0">
                <a:latin typeface="+mj-lt"/>
                <a:cs typeface="Arial" panose="020B0604020202020204" pitchFamily="34" charset="0"/>
              </a:rPr>
            </a:br>
            <a:r>
              <a:rPr lang="en-US" sz="2000" dirty="0" smtClean="0">
                <a:latin typeface="+mj-lt"/>
                <a:cs typeface="Arial" panose="020B0604020202020204" pitchFamily="34" charset="0"/>
              </a:rPr>
              <a:t>jasonrowe@gmail.com</a:t>
            </a:r>
          </a:p>
          <a:p>
            <a:pPr algn="r"/>
            <a:r>
              <a:rPr lang="en-US" sz="2000" dirty="0" smtClean="0"/>
              <a:t>https</a:t>
            </a:r>
            <a:r>
              <a:rPr lang="en-US" sz="2000" dirty="0"/>
              <a:t>://github.com/JasonRowe/TCCC23</a:t>
            </a: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Messages</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812" y="2667000"/>
            <a:ext cx="7762875" cy="3657600"/>
          </a:xfrm>
          <a:prstGeom prst="rect">
            <a:avLst/>
          </a:prstGeom>
        </p:spPr>
      </p:pic>
      <p:sp>
        <p:nvSpPr>
          <p:cNvPr id="7" name="TextBox 6"/>
          <p:cNvSpPr txBox="1"/>
          <p:nvPr/>
        </p:nvSpPr>
        <p:spPr>
          <a:xfrm>
            <a:off x="7008812" y="5638800"/>
            <a:ext cx="4848379" cy="646331"/>
          </a:xfrm>
          <a:prstGeom prst="rect">
            <a:avLst/>
          </a:prstGeom>
          <a:noFill/>
        </p:spPr>
        <p:txBody>
          <a:bodyPr wrap="none" rtlCol="0">
            <a:spAutoFit/>
          </a:bodyPr>
          <a:lstStyle/>
          <a:p>
            <a:r>
              <a:rPr lang="en-US" altLang="en-US" sz="1800" dirty="0"/>
              <a:t>Message Publishing in </a:t>
            </a:r>
            <a:r>
              <a:rPr lang="en-US" altLang="en-US" sz="1800" dirty="0" err="1"/>
              <a:t>RabbitMQ</a:t>
            </a:r>
            <a:r>
              <a:rPr lang="en-US" altLang="en-US" sz="1800" dirty="0"/>
              <a:t>, by Gavin M Roy</a:t>
            </a:r>
          </a:p>
          <a:p>
            <a:endParaRPr lang="en-US" sz="1800" dirty="0"/>
          </a:p>
        </p:txBody>
      </p:sp>
    </p:spTree>
    <p:extLst>
      <p:ext uri="{BB962C8B-B14F-4D97-AF65-F5344CB8AC3E}">
        <p14:creationId xmlns:p14="http://schemas.microsoft.com/office/powerpoint/2010/main" val="388134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A62E6F-8298-1C47-AF4C-D6B380DC5E27}"/>
              </a:ext>
            </a:extLst>
          </p:cNvPr>
          <p:cNvSpPr>
            <a:spLocks noGrp="1"/>
          </p:cNvSpPr>
          <p:nvPr>
            <p:ph type="title"/>
          </p:nvPr>
        </p:nvSpPr>
        <p:spPr/>
        <p:txBody>
          <a:bodyPr/>
          <a:lstStyle/>
          <a:p>
            <a:r>
              <a:rPr lang="en-US" dirty="0"/>
              <a:t>High </a:t>
            </a:r>
            <a:r>
              <a:rPr lang="en-US" dirty="0" smtClean="0"/>
              <a:t>Availability</a:t>
            </a:r>
            <a:endParaRPr lang="en-US" dirty="0"/>
          </a:p>
        </p:txBody>
      </p:sp>
      <p:sp>
        <p:nvSpPr>
          <p:cNvPr id="3" name="Content Placeholder 2">
            <a:extLst>
              <a:ext uri="{FF2B5EF4-FFF2-40B4-BE49-F238E27FC236}">
                <a16:creationId xmlns="" xmlns:a16="http://schemas.microsoft.com/office/drawing/2014/main" id="{B8E69FE9-10A4-C042-92DF-E8733DFFC11A}"/>
              </a:ext>
            </a:extLst>
          </p:cNvPr>
          <p:cNvSpPr>
            <a:spLocks noGrp="1"/>
          </p:cNvSpPr>
          <p:nvPr>
            <p:ph idx="1"/>
          </p:nvPr>
        </p:nvSpPr>
        <p:spPr>
          <a:xfrm>
            <a:off x="1102947" y="1751971"/>
            <a:ext cx="10055781" cy="4023360"/>
          </a:xfrm>
        </p:spPr>
        <p:txBody>
          <a:bodyPr/>
          <a:lstStyle/>
          <a:p>
            <a:endParaRPr lang="en-US" dirty="0" smtClean="0"/>
          </a:p>
          <a:p>
            <a:r>
              <a:rPr lang="en-US" sz="2800" dirty="0" smtClean="0"/>
              <a:t>Enable </a:t>
            </a:r>
            <a:r>
              <a:rPr lang="en-US" sz="2800" dirty="0" smtClean="0"/>
              <a:t>Publisher confirms</a:t>
            </a:r>
          </a:p>
          <a:p>
            <a:r>
              <a:rPr lang="en-US" sz="2800" dirty="0" smtClean="0"/>
              <a:t>Use Durable </a:t>
            </a:r>
            <a:r>
              <a:rPr lang="en-US" sz="2800" dirty="0"/>
              <a:t>queues, exchanges </a:t>
            </a:r>
            <a:endParaRPr lang="en-US" sz="2800" dirty="0" smtClean="0"/>
          </a:p>
          <a:p>
            <a:r>
              <a:rPr lang="en-US" sz="2800" dirty="0" smtClean="0"/>
              <a:t>Extensions to consider - consistently </a:t>
            </a:r>
            <a:r>
              <a:rPr lang="en-US" sz="2800" dirty="0"/>
              <a:t>hash and </a:t>
            </a:r>
            <a:r>
              <a:rPr lang="en-US" sz="2800" dirty="0" err="1" smtClean="0"/>
              <a:t>sharding</a:t>
            </a:r>
            <a:endParaRPr lang="en-US" sz="2800" dirty="0"/>
          </a:p>
          <a:p>
            <a:r>
              <a:rPr lang="en-US" sz="2800" dirty="0"/>
              <a:t>Do not enable </a:t>
            </a:r>
            <a:r>
              <a:rPr lang="en-US" sz="2800" dirty="0" err="1"/>
              <a:t>HiPE</a:t>
            </a:r>
            <a:endParaRPr lang="en-US" sz="2800" dirty="0"/>
          </a:p>
          <a:p>
            <a:r>
              <a:rPr lang="en-US" sz="2800" dirty="0" err="1" smtClean="0"/>
              <a:t>Prefetch</a:t>
            </a:r>
            <a:r>
              <a:rPr lang="en-US" sz="2800" dirty="0" smtClean="0"/>
              <a:t> </a:t>
            </a:r>
            <a:r>
              <a:rPr lang="en-US" sz="2800" dirty="0"/>
              <a:t>configuration </a:t>
            </a:r>
          </a:p>
          <a:p>
            <a:r>
              <a:rPr lang="en-US" sz="2800" dirty="0" smtClean="0"/>
              <a:t>Multi </a:t>
            </a:r>
            <a:r>
              <a:rPr lang="en-US" sz="2800" dirty="0"/>
              <a:t>nodes with HA policy</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9556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61FBBD-A24C-6D42-8F8A-A6AA065CB091}"/>
              </a:ext>
            </a:extLst>
          </p:cNvPr>
          <p:cNvSpPr>
            <a:spLocks noGrp="1"/>
          </p:cNvSpPr>
          <p:nvPr>
            <p:ph type="title"/>
          </p:nvPr>
        </p:nvSpPr>
        <p:spPr/>
        <p:txBody>
          <a:bodyPr/>
          <a:lstStyle/>
          <a:p>
            <a:r>
              <a:rPr lang="en-US" dirty="0"/>
              <a:t>High </a:t>
            </a:r>
            <a:r>
              <a:rPr lang="en-US" dirty="0" smtClean="0"/>
              <a:t>Performance</a:t>
            </a:r>
            <a:endParaRPr lang="en-US" dirty="0"/>
          </a:p>
        </p:txBody>
      </p:sp>
      <p:sp>
        <p:nvSpPr>
          <p:cNvPr id="3" name="Content Placeholder 2">
            <a:extLst>
              <a:ext uri="{FF2B5EF4-FFF2-40B4-BE49-F238E27FC236}">
                <a16:creationId xmlns="" xmlns:a16="http://schemas.microsoft.com/office/drawing/2014/main" id="{6740D746-4A8D-C247-BFC8-427B66B6126A}"/>
              </a:ext>
            </a:extLst>
          </p:cNvPr>
          <p:cNvSpPr>
            <a:spLocks noGrp="1"/>
          </p:cNvSpPr>
          <p:nvPr>
            <p:ph idx="1"/>
          </p:nvPr>
        </p:nvSpPr>
        <p:spPr/>
        <p:txBody>
          <a:bodyPr/>
          <a:lstStyle/>
          <a:p>
            <a:r>
              <a:rPr lang="en-US" sz="2800" dirty="0"/>
              <a:t>Enable </a:t>
            </a:r>
            <a:r>
              <a:rPr lang="en-US" sz="2800" dirty="0" err="1"/>
              <a:t>HiPE</a:t>
            </a:r>
            <a:endParaRPr lang="en-US" sz="2800" dirty="0"/>
          </a:p>
          <a:p>
            <a:r>
              <a:rPr lang="en-US" sz="2800" dirty="0"/>
              <a:t>Disable </a:t>
            </a:r>
            <a:r>
              <a:rPr lang="en-US" sz="2800" dirty="0" err="1"/>
              <a:t>LazyQueue</a:t>
            </a:r>
            <a:endParaRPr lang="en-US" sz="2800" dirty="0"/>
          </a:p>
          <a:p>
            <a:r>
              <a:rPr lang="en-US" sz="2800" dirty="0"/>
              <a:t>Short queues</a:t>
            </a:r>
          </a:p>
          <a:p>
            <a:r>
              <a:rPr lang="en-US" sz="2800" dirty="0"/>
              <a:t>Avoid multiple nodes </a:t>
            </a:r>
          </a:p>
          <a:p>
            <a:r>
              <a:rPr lang="en-US" sz="2800" dirty="0"/>
              <a:t>Transient  Messages </a:t>
            </a:r>
          </a:p>
          <a:p>
            <a:r>
              <a:rPr lang="en-US" sz="2800" dirty="0"/>
              <a:t>Disable </a:t>
            </a:r>
            <a:r>
              <a:rPr lang="en-US" sz="2800" dirty="0" smtClean="0"/>
              <a:t>HA</a:t>
            </a:r>
            <a:endParaRPr lang="en-US" sz="2800"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798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Recent </a:t>
            </a:r>
            <a:r>
              <a:rPr lang="en-US" dirty="0" err="1"/>
              <a:t>RabbitMQ</a:t>
            </a:r>
            <a:r>
              <a:rPr lang="en-US" dirty="0"/>
              <a:t> success story.</a:t>
            </a:r>
          </a:p>
        </p:txBody>
      </p:sp>
      <p:pic>
        <p:nvPicPr>
          <p:cNvPr id="4" name="Picture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t="19727" b="19727"/>
          <a:stretch>
            <a:fillRect/>
          </a:stretch>
        </p:blipFill>
        <p:spPr/>
      </p:pic>
      <p:sp>
        <p:nvSpPr>
          <p:cNvPr id="5" name="Text Placeholder 4"/>
          <p:cNvSpPr>
            <a:spLocks noGrp="1"/>
          </p:cNvSpPr>
          <p:nvPr>
            <p:ph type="body" sz="half" idx="2"/>
          </p:nvPr>
        </p:nvSpPr>
        <p:spPr/>
        <p:txBody>
          <a:bodyPr/>
          <a:lstStyle/>
          <a:p>
            <a:r>
              <a:rPr lang="en-US" dirty="0" smtClean="0"/>
              <a:t>Refining a services boundaries and switching to </a:t>
            </a:r>
            <a:r>
              <a:rPr lang="en-US" dirty="0" err="1" smtClean="0"/>
              <a:t>RabbitMQ</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Recent </a:t>
            </a:r>
            <a:r>
              <a:rPr lang="en-US" dirty="0" err="1" smtClean="0"/>
              <a:t>RabbitMQ</a:t>
            </a:r>
            <a:r>
              <a:rPr lang="en-US" dirty="0" smtClean="0"/>
              <a:t> success story.</a:t>
            </a:r>
            <a:endParaRPr lang="en-US" dirty="0"/>
          </a:p>
        </p:txBody>
      </p:sp>
      <p:graphicFrame>
        <p:nvGraphicFramePr>
          <p:cNvPr id="4"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499096036"/>
              </p:ext>
            </p:extLst>
          </p:nvPr>
        </p:nvGraphicFramePr>
        <p:xfrm>
          <a:off x="1096963" y="1846263"/>
          <a:ext cx="10055225"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35938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2BC3A4-28FC-CE40-9B85-1AC384A122B3}"/>
              </a:ext>
            </a:extLst>
          </p:cNvPr>
          <p:cNvSpPr>
            <a:spLocks noGrp="1"/>
          </p:cNvSpPr>
          <p:nvPr>
            <p:ph type="title"/>
          </p:nvPr>
        </p:nvSpPr>
        <p:spPr/>
        <p:txBody>
          <a:bodyPr/>
          <a:lstStyle/>
          <a:p>
            <a:r>
              <a:rPr lang="en-US" dirty="0"/>
              <a:t>Direct Exchange</a:t>
            </a:r>
          </a:p>
        </p:txBody>
      </p:sp>
      <p:sp>
        <p:nvSpPr>
          <p:cNvPr id="4" name="Oval 3">
            <a:extLst>
              <a:ext uri="{FF2B5EF4-FFF2-40B4-BE49-F238E27FC236}">
                <a16:creationId xmlns="" xmlns:a16="http://schemas.microsoft.com/office/drawing/2014/main" id="{98E12714-002A-8F45-B772-89E1E4B6AFAD}"/>
              </a:ext>
            </a:extLst>
          </p:cNvPr>
          <p:cNvSpPr/>
          <p:nvPr/>
        </p:nvSpPr>
        <p:spPr>
          <a:xfrm flipH="1">
            <a:off x="303212" y="3429000"/>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Publisher</a:t>
            </a:r>
            <a:endParaRPr lang="en-US" dirty="0"/>
          </a:p>
        </p:txBody>
      </p:sp>
      <p:sp>
        <p:nvSpPr>
          <p:cNvPr id="5" name="Rectangle: Rounded Corners 4">
            <a:extLst>
              <a:ext uri="{FF2B5EF4-FFF2-40B4-BE49-F238E27FC236}">
                <a16:creationId xmlns="" xmlns:a16="http://schemas.microsoft.com/office/drawing/2014/main" id="{C984AE45-7F4B-3E4E-A4AB-324EA04B080A}"/>
              </a:ext>
            </a:extLst>
          </p:cNvPr>
          <p:cNvSpPr/>
          <p:nvPr/>
        </p:nvSpPr>
        <p:spPr>
          <a:xfrm>
            <a:off x="3667421" y="34290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Direct exchange </a:t>
            </a:r>
          </a:p>
        </p:txBody>
      </p:sp>
      <p:sp>
        <p:nvSpPr>
          <p:cNvPr id="6" name="TextBox 5">
            <a:extLst>
              <a:ext uri="{FF2B5EF4-FFF2-40B4-BE49-F238E27FC236}">
                <a16:creationId xmlns="" xmlns:a16="http://schemas.microsoft.com/office/drawing/2014/main" id="{D0E690B5-65C2-1A4D-84B7-B0BBEA911F8E}"/>
              </a:ext>
            </a:extLst>
          </p:cNvPr>
          <p:cNvSpPr txBox="1"/>
          <p:nvPr/>
        </p:nvSpPr>
        <p:spPr>
          <a:xfrm>
            <a:off x="2436812" y="3886200"/>
            <a:ext cx="1356572" cy="1384995"/>
          </a:xfrm>
          <a:prstGeom prst="rect">
            <a:avLst/>
          </a:prstGeom>
          <a:noFill/>
        </p:spPr>
        <p:txBody>
          <a:bodyPr wrap="square" rtlCol="0">
            <a:spAutoFit/>
          </a:bodyPr>
          <a:lstStyle/>
          <a:p>
            <a:pPr algn="l"/>
            <a:r>
              <a:rPr lang="en-US" sz="2000" dirty="0"/>
              <a:t>Created</a:t>
            </a:r>
          </a:p>
          <a:p>
            <a:pPr algn="l"/>
            <a:r>
              <a:rPr lang="en-US" sz="2000" dirty="0"/>
              <a:t>Modified </a:t>
            </a:r>
          </a:p>
          <a:p>
            <a:pPr algn="l"/>
            <a:r>
              <a:rPr lang="en-US" sz="2000" dirty="0"/>
              <a:t>Deleted </a:t>
            </a:r>
          </a:p>
          <a:p>
            <a:pPr algn="l"/>
            <a:endParaRPr lang="en-US" dirty="0"/>
          </a:p>
        </p:txBody>
      </p:sp>
      <p:cxnSp>
        <p:nvCxnSpPr>
          <p:cNvPr id="7" name="Straight Arrow Connector 6">
            <a:extLst>
              <a:ext uri="{FF2B5EF4-FFF2-40B4-BE49-F238E27FC236}">
                <a16:creationId xmlns="" xmlns:a16="http://schemas.microsoft.com/office/drawing/2014/main" id="{45AAEBCF-749E-FB43-8CB1-EAEA4AE8EF88}"/>
              </a:ext>
            </a:extLst>
          </p:cNvPr>
          <p:cNvCxnSpPr>
            <a:cxnSpLocks/>
            <a:stCxn id="4" idx="2"/>
            <a:endCxn id="5" idx="1"/>
          </p:cNvCxnSpPr>
          <p:nvPr/>
        </p:nvCxnSpPr>
        <p:spPr>
          <a:xfrm flipV="1">
            <a:off x="2432943" y="3923259"/>
            <a:ext cx="1234478"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 xmlns:a16="http://schemas.microsoft.com/office/drawing/2014/main" id="{1959D82E-0456-144D-B2D3-6EA944A9C4EA}"/>
              </a:ext>
            </a:extLst>
          </p:cNvPr>
          <p:cNvSpPr txBox="1"/>
          <p:nvPr/>
        </p:nvSpPr>
        <p:spPr>
          <a:xfrm>
            <a:off x="2436812" y="5029200"/>
            <a:ext cx="1828800" cy="461665"/>
          </a:xfrm>
          <a:prstGeom prst="rect">
            <a:avLst/>
          </a:prstGeom>
          <a:noFill/>
        </p:spPr>
        <p:txBody>
          <a:bodyPr wrap="square" rtlCol="0">
            <a:spAutoFit/>
          </a:bodyPr>
          <a:lstStyle/>
          <a:p>
            <a:pPr algn="l"/>
            <a:r>
              <a:rPr lang="en-US" dirty="0"/>
              <a:t>Routing </a:t>
            </a:r>
            <a:r>
              <a:rPr lang="en-US" dirty="0" smtClean="0"/>
              <a:t>Keys</a:t>
            </a:r>
            <a:endParaRPr lang="en-US" dirty="0"/>
          </a:p>
        </p:txBody>
      </p:sp>
      <p:sp>
        <p:nvSpPr>
          <p:cNvPr id="3" name="Rectangle: Rounded Corners 2">
            <a:extLst>
              <a:ext uri="{FF2B5EF4-FFF2-40B4-BE49-F238E27FC236}">
                <a16:creationId xmlns="" xmlns:a16="http://schemas.microsoft.com/office/drawing/2014/main" id="{F43E48B1-B1C1-FA45-AE69-A78BD07EA765}"/>
              </a:ext>
            </a:extLst>
          </p:cNvPr>
          <p:cNvSpPr/>
          <p:nvPr/>
        </p:nvSpPr>
        <p:spPr>
          <a:xfrm>
            <a:off x="8304212" y="2438400"/>
            <a:ext cx="1469926"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8" name="Rectangle: Rounded Corners 7">
            <a:extLst>
              <a:ext uri="{FF2B5EF4-FFF2-40B4-BE49-F238E27FC236}">
                <a16:creationId xmlns="" xmlns:a16="http://schemas.microsoft.com/office/drawing/2014/main" id="{21B78B04-1092-CF42-80A7-21846DB82B0C}"/>
              </a:ext>
            </a:extLst>
          </p:cNvPr>
          <p:cNvSpPr/>
          <p:nvPr/>
        </p:nvSpPr>
        <p:spPr>
          <a:xfrm>
            <a:off x="8380412" y="3581400"/>
            <a:ext cx="1469927"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0" name="Rectangle: Rounded Corners 9">
            <a:extLst>
              <a:ext uri="{FF2B5EF4-FFF2-40B4-BE49-F238E27FC236}">
                <a16:creationId xmlns="" xmlns:a16="http://schemas.microsoft.com/office/drawing/2014/main" id="{1AFE2ACF-FA76-624A-9515-B6DE4BD43A03}"/>
              </a:ext>
            </a:extLst>
          </p:cNvPr>
          <p:cNvSpPr/>
          <p:nvPr/>
        </p:nvSpPr>
        <p:spPr>
          <a:xfrm>
            <a:off x="8380412" y="4876800"/>
            <a:ext cx="1466353"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3" name="TextBox 12">
            <a:extLst>
              <a:ext uri="{FF2B5EF4-FFF2-40B4-BE49-F238E27FC236}">
                <a16:creationId xmlns="" xmlns:a16="http://schemas.microsoft.com/office/drawing/2014/main" id="{6E8DC8CA-6C40-B54D-A397-C376073EB55B}"/>
              </a:ext>
            </a:extLst>
          </p:cNvPr>
          <p:cNvSpPr txBox="1"/>
          <p:nvPr/>
        </p:nvSpPr>
        <p:spPr>
          <a:xfrm rot="19813297">
            <a:off x="6064676" y="2930418"/>
            <a:ext cx="2287024" cy="400110"/>
          </a:xfrm>
          <a:prstGeom prst="rect">
            <a:avLst/>
          </a:prstGeom>
          <a:noFill/>
        </p:spPr>
        <p:txBody>
          <a:bodyPr wrap="square" rtlCol="0">
            <a:spAutoFit/>
          </a:bodyPr>
          <a:lstStyle/>
          <a:p>
            <a:pPr algn="l"/>
            <a:r>
              <a:rPr lang="en-US" sz="2000" dirty="0" smtClean="0"/>
              <a:t>Created</a:t>
            </a:r>
            <a:endParaRPr lang="en-US" sz="2000" dirty="0"/>
          </a:p>
        </p:txBody>
      </p:sp>
      <p:cxnSp>
        <p:nvCxnSpPr>
          <p:cNvPr id="17" name="Straight Arrow Connector 16">
            <a:extLst>
              <a:ext uri="{FF2B5EF4-FFF2-40B4-BE49-F238E27FC236}">
                <a16:creationId xmlns="" xmlns:a16="http://schemas.microsoft.com/office/drawing/2014/main" id="{43EF946B-702D-7D42-9345-B8E6E59407C7}"/>
              </a:ext>
            </a:extLst>
          </p:cNvPr>
          <p:cNvCxnSpPr>
            <a:cxnSpLocks/>
            <a:stCxn id="5" idx="3"/>
            <a:endCxn id="3" idx="1"/>
          </p:cNvCxnSpPr>
          <p:nvPr/>
        </p:nvCxnSpPr>
        <p:spPr>
          <a:xfrm flipV="1">
            <a:off x="6094413" y="2787777"/>
            <a:ext cx="22097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EF4860F9-7D27-A542-A37E-F77796CAAC23}"/>
              </a:ext>
            </a:extLst>
          </p:cNvPr>
          <p:cNvCxnSpPr>
            <a:cxnSpLocks/>
            <a:stCxn id="5" idx="3"/>
            <a:endCxn id="8" idx="1"/>
          </p:cNvCxnSpPr>
          <p:nvPr/>
        </p:nvCxnSpPr>
        <p:spPr>
          <a:xfrm>
            <a:off x="6094413" y="3923259"/>
            <a:ext cx="22859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618A4F59-D514-A342-83E8-E31334D078F8}"/>
              </a:ext>
            </a:extLst>
          </p:cNvPr>
          <p:cNvCxnSpPr>
            <a:cxnSpLocks/>
            <a:stCxn id="5" idx="3"/>
            <a:endCxn id="10" idx="1"/>
          </p:cNvCxnSpPr>
          <p:nvPr/>
        </p:nvCxnSpPr>
        <p:spPr>
          <a:xfrm>
            <a:off x="6094413" y="3923259"/>
            <a:ext cx="22859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 xmlns:a16="http://schemas.microsoft.com/office/drawing/2014/main" id="{4B1ACD04-9615-B147-8D50-5866372EAEA5}"/>
              </a:ext>
            </a:extLst>
          </p:cNvPr>
          <p:cNvSpPr/>
          <p:nvPr/>
        </p:nvSpPr>
        <p:spPr>
          <a:xfrm flipH="1">
            <a:off x="9980612" y="2362200"/>
            <a:ext cx="174873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0" name="Oval 69">
            <a:extLst>
              <a:ext uri="{FF2B5EF4-FFF2-40B4-BE49-F238E27FC236}">
                <a16:creationId xmlns="" xmlns:a16="http://schemas.microsoft.com/office/drawing/2014/main" id="{479A5C67-41DB-2A49-849D-E8F07512740D}"/>
              </a:ext>
            </a:extLst>
          </p:cNvPr>
          <p:cNvSpPr/>
          <p:nvPr/>
        </p:nvSpPr>
        <p:spPr>
          <a:xfrm flipH="1">
            <a:off x="10056812" y="3505200"/>
            <a:ext cx="1676400"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2" name="Oval 71">
            <a:extLst>
              <a:ext uri="{FF2B5EF4-FFF2-40B4-BE49-F238E27FC236}">
                <a16:creationId xmlns="" xmlns:a16="http://schemas.microsoft.com/office/drawing/2014/main" id="{2672164B-4C01-6D44-B5E7-F0293F56E78E}"/>
              </a:ext>
            </a:extLst>
          </p:cNvPr>
          <p:cNvSpPr/>
          <p:nvPr/>
        </p:nvSpPr>
        <p:spPr>
          <a:xfrm flipH="1">
            <a:off x="10133012" y="4800600"/>
            <a:ext cx="1600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Consumer</a:t>
            </a:r>
            <a:endParaRPr lang="en-US" sz="1600" dirty="0"/>
          </a:p>
        </p:txBody>
      </p:sp>
      <p:cxnSp>
        <p:nvCxnSpPr>
          <p:cNvPr id="79" name="Straight Arrow Connector 78">
            <a:extLst>
              <a:ext uri="{FF2B5EF4-FFF2-40B4-BE49-F238E27FC236}">
                <a16:creationId xmlns="" xmlns:a16="http://schemas.microsoft.com/office/drawing/2014/main" id="{C26993FA-3054-3244-8ACC-4EB79E2C6E38}"/>
              </a:ext>
            </a:extLst>
          </p:cNvPr>
          <p:cNvCxnSpPr>
            <a:cxnSpLocks/>
            <a:stCxn id="3" idx="3"/>
            <a:endCxn id="68" idx="6"/>
          </p:cNvCxnSpPr>
          <p:nvPr/>
        </p:nvCxnSpPr>
        <p:spPr>
          <a:xfrm flipV="1">
            <a:off x="9774138" y="2781301"/>
            <a:ext cx="206474"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880F0F40-144F-B542-9AA7-BE4B29F4CC42}"/>
              </a:ext>
            </a:extLst>
          </p:cNvPr>
          <p:cNvCxnSpPr>
            <a:cxnSpLocks/>
            <a:stCxn id="8" idx="3"/>
            <a:endCxn id="70" idx="6"/>
          </p:cNvCxnSpPr>
          <p:nvPr/>
        </p:nvCxnSpPr>
        <p:spPr>
          <a:xfrm>
            <a:off x="9850339" y="3931241"/>
            <a:ext cx="206473"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E17C5110-CA13-F741-AD04-1C732E1FE1CA}"/>
              </a:ext>
            </a:extLst>
          </p:cNvPr>
          <p:cNvCxnSpPr>
            <a:cxnSpLocks/>
            <a:stCxn id="10" idx="3"/>
            <a:endCxn id="72" idx="6"/>
          </p:cNvCxnSpPr>
          <p:nvPr/>
        </p:nvCxnSpPr>
        <p:spPr>
          <a:xfrm flipV="1">
            <a:off x="9846765" y="5198418"/>
            <a:ext cx="286247" cy="3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smtClean="0"/>
              <a:t>@jsonrow</a:t>
            </a:r>
            <a:endParaRPr lang="en-US" dirty="0"/>
          </a:p>
        </p:txBody>
      </p:sp>
      <p:sp>
        <p:nvSpPr>
          <p:cNvPr id="49" name="TextBox 48">
            <a:extLst>
              <a:ext uri="{FF2B5EF4-FFF2-40B4-BE49-F238E27FC236}">
                <a16:creationId xmlns="" xmlns:a16="http://schemas.microsoft.com/office/drawing/2014/main" id="{6E8DC8CA-6C40-B54D-A397-C376073EB55B}"/>
              </a:ext>
            </a:extLst>
          </p:cNvPr>
          <p:cNvSpPr txBox="1"/>
          <p:nvPr/>
        </p:nvSpPr>
        <p:spPr>
          <a:xfrm>
            <a:off x="7008812" y="3886200"/>
            <a:ext cx="2287024" cy="400110"/>
          </a:xfrm>
          <a:prstGeom prst="rect">
            <a:avLst/>
          </a:prstGeom>
          <a:noFill/>
        </p:spPr>
        <p:txBody>
          <a:bodyPr wrap="square" rtlCol="0">
            <a:spAutoFit/>
          </a:bodyPr>
          <a:lstStyle/>
          <a:p>
            <a:pPr algn="l"/>
            <a:r>
              <a:rPr lang="en-US" sz="2000" dirty="0" smtClean="0"/>
              <a:t>Modified</a:t>
            </a:r>
            <a:endParaRPr lang="en-US" sz="2000" dirty="0"/>
          </a:p>
        </p:txBody>
      </p:sp>
      <p:sp>
        <p:nvSpPr>
          <p:cNvPr id="50" name="TextBox 49">
            <a:extLst>
              <a:ext uri="{FF2B5EF4-FFF2-40B4-BE49-F238E27FC236}">
                <a16:creationId xmlns="" xmlns:a16="http://schemas.microsoft.com/office/drawing/2014/main" id="{6E8DC8CA-6C40-B54D-A397-C376073EB55B}"/>
              </a:ext>
            </a:extLst>
          </p:cNvPr>
          <p:cNvSpPr txBox="1"/>
          <p:nvPr/>
        </p:nvSpPr>
        <p:spPr>
          <a:xfrm rot="1880574">
            <a:off x="6200009" y="4630499"/>
            <a:ext cx="2287024" cy="400110"/>
          </a:xfrm>
          <a:prstGeom prst="rect">
            <a:avLst/>
          </a:prstGeom>
          <a:noFill/>
        </p:spPr>
        <p:txBody>
          <a:bodyPr wrap="square" rtlCol="0">
            <a:spAutoFit/>
          </a:bodyPr>
          <a:lstStyle/>
          <a:p>
            <a:pPr algn="l"/>
            <a:r>
              <a:rPr lang="en-US" sz="2000" dirty="0" smtClean="0"/>
              <a:t>Deleted</a:t>
            </a:r>
            <a:endParaRPr lang="en-US" sz="2000" dirty="0"/>
          </a:p>
        </p:txBody>
      </p:sp>
      <p:sp>
        <p:nvSpPr>
          <p:cNvPr id="11" name="Rectangle 10"/>
          <p:cNvSpPr/>
          <p:nvPr/>
        </p:nvSpPr>
        <p:spPr>
          <a:xfrm>
            <a:off x="6323012" y="5105400"/>
            <a:ext cx="1311578" cy="461665"/>
          </a:xfrm>
          <a:prstGeom prst="rect">
            <a:avLst/>
          </a:prstGeom>
        </p:spPr>
        <p:txBody>
          <a:bodyPr wrap="none">
            <a:spAutoFit/>
          </a:bodyPr>
          <a:lstStyle/>
          <a:p>
            <a:r>
              <a:rPr lang="en-US" dirty="0" smtClean="0"/>
              <a:t>Bindings </a:t>
            </a:r>
            <a:endParaRPr lang="en-US" dirty="0"/>
          </a:p>
        </p:txBody>
      </p:sp>
    </p:spTree>
    <p:extLst>
      <p:ext uri="{BB962C8B-B14F-4D97-AF65-F5344CB8AC3E}">
        <p14:creationId xmlns:p14="http://schemas.microsoft.com/office/powerpoint/2010/main" val="177572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A78D53-10E1-3D47-8D9D-2F50C5A7A488}"/>
              </a:ext>
            </a:extLst>
          </p:cNvPr>
          <p:cNvSpPr>
            <a:spLocks noGrp="1"/>
          </p:cNvSpPr>
          <p:nvPr>
            <p:ph type="title"/>
          </p:nvPr>
        </p:nvSpPr>
        <p:spPr/>
        <p:txBody>
          <a:bodyPr/>
          <a:lstStyle/>
          <a:p>
            <a:r>
              <a:rPr lang="en-US"/>
              <a:t>Fan out example</a:t>
            </a:r>
          </a:p>
        </p:txBody>
      </p:sp>
      <p:sp>
        <p:nvSpPr>
          <p:cNvPr id="4" name="Oval 3">
            <a:extLst>
              <a:ext uri="{FF2B5EF4-FFF2-40B4-BE49-F238E27FC236}">
                <a16:creationId xmlns="" xmlns:a16="http://schemas.microsoft.com/office/drawing/2014/main" id="{33B998C3-52C7-444E-BB5A-FC8C4EC8A96C}"/>
              </a:ext>
            </a:extLst>
          </p:cNvPr>
          <p:cNvSpPr/>
          <p:nvPr/>
        </p:nvSpPr>
        <p:spPr>
          <a:xfrm>
            <a:off x="684212" y="32004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5" name="Straight Arrow Connector 4">
            <a:extLst>
              <a:ext uri="{FF2B5EF4-FFF2-40B4-BE49-F238E27FC236}">
                <a16:creationId xmlns="" xmlns:a16="http://schemas.microsoft.com/office/drawing/2014/main" id="{26063CBA-F54D-394A-A34F-4115EC0D3847}"/>
              </a:ext>
            </a:extLst>
          </p:cNvPr>
          <p:cNvCxnSpPr>
            <a:cxnSpLocks/>
            <a:stCxn id="4" idx="6"/>
            <a:endCxn id="25" idx="1"/>
          </p:cNvCxnSpPr>
          <p:nvPr/>
        </p:nvCxnSpPr>
        <p:spPr>
          <a:xfrm flipV="1">
            <a:off x="1827212" y="3664447"/>
            <a:ext cx="1371600" cy="3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 xmlns:a16="http://schemas.microsoft.com/office/drawing/2014/main" id="{787ACDD4-72C7-3A4D-AA5B-3354BABF069D}"/>
              </a:ext>
            </a:extLst>
          </p:cNvPr>
          <p:cNvSpPr/>
          <p:nvPr/>
        </p:nvSpPr>
        <p:spPr>
          <a:xfrm>
            <a:off x="9180315" y="4453412"/>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5" name="Rectangle: Rounded Corners 24">
            <a:extLst>
              <a:ext uri="{FF2B5EF4-FFF2-40B4-BE49-F238E27FC236}">
                <a16:creationId xmlns="" xmlns:a16="http://schemas.microsoft.com/office/drawing/2014/main" id="{3F704208-5435-C347-A13F-823382A2FCF3}"/>
              </a:ext>
            </a:extLst>
          </p:cNvPr>
          <p:cNvSpPr/>
          <p:nvPr/>
        </p:nvSpPr>
        <p:spPr>
          <a:xfrm>
            <a:off x="3198812" y="3124200"/>
            <a:ext cx="2667001" cy="1080494"/>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Fan out </a:t>
            </a:r>
            <a:r>
              <a:rPr lang="en-US" dirty="0" smtClean="0"/>
              <a:t>exchange </a:t>
            </a:r>
            <a:endParaRPr lang="en-US" dirty="0"/>
          </a:p>
        </p:txBody>
      </p:sp>
      <p:sp>
        <p:nvSpPr>
          <p:cNvPr id="31" name="Rectangle: Rounded Corners 30">
            <a:extLst>
              <a:ext uri="{FF2B5EF4-FFF2-40B4-BE49-F238E27FC236}">
                <a16:creationId xmlns="" xmlns:a16="http://schemas.microsoft.com/office/drawing/2014/main" id="{9F04162C-BD17-3146-9F79-689FAAE9C26C}"/>
              </a:ext>
            </a:extLst>
          </p:cNvPr>
          <p:cNvSpPr/>
          <p:nvPr/>
        </p:nvSpPr>
        <p:spPr>
          <a:xfrm>
            <a:off x="6615738" y="217250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A</a:t>
            </a:r>
          </a:p>
        </p:txBody>
      </p:sp>
      <p:sp>
        <p:nvSpPr>
          <p:cNvPr id="33" name="Rectangle: Rounded Corners 32">
            <a:extLst>
              <a:ext uri="{FF2B5EF4-FFF2-40B4-BE49-F238E27FC236}">
                <a16:creationId xmlns="" xmlns:a16="http://schemas.microsoft.com/office/drawing/2014/main" id="{D7D8B533-0307-F049-8D0C-C8BE02F5F079}"/>
              </a:ext>
            </a:extLst>
          </p:cNvPr>
          <p:cNvSpPr/>
          <p:nvPr/>
        </p:nvSpPr>
        <p:spPr>
          <a:xfrm>
            <a:off x="6615738" y="334849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B</a:t>
            </a:r>
          </a:p>
        </p:txBody>
      </p:sp>
      <p:sp>
        <p:nvSpPr>
          <p:cNvPr id="35" name="Rectangle: Rounded Corners 34">
            <a:extLst>
              <a:ext uri="{FF2B5EF4-FFF2-40B4-BE49-F238E27FC236}">
                <a16:creationId xmlns="" xmlns:a16="http://schemas.microsoft.com/office/drawing/2014/main" id="{40EE904D-821E-474D-9819-E5D34B320140}"/>
              </a:ext>
            </a:extLst>
          </p:cNvPr>
          <p:cNvSpPr/>
          <p:nvPr/>
        </p:nvSpPr>
        <p:spPr>
          <a:xfrm>
            <a:off x="6615738" y="4686030"/>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C</a:t>
            </a:r>
          </a:p>
        </p:txBody>
      </p:sp>
      <p:cxnSp>
        <p:nvCxnSpPr>
          <p:cNvPr id="36" name="Straight Arrow Connector 35">
            <a:extLst>
              <a:ext uri="{FF2B5EF4-FFF2-40B4-BE49-F238E27FC236}">
                <a16:creationId xmlns="" xmlns:a16="http://schemas.microsoft.com/office/drawing/2014/main" id="{F8AAA69A-E8D9-1B4E-996F-34029F7F7E44}"/>
              </a:ext>
            </a:extLst>
          </p:cNvPr>
          <p:cNvCxnSpPr>
            <a:cxnSpLocks/>
            <a:stCxn id="25" idx="3"/>
            <a:endCxn id="33" idx="1"/>
          </p:cNvCxnSpPr>
          <p:nvPr/>
        </p:nvCxnSpPr>
        <p:spPr>
          <a:xfrm flipV="1">
            <a:off x="5865813" y="3656120"/>
            <a:ext cx="749925" cy="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 xmlns:a16="http://schemas.microsoft.com/office/drawing/2014/main" id="{6E84F913-E9AC-3A45-B5C8-2D61DB082359}"/>
              </a:ext>
            </a:extLst>
          </p:cNvPr>
          <p:cNvCxnSpPr>
            <a:cxnSpLocks/>
            <a:stCxn id="25" idx="3"/>
            <a:endCxn id="31" idx="1"/>
          </p:cNvCxnSpPr>
          <p:nvPr/>
        </p:nvCxnSpPr>
        <p:spPr>
          <a:xfrm flipV="1">
            <a:off x="5865813" y="2480130"/>
            <a:ext cx="749925" cy="118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 xmlns:a16="http://schemas.microsoft.com/office/drawing/2014/main" id="{FA5D730D-1095-5C46-9B9F-63A0C8FF4EC4}"/>
              </a:ext>
            </a:extLst>
          </p:cNvPr>
          <p:cNvCxnSpPr>
            <a:cxnSpLocks/>
            <a:stCxn id="25" idx="3"/>
            <a:endCxn id="35" idx="1"/>
          </p:cNvCxnSpPr>
          <p:nvPr/>
        </p:nvCxnSpPr>
        <p:spPr>
          <a:xfrm>
            <a:off x="5865813" y="3664447"/>
            <a:ext cx="749925" cy="132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CD23FC08-D44C-1247-8148-0233A8134F8B}"/>
              </a:ext>
            </a:extLst>
          </p:cNvPr>
          <p:cNvCxnSpPr>
            <a:cxnSpLocks/>
            <a:stCxn id="31" idx="3"/>
          </p:cNvCxnSpPr>
          <p:nvPr/>
        </p:nvCxnSpPr>
        <p:spPr>
          <a:xfrm flipV="1">
            <a:off x="8439776" y="2462629"/>
            <a:ext cx="740539" cy="1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 xmlns:a16="http://schemas.microsoft.com/office/drawing/2014/main" id="{BFC43AB4-1F6A-C64C-9E4B-092E474C78D3}"/>
              </a:ext>
            </a:extLst>
          </p:cNvPr>
          <p:cNvCxnSpPr>
            <a:cxnSpLocks/>
            <a:stCxn id="33" idx="3"/>
          </p:cNvCxnSpPr>
          <p:nvPr/>
        </p:nvCxnSpPr>
        <p:spPr>
          <a:xfrm flipV="1">
            <a:off x="8439776" y="3644383"/>
            <a:ext cx="748241" cy="1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40981754-DC72-6D40-A1E0-9DCF49D13C78}"/>
              </a:ext>
            </a:extLst>
          </p:cNvPr>
          <p:cNvCxnSpPr>
            <a:cxnSpLocks/>
            <a:stCxn id="35" idx="3"/>
            <a:endCxn id="22" idx="2"/>
          </p:cNvCxnSpPr>
          <p:nvPr/>
        </p:nvCxnSpPr>
        <p:spPr>
          <a:xfrm>
            <a:off x="8439776" y="4993659"/>
            <a:ext cx="74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27" name="Oval 26">
            <a:extLst>
              <a:ext uri="{FF2B5EF4-FFF2-40B4-BE49-F238E27FC236}">
                <a16:creationId xmlns="" xmlns:a16="http://schemas.microsoft.com/office/drawing/2014/main" id="{787ACDD4-72C7-3A4D-AA5B-3354BABF069D}"/>
              </a:ext>
            </a:extLst>
          </p:cNvPr>
          <p:cNvSpPr/>
          <p:nvPr/>
        </p:nvSpPr>
        <p:spPr>
          <a:xfrm>
            <a:off x="9142412" y="3048000"/>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8" name="Oval 27">
            <a:extLst>
              <a:ext uri="{FF2B5EF4-FFF2-40B4-BE49-F238E27FC236}">
                <a16:creationId xmlns="" xmlns:a16="http://schemas.microsoft.com/office/drawing/2014/main" id="{787ACDD4-72C7-3A4D-AA5B-3354BABF069D}"/>
              </a:ext>
            </a:extLst>
          </p:cNvPr>
          <p:cNvSpPr/>
          <p:nvPr/>
        </p:nvSpPr>
        <p:spPr>
          <a:xfrm>
            <a:off x="9142412" y="1828800"/>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8666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695BC3-BEC1-504D-90B9-FB04F79787AF}"/>
              </a:ext>
            </a:extLst>
          </p:cNvPr>
          <p:cNvSpPr>
            <a:spLocks noGrp="1"/>
          </p:cNvSpPr>
          <p:nvPr>
            <p:ph type="title"/>
          </p:nvPr>
        </p:nvSpPr>
        <p:spPr/>
        <p:txBody>
          <a:bodyPr/>
          <a:lstStyle/>
          <a:p>
            <a:r>
              <a:rPr lang="en-US"/>
              <a:t>Topic exchange example</a:t>
            </a:r>
          </a:p>
        </p:txBody>
      </p:sp>
      <p:sp>
        <p:nvSpPr>
          <p:cNvPr id="4" name="TextBox 3">
            <a:extLst>
              <a:ext uri="{FF2B5EF4-FFF2-40B4-BE49-F238E27FC236}">
                <a16:creationId xmlns="" xmlns:a16="http://schemas.microsoft.com/office/drawing/2014/main" id="{303C0764-6E74-034B-9647-8FDBC08D2676}"/>
              </a:ext>
            </a:extLst>
          </p:cNvPr>
          <p:cNvSpPr txBox="1"/>
          <p:nvPr/>
        </p:nvSpPr>
        <p:spPr>
          <a:xfrm>
            <a:off x="1141413" y="1939133"/>
            <a:ext cx="4406900" cy="461665"/>
          </a:xfrm>
          <a:prstGeom prst="rect">
            <a:avLst/>
          </a:prstGeom>
          <a:noFill/>
        </p:spPr>
        <p:txBody>
          <a:bodyPr wrap="square" rtlCol="0">
            <a:spAutoFit/>
          </a:bodyPr>
          <a:lstStyle/>
          <a:p>
            <a:pPr algn="l"/>
            <a:r>
              <a:rPr lang="en-US"/>
              <a:t>Wild card routing by </a:t>
            </a:r>
            <a:r>
              <a:rPr lang="en-US" b="1"/>
              <a:t>routing key</a:t>
            </a:r>
          </a:p>
        </p:txBody>
      </p:sp>
      <p:sp>
        <p:nvSpPr>
          <p:cNvPr id="5" name="TextBox 4">
            <a:extLst>
              <a:ext uri="{FF2B5EF4-FFF2-40B4-BE49-F238E27FC236}">
                <a16:creationId xmlns="" xmlns:a16="http://schemas.microsoft.com/office/drawing/2014/main" id="{FEDC0C03-AB5E-DC48-B38D-BFDF7B1A6661}"/>
              </a:ext>
            </a:extLst>
          </p:cNvPr>
          <p:cNvSpPr txBox="1"/>
          <p:nvPr/>
        </p:nvSpPr>
        <p:spPr>
          <a:xfrm>
            <a:off x="1446212" y="2362200"/>
            <a:ext cx="6629400" cy="461665"/>
          </a:xfrm>
          <a:prstGeom prst="rect">
            <a:avLst/>
          </a:prstGeom>
          <a:noFill/>
        </p:spPr>
        <p:txBody>
          <a:bodyPr wrap="square" rtlCol="0">
            <a:spAutoFit/>
          </a:bodyPr>
          <a:lstStyle/>
          <a:p>
            <a:r>
              <a:rPr lang="en-US" dirty="0"/>
              <a:t>* </a:t>
            </a:r>
            <a:r>
              <a:rPr lang="en-US" dirty="0" smtClean="0"/>
              <a:t>(star</a:t>
            </a:r>
            <a:r>
              <a:rPr lang="en-US" dirty="0"/>
              <a:t>) can substitute for exactly one word.</a:t>
            </a:r>
          </a:p>
        </p:txBody>
      </p:sp>
      <p:sp>
        <p:nvSpPr>
          <p:cNvPr id="7" name="TextBox 6">
            <a:extLst>
              <a:ext uri="{FF2B5EF4-FFF2-40B4-BE49-F238E27FC236}">
                <a16:creationId xmlns="" xmlns:a16="http://schemas.microsoft.com/office/drawing/2014/main" id="{E3C92A7E-C3E1-1E47-866C-10D054289EAA}"/>
              </a:ext>
            </a:extLst>
          </p:cNvPr>
          <p:cNvSpPr txBox="1"/>
          <p:nvPr/>
        </p:nvSpPr>
        <p:spPr>
          <a:xfrm>
            <a:off x="1446212" y="2743201"/>
            <a:ext cx="6172200" cy="457200"/>
          </a:xfrm>
          <a:prstGeom prst="rect">
            <a:avLst/>
          </a:prstGeom>
          <a:noFill/>
        </p:spPr>
        <p:txBody>
          <a:bodyPr wrap="square" rtlCol="0">
            <a:spAutoFit/>
          </a:bodyPr>
          <a:lstStyle/>
          <a:p>
            <a:r>
              <a:rPr lang="en-US" dirty="0"/>
              <a:t># (hash) can substitute for zero or more words.</a:t>
            </a:r>
          </a:p>
        </p:txBody>
      </p:sp>
      <p:sp>
        <p:nvSpPr>
          <p:cNvPr id="3" name="Footer Placeholder 2"/>
          <p:cNvSpPr>
            <a:spLocks noGrp="1"/>
          </p:cNvSpPr>
          <p:nvPr>
            <p:ph type="ftr" sz="quarter" idx="11"/>
          </p:nvPr>
        </p:nvSpPr>
        <p:spPr/>
        <p:txBody>
          <a:bodyPr/>
          <a:lstStyle/>
          <a:p>
            <a:r>
              <a:rPr lang="en-US" dirty="0" smtClean="0"/>
              <a:t>@jsonrow</a:t>
            </a:r>
            <a:endParaRPr lang="en-US" dirty="0"/>
          </a:p>
        </p:txBody>
      </p:sp>
      <p:sp>
        <p:nvSpPr>
          <p:cNvPr id="8" name="Oval 7">
            <a:extLst>
              <a:ext uri="{FF2B5EF4-FFF2-40B4-BE49-F238E27FC236}">
                <a16:creationId xmlns="" xmlns:a16="http://schemas.microsoft.com/office/drawing/2014/main" id="{98E12714-002A-8F45-B772-89E1E4B6AFAD}"/>
              </a:ext>
            </a:extLst>
          </p:cNvPr>
          <p:cNvSpPr/>
          <p:nvPr/>
        </p:nvSpPr>
        <p:spPr>
          <a:xfrm flipH="1">
            <a:off x="684212" y="3810000"/>
            <a:ext cx="10629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9" name="Rectangle: Rounded Corners 4">
            <a:extLst>
              <a:ext uri="{FF2B5EF4-FFF2-40B4-BE49-F238E27FC236}">
                <a16:creationId xmlns="" xmlns:a16="http://schemas.microsoft.com/office/drawing/2014/main" id="{C984AE45-7F4B-3E4E-A4AB-324EA04B080A}"/>
              </a:ext>
            </a:extLst>
          </p:cNvPr>
          <p:cNvSpPr/>
          <p:nvPr/>
        </p:nvSpPr>
        <p:spPr>
          <a:xfrm>
            <a:off x="2894012" y="38862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Topic exchange </a:t>
            </a:r>
            <a:endParaRPr lang="en-US" dirty="0"/>
          </a:p>
        </p:txBody>
      </p:sp>
      <p:cxnSp>
        <p:nvCxnSpPr>
          <p:cNvPr id="11" name="Straight Arrow Connector 10">
            <a:extLst>
              <a:ext uri="{FF2B5EF4-FFF2-40B4-BE49-F238E27FC236}">
                <a16:creationId xmlns="" xmlns:a16="http://schemas.microsoft.com/office/drawing/2014/main" id="{45AAEBCF-749E-FB43-8CB1-EAEA4AE8EF88}"/>
              </a:ext>
            </a:extLst>
          </p:cNvPr>
          <p:cNvCxnSpPr>
            <a:cxnSpLocks/>
            <a:stCxn id="8" idx="2"/>
            <a:endCxn id="9" idx="1"/>
          </p:cNvCxnSpPr>
          <p:nvPr/>
        </p:nvCxnSpPr>
        <p:spPr>
          <a:xfrm>
            <a:off x="1747143" y="4322118"/>
            <a:ext cx="1146869" cy="5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2">
            <a:extLst>
              <a:ext uri="{FF2B5EF4-FFF2-40B4-BE49-F238E27FC236}">
                <a16:creationId xmlns="" xmlns:a16="http://schemas.microsoft.com/office/drawing/2014/main" id="{F43E48B1-B1C1-FA45-AE69-A78BD07EA765}"/>
              </a:ext>
            </a:extLst>
          </p:cNvPr>
          <p:cNvSpPr/>
          <p:nvPr/>
        </p:nvSpPr>
        <p:spPr>
          <a:xfrm>
            <a:off x="8521403" y="2895600"/>
            <a:ext cx="849609"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4" name="Rectangle: Rounded Corners 7">
            <a:extLst>
              <a:ext uri="{FF2B5EF4-FFF2-40B4-BE49-F238E27FC236}">
                <a16:creationId xmlns="" xmlns:a16="http://schemas.microsoft.com/office/drawing/2014/main" id="{21B78B04-1092-CF42-80A7-21846DB82B0C}"/>
              </a:ext>
            </a:extLst>
          </p:cNvPr>
          <p:cNvSpPr/>
          <p:nvPr/>
        </p:nvSpPr>
        <p:spPr>
          <a:xfrm>
            <a:off x="8597603" y="4038600"/>
            <a:ext cx="849609"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5" name="Rectangle: Rounded Corners 9">
            <a:extLst>
              <a:ext uri="{FF2B5EF4-FFF2-40B4-BE49-F238E27FC236}">
                <a16:creationId xmlns="" xmlns:a16="http://schemas.microsoft.com/office/drawing/2014/main" id="{1AFE2ACF-FA76-624A-9515-B6DE4BD43A03}"/>
              </a:ext>
            </a:extLst>
          </p:cNvPr>
          <p:cNvSpPr/>
          <p:nvPr/>
        </p:nvSpPr>
        <p:spPr>
          <a:xfrm>
            <a:off x="8597603" y="5334000"/>
            <a:ext cx="925809"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6" name="TextBox 15">
            <a:extLst>
              <a:ext uri="{FF2B5EF4-FFF2-40B4-BE49-F238E27FC236}">
                <a16:creationId xmlns="" xmlns:a16="http://schemas.microsoft.com/office/drawing/2014/main" id="{6E8DC8CA-6C40-B54D-A397-C376073EB55B}"/>
              </a:ext>
            </a:extLst>
          </p:cNvPr>
          <p:cNvSpPr txBox="1"/>
          <p:nvPr/>
        </p:nvSpPr>
        <p:spPr>
          <a:xfrm rot="20398138">
            <a:off x="6790105" y="3013946"/>
            <a:ext cx="2287024" cy="523220"/>
          </a:xfrm>
          <a:prstGeom prst="rect">
            <a:avLst/>
          </a:prstGeom>
          <a:noFill/>
        </p:spPr>
        <p:txBody>
          <a:bodyPr wrap="square" rtlCol="0">
            <a:spAutoFit/>
          </a:bodyPr>
          <a:lstStyle/>
          <a:p>
            <a:pPr algn="l"/>
            <a:r>
              <a:rPr lang="en-US" dirty="0" smtClean="0"/>
              <a:t>*.</a:t>
            </a:r>
            <a:r>
              <a:rPr lang="en-US" sz="2800" dirty="0" err="1" smtClean="0"/>
              <a:t>tccc</a:t>
            </a:r>
            <a:r>
              <a:rPr lang="en-US" dirty="0" smtClean="0"/>
              <a:t>.*</a:t>
            </a:r>
            <a:endParaRPr lang="en-US" dirty="0"/>
          </a:p>
        </p:txBody>
      </p:sp>
      <p:cxnSp>
        <p:nvCxnSpPr>
          <p:cNvPr id="17" name="Straight Arrow Connector 16">
            <a:extLst>
              <a:ext uri="{FF2B5EF4-FFF2-40B4-BE49-F238E27FC236}">
                <a16:creationId xmlns="" xmlns:a16="http://schemas.microsoft.com/office/drawing/2014/main" id="{43EF946B-702D-7D42-9345-B8E6E59407C7}"/>
              </a:ext>
            </a:extLst>
          </p:cNvPr>
          <p:cNvCxnSpPr>
            <a:cxnSpLocks/>
            <a:stCxn id="9" idx="3"/>
            <a:endCxn id="13" idx="1"/>
          </p:cNvCxnSpPr>
          <p:nvPr/>
        </p:nvCxnSpPr>
        <p:spPr>
          <a:xfrm flipV="1">
            <a:off x="5321004" y="3244977"/>
            <a:ext cx="32003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EF4860F9-7D27-A542-A37E-F77796CAAC23}"/>
              </a:ext>
            </a:extLst>
          </p:cNvPr>
          <p:cNvCxnSpPr>
            <a:cxnSpLocks/>
            <a:stCxn id="9" idx="3"/>
            <a:endCxn id="14" idx="1"/>
          </p:cNvCxnSpPr>
          <p:nvPr/>
        </p:nvCxnSpPr>
        <p:spPr>
          <a:xfrm>
            <a:off x="5321004" y="4380459"/>
            <a:ext cx="32765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618A4F59-D514-A342-83E8-E31334D078F8}"/>
              </a:ext>
            </a:extLst>
          </p:cNvPr>
          <p:cNvCxnSpPr>
            <a:cxnSpLocks/>
            <a:stCxn id="9" idx="3"/>
            <a:endCxn id="15" idx="1"/>
          </p:cNvCxnSpPr>
          <p:nvPr/>
        </p:nvCxnSpPr>
        <p:spPr>
          <a:xfrm>
            <a:off x="5321004" y="4380459"/>
            <a:ext cx="32765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4B1ACD04-9615-B147-8D50-5866372EAEA5}"/>
              </a:ext>
            </a:extLst>
          </p:cNvPr>
          <p:cNvSpPr/>
          <p:nvPr/>
        </p:nvSpPr>
        <p:spPr>
          <a:xfrm flipH="1">
            <a:off x="10056812" y="2819400"/>
            <a:ext cx="91440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endParaRPr lang="en-US" sz="1800" dirty="0"/>
          </a:p>
        </p:txBody>
      </p:sp>
      <p:sp>
        <p:nvSpPr>
          <p:cNvPr id="21" name="Oval 20">
            <a:extLst>
              <a:ext uri="{FF2B5EF4-FFF2-40B4-BE49-F238E27FC236}">
                <a16:creationId xmlns="" xmlns:a16="http://schemas.microsoft.com/office/drawing/2014/main" id="{479A5C67-41DB-2A49-849D-E8F07512740D}"/>
              </a:ext>
            </a:extLst>
          </p:cNvPr>
          <p:cNvSpPr/>
          <p:nvPr/>
        </p:nvSpPr>
        <p:spPr>
          <a:xfrm flipH="1">
            <a:off x="10133012" y="39624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22" name="Oval 21">
            <a:extLst>
              <a:ext uri="{FF2B5EF4-FFF2-40B4-BE49-F238E27FC236}">
                <a16:creationId xmlns="" xmlns:a16="http://schemas.microsoft.com/office/drawing/2014/main" id="{2672164B-4C01-6D44-B5E7-F0293F56E78E}"/>
              </a:ext>
            </a:extLst>
          </p:cNvPr>
          <p:cNvSpPr/>
          <p:nvPr/>
        </p:nvSpPr>
        <p:spPr>
          <a:xfrm flipH="1">
            <a:off x="10209212" y="5334000"/>
            <a:ext cx="838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t>
            </a:r>
            <a:endParaRPr lang="en-US" sz="1600" dirty="0"/>
          </a:p>
        </p:txBody>
      </p:sp>
      <p:cxnSp>
        <p:nvCxnSpPr>
          <p:cNvPr id="23" name="Straight Arrow Connector 22">
            <a:extLst>
              <a:ext uri="{FF2B5EF4-FFF2-40B4-BE49-F238E27FC236}">
                <a16:creationId xmlns="" xmlns:a16="http://schemas.microsoft.com/office/drawing/2014/main" id="{C26993FA-3054-3244-8ACC-4EB79E2C6E38}"/>
              </a:ext>
            </a:extLst>
          </p:cNvPr>
          <p:cNvCxnSpPr>
            <a:cxnSpLocks/>
            <a:stCxn id="13" idx="3"/>
            <a:endCxn id="20" idx="6"/>
          </p:cNvCxnSpPr>
          <p:nvPr/>
        </p:nvCxnSpPr>
        <p:spPr>
          <a:xfrm flipV="1">
            <a:off x="9371012" y="3238501"/>
            <a:ext cx="685800"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880F0F40-144F-B542-9AA7-BE4B29F4CC42}"/>
              </a:ext>
            </a:extLst>
          </p:cNvPr>
          <p:cNvCxnSpPr>
            <a:cxnSpLocks/>
            <a:stCxn id="14" idx="3"/>
            <a:endCxn id="21" idx="6"/>
          </p:cNvCxnSpPr>
          <p:nvPr/>
        </p:nvCxnSpPr>
        <p:spPr>
          <a:xfrm>
            <a:off x="9447212" y="4388441"/>
            <a:ext cx="685800"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E17C5110-CA13-F741-AD04-1C732E1FE1CA}"/>
              </a:ext>
            </a:extLst>
          </p:cNvPr>
          <p:cNvCxnSpPr>
            <a:cxnSpLocks/>
            <a:stCxn id="15" idx="3"/>
            <a:endCxn id="22" idx="6"/>
          </p:cNvCxnSpPr>
          <p:nvPr/>
        </p:nvCxnSpPr>
        <p:spPr>
          <a:xfrm>
            <a:off x="9523412" y="5692968"/>
            <a:ext cx="685800" cy="3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6E8DC8CA-6C40-B54D-A397-C376073EB55B}"/>
              </a:ext>
            </a:extLst>
          </p:cNvPr>
          <p:cNvSpPr txBox="1"/>
          <p:nvPr/>
        </p:nvSpPr>
        <p:spPr>
          <a:xfrm>
            <a:off x="6932612" y="3962400"/>
            <a:ext cx="2287024" cy="523220"/>
          </a:xfrm>
          <a:prstGeom prst="rect">
            <a:avLst/>
          </a:prstGeom>
          <a:noFill/>
        </p:spPr>
        <p:txBody>
          <a:bodyPr wrap="square" rtlCol="0">
            <a:spAutoFit/>
          </a:bodyPr>
          <a:lstStyle/>
          <a:p>
            <a:pPr algn="l"/>
            <a:r>
              <a:rPr lang="en-US" dirty="0" smtClean="0"/>
              <a:t>*.*.</a:t>
            </a:r>
            <a:r>
              <a:rPr lang="en-US" sz="2800" dirty="0" smtClean="0"/>
              <a:t>tccc.23</a:t>
            </a:r>
            <a:endParaRPr lang="en-US" sz="2800" dirty="0"/>
          </a:p>
        </p:txBody>
      </p:sp>
      <p:sp>
        <p:nvSpPr>
          <p:cNvPr id="27" name="TextBox 26">
            <a:extLst>
              <a:ext uri="{FF2B5EF4-FFF2-40B4-BE49-F238E27FC236}">
                <a16:creationId xmlns="" xmlns:a16="http://schemas.microsoft.com/office/drawing/2014/main" id="{6E8DC8CA-6C40-B54D-A397-C376073EB55B}"/>
              </a:ext>
            </a:extLst>
          </p:cNvPr>
          <p:cNvSpPr txBox="1"/>
          <p:nvPr/>
        </p:nvSpPr>
        <p:spPr>
          <a:xfrm rot="1232990">
            <a:off x="7588627" y="4946073"/>
            <a:ext cx="1087904" cy="523220"/>
          </a:xfrm>
          <a:prstGeom prst="rect">
            <a:avLst/>
          </a:prstGeom>
          <a:noFill/>
        </p:spPr>
        <p:txBody>
          <a:bodyPr wrap="square" rtlCol="0">
            <a:spAutoFit/>
          </a:bodyPr>
          <a:lstStyle/>
          <a:p>
            <a:pPr algn="l"/>
            <a:r>
              <a:rPr lang="en-US" sz="2800" dirty="0" err="1"/>
              <a:t>t</a:t>
            </a:r>
            <a:r>
              <a:rPr lang="en-US" sz="2800" dirty="0" err="1" smtClean="0"/>
              <a:t>ccc</a:t>
            </a:r>
            <a:r>
              <a:rPr lang="en-US" dirty="0" smtClean="0"/>
              <a:t>.#</a:t>
            </a:r>
            <a:endParaRPr lang="en-US" dirty="0"/>
          </a:p>
        </p:txBody>
      </p:sp>
      <p:sp>
        <p:nvSpPr>
          <p:cNvPr id="6" name="TextBox 5"/>
          <p:cNvSpPr txBox="1"/>
          <p:nvPr/>
        </p:nvSpPr>
        <p:spPr>
          <a:xfrm>
            <a:off x="6627812" y="5638800"/>
            <a:ext cx="1420582" cy="523220"/>
          </a:xfrm>
          <a:prstGeom prst="rect">
            <a:avLst/>
          </a:prstGeom>
          <a:noFill/>
        </p:spPr>
        <p:txBody>
          <a:bodyPr wrap="none" rtlCol="0">
            <a:spAutoFit/>
          </a:bodyPr>
          <a:lstStyle/>
          <a:p>
            <a:r>
              <a:rPr lang="en-US" sz="2800" dirty="0" smtClean="0"/>
              <a:t>Bindings</a:t>
            </a:r>
            <a:endParaRPr lang="en-US" sz="2800" dirty="0"/>
          </a:p>
        </p:txBody>
      </p:sp>
    </p:spTree>
    <p:extLst>
      <p:ext uri="{BB962C8B-B14F-4D97-AF65-F5344CB8AC3E}">
        <p14:creationId xmlns:p14="http://schemas.microsoft.com/office/powerpoint/2010/main" val="54828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Request Example</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Oval 4">
            <a:extLst>
              <a:ext uri="{FF2B5EF4-FFF2-40B4-BE49-F238E27FC236}">
                <a16:creationId xmlns="" xmlns:a16="http://schemas.microsoft.com/office/drawing/2014/main" id="{98E12714-002A-8F45-B772-89E1E4B6AFAD}"/>
              </a:ext>
            </a:extLst>
          </p:cNvPr>
          <p:cNvSpPr/>
          <p:nvPr/>
        </p:nvSpPr>
        <p:spPr>
          <a:xfrm flipH="1">
            <a:off x="227012" y="3810000"/>
            <a:ext cx="10629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Rectangle: Rounded Corners 4">
            <a:extLst>
              <a:ext uri="{FF2B5EF4-FFF2-40B4-BE49-F238E27FC236}">
                <a16:creationId xmlns="" xmlns:a16="http://schemas.microsoft.com/office/drawing/2014/main" id="{C984AE45-7F4B-3E4E-A4AB-324EA04B080A}"/>
              </a:ext>
            </a:extLst>
          </p:cNvPr>
          <p:cNvSpPr/>
          <p:nvPr/>
        </p:nvSpPr>
        <p:spPr>
          <a:xfrm>
            <a:off x="1979612" y="3810000"/>
            <a:ext cx="762000"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en-US" dirty="0"/>
          </a:p>
        </p:txBody>
      </p:sp>
      <p:cxnSp>
        <p:nvCxnSpPr>
          <p:cNvPr id="7" name="Straight Arrow Connector 6">
            <a:extLst>
              <a:ext uri="{FF2B5EF4-FFF2-40B4-BE49-F238E27FC236}">
                <a16:creationId xmlns="" xmlns:a16="http://schemas.microsoft.com/office/drawing/2014/main" id="{45AAEBCF-749E-FB43-8CB1-EAEA4AE8EF88}"/>
              </a:ext>
            </a:extLst>
          </p:cNvPr>
          <p:cNvCxnSpPr>
            <a:cxnSpLocks/>
            <a:stCxn id="5" idx="2"/>
            <a:endCxn id="6" idx="1"/>
          </p:cNvCxnSpPr>
          <p:nvPr/>
        </p:nvCxnSpPr>
        <p:spPr>
          <a:xfrm flipV="1">
            <a:off x="1289943" y="4304259"/>
            <a:ext cx="689669"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9">
            <a:extLst>
              <a:ext uri="{FF2B5EF4-FFF2-40B4-BE49-F238E27FC236}">
                <a16:creationId xmlns="" xmlns:a16="http://schemas.microsoft.com/office/drawing/2014/main" id="{1AFE2ACF-FA76-624A-9515-B6DE4BD43A03}"/>
              </a:ext>
            </a:extLst>
          </p:cNvPr>
          <p:cNvSpPr/>
          <p:nvPr/>
        </p:nvSpPr>
        <p:spPr>
          <a:xfrm>
            <a:off x="5332414" y="51054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11" name="Straight Arrow Connector 10">
            <a:extLst>
              <a:ext uri="{FF2B5EF4-FFF2-40B4-BE49-F238E27FC236}">
                <a16:creationId xmlns="" xmlns:a16="http://schemas.microsoft.com/office/drawing/2014/main" id="{EF4860F9-7D27-A542-A37E-F77796CAAC23}"/>
              </a:ext>
            </a:extLst>
          </p:cNvPr>
          <p:cNvCxnSpPr>
            <a:cxnSpLocks/>
            <a:stCxn id="6" idx="3"/>
            <a:endCxn id="42" idx="1"/>
          </p:cNvCxnSpPr>
          <p:nvPr/>
        </p:nvCxnSpPr>
        <p:spPr>
          <a:xfrm flipV="1">
            <a:off x="2741612" y="4294284"/>
            <a:ext cx="2590802" cy="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618A4F59-D514-A342-83E8-E31334D078F8}"/>
              </a:ext>
            </a:extLst>
          </p:cNvPr>
          <p:cNvCxnSpPr>
            <a:cxnSpLocks/>
            <a:stCxn id="6" idx="3"/>
            <a:endCxn id="9" idx="1"/>
          </p:cNvCxnSpPr>
          <p:nvPr/>
        </p:nvCxnSpPr>
        <p:spPr>
          <a:xfrm>
            <a:off x="2741612" y="4304259"/>
            <a:ext cx="2590802" cy="1133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880F0F40-144F-B542-9AA7-BE4B29F4CC42}"/>
              </a:ext>
            </a:extLst>
          </p:cNvPr>
          <p:cNvCxnSpPr>
            <a:cxnSpLocks/>
            <a:stCxn id="42" idx="3"/>
            <a:endCxn id="55" idx="6"/>
          </p:cNvCxnSpPr>
          <p:nvPr/>
        </p:nvCxnSpPr>
        <p:spPr>
          <a:xfrm>
            <a:off x="6094413" y="4294284"/>
            <a:ext cx="761999" cy="27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E17C5110-CA13-F741-AD04-1C732E1FE1CA}"/>
              </a:ext>
            </a:extLst>
          </p:cNvPr>
          <p:cNvCxnSpPr>
            <a:cxnSpLocks/>
            <a:stCxn id="9" idx="3"/>
            <a:endCxn id="37" idx="6"/>
          </p:cNvCxnSpPr>
          <p:nvPr/>
        </p:nvCxnSpPr>
        <p:spPr>
          <a:xfrm>
            <a:off x="6094413" y="5437284"/>
            <a:ext cx="761999" cy="78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6E8DC8CA-6C40-B54D-A397-C376073EB55B}"/>
              </a:ext>
            </a:extLst>
          </p:cNvPr>
          <p:cNvSpPr txBox="1"/>
          <p:nvPr/>
        </p:nvSpPr>
        <p:spPr>
          <a:xfrm>
            <a:off x="3800721" y="3810000"/>
            <a:ext cx="2287024" cy="523220"/>
          </a:xfrm>
          <a:prstGeom prst="rect">
            <a:avLst/>
          </a:prstGeom>
          <a:noFill/>
        </p:spPr>
        <p:txBody>
          <a:bodyPr wrap="square" rtlCol="0">
            <a:spAutoFit/>
          </a:bodyPr>
          <a:lstStyle/>
          <a:p>
            <a:pPr algn="l"/>
            <a:r>
              <a:rPr lang="en-US" sz="2800" dirty="0" err="1" smtClean="0"/>
              <a:t>cnc.emea</a:t>
            </a:r>
            <a:endParaRPr lang="en-US" sz="2800" dirty="0"/>
          </a:p>
        </p:txBody>
      </p:sp>
      <p:sp>
        <p:nvSpPr>
          <p:cNvPr id="27" name="TextBox 26">
            <a:extLst>
              <a:ext uri="{FF2B5EF4-FFF2-40B4-BE49-F238E27FC236}">
                <a16:creationId xmlns="" xmlns:a16="http://schemas.microsoft.com/office/drawing/2014/main" id="{6E8DC8CA-6C40-B54D-A397-C376073EB55B}"/>
              </a:ext>
            </a:extLst>
          </p:cNvPr>
          <p:cNvSpPr txBox="1"/>
          <p:nvPr/>
        </p:nvSpPr>
        <p:spPr>
          <a:xfrm rot="1471826">
            <a:off x="4469353" y="4843791"/>
            <a:ext cx="985958" cy="523220"/>
          </a:xfrm>
          <a:prstGeom prst="rect">
            <a:avLst/>
          </a:prstGeom>
          <a:noFill/>
        </p:spPr>
        <p:txBody>
          <a:bodyPr wrap="square" rtlCol="0">
            <a:spAutoFit/>
          </a:bodyPr>
          <a:lstStyle/>
          <a:p>
            <a:pPr algn="l"/>
            <a:r>
              <a:rPr lang="en-US" sz="2800" dirty="0" smtClean="0"/>
              <a:t>im.jp</a:t>
            </a:r>
            <a:endParaRPr lang="en-US" sz="2800" dirty="0"/>
          </a:p>
        </p:txBody>
      </p:sp>
      <p:cxnSp>
        <p:nvCxnSpPr>
          <p:cNvPr id="32" name="Straight Arrow Connector 31">
            <a:extLst>
              <a:ext uri="{FF2B5EF4-FFF2-40B4-BE49-F238E27FC236}">
                <a16:creationId xmlns="" xmlns:a16="http://schemas.microsoft.com/office/drawing/2014/main" id="{EF4860F9-7D27-A542-A37E-F77796CAAC23}"/>
              </a:ext>
            </a:extLst>
          </p:cNvPr>
          <p:cNvCxnSpPr>
            <a:cxnSpLocks/>
            <a:stCxn id="6" idx="3"/>
            <a:endCxn id="43" idx="1"/>
          </p:cNvCxnSpPr>
          <p:nvPr/>
        </p:nvCxnSpPr>
        <p:spPr>
          <a:xfrm flipV="1">
            <a:off x="2741612" y="3234276"/>
            <a:ext cx="2568894" cy="106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 xmlns:a16="http://schemas.microsoft.com/office/drawing/2014/main" id="{479A5C67-41DB-2A49-849D-E8F07512740D}"/>
              </a:ext>
            </a:extLst>
          </p:cNvPr>
          <p:cNvSpPr/>
          <p:nvPr/>
        </p:nvSpPr>
        <p:spPr>
          <a:xfrm flipH="1">
            <a:off x="6856412" y="50800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39" name="TextBox 38"/>
          <p:cNvSpPr txBox="1"/>
          <p:nvPr/>
        </p:nvSpPr>
        <p:spPr>
          <a:xfrm>
            <a:off x="0" y="3198167"/>
            <a:ext cx="2271263" cy="461665"/>
          </a:xfrm>
          <a:prstGeom prst="rect">
            <a:avLst/>
          </a:prstGeom>
          <a:noFill/>
        </p:spPr>
        <p:txBody>
          <a:bodyPr wrap="none" rtlCol="0">
            <a:spAutoFit/>
          </a:bodyPr>
          <a:lstStyle/>
          <a:p>
            <a:r>
              <a:rPr lang="en-US" dirty="0" smtClean="0"/>
              <a:t>Analysis Request</a:t>
            </a:r>
            <a:endParaRPr lang="en-US" dirty="0"/>
          </a:p>
        </p:txBody>
      </p:sp>
      <p:sp>
        <p:nvSpPr>
          <p:cNvPr id="42" name="Rectangle: Rounded Corners 9">
            <a:extLst>
              <a:ext uri="{FF2B5EF4-FFF2-40B4-BE49-F238E27FC236}">
                <a16:creationId xmlns="" xmlns:a16="http://schemas.microsoft.com/office/drawing/2014/main" id="{1AFE2ACF-FA76-624A-9515-B6DE4BD43A03}"/>
              </a:ext>
            </a:extLst>
          </p:cNvPr>
          <p:cNvSpPr/>
          <p:nvPr/>
        </p:nvSpPr>
        <p:spPr>
          <a:xfrm>
            <a:off x="5332414" y="39624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43" name="Rectangle: Rounded Corners 9">
            <a:extLst>
              <a:ext uri="{FF2B5EF4-FFF2-40B4-BE49-F238E27FC236}">
                <a16:creationId xmlns="" xmlns:a16="http://schemas.microsoft.com/office/drawing/2014/main" id="{1AFE2ACF-FA76-624A-9515-B6DE4BD43A03}"/>
              </a:ext>
            </a:extLst>
          </p:cNvPr>
          <p:cNvSpPr/>
          <p:nvPr/>
        </p:nvSpPr>
        <p:spPr>
          <a:xfrm>
            <a:off x="5310506" y="2902392"/>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55" name="Oval 54">
            <a:extLst>
              <a:ext uri="{FF2B5EF4-FFF2-40B4-BE49-F238E27FC236}">
                <a16:creationId xmlns="" xmlns:a16="http://schemas.microsoft.com/office/drawing/2014/main" id="{479A5C67-41DB-2A49-849D-E8F07512740D}"/>
              </a:ext>
            </a:extLst>
          </p:cNvPr>
          <p:cNvSpPr/>
          <p:nvPr/>
        </p:nvSpPr>
        <p:spPr>
          <a:xfrm flipH="1">
            <a:off x="6856412" y="38862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56" name="Oval 55">
            <a:extLst>
              <a:ext uri="{FF2B5EF4-FFF2-40B4-BE49-F238E27FC236}">
                <a16:creationId xmlns="" xmlns:a16="http://schemas.microsoft.com/office/drawing/2014/main" id="{479A5C67-41DB-2A49-849D-E8F07512740D}"/>
              </a:ext>
            </a:extLst>
          </p:cNvPr>
          <p:cNvSpPr/>
          <p:nvPr/>
        </p:nvSpPr>
        <p:spPr>
          <a:xfrm flipH="1">
            <a:off x="6856412" y="28194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cxnSp>
        <p:nvCxnSpPr>
          <p:cNvPr id="59" name="Straight Arrow Connector 58">
            <a:extLst>
              <a:ext uri="{FF2B5EF4-FFF2-40B4-BE49-F238E27FC236}">
                <a16:creationId xmlns="" xmlns:a16="http://schemas.microsoft.com/office/drawing/2014/main" id="{880F0F40-144F-B542-9AA7-BE4B29F4CC42}"/>
              </a:ext>
            </a:extLst>
          </p:cNvPr>
          <p:cNvCxnSpPr>
            <a:cxnSpLocks/>
            <a:stCxn id="43" idx="3"/>
            <a:endCxn id="56" idx="6"/>
          </p:cNvCxnSpPr>
          <p:nvPr/>
        </p:nvCxnSpPr>
        <p:spPr>
          <a:xfrm>
            <a:off x="6072505" y="3234276"/>
            <a:ext cx="783907" cy="21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 xmlns:a16="http://schemas.microsoft.com/office/drawing/2014/main" id="{6E8DC8CA-6C40-B54D-A397-C376073EB55B}"/>
              </a:ext>
            </a:extLst>
          </p:cNvPr>
          <p:cNvSpPr txBox="1"/>
          <p:nvPr/>
        </p:nvSpPr>
        <p:spPr>
          <a:xfrm rot="20255848">
            <a:off x="3793988" y="2930662"/>
            <a:ext cx="2287024" cy="523220"/>
          </a:xfrm>
          <a:prstGeom prst="rect">
            <a:avLst/>
          </a:prstGeom>
          <a:noFill/>
        </p:spPr>
        <p:txBody>
          <a:bodyPr wrap="square" rtlCol="0">
            <a:spAutoFit/>
          </a:bodyPr>
          <a:lstStyle/>
          <a:p>
            <a:pPr algn="l"/>
            <a:r>
              <a:rPr lang="en-US" sz="2800" dirty="0" smtClean="0"/>
              <a:t>3dp.amer</a:t>
            </a:r>
            <a:endParaRPr lang="en-US" sz="2800" dirty="0"/>
          </a:p>
        </p:txBody>
      </p:sp>
      <p:sp>
        <p:nvSpPr>
          <p:cNvPr id="78" name="TextBox 77"/>
          <p:cNvSpPr txBox="1"/>
          <p:nvPr/>
        </p:nvSpPr>
        <p:spPr>
          <a:xfrm>
            <a:off x="7923212" y="2992735"/>
            <a:ext cx="2861040" cy="461665"/>
          </a:xfrm>
          <a:prstGeom prst="rect">
            <a:avLst/>
          </a:prstGeom>
          <a:noFill/>
        </p:spPr>
        <p:txBody>
          <a:bodyPr wrap="none" rtlCol="0">
            <a:spAutoFit/>
          </a:bodyPr>
          <a:lstStyle/>
          <a:p>
            <a:r>
              <a:rPr lang="en-US" dirty="0" smtClean="0"/>
              <a:t>3DP America Analysis</a:t>
            </a:r>
            <a:endParaRPr lang="en-US" dirty="0"/>
          </a:p>
        </p:txBody>
      </p:sp>
      <p:sp>
        <p:nvSpPr>
          <p:cNvPr id="79" name="TextBox 78"/>
          <p:cNvSpPr txBox="1"/>
          <p:nvPr/>
        </p:nvSpPr>
        <p:spPr>
          <a:xfrm>
            <a:off x="7923212" y="4038600"/>
            <a:ext cx="2211183" cy="461665"/>
          </a:xfrm>
          <a:prstGeom prst="rect">
            <a:avLst/>
          </a:prstGeom>
          <a:noFill/>
        </p:spPr>
        <p:txBody>
          <a:bodyPr wrap="none" rtlCol="0">
            <a:spAutoFit/>
          </a:bodyPr>
          <a:lstStyle/>
          <a:p>
            <a:r>
              <a:rPr lang="en-US" dirty="0" smtClean="0"/>
              <a:t>CNC UK Analysis</a:t>
            </a:r>
            <a:endParaRPr lang="en-US" dirty="0"/>
          </a:p>
        </p:txBody>
      </p:sp>
      <p:sp>
        <p:nvSpPr>
          <p:cNvPr id="80" name="TextBox 79"/>
          <p:cNvSpPr txBox="1"/>
          <p:nvPr/>
        </p:nvSpPr>
        <p:spPr>
          <a:xfrm>
            <a:off x="7948241" y="5334000"/>
            <a:ext cx="4240584" cy="461665"/>
          </a:xfrm>
          <a:prstGeom prst="rect">
            <a:avLst/>
          </a:prstGeom>
          <a:noFill/>
        </p:spPr>
        <p:txBody>
          <a:bodyPr wrap="none" rtlCol="0">
            <a:spAutoFit/>
          </a:bodyPr>
          <a:lstStyle/>
          <a:p>
            <a:r>
              <a:rPr lang="en-US" dirty="0" smtClean="0"/>
              <a:t>Injection Molding Japan Analysis</a:t>
            </a:r>
            <a:endParaRPr lang="en-US" dirty="0"/>
          </a:p>
        </p:txBody>
      </p:sp>
      <p:sp>
        <p:nvSpPr>
          <p:cNvPr id="81" name="Rectangle: Rounded Corners 9">
            <a:extLst>
              <a:ext uri="{FF2B5EF4-FFF2-40B4-BE49-F238E27FC236}">
                <a16:creationId xmlns="" xmlns:a16="http://schemas.microsoft.com/office/drawing/2014/main" id="{1AFE2ACF-FA76-624A-9515-B6DE4BD43A03}"/>
              </a:ext>
            </a:extLst>
          </p:cNvPr>
          <p:cNvSpPr/>
          <p:nvPr/>
        </p:nvSpPr>
        <p:spPr>
          <a:xfrm>
            <a:off x="5346066" y="19812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82" name="Straight Arrow Connector 81">
            <a:extLst>
              <a:ext uri="{FF2B5EF4-FFF2-40B4-BE49-F238E27FC236}">
                <a16:creationId xmlns="" xmlns:a16="http://schemas.microsoft.com/office/drawing/2014/main" id="{880F0F40-144F-B542-9AA7-BE4B29F4CC42}"/>
              </a:ext>
            </a:extLst>
          </p:cNvPr>
          <p:cNvCxnSpPr>
            <a:cxnSpLocks/>
            <a:endCxn id="83" idx="6"/>
          </p:cNvCxnSpPr>
          <p:nvPr/>
        </p:nvCxnSpPr>
        <p:spPr>
          <a:xfrm flipV="1">
            <a:off x="6113145" y="2264718"/>
            <a:ext cx="743267" cy="2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 xmlns:a16="http://schemas.microsoft.com/office/drawing/2014/main" id="{479A5C67-41DB-2A49-849D-E8F07512740D}"/>
              </a:ext>
            </a:extLst>
          </p:cNvPr>
          <p:cNvSpPr/>
          <p:nvPr/>
        </p:nvSpPr>
        <p:spPr>
          <a:xfrm flipH="1">
            <a:off x="6856412" y="18288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cxnSp>
        <p:nvCxnSpPr>
          <p:cNvPr id="84" name="Straight Arrow Connector 83">
            <a:extLst>
              <a:ext uri="{FF2B5EF4-FFF2-40B4-BE49-F238E27FC236}">
                <a16:creationId xmlns="" xmlns:a16="http://schemas.microsoft.com/office/drawing/2014/main" id="{EF4860F9-7D27-A542-A37E-F77796CAAC23}"/>
              </a:ext>
            </a:extLst>
          </p:cNvPr>
          <p:cNvCxnSpPr>
            <a:cxnSpLocks/>
            <a:endCxn id="81" idx="1"/>
          </p:cNvCxnSpPr>
          <p:nvPr/>
        </p:nvCxnSpPr>
        <p:spPr>
          <a:xfrm flipV="1">
            <a:off x="2665412" y="2313084"/>
            <a:ext cx="2680654" cy="184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19549999">
            <a:off x="4505608" y="2234250"/>
            <a:ext cx="364202" cy="523220"/>
          </a:xfrm>
          <a:prstGeom prst="rect">
            <a:avLst/>
          </a:prstGeom>
          <a:noFill/>
        </p:spPr>
        <p:txBody>
          <a:bodyPr wrap="none" rtlCol="0">
            <a:spAutoFit/>
          </a:bodyPr>
          <a:lstStyle/>
          <a:p>
            <a:r>
              <a:rPr lang="en-US" sz="2800" dirty="0"/>
              <a:t>#</a:t>
            </a:r>
          </a:p>
        </p:txBody>
      </p:sp>
      <p:sp>
        <p:nvSpPr>
          <p:cNvPr id="88" name="TextBox 87"/>
          <p:cNvSpPr txBox="1"/>
          <p:nvPr/>
        </p:nvSpPr>
        <p:spPr>
          <a:xfrm>
            <a:off x="7923212" y="2057400"/>
            <a:ext cx="2192460" cy="461665"/>
          </a:xfrm>
          <a:prstGeom prst="rect">
            <a:avLst/>
          </a:prstGeom>
          <a:noFill/>
        </p:spPr>
        <p:txBody>
          <a:bodyPr wrap="none" rtlCol="0">
            <a:spAutoFit/>
          </a:bodyPr>
          <a:lstStyle/>
          <a:p>
            <a:r>
              <a:rPr lang="en-US" dirty="0" smtClean="0"/>
              <a:t>Analysis Archive</a:t>
            </a:r>
            <a:endParaRPr lang="en-US" dirty="0"/>
          </a:p>
        </p:txBody>
      </p:sp>
    </p:spTree>
    <p:extLst>
      <p:ext uri="{BB962C8B-B14F-4D97-AF65-F5344CB8AC3E}">
        <p14:creationId xmlns:p14="http://schemas.microsoft.com/office/powerpoint/2010/main" val="376331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Consumers Demo</a:t>
            </a:r>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t="16583" b="16583"/>
          <a:stretch>
            <a:fillRect/>
          </a:stretch>
        </p:blipFill>
        <p:spPr/>
      </p:pic>
      <p:sp>
        <p:nvSpPr>
          <p:cNvPr id="5" name="Footer Placeholder 4"/>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369543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ProtoLabs</a:t>
            </a:r>
            <a:r>
              <a:rPr lang="en-US" dirty="0"/>
              <a:t> </a:t>
            </a:r>
            <a:r>
              <a:rPr lang="en-US" dirty="0" smtClean="0"/>
              <a:t>Messaging Evolution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Started with one team using it for a few high performance messaging where reliability wasn’t much concern (Single node between browser and backend server)</a:t>
            </a:r>
          </a:p>
          <a:p>
            <a:pPr marL="0" indent="0">
              <a:buNone/>
            </a:pPr>
            <a:endParaRPr lang="en-US" dirty="0"/>
          </a:p>
          <a:p>
            <a:r>
              <a:rPr lang="en-US" dirty="0"/>
              <a:t>Another team spun up one instance and started using it for non critical pub sub.</a:t>
            </a:r>
          </a:p>
          <a:p>
            <a:r>
              <a:rPr lang="en-US" dirty="0"/>
              <a:t>(pub sub between monolith and another team)</a:t>
            </a:r>
          </a:p>
          <a:p>
            <a:endParaRPr lang="en-US" dirty="0"/>
          </a:p>
          <a:p>
            <a:r>
              <a:rPr lang="en-US" dirty="0"/>
              <a:t>Then new ordering system was developed to use it for submitting orders.</a:t>
            </a:r>
          </a:p>
          <a:p>
            <a:r>
              <a:rPr lang="en-US" dirty="0"/>
              <a:t>(As the ordering and commerce team broke up they decided to use </a:t>
            </a:r>
            <a:r>
              <a:rPr lang="en-US" dirty="0" err="1"/>
              <a:t>RabbitMQ</a:t>
            </a:r>
            <a:r>
              <a:rPr lang="en-US" dirty="0"/>
              <a:t>  HA and clustering was added)</a:t>
            </a:r>
          </a:p>
          <a:p>
            <a:endParaRPr lang="en-US" dirty="0"/>
          </a:p>
          <a:p>
            <a:r>
              <a:rPr lang="en-US" dirty="0"/>
              <a:t>Then another team setup an exchange to coordinate messages from global service to regional services. Then those regional services started using it to publish messages back to global services. Complex topologies evolved with multiple clusters using federation to talk to other clusters.</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96169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7722AF-A2F1-EA42-9015-BE9DB6B90BA9}"/>
              </a:ext>
            </a:extLst>
          </p:cNvPr>
          <p:cNvSpPr>
            <a:spLocks noGrp="1"/>
          </p:cNvSpPr>
          <p:nvPr>
            <p:ph type="title"/>
          </p:nvPr>
        </p:nvSpPr>
        <p:spPr/>
        <p:txBody>
          <a:bodyPr/>
          <a:lstStyle/>
          <a:p>
            <a:r>
              <a:rPr lang="en-US" dirty="0" err="1"/>
              <a:t>Rabbitmq</a:t>
            </a:r>
            <a:r>
              <a:rPr lang="en-US" dirty="0"/>
              <a:t> </a:t>
            </a:r>
            <a:r>
              <a:rPr lang="en-US" dirty="0" smtClean="0"/>
              <a:t>Use Cases</a:t>
            </a:r>
            <a:endParaRPr lang="en-US" dirty="0"/>
          </a:p>
        </p:txBody>
      </p:sp>
      <p:sp>
        <p:nvSpPr>
          <p:cNvPr id="3" name="Content Placeholder 2">
            <a:extLst>
              <a:ext uri="{FF2B5EF4-FFF2-40B4-BE49-F238E27FC236}">
                <a16:creationId xmlns="" xmlns:a16="http://schemas.microsoft.com/office/drawing/2014/main" id="{281E53C3-C76E-E246-B811-36479B204C6E}"/>
              </a:ext>
            </a:extLst>
          </p:cNvPr>
          <p:cNvSpPr>
            <a:spLocks noGrp="1"/>
          </p:cNvSpPr>
          <p:nvPr>
            <p:ph idx="1"/>
          </p:nvPr>
        </p:nvSpPr>
        <p:spPr>
          <a:xfrm>
            <a:off x="1266658" y="2133893"/>
            <a:ext cx="10055781" cy="3809708"/>
          </a:xfrm>
        </p:spPr>
        <p:txBody>
          <a:bodyPr>
            <a:normAutofit lnSpcReduction="10000"/>
          </a:bodyPr>
          <a:lstStyle/>
          <a:p>
            <a:r>
              <a:rPr lang="en-US" b="1" dirty="0"/>
              <a:t>Good</a:t>
            </a:r>
          </a:p>
          <a:p>
            <a:r>
              <a:rPr lang="en-US" dirty="0"/>
              <a:t>Event Stream</a:t>
            </a:r>
          </a:p>
          <a:p>
            <a:r>
              <a:rPr lang="en-US" dirty="0"/>
              <a:t>Connecting apps new and old written in different languages </a:t>
            </a:r>
          </a:p>
          <a:p>
            <a:r>
              <a:rPr lang="en-US" dirty="0" smtClean="0"/>
              <a:t>When </a:t>
            </a:r>
            <a:r>
              <a:rPr lang="en-US" dirty="0"/>
              <a:t>you are uncertain </a:t>
            </a:r>
            <a:r>
              <a:rPr lang="en-US" dirty="0" err="1" smtClean="0"/>
              <a:t>RabbitMQ</a:t>
            </a:r>
            <a:r>
              <a:rPr lang="en-US" dirty="0" smtClean="0"/>
              <a:t> </a:t>
            </a:r>
            <a:r>
              <a:rPr lang="en-US" dirty="0"/>
              <a:t>is a </a:t>
            </a:r>
            <a:r>
              <a:rPr lang="en-US" dirty="0" smtClean="0"/>
              <a:t>certain choice</a:t>
            </a:r>
          </a:p>
          <a:p>
            <a:r>
              <a:rPr lang="en-US" dirty="0" smtClean="0"/>
              <a:t> </a:t>
            </a:r>
            <a:r>
              <a:rPr lang="en-US" dirty="0"/>
              <a:t>multi protocol  and patterns </a:t>
            </a:r>
          </a:p>
          <a:p>
            <a:r>
              <a:rPr lang="en-US" dirty="0" smtClean="0"/>
              <a:t>Federation between data centers</a:t>
            </a:r>
          </a:p>
          <a:p>
            <a:r>
              <a:rPr lang="en-US" b="1" dirty="0" smtClean="0"/>
              <a:t>Bad</a:t>
            </a:r>
            <a:endParaRPr lang="en-US" b="1" dirty="0"/>
          </a:p>
          <a:p>
            <a:r>
              <a:rPr lang="en-US" dirty="0"/>
              <a:t>Large binary videos and images</a:t>
            </a:r>
          </a:p>
          <a:p>
            <a:r>
              <a:rPr lang="en-US" dirty="0"/>
              <a:t>Use as a data store large </a:t>
            </a:r>
            <a:r>
              <a:rPr lang="en-US" dirty="0" smtClean="0"/>
              <a:t>queues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28662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9D98D7-1A37-3B46-9F52-28196C859D7B}"/>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 xmlns:a16="http://schemas.microsoft.com/office/drawing/2014/main" id="{886AE7E1-E8C6-9946-9790-4CC0B63F0BDC}"/>
              </a:ext>
            </a:extLst>
          </p:cNvPr>
          <p:cNvSpPr>
            <a:spLocks noGrp="1"/>
          </p:cNvSpPr>
          <p:nvPr>
            <p:ph idx="1"/>
          </p:nvPr>
        </p:nvSpPr>
        <p:spPr>
          <a:xfrm>
            <a:off x="1195221" y="2055582"/>
            <a:ext cx="10055781" cy="4023360"/>
          </a:xfrm>
        </p:spPr>
        <p:txBody>
          <a:bodyPr>
            <a:normAutofit fontScale="92500" lnSpcReduction="20000"/>
          </a:bodyPr>
          <a:lstStyle/>
          <a:p>
            <a:pPr marL="0" indent="0">
              <a:buNone/>
            </a:pPr>
            <a:r>
              <a:rPr lang="en-US" dirty="0"/>
              <a:t>Don’t just use a framework without understanding the ramifications </a:t>
            </a:r>
          </a:p>
          <a:p>
            <a:pPr marL="0" indent="0">
              <a:buNone/>
            </a:pPr>
            <a:r>
              <a:rPr lang="en-US" dirty="0"/>
              <a:t>Lots of features extensions that can be used instead recreated the wheel.</a:t>
            </a:r>
          </a:p>
          <a:p>
            <a:pPr marL="0" indent="0">
              <a:buNone/>
            </a:pPr>
            <a:r>
              <a:rPr lang="en-US" dirty="0"/>
              <a:t>Management UI runs on same mode handling messages </a:t>
            </a:r>
          </a:p>
          <a:p>
            <a:pPr marL="0" indent="0">
              <a:buNone/>
            </a:pPr>
            <a:r>
              <a:rPr lang="en-US" dirty="0"/>
              <a:t>Connections - </a:t>
            </a:r>
            <a:r>
              <a:rPr lang="en-US" dirty="0" err="1"/>
              <a:t>dont</a:t>
            </a:r>
            <a:r>
              <a:rPr lang="en-US" dirty="0"/>
              <a:t> open new connections with every message. Connections and channels are expensive. 100kb each.</a:t>
            </a:r>
          </a:p>
          <a:p>
            <a:pPr marL="0" indent="0">
              <a:buNone/>
            </a:pPr>
            <a:r>
              <a:rPr lang="en-US" dirty="0"/>
              <a:t>Reuse connections singleton pattern</a:t>
            </a:r>
          </a:p>
          <a:p>
            <a:pPr marL="0" indent="0">
              <a:buNone/>
            </a:pPr>
            <a:r>
              <a:rPr lang="en-US" dirty="0" err="1"/>
              <a:t>RabbitMQ</a:t>
            </a:r>
            <a:r>
              <a:rPr lang="en-US" dirty="0"/>
              <a:t> is optimized for long lived connections Don't let queues grow 10 000 messages is too much limit with TTL or max </a:t>
            </a:r>
            <a:r>
              <a:rPr lang="en-US" dirty="0" err="1"/>
              <a:t>sizeSend</a:t>
            </a:r>
            <a:r>
              <a:rPr lang="en-US" dirty="0"/>
              <a:t> persistent messages and use durable queues and exchange </a:t>
            </a:r>
          </a:p>
          <a:p>
            <a:pPr marL="0" indent="0">
              <a:buNone/>
            </a:pPr>
            <a:r>
              <a:rPr lang="en-US" dirty="0"/>
              <a:t>Use publisher confirms</a:t>
            </a:r>
          </a:p>
          <a:p>
            <a:pPr marL="0" indent="0">
              <a:buNone/>
            </a:pPr>
            <a:r>
              <a:rPr lang="en-US" dirty="0"/>
              <a:t>Adjust pre fetch RMPS 3.7 has a default of 50</a:t>
            </a:r>
          </a:p>
          <a:p>
            <a:pPr marL="0" indent="0">
              <a:buNone/>
            </a:pPr>
            <a:r>
              <a:rPr lang="en-US" dirty="0" err="1"/>
              <a:t>RabbitMQ</a:t>
            </a:r>
            <a:r>
              <a:rPr lang="en-US" dirty="0"/>
              <a:t> in a containers need to persist state</a:t>
            </a:r>
          </a:p>
          <a:p>
            <a:pPr marL="0" indent="0">
              <a:buNone/>
            </a:pPr>
            <a:r>
              <a:rPr lang="en-US" dirty="0"/>
              <a:t>Heartbeats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6466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608B8-DFEE-304F-9A34-6CFB34F956DC}"/>
              </a:ext>
            </a:extLst>
          </p:cNvPr>
          <p:cNvSpPr>
            <a:spLocks noGrp="1"/>
          </p:cNvSpPr>
          <p:nvPr>
            <p:ph type="title"/>
          </p:nvPr>
        </p:nvSpPr>
        <p:spPr>
          <a:xfrm>
            <a:off x="1096994" y="286604"/>
            <a:ext cx="10055781" cy="1450757"/>
          </a:xfrm>
        </p:spPr>
        <p:txBody>
          <a:bodyPr/>
          <a:lstStyle/>
          <a:p>
            <a:r>
              <a:rPr lang="en-US" dirty="0" smtClean="0"/>
              <a:t>Future </a:t>
            </a:r>
            <a:r>
              <a:rPr lang="en-US" dirty="0"/>
              <a:t>3.8 and beyond</a:t>
            </a:r>
          </a:p>
        </p:txBody>
      </p:sp>
      <p:sp>
        <p:nvSpPr>
          <p:cNvPr id="3" name="Content Placeholder 2">
            <a:extLst>
              <a:ext uri="{FF2B5EF4-FFF2-40B4-BE49-F238E27FC236}">
                <a16:creationId xmlns="" xmlns:a16="http://schemas.microsoft.com/office/drawing/2014/main" id="{4B048B99-F63C-C94A-B4B2-5BB0B7C84EA9}"/>
              </a:ext>
            </a:extLst>
          </p:cNvPr>
          <p:cNvSpPr>
            <a:spLocks noGrp="1"/>
          </p:cNvSpPr>
          <p:nvPr>
            <p:ph idx="1"/>
          </p:nvPr>
        </p:nvSpPr>
        <p:spPr/>
        <p:txBody>
          <a:bodyPr>
            <a:normAutofit fontScale="92500" lnSpcReduction="10000"/>
          </a:bodyPr>
          <a:lstStyle/>
          <a:p>
            <a:r>
              <a:rPr lang="en-US" dirty="0"/>
              <a:t>Event Exchange</a:t>
            </a:r>
          </a:p>
          <a:p>
            <a:r>
              <a:rPr lang="en-US" dirty="0"/>
              <a:t>Churn Statistics </a:t>
            </a:r>
          </a:p>
          <a:p>
            <a:r>
              <a:rPr lang="en-US" dirty="0"/>
              <a:t>Protocol agnostic core</a:t>
            </a:r>
          </a:p>
          <a:p>
            <a:r>
              <a:rPr lang="en-US" dirty="0"/>
              <a:t>Native processing speed up </a:t>
            </a:r>
            <a:r>
              <a:rPr lang="en-US" dirty="0" err="1"/>
              <a:t>mqtp</a:t>
            </a:r>
            <a:r>
              <a:rPr lang="en-US" dirty="0"/>
              <a:t> traffic </a:t>
            </a:r>
          </a:p>
          <a:p>
            <a:r>
              <a:rPr lang="en-US" dirty="0"/>
              <a:t>Moving away from </a:t>
            </a:r>
            <a:r>
              <a:rPr lang="en-US" dirty="0" err="1"/>
              <a:t>amqp</a:t>
            </a:r>
            <a:r>
              <a:rPr lang="en-US" dirty="0"/>
              <a:t> </a:t>
            </a:r>
            <a:r>
              <a:rPr lang="en-US" dirty="0" smtClean="0"/>
              <a:t>model?</a:t>
            </a:r>
            <a:endParaRPr lang="en-US" dirty="0"/>
          </a:p>
          <a:p>
            <a:r>
              <a:rPr lang="en-US" dirty="0"/>
              <a:t>Graph based queues </a:t>
            </a:r>
          </a:p>
          <a:p>
            <a:r>
              <a:rPr lang="en-US" dirty="0"/>
              <a:t>Quorum queues data safety replication </a:t>
            </a:r>
          </a:p>
          <a:p>
            <a:r>
              <a:rPr lang="en-US" dirty="0"/>
              <a:t>http 2/3</a:t>
            </a:r>
          </a:p>
          <a:p>
            <a:r>
              <a:rPr lang="en-US" dirty="0"/>
              <a:t>More protocols better flow control and cluster  aware</a:t>
            </a:r>
          </a:p>
          <a:p>
            <a:r>
              <a:rPr lang="en-US" dirty="0" err="1"/>
              <a:t>Oauth</a:t>
            </a:r>
            <a:r>
              <a:rPr lang="en-US" dirty="0"/>
              <a:t> 2.0 support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0064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50261F-01B5-314F-9B46-E0A4FAD43627}"/>
              </a:ext>
            </a:extLst>
          </p:cNvPr>
          <p:cNvSpPr>
            <a:spLocks noGrp="1"/>
          </p:cNvSpPr>
          <p:nvPr>
            <p:ph type="title"/>
          </p:nvPr>
        </p:nvSpPr>
        <p:spPr/>
        <p:txBody>
          <a:bodyPr/>
          <a:lstStyle/>
          <a:p>
            <a:r>
              <a:rPr lang="en-US"/>
              <a:t>Monitoring</a:t>
            </a:r>
          </a:p>
        </p:txBody>
      </p:sp>
      <p:sp>
        <p:nvSpPr>
          <p:cNvPr id="3" name="Content Placeholder 2">
            <a:extLst>
              <a:ext uri="{FF2B5EF4-FFF2-40B4-BE49-F238E27FC236}">
                <a16:creationId xmlns="" xmlns:a16="http://schemas.microsoft.com/office/drawing/2014/main" id="{7DB9A663-ECCD-B74B-830D-F0EE31879A9E}"/>
              </a:ext>
            </a:extLst>
          </p:cNvPr>
          <p:cNvSpPr>
            <a:spLocks noGrp="1"/>
          </p:cNvSpPr>
          <p:nvPr>
            <p:ph idx="1"/>
          </p:nvPr>
        </p:nvSpPr>
        <p:spPr/>
        <p:txBody>
          <a:bodyPr/>
          <a:lstStyle/>
          <a:p>
            <a:r>
              <a:rPr lang="en-US" dirty="0"/>
              <a:t>Queue Length</a:t>
            </a:r>
          </a:p>
          <a:p>
            <a:r>
              <a:rPr lang="en-US" dirty="0"/>
              <a:t>Missing Consumers</a:t>
            </a:r>
          </a:p>
          <a:p>
            <a:r>
              <a:rPr lang="en-US" dirty="0"/>
              <a:t>How long messages have been in queue</a:t>
            </a:r>
          </a:p>
          <a:p>
            <a:r>
              <a:rPr lang="en-US" dirty="0"/>
              <a:t>CPU, RAM, </a:t>
            </a:r>
            <a:r>
              <a:rPr lang="en-US" dirty="0" smtClean="0"/>
              <a:t>Disk</a:t>
            </a:r>
          </a:p>
          <a:p>
            <a:r>
              <a:rPr lang="en-US" dirty="0">
                <a:hlinkClick r:id="rId2"/>
              </a:rPr>
              <a:t>https://www.rabbitmq.com/production-checklist.html</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7403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171450" indent="-171450">
              <a:buFont typeface="Arial" panose="020B0604020202020204" pitchFamily="34" charset="0"/>
              <a:buChar char="•"/>
            </a:pPr>
            <a:r>
              <a:rPr lang="en-US" sz="2000" dirty="0" err="1"/>
              <a:t>RabbitMQ</a:t>
            </a:r>
            <a:r>
              <a:rPr lang="en-US" sz="2000" dirty="0"/>
              <a:t> is a great solution for connecting </a:t>
            </a:r>
            <a:r>
              <a:rPr lang="en-US" sz="2000" dirty="0" err="1"/>
              <a:t>async</a:t>
            </a:r>
            <a:r>
              <a:rPr lang="en-US" sz="2000" dirty="0"/>
              <a:t> messaging for </a:t>
            </a:r>
            <a:r>
              <a:rPr lang="en-US" sz="2000" dirty="0" err="1"/>
              <a:t>Microservices</a:t>
            </a:r>
            <a:endParaRPr lang="en-US" sz="2000" dirty="0"/>
          </a:p>
          <a:p>
            <a:pPr marL="171450" indent="-171450">
              <a:buFont typeface="Arial" panose="020B0604020202020204" pitchFamily="34" charset="0"/>
              <a:buChar char="•"/>
            </a:pPr>
            <a:r>
              <a:rPr lang="en-US" sz="2000" dirty="0" err="1"/>
              <a:t>RabbitMQ</a:t>
            </a:r>
            <a:r>
              <a:rPr lang="en-US" sz="2000" dirty="0"/>
              <a:t> provides options for high </a:t>
            </a:r>
            <a:r>
              <a:rPr lang="en-US" sz="2000" dirty="0" smtClean="0"/>
              <a:t>performance </a:t>
            </a:r>
            <a:r>
              <a:rPr lang="en-US" sz="2000" dirty="0"/>
              <a:t>and high reliability </a:t>
            </a:r>
          </a:p>
          <a:p>
            <a:pPr marL="171450" indent="-171450">
              <a:buFont typeface="Arial" panose="020B0604020202020204" pitchFamily="34" charset="0"/>
              <a:buChar char="•"/>
            </a:pPr>
            <a:r>
              <a:rPr lang="en-US" sz="2000" dirty="0"/>
              <a:t>Messaging doesn’t need to be hard, it can be boring, and boring is good.</a:t>
            </a:r>
          </a:p>
          <a:p>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53924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8399" b="18399"/>
          <a:stretch>
            <a:fillRect/>
          </a:stretch>
        </p:blipFill>
        <p:spPr/>
      </p:pic>
      <p:sp>
        <p:nvSpPr>
          <p:cNvPr id="5" name="Footer Placeholder 4"/>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28711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Microservice messaging landscape</a:t>
            </a:r>
          </a:p>
        </p:txBody>
      </p:sp>
      <p:sp>
        <p:nvSpPr>
          <p:cNvPr id="3" name="Content Placeholder 2"/>
          <p:cNvSpPr>
            <a:spLocks noGrp="1"/>
          </p:cNvSpPr>
          <p:nvPr>
            <p:ph idx="1"/>
          </p:nvPr>
        </p:nvSpPr>
        <p:spPr/>
        <p:txBody>
          <a:bodyPr>
            <a:normAutofit/>
          </a:bodyPr>
          <a:lstStyle/>
          <a:p>
            <a:pPr marL="0" indent="0">
              <a:buNone/>
            </a:pPr>
            <a:r>
              <a:rPr lang="en-US" dirty="0">
                <a:latin typeface="+mj-lt"/>
              </a:rPr>
              <a:t>Historical Context - Control and standardize application integrations.</a:t>
            </a:r>
          </a:p>
          <a:p>
            <a:pPr>
              <a:buFont typeface="Arial" panose="020B0604020202020204" pitchFamily="34" charset="0"/>
              <a:buChar char="•"/>
            </a:pPr>
            <a:r>
              <a:rPr lang="en-US" dirty="0"/>
              <a:t> SOA</a:t>
            </a:r>
          </a:p>
          <a:p>
            <a:pPr>
              <a:buFont typeface="Arial" panose="020B0604020202020204" pitchFamily="34" charset="0"/>
              <a:buChar char="•"/>
            </a:pPr>
            <a:r>
              <a:rPr lang="en-US" dirty="0"/>
              <a:t> ESB</a:t>
            </a:r>
          </a:p>
          <a:p>
            <a:pPr>
              <a:buFont typeface="Arial" panose="020B0604020202020204" pitchFamily="34" charset="0"/>
              <a:buChar char="•"/>
            </a:pPr>
            <a:r>
              <a:rPr lang="en-US" dirty="0"/>
              <a:t> WS-*</a:t>
            </a:r>
          </a:p>
          <a:p>
            <a:pPr marL="0" indent="0">
              <a:buNone/>
            </a:pPr>
            <a:r>
              <a:rPr lang="en-US" dirty="0">
                <a:latin typeface="+mj-lt"/>
              </a:rPr>
              <a:t>Continuing Trends - Decentralization and team autonomy. </a:t>
            </a:r>
          </a:p>
          <a:p>
            <a:pPr>
              <a:buFont typeface="Arial" panose="020B0604020202020204" pitchFamily="34" charset="0"/>
              <a:buChar char="•"/>
            </a:pPr>
            <a:r>
              <a:rPr lang="en-US" dirty="0"/>
              <a:t> Interactions over HTTP or lightweight messaging</a:t>
            </a:r>
          </a:p>
          <a:p>
            <a:pPr>
              <a:buFont typeface="Arial" panose="020B0604020202020204" pitchFamily="34" charset="0"/>
              <a:buChar char="•"/>
            </a:pPr>
            <a:r>
              <a:rPr lang="en-US" dirty="0"/>
              <a:t> Focus on the goals, intended benefits and principles before technologies</a:t>
            </a:r>
          </a:p>
          <a:p>
            <a:pPr>
              <a:buFont typeface="Arial" panose="020B0604020202020204" pitchFamily="34" charset="0"/>
              <a:buChar char="•"/>
            </a:pPr>
            <a:r>
              <a:rPr lang="en-US" dirty="0"/>
              <a:t> Follow development patterns observed within numerous </a:t>
            </a:r>
            <a:r>
              <a:rPr lang="en-US" dirty="0" smtClean="0"/>
              <a:t>organizations</a:t>
            </a:r>
          </a:p>
          <a:p>
            <a:pPr>
              <a:buFont typeface="Arial" panose="020B0604020202020204" pitchFamily="34" charset="0"/>
              <a:buChar char="•"/>
            </a:pPr>
            <a:r>
              <a:rPr lang="en-US" dirty="0"/>
              <a:t> </a:t>
            </a:r>
            <a:r>
              <a:rPr lang="en-US" dirty="0" smtClean="0"/>
              <a:t>VM </a:t>
            </a:r>
            <a:r>
              <a:rPr lang="en-US" dirty="0"/>
              <a:t>configuration deployment pipeline moving towards more optimized containers</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68345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RabbitMQ</a:t>
            </a:r>
            <a:r>
              <a:rPr lang="en-US" dirty="0"/>
              <a:t> Overview </a:t>
            </a:r>
          </a:p>
        </p:txBody>
      </p:sp>
      <p:sp>
        <p:nvSpPr>
          <p:cNvPr id="5" name="Text Placeholder 4"/>
          <p:cNvSpPr>
            <a:spLocks noGrp="1"/>
          </p:cNvSpPr>
          <p:nvPr>
            <p:ph type="body" sz="half" idx="2"/>
          </p:nvPr>
        </p:nvSpPr>
        <p:spPr/>
        <p:txBody>
          <a:bodyPr/>
          <a:lstStyle/>
          <a:p>
            <a:r>
              <a:rPr lang="en-US" dirty="0" smtClean="0"/>
              <a:t>What is </a:t>
            </a:r>
            <a:r>
              <a:rPr lang="en-US" dirty="0" err="1" smtClean="0"/>
              <a:t>RabbitMQ</a:t>
            </a:r>
            <a:r>
              <a:rPr lang="en-US" dirty="0" smtClean="0"/>
              <a:t>?</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pic>
        <p:nvPicPr>
          <p:cNvPr id="14" name="Picture Placeholder 13"/>
          <p:cNvPicPr>
            <a:picLocks noGrp="1" noChangeAspect="1"/>
          </p:cNvPicPr>
          <p:nvPr>
            <p:ph type="pic" idx="1"/>
          </p:nvPr>
        </p:nvPicPr>
        <p:blipFill>
          <a:blip r:embed="rId3">
            <a:extLst>
              <a:ext uri="{28A0092B-C50C-407E-A947-70E740481C1C}">
                <a14:useLocalDpi xmlns:a14="http://schemas.microsoft.com/office/drawing/2010/main" val="0"/>
              </a:ext>
            </a:extLst>
          </a:blip>
          <a:srcRect t="14157" b="14157"/>
          <a:stretch>
            <a:fillRect/>
          </a:stretch>
        </p:blipFill>
        <p:spPr/>
      </p:pic>
    </p:spTree>
    <p:extLst>
      <p:ext uri="{BB962C8B-B14F-4D97-AF65-F5344CB8AC3E}">
        <p14:creationId xmlns:p14="http://schemas.microsoft.com/office/powerpoint/2010/main" val="41342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RabbitMQ</a:t>
            </a:r>
            <a:r>
              <a:rPr lang="en-US" dirty="0"/>
              <a:t> </a:t>
            </a:r>
            <a:r>
              <a:rPr lang="en-US" dirty="0" smtClean="0"/>
              <a:t>Hello, world.</a:t>
            </a: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968" y="1905000"/>
            <a:ext cx="8888889" cy="4165079"/>
          </a:xfrm>
          <a:prstGeom prst="rect">
            <a:avLst/>
          </a:prstGeom>
        </p:spPr>
      </p:pic>
    </p:spTree>
    <p:extLst>
      <p:ext uri="{BB962C8B-B14F-4D97-AF65-F5344CB8AC3E}">
        <p14:creationId xmlns:p14="http://schemas.microsoft.com/office/powerpoint/2010/main" val="133447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AMQP? </a:t>
            </a:r>
          </a:p>
        </p:txBody>
      </p:sp>
      <p:sp>
        <p:nvSpPr>
          <p:cNvPr id="3" name="Content Placeholder 2"/>
          <p:cNvSpPr>
            <a:spLocks noGrp="1"/>
          </p:cNvSpPr>
          <p:nvPr>
            <p:ph idx="1"/>
          </p:nvPr>
        </p:nvSpPr>
        <p:spPr/>
        <p:txBody>
          <a:bodyPr/>
          <a:lstStyle/>
          <a:p>
            <a:r>
              <a:rPr lang="en-US" dirty="0"/>
              <a:t>Advanced Message Queue </a:t>
            </a:r>
            <a:r>
              <a:rPr lang="en-US" dirty="0" smtClean="0"/>
              <a:t>Protocol</a:t>
            </a:r>
            <a:endParaRPr lang="en-US" dirty="0"/>
          </a:p>
          <a:p>
            <a:r>
              <a:rPr lang="en-US" dirty="0"/>
              <a:t>Network protocol to enable client apps to communicate with compatible messaging systems</a:t>
            </a:r>
          </a:p>
          <a:p>
            <a:r>
              <a:rPr lang="en-US" dirty="0"/>
              <a:t>AMQP was designed with the following main characteristics as goals:</a:t>
            </a:r>
          </a:p>
          <a:p>
            <a:endParaRPr lang="en-US" dirty="0"/>
          </a:p>
          <a:p>
            <a:r>
              <a:rPr lang="en-US" dirty="0"/>
              <a:t>Security</a:t>
            </a:r>
          </a:p>
          <a:p>
            <a:r>
              <a:rPr lang="en-US" dirty="0"/>
              <a:t>Reliability</a:t>
            </a:r>
          </a:p>
          <a:p>
            <a:r>
              <a:rPr lang="en-US" dirty="0"/>
              <a:t>Interoperability</a:t>
            </a:r>
          </a:p>
          <a:p>
            <a:r>
              <a:rPr lang="en-US" dirty="0"/>
              <a:t>Standard</a:t>
            </a:r>
          </a:p>
          <a:p>
            <a:r>
              <a:rPr lang="en-US" dirty="0"/>
              <a:t>Open</a:t>
            </a:r>
          </a:p>
          <a:p>
            <a:endParaRPr lang="en-US" dirty="0"/>
          </a:p>
          <a:p>
            <a:endParaRPr lang="en-US" dirty="0"/>
          </a:p>
        </p:txBody>
      </p:sp>
      <p:pic>
        <p:nvPicPr>
          <p:cNvPr id="4" name="Content Placeholder 3"/>
          <p:cNvPicPr>
            <a:picLocks noChangeAspect="1"/>
          </p:cNvPicPr>
          <p:nvPr/>
        </p:nvPicPr>
        <p:blipFill>
          <a:blip r:embed="rId3"/>
          <a:stretch>
            <a:fillRect/>
          </a:stretch>
        </p:blipFill>
        <p:spPr>
          <a:xfrm>
            <a:off x="3960812" y="3163790"/>
            <a:ext cx="7085019" cy="2676121"/>
          </a:xfrm>
          <a:prstGeom prst="rect">
            <a:avLst/>
          </a:prstGeom>
        </p:spPr>
      </p:pic>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74920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D74565-72C9-4B4E-BF3A-366A5626F7A4}"/>
              </a:ext>
            </a:extLst>
          </p:cNvPr>
          <p:cNvSpPr>
            <a:spLocks noGrp="1"/>
          </p:cNvSpPr>
          <p:nvPr>
            <p:ph type="title"/>
          </p:nvPr>
        </p:nvSpPr>
        <p:spPr/>
        <p:txBody>
          <a:bodyPr/>
          <a:lstStyle/>
          <a:p>
            <a:r>
              <a:rPr lang="en-US"/>
              <a:t>AMQP Model</a:t>
            </a:r>
          </a:p>
        </p:txBody>
      </p:sp>
      <p:sp>
        <p:nvSpPr>
          <p:cNvPr id="3" name="Content Placeholder 2">
            <a:extLst>
              <a:ext uri="{FF2B5EF4-FFF2-40B4-BE49-F238E27FC236}">
                <a16:creationId xmlns="" xmlns:a16="http://schemas.microsoft.com/office/drawing/2014/main" id="{8D949DA3-C480-B44B-8373-4A468AD836F2}"/>
              </a:ext>
            </a:extLst>
          </p:cNvPr>
          <p:cNvSpPr>
            <a:spLocks noGrp="1"/>
          </p:cNvSpPr>
          <p:nvPr>
            <p:ph idx="1"/>
          </p:nvPr>
        </p:nvSpPr>
        <p:spPr>
          <a:xfrm>
            <a:off x="1141643" y="1805550"/>
            <a:ext cx="10055781" cy="4023360"/>
          </a:xfrm>
        </p:spPr>
        <p:txBody>
          <a:bodyPr>
            <a:normAutofit lnSpcReduction="10000"/>
          </a:bodyPr>
          <a:lstStyle/>
          <a:p>
            <a:endParaRPr lang="en-US" sz="2800" b="1" dirty="0"/>
          </a:p>
          <a:p>
            <a:r>
              <a:rPr lang="en-US" sz="2800" b="1" dirty="0"/>
              <a:t>Exchange -&gt; Binding -&gt;[Queue]</a:t>
            </a:r>
          </a:p>
          <a:p>
            <a:endParaRPr lang="en-US" b="1" dirty="0"/>
          </a:p>
          <a:p>
            <a:r>
              <a:rPr lang="en-US" b="1" dirty="0"/>
              <a:t>Exchanges</a:t>
            </a:r>
            <a:r>
              <a:rPr lang="en-US" dirty="0"/>
              <a:t> </a:t>
            </a:r>
          </a:p>
          <a:p>
            <a:r>
              <a:rPr lang="en-US" dirty="0" smtClean="0"/>
              <a:t>Receives </a:t>
            </a:r>
            <a:r>
              <a:rPr lang="en-US" dirty="0"/>
              <a:t>and routes messages </a:t>
            </a:r>
          </a:p>
          <a:p>
            <a:r>
              <a:rPr lang="en-US" b="1" dirty="0"/>
              <a:t>Binding</a:t>
            </a:r>
          </a:p>
          <a:p>
            <a:r>
              <a:rPr lang="en-US" dirty="0"/>
              <a:t>Defines the relationship between exchange and queue </a:t>
            </a:r>
          </a:p>
          <a:p>
            <a:r>
              <a:rPr lang="en-US" b="1" dirty="0"/>
              <a:t>Queues</a:t>
            </a:r>
            <a:r>
              <a:rPr lang="en-US" dirty="0"/>
              <a:t> </a:t>
            </a:r>
          </a:p>
          <a:p>
            <a:r>
              <a:rPr lang="en-US" dirty="0"/>
              <a:t>Stores messages until they are processed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261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smtClean="0"/>
              <a:t>Durability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12" y="2286000"/>
            <a:ext cx="12473728" cy="6814299"/>
          </a:xfrm>
          <a:prstGeom prst="rect">
            <a:avLst/>
          </a:prstGeom>
        </p:spPr>
      </p:pic>
      <p:sp>
        <p:nvSpPr>
          <p:cNvPr id="5" name="Content Placeholder 2"/>
          <p:cNvSpPr txBox="1">
            <a:spLocks/>
          </p:cNvSpPr>
          <p:nvPr/>
        </p:nvSpPr>
        <p:spPr>
          <a:xfrm>
            <a:off x="1096994" y="1845734"/>
            <a:ext cx="10055781" cy="402336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Publisher confirms</a:t>
            </a:r>
          </a:p>
          <a:p>
            <a:r>
              <a:rPr lang="en-US" dirty="0"/>
              <a:t>Durability exchanges and </a:t>
            </a:r>
            <a:r>
              <a:rPr lang="en-US" dirty="0" smtClean="0"/>
              <a:t>queues</a:t>
            </a:r>
          </a:p>
          <a:p>
            <a:r>
              <a:rPr lang="en-US" dirty="0" smtClean="0"/>
              <a:t>message</a:t>
            </a:r>
            <a:r>
              <a:rPr lang="en-US" i="1" dirty="0" smtClean="0"/>
              <a:t> </a:t>
            </a:r>
            <a:r>
              <a:rPr lang="en-US" dirty="0"/>
              <a:t>acknowledgements</a:t>
            </a:r>
            <a:r>
              <a:rPr lang="en-US" i="1" dirty="0"/>
              <a:t> </a:t>
            </a:r>
          </a:p>
          <a:p>
            <a:r>
              <a:rPr lang="en-US" dirty="0"/>
              <a:t>Delivery and processing </a:t>
            </a:r>
            <a:r>
              <a:rPr lang="en-US" dirty="0" smtClean="0"/>
              <a:t>confirmation</a:t>
            </a:r>
            <a:endParaRPr lang="en-US" dirty="0"/>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2639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smtClean="0"/>
              <a:t>Publishing</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6" name="TextBox 5"/>
          <p:cNvSpPr txBox="1"/>
          <p:nvPr/>
        </p:nvSpPr>
        <p:spPr>
          <a:xfrm>
            <a:off x="7008812" y="5638800"/>
            <a:ext cx="4848379" cy="369332"/>
          </a:xfrm>
          <a:prstGeom prst="rect">
            <a:avLst/>
          </a:prstGeom>
          <a:noFill/>
        </p:spPr>
        <p:txBody>
          <a:bodyPr wrap="none" rtlCol="0">
            <a:spAutoFit/>
          </a:bodyPr>
          <a:lstStyle/>
          <a:p>
            <a:r>
              <a:rPr lang="en-US" altLang="en-US" sz="1800" dirty="0"/>
              <a:t>Message Publishing in </a:t>
            </a:r>
            <a:r>
              <a:rPr lang="en-US" altLang="en-US" sz="1800" dirty="0" err="1"/>
              <a:t>RabbitMQ</a:t>
            </a:r>
            <a:r>
              <a:rPr lang="en-US" altLang="en-US" sz="1800" dirty="0"/>
              <a:t>, by Gavin M </a:t>
            </a:r>
            <a:r>
              <a:rPr lang="en-US" altLang="en-US" sz="1800" dirty="0" smtClean="0"/>
              <a:t>Roy</a:t>
            </a:r>
            <a:endParaRPr lang="en-US" altLang="en-US" sz="1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812" y="2514600"/>
            <a:ext cx="7762875" cy="2962275"/>
          </a:xfrm>
          <a:prstGeom prst="rect">
            <a:avLst/>
          </a:prstGeom>
        </p:spPr>
      </p:pic>
    </p:spTree>
    <p:extLst>
      <p:ext uri="{BB962C8B-B14F-4D97-AF65-F5344CB8AC3E}">
        <p14:creationId xmlns:p14="http://schemas.microsoft.com/office/powerpoint/2010/main" val="11851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19034</TotalTime>
  <Words>1242</Words>
  <Application>Microsoft Office PowerPoint</Application>
  <PresentationFormat>Custom</PresentationFormat>
  <Paragraphs>303</Paragraphs>
  <Slides>25</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Retrospect</vt:lpstr>
      <vt:lpstr>Microservice Plumbing With RabbitMQ</vt:lpstr>
      <vt:lpstr>ProtoLabs Messaging Evolution</vt:lpstr>
      <vt:lpstr>Microservice messaging landscape</vt:lpstr>
      <vt:lpstr>RabbitMQ Overview </vt:lpstr>
      <vt:lpstr>RabbitMQ Hello, world.</vt:lpstr>
      <vt:lpstr>What is AMQP? </vt:lpstr>
      <vt:lpstr>AMQP Model</vt:lpstr>
      <vt:lpstr>Message Durability</vt:lpstr>
      <vt:lpstr>Message Publishing</vt:lpstr>
      <vt:lpstr>Receiving Messages</vt:lpstr>
      <vt:lpstr>High Availability</vt:lpstr>
      <vt:lpstr>High Performance</vt:lpstr>
      <vt:lpstr>My Recent RabbitMQ success story.</vt:lpstr>
      <vt:lpstr>My Recent RabbitMQ success story.</vt:lpstr>
      <vt:lpstr>Direct Exchange</vt:lpstr>
      <vt:lpstr>Fan out example</vt:lpstr>
      <vt:lpstr>Topic exchange example</vt:lpstr>
      <vt:lpstr>Analysis Request Example</vt:lpstr>
      <vt:lpstr>Competing Consumers Demo</vt:lpstr>
      <vt:lpstr>Rabbitmq Use Cases</vt:lpstr>
      <vt:lpstr>Lessons Learned</vt:lpstr>
      <vt:lpstr>Future 3.8 and beyond</vt:lpstr>
      <vt:lpstr>Monitoring</vt:lpstr>
      <vt:lpstr>Summary</vt:lpstr>
      <vt:lpstr>Questions?</vt:lpstr>
    </vt:vector>
  </TitlesOfParts>
  <Company>Proto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Jason Rowe</dc:creator>
  <cp:lastModifiedBy>Jason Rowe</cp:lastModifiedBy>
  <cp:revision>113</cp:revision>
  <dcterms:created xsi:type="dcterms:W3CDTF">2019-03-02T14:41:53Z</dcterms:created>
  <dcterms:modified xsi:type="dcterms:W3CDTF">2019-04-10T01:51:59Z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