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4"/>
  </p:sldMasterIdLst>
  <p:notesMasterIdLst>
    <p:notesMasterId r:id="rId32"/>
  </p:notesMasterIdLst>
  <p:handoutMasterIdLst>
    <p:handoutMasterId r:id="rId33"/>
  </p:handoutMasterIdLst>
  <p:sldIdLst>
    <p:sldId id="257" r:id="rId5"/>
    <p:sldId id="313" r:id="rId6"/>
    <p:sldId id="300" r:id="rId7"/>
    <p:sldId id="273" r:id="rId8"/>
    <p:sldId id="290" r:id="rId9"/>
    <p:sldId id="272" r:id="rId10"/>
    <p:sldId id="309" r:id="rId11"/>
    <p:sldId id="310" r:id="rId12"/>
    <p:sldId id="311" r:id="rId13"/>
    <p:sldId id="312" r:id="rId14"/>
    <p:sldId id="274" r:id="rId15"/>
    <p:sldId id="302" r:id="rId16"/>
    <p:sldId id="303" r:id="rId17"/>
    <p:sldId id="286" r:id="rId18"/>
    <p:sldId id="287" r:id="rId19"/>
    <p:sldId id="265" r:id="rId20"/>
    <p:sldId id="298" r:id="rId21"/>
    <p:sldId id="295" r:id="rId22"/>
    <p:sldId id="291" r:id="rId23"/>
    <p:sldId id="292" r:id="rId24"/>
    <p:sldId id="307" r:id="rId25"/>
    <p:sldId id="304" r:id="rId26"/>
    <p:sldId id="281" r:id="rId27"/>
    <p:sldId id="282" r:id="rId28"/>
    <p:sldId id="288" r:id="rId29"/>
    <p:sldId id="308" r:id="rId30"/>
    <p:sldId id="306" r:id="rId31"/>
  </p:sldIdLst>
  <p:sldSz cx="12188825" cy="6858000"/>
  <p:notesSz cx="70104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userDrawn="1">
          <p15:clr>
            <a:srgbClr val="A4A3A4"/>
          </p15:clr>
        </p15:guide>
        <p15:guide id="5" pos="3839">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5900"/>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63" autoAdjust="0"/>
    <p:restoredTop sz="50909" autoAdjust="0"/>
  </p:normalViewPr>
  <p:slideViewPr>
    <p:cSldViewPr>
      <p:cViewPr varScale="1">
        <p:scale>
          <a:sx n="45" d="100"/>
          <a:sy n="45" d="100"/>
        </p:scale>
        <p:origin x="1661" y="38"/>
      </p:cViewPr>
      <p:guideLst>
        <p:guide orient="horz" pos="3216"/>
        <p:guide pos="3839"/>
      </p:guideLst>
    </p:cSldViewPr>
  </p:slideViewPr>
  <p:notesTextViewPr>
    <p:cViewPr>
      <p:scale>
        <a:sx n="3" d="2"/>
        <a:sy n="3" d="2"/>
      </p:scale>
      <p:origin x="0" y="0"/>
    </p:cViewPr>
  </p:notesTextViewPr>
  <p:notesViewPr>
    <p:cSldViewPr showGuides="1">
      <p:cViewPr varScale="1">
        <p:scale>
          <a:sx n="63" d="100"/>
          <a:sy n="63" d="100"/>
        </p:scale>
        <p:origin x="283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Legacy</c:v>
                </c:pt>
              </c:strCache>
            </c:strRef>
          </c:tx>
          <c:spPr>
            <a:noFill/>
            <a:ln w="25400" cap="flat" cmpd="sng" algn="ctr">
              <a:solidFill>
                <a:schemeClr val="accent1"/>
              </a:solidFill>
              <a:miter lim="800000"/>
            </a:ln>
            <a:effectLst/>
          </c:spPr>
          <c:invertIfNegative val="0"/>
          <c:cat>
            <c:strRef>
              <c:f>Sheet1!$A$2:$A$4</c:f>
              <c:strCache>
                <c:ptCount val="3"/>
                <c:pt idx="0">
                  <c:v>Run 1</c:v>
                </c:pt>
                <c:pt idx="1">
                  <c:v>Run 2</c:v>
                </c:pt>
                <c:pt idx="2">
                  <c:v>Run 3</c:v>
                </c:pt>
              </c:strCache>
            </c:strRef>
          </c:cat>
          <c:val>
            <c:numRef>
              <c:f>Sheet1!$B$2:$B$4</c:f>
              <c:numCache>
                <c:formatCode>General</c:formatCode>
                <c:ptCount val="3"/>
                <c:pt idx="0">
                  <c:v>26260.986572000002</c:v>
                </c:pt>
                <c:pt idx="1">
                  <c:v>60478.432359999999</c:v>
                </c:pt>
                <c:pt idx="2">
                  <c:v>52336.124900000003</c:v>
                </c:pt>
              </c:numCache>
            </c:numRef>
          </c:val>
          <c:extLst xmlns:c16r2="http://schemas.microsoft.com/office/drawing/2015/06/chart">
            <c:ext xmlns:c16="http://schemas.microsoft.com/office/drawing/2014/chart" uri="{C3380CC4-5D6E-409C-BE32-E72D297353CC}">
              <c16:uniqueId val="{00000000-5E92-4051-99BC-2623F45BF7E0}"/>
            </c:ext>
          </c:extLst>
        </c:ser>
        <c:ser>
          <c:idx val="1"/>
          <c:order val="1"/>
          <c:tx>
            <c:strRef>
              <c:f>Sheet1!$C$1</c:f>
              <c:strCache>
                <c:ptCount val="1"/>
                <c:pt idx="0">
                  <c:v>RabbitMQ</c:v>
                </c:pt>
              </c:strCache>
            </c:strRef>
          </c:tx>
          <c:spPr>
            <a:noFill/>
            <a:ln w="25400" cap="flat" cmpd="sng" algn="ctr">
              <a:solidFill>
                <a:schemeClr val="accent2"/>
              </a:solidFill>
              <a:miter lim="800000"/>
            </a:ln>
            <a:effectLst/>
          </c:spPr>
          <c:invertIfNegative val="0"/>
          <c:cat>
            <c:strRef>
              <c:f>Sheet1!$A$2:$A$4</c:f>
              <c:strCache>
                <c:ptCount val="3"/>
                <c:pt idx="0">
                  <c:v>Run 1</c:v>
                </c:pt>
                <c:pt idx="1">
                  <c:v>Run 2</c:v>
                </c:pt>
                <c:pt idx="2">
                  <c:v>Run 3</c:v>
                </c:pt>
              </c:strCache>
            </c:strRef>
          </c:cat>
          <c:val>
            <c:numRef>
              <c:f>Sheet1!$C$2:$C$4</c:f>
              <c:numCache>
                <c:formatCode>General</c:formatCode>
                <c:ptCount val="3"/>
                <c:pt idx="0">
                  <c:v>12370.249836000001</c:v>
                </c:pt>
                <c:pt idx="1">
                  <c:v>18124.7084</c:v>
                </c:pt>
                <c:pt idx="2">
                  <c:v>23207.956300000002</c:v>
                </c:pt>
              </c:numCache>
            </c:numRef>
          </c:val>
          <c:extLst xmlns:c16r2="http://schemas.microsoft.com/office/drawing/2015/06/chart">
            <c:ext xmlns:c16="http://schemas.microsoft.com/office/drawing/2014/chart" uri="{C3380CC4-5D6E-409C-BE32-E72D297353CC}">
              <c16:uniqueId val="{00000001-5E92-4051-99BC-2623F45BF7E0}"/>
            </c:ext>
          </c:extLst>
        </c:ser>
        <c:dLbls>
          <c:showLegendKey val="0"/>
          <c:showVal val="0"/>
          <c:showCatName val="0"/>
          <c:showSerName val="0"/>
          <c:showPercent val="0"/>
          <c:showBubbleSize val="0"/>
        </c:dLbls>
        <c:gapWidth val="164"/>
        <c:overlap val="-35"/>
        <c:axId val="387743976"/>
        <c:axId val="387741232"/>
      </c:barChart>
      <c:catAx>
        <c:axId val="38774397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sz="1197" b="0" i="0" u="none" strike="noStrike" baseline="0" dirty="0" smtClean="0">
                    <a:effectLst/>
                  </a:rPr>
                  <a:t>Base line test runs</a:t>
                </a:r>
                <a:endParaRPr lang="en-US" dirty="0"/>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87741232"/>
        <c:crosses val="autoZero"/>
        <c:auto val="1"/>
        <c:lblAlgn val="ctr"/>
        <c:lblOffset val="100"/>
        <c:noMultiLvlLbl val="0"/>
      </c:catAx>
      <c:valAx>
        <c:axId val="387741232"/>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dirty="0" smtClean="0"/>
                  <a:t>Average Time (</a:t>
                </a:r>
                <a:r>
                  <a:rPr lang="en-US" dirty="0" err="1" smtClean="0"/>
                  <a:t>ms</a:t>
                </a:r>
                <a:r>
                  <a:rPr lang="en-US" dirty="0" smtClean="0"/>
                  <a:t>)</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877439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FE5B4EDC-59C0-49C7-8ADA-5A781B329E02}" type="datetimeFigureOut">
              <a:rPr lang="en-US"/>
              <a:t>4/13/2019</a:t>
            </a:fld>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2D8D46A-B586-417D-BFBD-8C8FE0AAF762}" type="datetimeFigureOut">
              <a:rPr lang="en-US"/>
              <a:t>4/13/2019</a:t>
            </a:fld>
            <a:endParaRP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cloudamqp.com/blog/2018-01-19-part4-rabbitmq-13-common-errors.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loudamqp.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this talk </a:t>
            </a:r>
          </a:p>
          <a:p>
            <a:pPr marL="291179" indent="-291179">
              <a:buFont typeface="Arial" panose="020B0604020202020204" pitchFamily="34" charset="0"/>
              <a:buChar char="•"/>
            </a:pPr>
            <a:r>
              <a:rPr lang="en-US" dirty="0" smtClean="0"/>
              <a:t>Using the </a:t>
            </a:r>
            <a:r>
              <a:rPr lang="en-US" dirty="0" err="1" smtClean="0"/>
              <a:t>RabbitMQ</a:t>
            </a:r>
            <a:r>
              <a:rPr lang="en-US" dirty="0" smtClean="0"/>
              <a:t> message </a:t>
            </a:r>
            <a:r>
              <a:rPr lang="en-US" dirty="0"/>
              <a:t>broker between our </a:t>
            </a:r>
            <a:r>
              <a:rPr lang="en-US" dirty="0" err="1"/>
              <a:t>microservices</a:t>
            </a:r>
            <a:r>
              <a:rPr lang="en-US" dirty="0"/>
              <a:t>. </a:t>
            </a:r>
          </a:p>
          <a:p>
            <a:pPr marL="291179" indent="-291179">
              <a:buFont typeface="Arial" panose="020B0604020202020204" pitchFamily="34" charset="0"/>
              <a:buChar char="•"/>
            </a:pPr>
            <a:r>
              <a:rPr lang="en-US" dirty="0" smtClean="0"/>
              <a:t>Demos</a:t>
            </a:r>
            <a:r>
              <a:rPr lang="en-US" dirty="0" smtClean="0"/>
              <a:t>, </a:t>
            </a:r>
            <a:r>
              <a:rPr lang="en-US" dirty="0" smtClean="0"/>
              <a:t>Success stories, lessons </a:t>
            </a:r>
            <a:r>
              <a:rPr lang="en-US" dirty="0"/>
              <a:t>learned, </a:t>
            </a:r>
            <a:r>
              <a:rPr lang="en-US" dirty="0" smtClean="0"/>
              <a:t>and messaging patterns</a:t>
            </a:r>
          </a:p>
          <a:p>
            <a:pPr marL="291179" marR="0" lvl="0" indent="-291179"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What I've found is </a:t>
            </a:r>
            <a:r>
              <a:rPr lang="en-US" dirty="0" err="1" smtClean="0"/>
              <a:t>RabbitMQ</a:t>
            </a:r>
            <a:r>
              <a:rPr lang="en-US" dirty="0" smtClean="0"/>
              <a:t> just works and is simple to use. </a:t>
            </a:r>
            <a:endParaRPr lang="en-US" dirty="0" smtClean="0"/>
          </a:p>
          <a:p>
            <a:pPr marL="291179" marR="0" lvl="0" indent="-291179"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291179" marR="0" lvl="0" indent="-291179"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Martin </a:t>
            </a:r>
            <a:r>
              <a:rPr lang="en-US" dirty="0" err="1" smtClean="0"/>
              <a:t>Folwer</a:t>
            </a:r>
            <a:r>
              <a:rPr lang="en-US" dirty="0" smtClean="0"/>
              <a:t> dumb pipes </a:t>
            </a:r>
            <a:r>
              <a:rPr lang="en-US" smtClean="0"/>
              <a:t>smart</a:t>
            </a:r>
            <a:r>
              <a:rPr lang="en-US" baseline="0" smtClean="0"/>
              <a:t> endpoints</a:t>
            </a:r>
            <a:endParaRPr lang="en-US" dirty="0" smtClean="0"/>
          </a:p>
          <a:p>
            <a:pPr marL="291179" indent="-291179">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4191257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err="1" smtClean="0"/>
              <a:t>RabbitMQ</a:t>
            </a:r>
            <a:r>
              <a:rPr lang="en-US" dirty="0" smtClean="0"/>
              <a:t>  moved out of Docker (QE and higher)</a:t>
            </a:r>
          </a:p>
          <a:p>
            <a:pPr marL="457200" indent="-457200">
              <a:buFont typeface="+mj-lt"/>
              <a:buAutoNum type="arabicPeriod"/>
            </a:pPr>
            <a:r>
              <a:rPr lang="en-US" dirty="0" smtClean="0"/>
              <a:t>Deployment and configuration done via Chef.</a:t>
            </a:r>
          </a:p>
          <a:p>
            <a:pPr marL="457200" indent="-457200">
              <a:buFont typeface="+mj-lt"/>
              <a:buAutoNum type="arabicPeriod"/>
            </a:pPr>
            <a:r>
              <a:rPr lang="en-US" dirty="0" err="1" smtClean="0"/>
              <a:t>RabbitMQ</a:t>
            </a:r>
            <a:r>
              <a:rPr lang="en-US" dirty="0" smtClean="0"/>
              <a:t> HA and clustering setup</a:t>
            </a:r>
          </a:p>
          <a:p>
            <a:pPr marL="457200" indent="-457200">
              <a:buFont typeface="+mj-lt"/>
              <a:buAutoNum type="arabicPeriod"/>
            </a:pPr>
            <a:r>
              <a:rPr lang="en-US" dirty="0" smtClean="0"/>
              <a:t>Message topologies continue to evolve</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2720537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systems - messages sent are not guaranteed to reach the peer or be successfully processed by it</a:t>
            </a:r>
          </a:p>
          <a:p>
            <a:endParaRPr lang="en-US" dirty="0"/>
          </a:p>
          <a:p>
            <a:r>
              <a:rPr lang="en-US" dirty="0"/>
              <a:t>broker acknowledgements to publishers are a protocol extension called publisher confirms.</a:t>
            </a:r>
          </a:p>
          <a:p>
            <a:endParaRPr lang="en-US" dirty="0"/>
          </a:p>
          <a:p>
            <a:endParaRPr lang="en-US" dirty="0"/>
          </a:p>
          <a:p>
            <a:r>
              <a:rPr lang="en-US" dirty="0"/>
              <a:t>Both features build on the same idea and are inspired by TCP. They are essential for reliable delivery both from publishers to </a:t>
            </a:r>
            <a:r>
              <a:rPr lang="en-US" dirty="0" err="1"/>
              <a:t>RabbitMQ</a:t>
            </a:r>
            <a:r>
              <a:rPr lang="en-US" dirty="0"/>
              <a:t> nodes and from </a:t>
            </a:r>
            <a:r>
              <a:rPr lang="en-US" dirty="0" err="1"/>
              <a:t>RabbitMQ</a:t>
            </a:r>
            <a:r>
              <a:rPr lang="en-US" dirty="0"/>
              <a:t> nodes to consumers.</a:t>
            </a:r>
          </a:p>
          <a:p>
            <a:endParaRPr lang="en-US" dirty="0" smtClean="0"/>
          </a:p>
          <a:p>
            <a:endParaRPr lang="en-US" dirty="0" smtClean="0"/>
          </a:p>
          <a:p>
            <a:r>
              <a:rPr lang="en-US" dirty="0"/>
              <a:t>If a consumer dies (its channel is closed, connection is closed, or TCP connection is lost) without sending an </a:t>
            </a:r>
            <a:r>
              <a:rPr lang="en-US" dirty="0" err="1"/>
              <a:t>ack</a:t>
            </a:r>
            <a:r>
              <a:rPr lang="en-US" dirty="0"/>
              <a:t>, </a:t>
            </a:r>
            <a:r>
              <a:rPr lang="en-US" dirty="0" err="1"/>
              <a:t>RabbitMQ</a:t>
            </a:r>
            <a:r>
              <a:rPr lang="en-US" dirty="0"/>
              <a:t> will understand that a message wasn't processed fully and will re-queue it.</a:t>
            </a:r>
          </a:p>
          <a:p>
            <a:endParaRPr lang="en-US" dirty="0"/>
          </a:p>
          <a:p>
            <a:r>
              <a:rPr lang="en-US" dirty="0"/>
              <a:t>Use durable to avoid lost queues and exchanges when </a:t>
            </a:r>
            <a:r>
              <a:rPr lang="en-US" dirty="0" err="1"/>
              <a:t>RabbitMQ</a:t>
            </a:r>
            <a:r>
              <a:rPr lang="en-US" dirty="0"/>
              <a:t> quits or crashes.</a:t>
            </a:r>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108004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fire-and-forget</a:t>
            </a:r>
            <a:r>
              <a:rPr lang="en-US" baseline="0" dirty="0" smtClean="0"/>
              <a:t> to saved to disk</a:t>
            </a:r>
            <a:endParaRPr lang="en-US" dirty="0"/>
          </a:p>
          <a:p>
            <a:endParaRPr lang="en-US" dirty="0"/>
          </a:p>
          <a:p>
            <a:r>
              <a:rPr lang="en-US" dirty="0"/>
              <a:t>As we get to safer and safer guarantees around message delivery, it gets slower.</a:t>
            </a:r>
          </a:p>
        </p:txBody>
      </p:sp>
      <p:sp>
        <p:nvSpPr>
          <p:cNvPr id="4" name="Slide Number Placeholder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3693886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QoS</a:t>
            </a:r>
            <a:r>
              <a:rPr lang="en-US" dirty="0"/>
              <a:t> </a:t>
            </a:r>
            <a:r>
              <a:rPr lang="en-US" b="1" dirty="0" err="1"/>
              <a:t>prefetch</a:t>
            </a:r>
            <a:r>
              <a:rPr lang="en-US" dirty="0"/>
              <a:t> is basically telling Rabbit how quickly can this one connection, this one channel process messages. </a:t>
            </a:r>
          </a:p>
          <a:p>
            <a:endParaRPr lang="en-US"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1280429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51609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590977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recently took over an application that did some very heavy processing</a:t>
            </a:r>
          </a:p>
          <a:p>
            <a:endParaRPr lang="en-US" baseline="0" dirty="0" smtClean="0"/>
          </a:p>
          <a:p>
            <a:r>
              <a:rPr lang="en-US" baseline="0" dirty="0" smtClean="0"/>
              <a:t>New feature – move the processing service to 2 different data center because of ITAR regulations </a:t>
            </a:r>
          </a:p>
          <a:p>
            <a:r>
              <a:rPr lang="en-US" baseline="0" dirty="0" smtClean="0"/>
              <a:t>Remove shared DB</a:t>
            </a:r>
          </a:p>
          <a:p>
            <a:r>
              <a:rPr lang="en-US" baseline="0" dirty="0" smtClean="0"/>
              <a:t>Allow API to send messages to correct regional processing service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3273289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662912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the message's routing key doesn't match the binding key, none of the queues will receive the message.</a:t>
            </a:r>
          </a:p>
        </p:txBody>
      </p:sp>
      <p:sp>
        <p:nvSpPr>
          <p:cNvPr id="4" name="Slide Number Placeholder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2508727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a:t>
            </a:r>
            <a:r>
              <a:rPr lang="en-US" dirty="0" err="1"/>
              <a:t>fanout</a:t>
            </a:r>
            <a:r>
              <a:rPr lang="en-US" dirty="0"/>
              <a:t> exchange, there is no filtering and all messages go to all bound queues.</a:t>
            </a:r>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31984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me and past experience with messaging</a:t>
            </a:r>
          </a:p>
          <a:p>
            <a:pPr marL="291179" indent="-291179">
              <a:buFont typeface="Arial" panose="020B0604020202020204" pitchFamily="34" charset="0"/>
              <a:buChar char="•"/>
            </a:pPr>
            <a:r>
              <a:rPr lang="en-US" dirty="0" smtClean="0"/>
              <a:t>PAST – Windows, MSMQ, </a:t>
            </a:r>
            <a:r>
              <a:rPr lang="en-US" dirty="0" err="1" smtClean="0"/>
              <a:t>NServiceBus</a:t>
            </a:r>
            <a:r>
              <a:rPr lang="en-US" dirty="0" smtClean="0"/>
              <a:t>, </a:t>
            </a:r>
            <a:r>
              <a:rPr lang="en-US" dirty="0" err="1" smtClean="0"/>
              <a:t>MassTransit</a:t>
            </a:r>
            <a:r>
              <a:rPr lang="en-US" dirty="0" smtClean="0"/>
              <a:t> and others. </a:t>
            </a:r>
          </a:p>
          <a:p>
            <a:pPr marL="291179" indent="-291179">
              <a:buFont typeface="Arial" panose="020B0604020202020204" pitchFamily="34" charset="0"/>
              <a:buChar char="•"/>
            </a:pPr>
            <a:r>
              <a:rPr lang="en-US" dirty="0" smtClean="0"/>
              <a:t>Current – .NET Core, Linux, </a:t>
            </a:r>
            <a:r>
              <a:rPr lang="en-US" dirty="0" err="1" smtClean="0"/>
              <a:t>RabbitMQ</a:t>
            </a:r>
            <a:r>
              <a:rPr lang="en-US" dirty="0" smtClean="0"/>
              <a:t>, Docker</a:t>
            </a:r>
          </a:p>
          <a:p>
            <a:endParaRPr lang="en-US" dirty="0" smtClean="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1880521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858553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3035405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-compose up --build --abort-on-container-exit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3484547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2425376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https://www.cloudamqp.com/blog/2018-01-19-part4-rabbitmq-13-common-errors.html</a:t>
            </a:r>
            <a:endParaRPr lang="en-US" dirty="0" smtClean="0"/>
          </a:p>
          <a:p>
            <a:endParaRPr lang="en-US" dirty="0" smtClean="0"/>
          </a:p>
          <a:p>
            <a:r>
              <a:rPr lang="en-US" dirty="0" smtClean="0"/>
              <a:t>Story</a:t>
            </a:r>
            <a:r>
              <a:rPr lang="en-US" baseline="0" dirty="0" smtClean="0"/>
              <a:t> about correlation id.</a:t>
            </a:r>
          </a:p>
          <a:p>
            <a:endParaRPr lang="en-US" dirty="0" smtClean="0"/>
          </a:p>
          <a:p>
            <a:r>
              <a:rPr lang="en-US" dirty="0"/>
              <a:t> “Hey, use the model. Look at the message properties. Figure out how you can combine exchanges, and routing keys, and message properties to provide the context to your messages so that the message body itself is as terse or limited to the content you actually care about at the message level and go from there.</a:t>
            </a:r>
          </a:p>
        </p:txBody>
      </p:sp>
      <p:sp>
        <p:nvSpPr>
          <p:cNvPr id="4" name="Slide Number Placeholder 3"/>
          <p:cNvSpPr>
            <a:spLocks noGrp="1"/>
          </p:cNvSpPr>
          <p:nvPr>
            <p:ph type="sldNum" sz="quarter" idx="10"/>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1247848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25</a:t>
            </a:fld>
            <a:endParaRPr lang="en-US"/>
          </a:p>
        </p:txBody>
      </p:sp>
    </p:spTree>
    <p:extLst>
      <p:ext uri="{BB962C8B-B14F-4D97-AF65-F5344CB8AC3E}">
        <p14:creationId xmlns:p14="http://schemas.microsoft.com/office/powerpoint/2010/main" val="3503085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26</a:t>
            </a:fld>
            <a:endParaRPr lang="en-US"/>
          </a:p>
        </p:txBody>
      </p:sp>
    </p:spTree>
    <p:extLst>
      <p:ext uri="{BB962C8B-B14F-4D97-AF65-F5344CB8AC3E}">
        <p14:creationId xmlns:p14="http://schemas.microsoft.com/office/powerpoint/2010/main" val="3530110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27</a:t>
            </a:fld>
            <a:endParaRPr lang="en-US"/>
          </a:p>
        </p:txBody>
      </p:sp>
    </p:spTree>
    <p:extLst>
      <p:ext uri="{BB962C8B-B14F-4D97-AF65-F5344CB8AC3E}">
        <p14:creationId xmlns:p14="http://schemas.microsoft.com/office/powerpoint/2010/main" val="493682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291179" indent="-291179" defTabSz="1242148">
              <a:buFont typeface="Arial" panose="020B0604020202020204" pitchFamily="34" charset="0"/>
              <a:buChar char="•"/>
              <a:defRPr/>
            </a:pPr>
            <a:r>
              <a:rPr lang="en-US" dirty="0" smtClean="0"/>
              <a:t>Open Source Messaging System (Message Broker</a:t>
            </a:r>
            <a:r>
              <a:rPr lang="en-US" dirty="0" smtClean="0"/>
              <a:t>)</a:t>
            </a:r>
          </a:p>
          <a:p>
            <a:pPr marL="291179" marR="0" lvl="0" indent="-291179" algn="l" defTabSz="124214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Started in 2008</a:t>
            </a:r>
            <a:endParaRPr lang="en-US" dirty="0" smtClean="0"/>
          </a:p>
          <a:p>
            <a:pPr marL="291179" indent="-291179">
              <a:buFont typeface="Arial" panose="020B0604020202020204" pitchFamily="34" charset="0"/>
              <a:buChar char="•"/>
            </a:pPr>
            <a:r>
              <a:rPr lang="en-US" dirty="0" smtClean="0"/>
              <a:t>Developer centric API and docs are dev focused</a:t>
            </a:r>
          </a:p>
          <a:p>
            <a:pPr marL="291179" indent="-291179">
              <a:buFont typeface="Arial" panose="020B0604020202020204" pitchFamily="34" charset="0"/>
              <a:buChar char="•"/>
            </a:pPr>
            <a:r>
              <a:rPr lang="en-US" dirty="0" smtClean="0"/>
              <a:t>Clustering and High Availability</a:t>
            </a:r>
          </a:p>
          <a:p>
            <a:pPr marL="291179" indent="-291179">
              <a:buFont typeface="Arial" panose="020B0604020202020204" pitchFamily="34" charset="0"/>
              <a:buChar char="•"/>
            </a:pPr>
            <a:r>
              <a:rPr lang="en-US" dirty="0" smtClean="0"/>
              <a:t>Management UI and API</a:t>
            </a:r>
          </a:p>
          <a:p>
            <a:pPr marL="291179" indent="-291179">
              <a:buFont typeface="Arial" panose="020B0604020202020204" pitchFamily="34" charset="0"/>
              <a:buChar char="•"/>
            </a:pPr>
            <a:r>
              <a:rPr lang="en-US" dirty="0" smtClean="0"/>
              <a:t>Client Libraries</a:t>
            </a:r>
          </a:p>
          <a:p>
            <a:pPr marL="291179" indent="-291179">
              <a:buFont typeface="Arial" panose="020B0604020202020204" pitchFamily="34" charset="0"/>
              <a:buChar char="•"/>
            </a:pPr>
            <a:r>
              <a:rPr lang="en-US" dirty="0" smtClean="0"/>
              <a:t>Lots of useful plugins</a:t>
            </a:r>
          </a:p>
          <a:p>
            <a:pPr marL="291179" indent="-291179">
              <a:buFont typeface="Arial" panose="020B0604020202020204" pitchFamily="34" charset="0"/>
              <a:buChar char="•"/>
            </a:pPr>
            <a:r>
              <a:rPr lang="en-US" dirty="0" smtClean="0"/>
              <a:t>Docs examples user group </a:t>
            </a:r>
          </a:p>
          <a:p>
            <a:pPr marL="291179" indent="-291179" defTabSz="1242148">
              <a:buFont typeface="Arial" panose="020B0604020202020204" pitchFamily="34" charset="0"/>
              <a:buChar char="•"/>
              <a:defRPr/>
            </a:pPr>
            <a:r>
              <a:rPr lang="en-US" dirty="0" err="1" smtClean="0"/>
              <a:t>RabbitMQ</a:t>
            </a:r>
            <a:r>
              <a:rPr lang="en-US" dirty="0" smtClean="0"/>
              <a:t> </a:t>
            </a:r>
            <a:r>
              <a:rPr lang="en-US" dirty="0" smtClean="0"/>
              <a:t>is the most widely deployed open source message broker.</a:t>
            </a:r>
          </a:p>
          <a:p>
            <a:pPr marL="291179" indent="-291179">
              <a:buFont typeface="Arial" panose="020B0604020202020204" pitchFamily="34" charset="0"/>
              <a:buChar char="•"/>
            </a:pPr>
            <a:r>
              <a:rPr lang="en-US" dirty="0"/>
              <a:t>35,000 production deployments of </a:t>
            </a:r>
            <a:r>
              <a:rPr lang="en-US" dirty="0" err="1"/>
              <a:t>RabbitMQ</a:t>
            </a:r>
            <a:endParaRPr lang="en-US" dirty="0"/>
          </a:p>
          <a:p>
            <a:pPr marL="291179" indent="-291179" defTabSz="1242148">
              <a:buFont typeface="Arial" panose="020B0604020202020204" pitchFamily="34" charset="0"/>
              <a:buChar char="•"/>
              <a:defRPr/>
            </a:pPr>
            <a:r>
              <a:rPr lang="en-US" dirty="0" smtClean="0"/>
              <a:t>AMQP 0-9-1 Protocol "core" protocol supported by the broker</a:t>
            </a:r>
          </a:p>
          <a:p>
            <a:pPr defTabSz="1242148">
              <a:defRPr/>
            </a:pPr>
            <a:endParaRPr lang="en-US" dirty="0" smtClean="0"/>
          </a:p>
          <a:p>
            <a:r>
              <a:rPr lang="en-US" b="1" dirty="0" smtClean="0"/>
              <a:t>What we currently use </a:t>
            </a:r>
            <a:r>
              <a:rPr lang="en-US" b="1" dirty="0" err="1" smtClean="0"/>
              <a:t>RabbitMQ</a:t>
            </a:r>
            <a:endParaRPr lang="en-US" b="1" dirty="0" smtClean="0"/>
          </a:p>
          <a:p>
            <a:r>
              <a:rPr lang="en-US" dirty="0" smtClean="0"/>
              <a:t>3.7.7</a:t>
            </a:r>
          </a:p>
          <a:p>
            <a:r>
              <a:rPr lang="en-US" dirty="0" smtClean="0"/>
              <a:t>Clusters of 2 nodes in QE and above</a:t>
            </a:r>
            <a:r>
              <a:rPr lang="en-US" baseline="0" dirty="0" smtClean="0"/>
              <a:t> / just </a:t>
            </a:r>
            <a:r>
              <a:rPr lang="en-US" baseline="0" dirty="0" err="1" smtClean="0"/>
              <a:t>docker</a:t>
            </a:r>
            <a:r>
              <a:rPr lang="en-US" baseline="0" dirty="0" smtClean="0"/>
              <a:t> in lower</a:t>
            </a:r>
            <a:endParaRPr lang="en-US" dirty="0" smtClean="0"/>
          </a:p>
          <a:p>
            <a:r>
              <a:rPr lang="en-US" dirty="0" err="1" smtClean="0"/>
              <a:t>HAProxy</a:t>
            </a:r>
            <a:r>
              <a:rPr lang="en-US" dirty="0" smtClean="0"/>
              <a:t> used as </a:t>
            </a:r>
            <a:r>
              <a:rPr lang="en-US" dirty="0" err="1" smtClean="0"/>
              <a:t>loadbalancer</a:t>
            </a:r>
            <a:r>
              <a:rPr lang="en-US" dirty="0" smtClean="0"/>
              <a:t> </a:t>
            </a:r>
            <a:r>
              <a:rPr lang="en-US" dirty="0" err="1" smtClean="0"/>
              <a:t>infront</a:t>
            </a:r>
            <a:r>
              <a:rPr lang="en-US" dirty="0" smtClean="0"/>
              <a:t> of </a:t>
            </a:r>
            <a:r>
              <a:rPr lang="en-US" dirty="0" err="1" smtClean="0"/>
              <a:t>RabbitMQ</a:t>
            </a:r>
            <a:r>
              <a:rPr lang="en-US" dirty="0" smtClean="0"/>
              <a:t> instances</a:t>
            </a:r>
          </a:p>
          <a:p>
            <a:r>
              <a:rPr lang="en-US" dirty="0" smtClean="0"/>
              <a:t>HA queues synced between nodes</a:t>
            </a:r>
          </a:p>
          <a:p>
            <a:pPr marL="291179" indent="-291179">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265012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a:t>AMQP was originated in 2003 by John O'Hara at JPMorgan Chase in London.</a:t>
            </a:r>
          </a:p>
          <a:p>
            <a:endParaRPr lang="en-US" dirty="0"/>
          </a:p>
          <a:p>
            <a:r>
              <a:rPr lang="en-US" dirty="0"/>
              <a:t> In 2005 JPMorgan Chase approached other firms to form a working group Cisco Systems, Red Hat, </a:t>
            </a:r>
            <a:r>
              <a:rPr lang="en-US" dirty="0" err="1"/>
              <a:t>etc</a:t>
            </a:r>
            <a:endParaRPr lang="en-US" dirty="0"/>
          </a:p>
          <a:p>
            <a:r>
              <a:rPr lang="en-US" dirty="0"/>
              <a:t> </a:t>
            </a:r>
          </a:p>
          <a:p>
            <a:r>
              <a:rPr lang="en-US" dirty="0" err="1"/>
              <a:t>RabbitMQ</a:t>
            </a:r>
            <a:r>
              <a:rPr lang="en-US" dirty="0"/>
              <a:t> was developed in </a:t>
            </a:r>
            <a:r>
              <a:rPr lang="en-US" dirty="0" err="1"/>
              <a:t>Erlang</a:t>
            </a:r>
            <a:r>
              <a:rPr lang="en-US" dirty="0"/>
              <a:t> by Rabbit Technologies</a:t>
            </a:r>
          </a:p>
          <a:p>
            <a:endParaRPr lang="en-US" dirty="0"/>
          </a:p>
          <a:p>
            <a:r>
              <a:rPr lang="en-US" dirty="0"/>
              <a:t>The working group grew to 23 companies</a:t>
            </a:r>
          </a:p>
          <a:p>
            <a:endParaRPr lang="en-US" dirty="0"/>
          </a:p>
          <a:p>
            <a:r>
              <a:rPr lang="en-US" dirty="0"/>
              <a:t>In August 2011, the AMQP working group announced its reorganization into an OASIS member section.</a:t>
            </a:r>
            <a:endParaRPr lang="en-US" baseline="30000" dirty="0"/>
          </a:p>
          <a:p>
            <a:endParaRPr lang="en-US" dirty="0" smtClean="0"/>
          </a:p>
          <a:p>
            <a:r>
              <a:rPr lang="en-US" dirty="0" err="1" smtClean="0"/>
              <a:t>RabbitMQ</a:t>
            </a:r>
            <a:r>
              <a:rPr lang="en-US" dirty="0" smtClean="0"/>
              <a:t> - </a:t>
            </a:r>
            <a:r>
              <a:rPr lang="en-US" dirty="0"/>
              <a:t>primarily supports AMQP 0-9-1, with 1.0 via experimental plugin</a:t>
            </a:r>
          </a:p>
          <a:p>
            <a:endParaRPr lang="en-US" dirty="0"/>
          </a:p>
          <a:p>
            <a:r>
              <a:rPr lang="en-US" dirty="0"/>
              <a:t>PL – Java, </a:t>
            </a:r>
            <a:r>
              <a:rPr lang="en-US" dirty="0" err="1"/>
              <a:t>.Net</a:t>
            </a:r>
            <a:r>
              <a:rPr lang="en-US" dirty="0"/>
              <a:t>, Windows, and Linux.</a:t>
            </a:r>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106736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266969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1179" indent="-291179" defTabSz="1242148">
              <a:buFont typeface="Arial" panose="020B0604020202020204" pitchFamily="34" charset="0"/>
              <a:buChar char="•"/>
              <a:defRPr/>
            </a:pPr>
            <a:r>
              <a:rPr lang="en-US" dirty="0" err="1"/>
              <a:t>docker</a:t>
            </a:r>
            <a:r>
              <a:rPr lang="en-US" dirty="0"/>
              <a:t> run -d --</a:t>
            </a:r>
            <a:r>
              <a:rPr lang="en-US" dirty="0" err="1"/>
              <a:t>rm</a:t>
            </a:r>
            <a:r>
              <a:rPr lang="en-US" dirty="0"/>
              <a:t> -p 15672:15672 -p 5672:5672 -p 5671:5671 rabbitmq:3-management</a:t>
            </a:r>
            <a:endParaRPr lang="en-US" dirty="0" smtClean="0"/>
          </a:p>
          <a:p>
            <a:pPr marL="291179" indent="-291179" defTabSz="1242148">
              <a:buFont typeface="Arial" panose="020B0604020202020204" pitchFamily="34" charset="0"/>
              <a:buChar char="•"/>
              <a:defRPr/>
            </a:pPr>
            <a:r>
              <a:rPr lang="en-US" dirty="0" err="1" smtClean="0"/>
              <a:t>CloudAMQP</a:t>
            </a:r>
            <a:r>
              <a:rPr lang="en-US" dirty="0" smtClean="0"/>
              <a:t> </a:t>
            </a:r>
            <a:r>
              <a:rPr lang="en-US" dirty="0" smtClean="0">
                <a:hlinkClick r:id="rId3"/>
              </a:rPr>
              <a:t>https://www.cloudamqp.com/</a:t>
            </a:r>
            <a:endParaRPr lang="en-US" dirty="0" smtClean="0"/>
          </a:p>
          <a:p>
            <a:pPr marL="291179" indent="-291179" defTabSz="1242148">
              <a:buFont typeface="Arial" panose="020B0604020202020204" pitchFamily="34" charset="0"/>
              <a:buChar char="•"/>
              <a:defRPr/>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34664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smtClean="0"/>
              <a:t>Started </a:t>
            </a:r>
            <a:r>
              <a:rPr lang="en-US" dirty="0" smtClean="0"/>
              <a:t>with one team using it for a few high performance messaging where reliability wasn’t much concern (Single node between browser and backend server</a:t>
            </a:r>
            <a:r>
              <a:rPr lang="en-US" dirty="0" smtClean="0"/>
              <a:t>)</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smtClean="0"/>
          </a:p>
          <a:p>
            <a:pPr marL="0" indent="0">
              <a:buNone/>
            </a:pPr>
            <a:r>
              <a:rPr lang="en-US" sz="1200" kern="1200" dirty="0" smtClean="0">
                <a:solidFill>
                  <a:schemeClr val="tx1"/>
                </a:solidFill>
                <a:latin typeface="+mn-lt"/>
                <a:ea typeface="+mn-ea"/>
                <a:cs typeface="+mn-cs"/>
              </a:rPr>
              <a:t>Historical Context - Control and standardize application integrations.</a:t>
            </a:r>
          </a:p>
          <a:p>
            <a:pPr>
              <a:buFont typeface="Arial" panose="020B0604020202020204" pitchFamily="34" charset="0"/>
              <a:buChar char="•"/>
            </a:pPr>
            <a:r>
              <a:rPr lang="en-US" dirty="0" smtClean="0"/>
              <a:t> SOA</a:t>
            </a:r>
          </a:p>
          <a:p>
            <a:pPr>
              <a:buFont typeface="Arial" panose="020B0604020202020204" pitchFamily="34" charset="0"/>
              <a:buChar char="•"/>
            </a:pPr>
            <a:r>
              <a:rPr lang="en-US" dirty="0" smtClean="0"/>
              <a:t> ESB</a:t>
            </a:r>
          </a:p>
          <a:p>
            <a:pPr>
              <a:buFont typeface="Arial" panose="020B0604020202020204" pitchFamily="34" charset="0"/>
              <a:buChar char="•"/>
            </a:pPr>
            <a:r>
              <a:rPr lang="en-US" dirty="0" smtClean="0"/>
              <a:t> WS-*</a:t>
            </a:r>
          </a:p>
          <a:p>
            <a:pPr>
              <a:buFont typeface="Arial" panose="020B0604020202020204" pitchFamily="34" charset="0"/>
              <a:buChar char="•"/>
            </a:pPr>
            <a:endParaRPr lang="en-US" dirty="0" smtClean="0"/>
          </a:p>
          <a:p>
            <a:pPr marL="0" indent="0">
              <a:buNone/>
            </a:pPr>
            <a:r>
              <a:rPr lang="en-US" sz="1200" kern="1200" dirty="0" smtClean="0">
                <a:solidFill>
                  <a:schemeClr val="tx1"/>
                </a:solidFill>
                <a:latin typeface="+mn-lt"/>
                <a:ea typeface="+mn-ea"/>
                <a:cs typeface="+mn-cs"/>
              </a:rPr>
              <a:t>Continuing Trends - Decentralization and team autonomy. </a:t>
            </a:r>
          </a:p>
          <a:p>
            <a:pPr>
              <a:buFont typeface="Arial" panose="020B0604020202020204" pitchFamily="34" charset="0"/>
              <a:buChar char="•"/>
            </a:pPr>
            <a:r>
              <a:rPr lang="en-US" dirty="0" smtClean="0"/>
              <a:t> Interactions over HTTP or lightweight messaging</a:t>
            </a:r>
          </a:p>
          <a:p>
            <a:pPr>
              <a:buFont typeface="Arial" panose="020B0604020202020204" pitchFamily="34" charset="0"/>
              <a:buChar char="•"/>
            </a:pPr>
            <a:r>
              <a:rPr lang="en-US" dirty="0" smtClean="0"/>
              <a:t> Focus on the goals, intended benefits and principles before technologies</a:t>
            </a:r>
          </a:p>
          <a:p>
            <a:pPr>
              <a:buFont typeface="Arial" panose="020B0604020202020204" pitchFamily="34" charset="0"/>
              <a:buChar char="•"/>
            </a:pPr>
            <a:r>
              <a:rPr lang="en-US" dirty="0" smtClean="0"/>
              <a:t> Follow development patterns observed within numerous organizations</a:t>
            </a:r>
          </a:p>
          <a:p>
            <a:pPr>
              <a:buFont typeface="Arial" panose="020B0604020202020204" pitchFamily="34" charset="0"/>
              <a:buChar char="•"/>
            </a:pPr>
            <a:r>
              <a:rPr lang="en-US" dirty="0" smtClean="0"/>
              <a:t> VM configuration deployment pipeline moving towards more optimized containers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3448728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team spun up one instance and started using it for non critical pub sub.</a:t>
            </a:r>
          </a:p>
          <a:p>
            <a:r>
              <a:rPr lang="en-US" dirty="0" smtClean="0"/>
              <a:t>(pub sub between monolith and another team)</a:t>
            </a:r>
          </a:p>
          <a:p>
            <a:endParaRPr lang="en-US" dirty="0" smtClean="0"/>
          </a:p>
          <a:p>
            <a:r>
              <a:rPr lang="en-US" b="1" dirty="0" smtClean="0"/>
              <a:t>Breaking up a monolith</a:t>
            </a:r>
          </a:p>
          <a:p>
            <a:r>
              <a:rPr lang="en-US" dirty="0" smtClean="0"/>
              <a:t>Teams work in small teams organized around business domains</a:t>
            </a:r>
          </a:p>
          <a:p>
            <a:r>
              <a:rPr lang="en-US" dirty="0" smtClean="0"/>
              <a:t>Teams are a combination of developers, BA, SQE, and SRE.</a:t>
            </a:r>
          </a:p>
          <a:p>
            <a:r>
              <a:rPr lang="en-US" dirty="0" smtClean="0"/>
              <a:t>Notable Technologies - .NET Core, Vue.js, Docker, Linux, </a:t>
            </a:r>
            <a:r>
              <a:rPr lang="en-US" dirty="0" err="1" smtClean="0"/>
              <a:t>RabbitMQ</a:t>
            </a:r>
            <a:r>
              <a:rPr lang="en-US" dirty="0" smtClean="0"/>
              <a:t>, Chef, </a:t>
            </a:r>
            <a:r>
              <a:rPr lang="en-US" dirty="0" err="1" smtClean="0"/>
              <a:t>RavenDB</a:t>
            </a:r>
            <a:endParaRPr lang="en-US" dirty="0" smtClean="0"/>
          </a:p>
          <a:p>
            <a:r>
              <a:rPr lang="en-US" dirty="0" smtClean="0"/>
              <a:t>We needed messaging but unsure what topology was needed.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1267191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pPr defTabSz="1242148">
              <a:defRPr/>
            </a:pPr>
            <a:endParaRPr lang="en-US" dirty="0" smtClean="0"/>
          </a:p>
          <a:p>
            <a:pPr defTabSz="1242148">
              <a:defRPr/>
            </a:pPr>
            <a:r>
              <a:rPr lang="en-US" dirty="0" smtClean="0"/>
              <a:t>Then new ordering system was developed to use it for submitting orders.</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232501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A5273-4A92-4E2B-A616-9C53CA80431D}" type="datetime1">
              <a:rPr lang="en-US" smtClean="0"/>
              <a:t>4/13/2019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93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04835-0441-4E5E-9C58-BB74718A1C90}" type="datetime1">
              <a:rPr lang="en-US" smtClean="0"/>
              <a:t>4/13/2019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664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62AD8-BBAE-4395-88CD-AD98819C927A}" type="datetime1">
              <a:rPr lang="en-US" smtClean="0"/>
              <a:t>4/13/2019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04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D01FE-FCB7-49C9-B76B-55C61E2568EB}" type="datetime1">
              <a:rPr lang="en-US" smtClean="0"/>
              <a:t>4/13/2019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781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E6AE0-BDDC-46E2-9CF1-E764D02D076B}" type="datetime1">
              <a:rPr lang="en-US" smtClean="0"/>
              <a:t>4/13/2019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2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4084E-0E11-4C80-84A0-CE7193FA4654}" type="datetime1">
              <a:rPr lang="en-US" smtClean="0"/>
              <a:t>4/13/2019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852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41FBB-4AD5-4348-AAFA-9C7D16E116A1}" type="datetime1">
              <a:rPr lang="en-US" smtClean="0"/>
              <a:t>4/13/2019</a:t>
            </a:fld>
            <a:endParaRPr lang="en-US"/>
          </a:p>
        </p:txBody>
      </p:sp>
      <p:sp>
        <p:nvSpPr>
          <p:cNvPr id="8" name="Footer Placeholder 7"/>
          <p:cNvSpPr>
            <a:spLocks noGrp="1"/>
          </p:cNvSpPr>
          <p:nvPr>
            <p:ph type="ftr" sz="quarter" idx="11"/>
          </p:nvPr>
        </p:nvSpPr>
        <p:spPr/>
        <p:txBody>
          <a:body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8374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8E17E8-F59F-4736-A5AF-C5DA5082F4C4}" type="datetime1">
              <a:rPr lang="en-US" smtClean="0"/>
              <a:t>4/13/2019</a:t>
            </a:fld>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26946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0D84EB-296C-4D32-AF08-529ACD4137FA}" type="datetime1">
              <a:rPr lang="en-US" smtClean="0"/>
              <a:t>4/13/2019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7506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811775C6-CCB8-4FF4-BDF0-E6FD5927766D}" type="datetime1">
              <a:rPr lang="en-US" smtClean="0"/>
              <a:t>4/13/2019</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US" smtClean="0"/>
              <a:t>‹#›</a:t>
            </a:fld>
            <a:endParaRPr lang="en-US"/>
          </a:p>
        </p:txBody>
      </p:sp>
    </p:spTree>
    <p:extLst>
      <p:ext uri="{BB962C8B-B14F-4D97-AF65-F5344CB8AC3E}">
        <p14:creationId xmlns:p14="http://schemas.microsoft.com/office/powerpoint/2010/main" val="32722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976D0-1055-4775-B26A-B26F49EB2AC6}" type="datetime1">
              <a:rPr lang="en-US" smtClean="0"/>
              <a:t>4/13/2019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51247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570E9A61-A31B-44AF-81D7-DB6DE242223A}" type="datetime1">
              <a:rPr lang="en-US" smtClean="0"/>
              <a:t>4/13/2019</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@jsonrow</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2182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rabbitmq.com/production-checklist.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a:t>Microservice</a:t>
            </a:r>
            <a:r>
              <a:rPr lang="en-US" sz="4000" dirty="0"/>
              <a:t> Plumbing With </a:t>
            </a:r>
            <a:r>
              <a:rPr lang="en-US" sz="4000" dirty="0" err="1"/>
              <a:t>RabbitMQ</a:t>
            </a:r>
            <a:endParaRPr lang="en-US" sz="4000" dirty="0"/>
          </a:p>
        </p:txBody>
      </p:sp>
      <p:sp>
        <p:nvSpPr>
          <p:cNvPr id="5" name="Subtitle 4"/>
          <p:cNvSpPr>
            <a:spLocks noGrp="1"/>
          </p:cNvSpPr>
          <p:nvPr>
            <p:ph type="subTitle" idx="1"/>
          </p:nvPr>
        </p:nvSpPr>
        <p:spPr/>
        <p:txBody>
          <a:bodyPr>
            <a:normAutofit/>
          </a:bodyPr>
          <a:lstStyle/>
          <a:p>
            <a:r>
              <a:rPr lang="en-US" sz="2000" dirty="0" err="1"/>
              <a:t>async</a:t>
            </a:r>
            <a:r>
              <a:rPr lang="en-US" sz="2000" dirty="0"/>
              <a:t> messaging for </a:t>
            </a:r>
            <a:r>
              <a:rPr lang="en-US" sz="2000" dirty="0" err="1"/>
              <a:t>Microservices</a:t>
            </a:r>
            <a:endParaRPr lang="en-US" sz="2000" dirty="0"/>
          </a:p>
        </p:txBody>
      </p:sp>
      <p:sp>
        <p:nvSpPr>
          <p:cNvPr id="3" name="TextBox 2"/>
          <p:cNvSpPr txBox="1"/>
          <p:nvPr/>
        </p:nvSpPr>
        <p:spPr>
          <a:xfrm>
            <a:off x="6780212" y="5029200"/>
            <a:ext cx="4495801" cy="1015663"/>
          </a:xfrm>
          <a:prstGeom prst="rect">
            <a:avLst/>
          </a:prstGeom>
          <a:noFill/>
        </p:spPr>
        <p:txBody>
          <a:bodyPr wrap="square" rtlCol="0" anchor="t" anchorCtr="0">
            <a:spAutoFit/>
          </a:bodyPr>
          <a:lstStyle/>
          <a:p>
            <a:pPr algn="r"/>
            <a:r>
              <a:rPr lang="en-US" sz="2000" dirty="0">
                <a:cs typeface="Arial" panose="020B0604020202020204" pitchFamily="34" charset="0"/>
              </a:rPr>
              <a:t>@</a:t>
            </a:r>
            <a:r>
              <a:rPr lang="en-US" sz="2000" dirty="0" err="1" smtClean="0">
                <a:cs typeface="Arial" panose="020B0604020202020204" pitchFamily="34" charset="0"/>
              </a:rPr>
              <a:t>jsonrow</a:t>
            </a:r>
            <a:r>
              <a:rPr lang="en-US" sz="2000" dirty="0" smtClean="0">
                <a:latin typeface="+mj-lt"/>
                <a:cs typeface="Arial" panose="020B0604020202020204" pitchFamily="34" charset="0"/>
              </a:rPr>
              <a:t/>
            </a:r>
            <a:br>
              <a:rPr lang="en-US" sz="2000" dirty="0" smtClean="0">
                <a:latin typeface="+mj-lt"/>
                <a:cs typeface="Arial" panose="020B0604020202020204" pitchFamily="34" charset="0"/>
              </a:rPr>
            </a:br>
            <a:r>
              <a:rPr lang="en-US" sz="2000" dirty="0" smtClean="0">
                <a:latin typeface="+mj-lt"/>
                <a:cs typeface="Arial" panose="020B0604020202020204" pitchFamily="34" charset="0"/>
              </a:rPr>
              <a:t>jasonrowe@gmail.com</a:t>
            </a:r>
          </a:p>
          <a:p>
            <a:pPr algn="r"/>
            <a:r>
              <a:rPr lang="en-US" sz="2000" dirty="0" smtClean="0"/>
              <a:t>https</a:t>
            </a:r>
            <a:r>
              <a:rPr lang="en-US" sz="2000" dirty="0"/>
              <a:t>://github.com/JasonRowe/TCCC23</a:t>
            </a:r>
            <a:endParaRPr lang="en-US" sz="2000" dirty="0">
              <a:latin typeface="+mj-lt"/>
              <a:cs typeface="Arial" panose="020B0604020202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2894012" y="3048000"/>
            <a:ext cx="4648200"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ProtoLabs</a:t>
            </a:r>
            <a:r>
              <a:rPr lang="en-US" dirty="0" smtClean="0"/>
              <a:t> </a:t>
            </a:r>
            <a:r>
              <a:rPr lang="en-US" dirty="0" err="1" smtClean="0"/>
              <a:t>RabbitMQ</a:t>
            </a:r>
            <a:r>
              <a:rPr lang="en-US" dirty="0" smtClean="0"/>
              <a:t> - Standardize</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Rectangle 4"/>
          <p:cNvSpPr/>
          <p:nvPr/>
        </p:nvSpPr>
        <p:spPr>
          <a:xfrm>
            <a:off x="1598612" y="3444766"/>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6" name="Straight Arrow Connector 5"/>
          <p:cNvCxnSpPr>
            <a:stCxn id="9" idx="3"/>
            <a:endCxn id="7" idx="2"/>
          </p:cNvCxnSpPr>
          <p:nvPr/>
        </p:nvCxnSpPr>
        <p:spPr>
          <a:xfrm>
            <a:off x="7237412" y="3699641"/>
            <a:ext cx="762000" cy="23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999412" y="3276601"/>
            <a:ext cx="861454" cy="892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Rectangle 7"/>
          <p:cNvSpPr/>
          <p:nvPr/>
        </p:nvSpPr>
        <p:spPr>
          <a:xfrm>
            <a:off x="3808412" y="34290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9" name="Rounded Rectangle 8"/>
          <p:cNvSpPr/>
          <p:nvPr/>
        </p:nvSpPr>
        <p:spPr>
          <a:xfrm>
            <a:off x="5942012" y="3426372"/>
            <a:ext cx="1295400" cy="54653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10" name="Straight Arrow Connector 9"/>
          <p:cNvCxnSpPr>
            <a:stCxn id="9" idx="1"/>
            <a:endCxn id="8" idx="3"/>
          </p:cNvCxnSpPr>
          <p:nvPr/>
        </p:nvCxnSpPr>
        <p:spPr>
          <a:xfrm flipH="1" flipV="1">
            <a:off x="4799012" y="3695700"/>
            <a:ext cx="1143000" cy="39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8" idx="1"/>
          </p:cNvCxnSpPr>
          <p:nvPr/>
        </p:nvCxnSpPr>
        <p:spPr>
          <a:xfrm flipV="1">
            <a:off x="2513012" y="3695700"/>
            <a:ext cx="1295400" cy="1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2412" y="2598003"/>
            <a:ext cx="1392176" cy="830997"/>
          </a:xfrm>
          <a:prstGeom prst="rect">
            <a:avLst/>
          </a:prstGeom>
          <a:noFill/>
        </p:spPr>
        <p:txBody>
          <a:bodyPr wrap="none" rtlCol="0">
            <a:spAutoFit/>
          </a:bodyPr>
          <a:lstStyle/>
          <a:p>
            <a:r>
              <a:rPr lang="en-US" dirty="0" err="1" smtClean="0"/>
              <a:t>EasyNetQ</a:t>
            </a:r>
            <a:r>
              <a:rPr lang="en-US" dirty="0" smtClean="0"/>
              <a:t/>
            </a:r>
            <a:br>
              <a:rPr lang="en-US" dirty="0" smtClean="0"/>
            </a:br>
            <a:r>
              <a:rPr lang="en-US" dirty="0" smtClean="0"/>
              <a:t>Bunny</a:t>
            </a:r>
            <a:endParaRPr lang="en-US" dirty="0"/>
          </a:p>
        </p:txBody>
      </p:sp>
      <p:sp>
        <p:nvSpPr>
          <p:cNvPr id="43" name="TextBox 42"/>
          <p:cNvSpPr txBox="1"/>
          <p:nvPr/>
        </p:nvSpPr>
        <p:spPr>
          <a:xfrm>
            <a:off x="5408612" y="2967335"/>
            <a:ext cx="1885068" cy="461665"/>
          </a:xfrm>
          <a:prstGeom prst="rect">
            <a:avLst/>
          </a:prstGeom>
          <a:noFill/>
        </p:spPr>
        <p:txBody>
          <a:bodyPr wrap="none" rtlCol="0">
            <a:spAutoFit/>
          </a:bodyPr>
          <a:lstStyle/>
          <a:p>
            <a:r>
              <a:rPr lang="en-US" dirty="0" smtClean="0"/>
              <a:t>Cluster AMER</a:t>
            </a:r>
            <a:endParaRPr lang="en-US" dirty="0"/>
          </a:p>
        </p:txBody>
      </p:sp>
      <p:cxnSp>
        <p:nvCxnSpPr>
          <p:cNvPr id="45" name="Straight Arrow Connector 44"/>
          <p:cNvCxnSpPr>
            <a:stCxn id="8" idx="2"/>
            <a:endCxn id="52" idx="0"/>
          </p:cNvCxnSpPr>
          <p:nvPr/>
        </p:nvCxnSpPr>
        <p:spPr>
          <a:xfrm>
            <a:off x="4303712" y="3962400"/>
            <a:ext cx="0" cy="11599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65612" y="4191000"/>
            <a:ext cx="1533561" cy="461665"/>
          </a:xfrm>
          <a:prstGeom prst="rect">
            <a:avLst/>
          </a:prstGeom>
          <a:noFill/>
        </p:spPr>
        <p:txBody>
          <a:bodyPr wrap="none" rtlCol="0">
            <a:spAutoFit/>
          </a:bodyPr>
          <a:lstStyle/>
          <a:p>
            <a:r>
              <a:rPr lang="en-US" dirty="0" smtClean="0"/>
              <a:t>Federation</a:t>
            </a:r>
            <a:endParaRPr lang="en-US" dirty="0"/>
          </a:p>
        </p:txBody>
      </p:sp>
      <p:cxnSp>
        <p:nvCxnSpPr>
          <p:cNvPr id="50" name="Straight Arrow Connector 49"/>
          <p:cNvCxnSpPr>
            <a:stCxn id="53" idx="3"/>
            <a:endCxn id="51" idx="2"/>
          </p:cNvCxnSpPr>
          <p:nvPr/>
        </p:nvCxnSpPr>
        <p:spPr>
          <a:xfrm flipV="1">
            <a:off x="7161212" y="5372100"/>
            <a:ext cx="914400" cy="39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8075612" y="4953000"/>
            <a:ext cx="861454"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52" name="Rectangle 51"/>
          <p:cNvSpPr/>
          <p:nvPr/>
        </p:nvSpPr>
        <p:spPr>
          <a:xfrm>
            <a:off x="3808412" y="5122333"/>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3" name="Rounded Rectangle 52"/>
          <p:cNvSpPr/>
          <p:nvPr/>
        </p:nvSpPr>
        <p:spPr>
          <a:xfrm>
            <a:off x="5865812" y="5102772"/>
            <a:ext cx="1295400" cy="54653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54" name="Straight Arrow Connector 53"/>
          <p:cNvCxnSpPr>
            <a:stCxn id="53" idx="1"/>
            <a:endCxn id="52" idx="3"/>
          </p:cNvCxnSpPr>
          <p:nvPr/>
        </p:nvCxnSpPr>
        <p:spPr>
          <a:xfrm flipH="1">
            <a:off x="4799012" y="5376041"/>
            <a:ext cx="1066800" cy="129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408612" y="4643735"/>
            <a:ext cx="1980670" cy="461665"/>
          </a:xfrm>
          <a:prstGeom prst="rect">
            <a:avLst/>
          </a:prstGeom>
          <a:noFill/>
        </p:spPr>
        <p:txBody>
          <a:bodyPr wrap="none" rtlCol="0">
            <a:spAutoFit/>
          </a:bodyPr>
          <a:lstStyle/>
          <a:p>
            <a:r>
              <a:rPr lang="en-US" dirty="0" smtClean="0"/>
              <a:t>Clusters EMEA</a:t>
            </a:r>
            <a:endParaRPr lang="en-US" dirty="0"/>
          </a:p>
        </p:txBody>
      </p:sp>
      <p:sp>
        <p:nvSpPr>
          <p:cNvPr id="57" name="Rounded Rectangle 56"/>
          <p:cNvSpPr/>
          <p:nvPr/>
        </p:nvSpPr>
        <p:spPr>
          <a:xfrm>
            <a:off x="2894012" y="4724400"/>
            <a:ext cx="46482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14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t>
            </a:r>
            <a:r>
              <a:rPr lang="en-US" dirty="0" smtClean="0"/>
              <a:t>Durability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12" y="2286000"/>
            <a:ext cx="12473728" cy="6814299"/>
          </a:xfrm>
          <a:prstGeom prst="rect">
            <a:avLst/>
          </a:prstGeom>
        </p:spPr>
      </p:pic>
      <p:sp>
        <p:nvSpPr>
          <p:cNvPr id="5" name="Content Placeholder 2"/>
          <p:cNvSpPr txBox="1">
            <a:spLocks/>
          </p:cNvSpPr>
          <p:nvPr/>
        </p:nvSpPr>
        <p:spPr>
          <a:xfrm>
            <a:off x="1096994" y="1845734"/>
            <a:ext cx="10055781" cy="402336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Publisher confirms</a:t>
            </a:r>
          </a:p>
          <a:p>
            <a:r>
              <a:rPr lang="en-US" dirty="0"/>
              <a:t>Durability exchanges and </a:t>
            </a:r>
            <a:r>
              <a:rPr lang="en-US" dirty="0" smtClean="0"/>
              <a:t>queues</a:t>
            </a:r>
          </a:p>
          <a:p>
            <a:r>
              <a:rPr lang="en-US" dirty="0" smtClean="0"/>
              <a:t>message</a:t>
            </a:r>
            <a:r>
              <a:rPr lang="en-US" i="1" dirty="0" smtClean="0"/>
              <a:t> </a:t>
            </a:r>
            <a:r>
              <a:rPr lang="en-US" dirty="0"/>
              <a:t>acknowledgements</a:t>
            </a:r>
            <a:r>
              <a:rPr lang="en-US" i="1" dirty="0"/>
              <a:t> </a:t>
            </a:r>
          </a:p>
          <a:p>
            <a:r>
              <a:rPr lang="en-US" dirty="0"/>
              <a:t>Delivery and processing </a:t>
            </a:r>
            <a:r>
              <a:rPr lang="en-US" dirty="0" smtClean="0"/>
              <a:t>confirmation</a:t>
            </a:r>
            <a:endParaRPr lang="en-US" dirty="0"/>
          </a:p>
        </p:txBody>
      </p:sp>
      <p:sp>
        <p:nvSpPr>
          <p:cNvPr id="3" name="Footer Placeholder 2"/>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2639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t>
            </a:r>
            <a:r>
              <a:rPr lang="en-US" dirty="0" smtClean="0"/>
              <a:t>Publishing</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6" name="TextBox 5"/>
          <p:cNvSpPr txBox="1"/>
          <p:nvPr/>
        </p:nvSpPr>
        <p:spPr>
          <a:xfrm>
            <a:off x="7008812" y="5638800"/>
            <a:ext cx="4848379" cy="369332"/>
          </a:xfrm>
          <a:prstGeom prst="rect">
            <a:avLst/>
          </a:prstGeom>
          <a:noFill/>
        </p:spPr>
        <p:txBody>
          <a:bodyPr wrap="none" rtlCol="0">
            <a:spAutoFit/>
          </a:bodyPr>
          <a:lstStyle/>
          <a:p>
            <a:r>
              <a:rPr lang="en-US" altLang="en-US" sz="1800" dirty="0"/>
              <a:t>Message Publishing in </a:t>
            </a:r>
            <a:r>
              <a:rPr lang="en-US" altLang="en-US" sz="1800" dirty="0" err="1"/>
              <a:t>RabbitMQ</a:t>
            </a:r>
            <a:r>
              <a:rPr lang="en-US" altLang="en-US" sz="1800" dirty="0"/>
              <a:t>, by Gavin M </a:t>
            </a:r>
            <a:r>
              <a:rPr lang="en-US" altLang="en-US" sz="1800" dirty="0" smtClean="0"/>
              <a:t>Roy</a:t>
            </a:r>
            <a:endParaRPr lang="en-US" altLang="en-US" sz="1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812" y="2514600"/>
            <a:ext cx="7762875" cy="2962275"/>
          </a:xfrm>
          <a:prstGeom prst="rect">
            <a:avLst/>
          </a:prstGeom>
        </p:spPr>
      </p:pic>
    </p:spTree>
    <p:extLst>
      <p:ext uri="{BB962C8B-B14F-4D97-AF65-F5344CB8AC3E}">
        <p14:creationId xmlns:p14="http://schemas.microsoft.com/office/powerpoint/2010/main" val="11851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Messages</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975" y="2286000"/>
            <a:ext cx="7762875" cy="3657600"/>
          </a:xfrm>
          <a:prstGeom prst="rect">
            <a:avLst/>
          </a:prstGeom>
        </p:spPr>
      </p:pic>
      <p:sp>
        <p:nvSpPr>
          <p:cNvPr id="7" name="TextBox 6"/>
          <p:cNvSpPr txBox="1"/>
          <p:nvPr/>
        </p:nvSpPr>
        <p:spPr>
          <a:xfrm>
            <a:off x="7008812" y="5638800"/>
            <a:ext cx="4848379" cy="646331"/>
          </a:xfrm>
          <a:prstGeom prst="rect">
            <a:avLst/>
          </a:prstGeom>
          <a:noFill/>
        </p:spPr>
        <p:txBody>
          <a:bodyPr wrap="none" rtlCol="0">
            <a:spAutoFit/>
          </a:bodyPr>
          <a:lstStyle/>
          <a:p>
            <a:r>
              <a:rPr lang="en-US" altLang="en-US" sz="1800" dirty="0"/>
              <a:t>Message Publishing in </a:t>
            </a:r>
            <a:r>
              <a:rPr lang="en-US" altLang="en-US" sz="1800" dirty="0" err="1"/>
              <a:t>RabbitMQ</a:t>
            </a:r>
            <a:r>
              <a:rPr lang="en-US" altLang="en-US" sz="1800" dirty="0"/>
              <a:t>, by Gavin M Roy</a:t>
            </a:r>
          </a:p>
          <a:p>
            <a:endParaRPr lang="en-US" sz="1800" dirty="0"/>
          </a:p>
        </p:txBody>
      </p:sp>
    </p:spTree>
    <p:extLst>
      <p:ext uri="{BB962C8B-B14F-4D97-AF65-F5344CB8AC3E}">
        <p14:creationId xmlns:p14="http://schemas.microsoft.com/office/powerpoint/2010/main" val="388134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A62E6F-8298-1C47-AF4C-D6B380DC5E27}"/>
              </a:ext>
            </a:extLst>
          </p:cNvPr>
          <p:cNvSpPr>
            <a:spLocks noGrp="1"/>
          </p:cNvSpPr>
          <p:nvPr>
            <p:ph type="title"/>
          </p:nvPr>
        </p:nvSpPr>
        <p:spPr/>
        <p:txBody>
          <a:bodyPr/>
          <a:lstStyle/>
          <a:p>
            <a:r>
              <a:rPr lang="en-US" dirty="0"/>
              <a:t>High </a:t>
            </a:r>
            <a:r>
              <a:rPr lang="en-US" dirty="0" smtClean="0"/>
              <a:t>Availability</a:t>
            </a:r>
            <a:endParaRPr lang="en-US" dirty="0"/>
          </a:p>
        </p:txBody>
      </p:sp>
      <p:sp>
        <p:nvSpPr>
          <p:cNvPr id="3" name="Content Placeholder 2">
            <a:extLst>
              <a:ext uri="{FF2B5EF4-FFF2-40B4-BE49-F238E27FC236}">
                <a16:creationId xmlns="" xmlns:a16="http://schemas.microsoft.com/office/drawing/2014/main" id="{B8E69FE9-10A4-C042-92DF-E8733DFFC11A}"/>
              </a:ext>
            </a:extLst>
          </p:cNvPr>
          <p:cNvSpPr>
            <a:spLocks noGrp="1"/>
          </p:cNvSpPr>
          <p:nvPr>
            <p:ph idx="1"/>
          </p:nvPr>
        </p:nvSpPr>
        <p:spPr>
          <a:xfrm>
            <a:off x="1102947" y="1751971"/>
            <a:ext cx="10055781" cy="4023360"/>
          </a:xfrm>
        </p:spPr>
        <p:txBody>
          <a:bodyPr/>
          <a:lstStyle/>
          <a:p>
            <a:endParaRPr lang="en-US" dirty="0" smtClean="0"/>
          </a:p>
          <a:p>
            <a:r>
              <a:rPr lang="en-US" sz="2800" dirty="0" smtClean="0"/>
              <a:t>Enable Publisher confirms</a:t>
            </a:r>
          </a:p>
          <a:p>
            <a:r>
              <a:rPr lang="en-US" sz="2800" dirty="0" smtClean="0"/>
              <a:t>Use Durable </a:t>
            </a:r>
            <a:r>
              <a:rPr lang="en-US" sz="2800" dirty="0"/>
              <a:t>queues, exchanges </a:t>
            </a:r>
            <a:endParaRPr lang="en-US" sz="2800" dirty="0" smtClean="0"/>
          </a:p>
          <a:p>
            <a:r>
              <a:rPr lang="en-US" sz="2800" dirty="0" smtClean="0"/>
              <a:t>Extensions to consider - consistently </a:t>
            </a:r>
            <a:r>
              <a:rPr lang="en-US" sz="2800" dirty="0"/>
              <a:t>hash and </a:t>
            </a:r>
            <a:r>
              <a:rPr lang="en-US" sz="2800" dirty="0" err="1" smtClean="0"/>
              <a:t>sharding</a:t>
            </a:r>
            <a:endParaRPr lang="en-US" sz="2800" dirty="0"/>
          </a:p>
          <a:p>
            <a:r>
              <a:rPr lang="en-US" sz="2800" dirty="0"/>
              <a:t>Do not enable </a:t>
            </a:r>
            <a:r>
              <a:rPr lang="en-US" sz="2800" dirty="0" err="1"/>
              <a:t>HiPE</a:t>
            </a:r>
            <a:endParaRPr lang="en-US" sz="2800" dirty="0"/>
          </a:p>
          <a:p>
            <a:r>
              <a:rPr lang="en-US" sz="2800" dirty="0" err="1" smtClean="0"/>
              <a:t>Prefetch</a:t>
            </a:r>
            <a:r>
              <a:rPr lang="en-US" sz="2800" dirty="0" smtClean="0"/>
              <a:t> </a:t>
            </a:r>
            <a:r>
              <a:rPr lang="en-US" sz="2800" dirty="0"/>
              <a:t>configuration </a:t>
            </a:r>
          </a:p>
          <a:p>
            <a:r>
              <a:rPr lang="en-US" sz="2800" dirty="0" smtClean="0"/>
              <a:t>Multi </a:t>
            </a:r>
            <a:r>
              <a:rPr lang="en-US" sz="2800" dirty="0"/>
              <a:t>nodes with HA policy</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9556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61FBBD-A24C-6D42-8F8A-A6AA065CB091}"/>
              </a:ext>
            </a:extLst>
          </p:cNvPr>
          <p:cNvSpPr>
            <a:spLocks noGrp="1"/>
          </p:cNvSpPr>
          <p:nvPr>
            <p:ph type="title"/>
          </p:nvPr>
        </p:nvSpPr>
        <p:spPr/>
        <p:txBody>
          <a:bodyPr/>
          <a:lstStyle/>
          <a:p>
            <a:r>
              <a:rPr lang="en-US" dirty="0"/>
              <a:t>High </a:t>
            </a:r>
            <a:r>
              <a:rPr lang="en-US" dirty="0" smtClean="0"/>
              <a:t>Performance</a:t>
            </a:r>
            <a:endParaRPr lang="en-US" dirty="0"/>
          </a:p>
        </p:txBody>
      </p:sp>
      <p:sp>
        <p:nvSpPr>
          <p:cNvPr id="3" name="Content Placeholder 2">
            <a:extLst>
              <a:ext uri="{FF2B5EF4-FFF2-40B4-BE49-F238E27FC236}">
                <a16:creationId xmlns="" xmlns:a16="http://schemas.microsoft.com/office/drawing/2014/main" id="{6740D746-4A8D-C247-BFC8-427B66B6126A}"/>
              </a:ext>
            </a:extLst>
          </p:cNvPr>
          <p:cNvSpPr>
            <a:spLocks noGrp="1"/>
          </p:cNvSpPr>
          <p:nvPr>
            <p:ph idx="1"/>
          </p:nvPr>
        </p:nvSpPr>
        <p:spPr/>
        <p:txBody>
          <a:bodyPr/>
          <a:lstStyle/>
          <a:p>
            <a:r>
              <a:rPr lang="en-US" sz="2800" dirty="0"/>
              <a:t>Enable </a:t>
            </a:r>
            <a:r>
              <a:rPr lang="en-US" sz="2800" dirty="0" err="1"/>
              <a:t>HiPE</a:t>
            </a:r>
            <a:endParaRPr lang="en-US" sz="2800" dirty="0"/>
          </a:p>
          <a:p>
            <a:r>
              <a:rPr lang="en-US" sz="2800" dirty="0"/>
              <a:t>Disable </a:t>
            </a:r>
            <a:r>
              <a:rPr lang="en-US" sz="2800" dirty="0" err="1"/>
              <a:t>LazyQueue</a:t>
            </a:r>
            <a:endParaRPr lang="en-US" sz="2800" dirty="0"/>
          </a:p>
          <a:p>
            <a:r>
              <a:rPr lang="en-US" sz="2800" dirty="0"/>
              <a:t>Short queues</a:t>
            </a:r>
          </a:p>
          <a:p>
            <a:r>
              <a:rPr lang="en-US" sz="2800" dirty="0" smtClean="0"/>
              <a:t>Transient  </a:t>
            </a:r>
            <a:r>
              <a:rPr lang="en-US" sz="2800" dirty="0"/>
              <a:t>Messages </a:t>
            </a:r>
          </a:p>
          <a:p>
            <a:r>
              <a:rPr lang="en-US" sz="2800" dirty="0"/>
              <a:t>Disable </a:t>
            </a:r>
            <a:r>
              <a:rPr lang="en-US" sz="2800" dirty="0" smtClean="0"/>
              <a:t>HA</a:t>
            </a:r>
            <a:endParaRPr lang="en-US" sz="2800"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798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My Recent </a:t>
            </a:r>
            <a:r>
              <a:rPr lang="en-US" dirty="0" err="1"/>
              <a:t>RabbitMQ</a:t>
            </a:r>
            <a:r>
              <a:rPr lang="en-US" dirty="0"/>
              <a:t> success story.</a:t>
            </a:r>
          </a:p>
        </p:txBody>
      </p:sp>
      <p:pic>
        <p:nvPicPr>
          <p:cNvPr id="4" name="Picture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t="19727" b="19727"/>
          <a:stretch>
            <a:fillRect/>
          </a:stretch>
        </p:blipFill>
        <p:spPr/>
      </p:pic>
      <p:sp>
        <p:nvSpPr>
          <p:cNvPr id="5" name="Text Placeholder 4"/>
          <p:cNvSpPr>
            <a:spLocks noGrp="1"/>
          </p:cNvSpPr>
          <p:nvPr>
            <p:ph type="body" sz="half" idx="2"/>
          </p:nvPr>
        </p:nvSpPr>
        <p:spPr/>
        <p:txBody>
          <a:bodyPr/>
          <a:lstStyle/>
          <a:p>
            <a:r>
              <a:rPr lang="en-US" dirty="0" smtClean="0"/>
              <a:t>Refining a services boundaries and switching to </a:t>
            </a:r>
            <a:r>
              <a:rPr lang="en-US" dirty="0" err="1" smtClean="0"/>
              <a:t>RabbitMQ</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Recent </a:t>
            </a:r>
            <a:r>
              <a:rPr lang="en-US" dirty="0" err="1" smtClean="0"/>
              <a:t>RabbitMQ</a:t>
            </a:r>
            <a:r>
              <a:rPr lang="en-US" dirty="0" smtClean="0"/>
              <a:t> success story.</a:t>
            </a:r>
            <a:endParaRPr lang="en-US" dirty="0"/>
          </a:p>
        </p:txBody>
      </p:sp>
      <p:graphicFrame>
        <p:nvGraphicFramePr>
          <p:cNvPr id="4"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499096036"/>
              </p:ext>
            </p:extLst>
          </p:nvPr>
        </p:nvGraphicFramePr>
        <p:xfrm>
          <a:off x="1096963" y="1846263"/>
          <a:ext cx="10055225"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35938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2BC3A4-28FC-CE40-9B85-1AC384A122B3}"/>
              </a:ext>
            </a:extLst>
          </p:cNvPr>
          <p:cNvSpPr>
            <a:spLocks noGrp="1"/>
          </p:cNvSpPr>
          <p:nvPr>
            <p:ph type="title"/>
          </p:nvPr>
        </p:nvSpPr>
        <p:spPr/>
        <p:txBody>
          <a:bodyPr/>
          <a:lstStyle/>
          <a:p>
            <a:r>
              <a:rPr lang="en-US" dirty="0"/>
              <a:t>Direct Exchange</a:t>
            </a:r>
          </a:p>
        </p:txBody>
      </p:sp>
      <p:sp>
        <p:nvSpPr>
          <p:cNvPr id="4" name="Oval 3">
            <a:extLst>
              <a:ext uri="{FF2B5EF4-FFF2-40B4-BE49-F238E27FC236}">
                <a16:creationId xmlns="" xmlns:a16="http://schemas.microsoft.com/office/drawing/2014/main" id="{98E12714-002A-8F45-B772-89E1E4B6AFAD}"/>
              </a:ext>
            </a:extLst>
          </p:cNvPr>
          <p:cNvSpPr/>
          <p:nvPr/>
        </p:nvSpPr>
        <p:spPr>
          <a:xfrm flipH="1">
            <a:off x="303212" y="3429000"/>
            <a:ext cx="21297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Publisher</a:t>
            </a:r>
            <a:endParaRPr lang="en-US" dirty="0"/>
          </a:p>
        </p:txBody>
      </p:sp>
      <p:sp>
        <p:nvSpPr>
          <p:cNvPr id="5" name="Rectangle: Rounded Corners 4">
            <a:extLst>
              <a:ext uri="{FF2B5EF4-FFF2-40B4-BE49-F238E27FC236}">
                <a16:creationId xmlns="" xmlns:a16="http://schemas.microsoft.com/office/drawing/2014/main" id="{C984AE45-7F4B-3E4E-A4AB-324EA04B080A}"/>
              </a:ext>
            </a:extLst>
          </p:cNvPr>
          <p:cNvSpPr/>
          <p:nvPr/>
        </p:nvSpPr>
        <p:spPr>
          <a:xfrm>
            <a:off x="3667421" y="34290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Direct exchange </a:t>
            </a:r>
          </a:p>
        </p:txBody>
      </p:sp>
      <p:sp>
        <p:nvSpPr>
          <p:cNvPr id="6" name="TextBox 5">
            <a:extLst>
              <a:ext uri="{FF2B5EF4-FFF2-40B4-BE49-F238E27FC236}">
                <a16:creationId xmlns="" xmlns:a16="http://schemas.microsoft.com/office/drawing/2014/main" id="{D0E690B5-65C2-1A4D-84B7-B0BBEA911F8E}"/>
              </a:ext>
            </a:extLst>
          </p:cNvPr>
          <p:cNvSpPr txBox="1"/>
          <p:nvPr/>
        </p:nvSpPr>
        <p:spPr>
          <a:xfrm>
            <a:off x="2436812" y="3886200"/>
            <a:ext cx="1356572" cy="1384995"/>
          </a:xfrm>
          <a:prstGeom prst="rect">
            <a:avLst/>
          </a:prstGeom>
          <a:noFill/>
        </p:spPr>
        <p:txBody>
          <a:bodyPr wrap="square" rtlCol="0">
            <a:spAutoFit/>
          </a:bodyPr>
          <a:lstStyle/>
          <a:p>
            <a:pPr algn="l"/>
            <a:r>
              <a:rPr lang="en-US" sz="2000" dirty="0"/>
              <a:t>Created</a:t>
            </a:r>
          </a:p>
          <a:p>
            <a:pPr algn="l"/>
            <a:r>
              <a:rPr lang="en-US" sz="2000" dirty="0"/>
              <a:t>Modified </a:t>
            </a:r>
          </a:p>
          <a:p>
            <a:pPr algn="l"/>
            <a:r>
              <a:rPr lang="en-US" sz="2000" dirty="0"/>
              <a:t>Deleted </a:t>
            </a:r>
          </a:p>
          <a:p>
            <a:pPr algn="l"/>
            <a:endParaRPr lang="en-US" dirty="0"/>
          </a:p>
        </p:txBody>
      </p:sp>
      <p:cxnSp>
        <p:nvCxnSpPr>
          <p:cNvPr id="7" name="Straight Arrow Connector 6">
            <a:extLst>
              <a:ext uri="{FF2B5EF4-FFF2-40B4-BE49-F238E27FC236}">
                <a16:creationId xmlns="" xmlns:a16="http://schemas.microsoft.com/office/drawing/2014/main" id="{45AAEBCF-749E-FB43-8CB1-EAEA4AE8EF88}"/>
              </a:ext>
            </a:extLst>
          </p:cNvPr>
          <p:cNvCxnSpPr>
            <a:cxnSpLocks/>
            <a:stCxn id="4" idx="2"/>
            <a:endCxn id="5" idx="1"/>
          </p:cNvCxnSpPr>
          <p:nvPr/>
        </p:nvCxnSpPr>
        <p:spPr>
          <a:xfrm flipV="1">
            <a:off x="2432943" y="3923259"/>
            <a:ext cx="1234478"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 xmlns:a16="http://schemas.microsoft.com/office/drawing/2014/main" id="{1959D82E-0456-144D-B2D3-6EA944A9C4EA}"/>
              </a:ext>
            </a:extLst>
          </p:cNvPr>
          <p:cNvSpPr txBox="1"/>
          <p:nvPr/>
        </p:nvSpPr>
        <p:spPr>
          <a:xfrm>
            <a:off x="2436812" y="5029200"/>
            <a:ext cx="1828800" cy="461665"/>
          </a:xfrm>
          <a:prstGeom prst="rect">
            <a:avLst/>
          </a:prstGeom>
          <a:noFill/>
        </p:spPr>
        <p:txBody>
          <a:bodyPr wrap="square" rtlCol="0">
            <a:spAutoFit/>
          </a:bodyPr>
          <a:lstStyle/>
          <a:p>
            <a:pPr algn="l"/>
            <a:r>
              <a:rPr lang="en-US" dirty="0"/>
              <a:t>Routing </a:t>
            </a:r>
            <a:r>
              <a:rPr lang="en-US" dirty="0" smtClean="0"/>
              <a:t>Keys</a:t>
            </a:r>
            <a:endParaRPr lang="en-US" dirty="0"/>
          </a:p>
        </p:txBody>
      </p:sp>
      <p:sp>
        <p:nvSpPr>
          <p:cNvPr id="3" name="Rectangle: Rounded Corners 2">
            <a:extLst>
              <a:ext uri="{FF2B5EF4-FFF2-40B4-BE49-F238E27FC236}">
                <a16:creationId xmlns="" xmlns:a16="http://schemas.microsoft.com/office/drawing/2014/main" id="{F43E48B1-B1C1-FA45-AE69-A78BD07EA765}"/>
              </a:ext>
            </a:extLst>
          </p:cNvPr>
          <p:cNvSpPr/>
          <p:nvPr/>
        </p:nvSpPr>
        <p:spPr>
          <a:xfrm>
            <a:off x="8304212" y="2438400"/>
            <a:ext cx="1469926"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8" name="Rectangle: Rounded Corners 7">
            <a:extLst>
              <a:ext uri="{FF2B5EF4-FFF2-40B4-BE49-F238E27FC236}">
                <a16:creationId xmlns="" xmlns:a16="http://schemas.microsoft.com/office/drawing/2014/main" id="{21B78B04-1092-CF42-80A7-21846DB82B0C}"/>
              </a:ext>
            </a:extLst>
          </p:cNvPr>
          <p:cNvSpPr/>
          <p:nvPr/>
        </p:nvSpPr>
        <p:spPr>
          <a:xfrm>
            <a:off x="8380412" y="3581400"/>
            <a:ext cx="1469927"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0" name="Rectangle: Rounded Corners 9">
            <a:extLst>
              <a:ext uri="{FF2B5EF4-FFF2-40B4-BE49-F238E27FC236}">
                <a16:creationId xmlns="" xmlns:a16="http://schemas.microsoft.com/office/drawing/2014/main" id="{1AFE2ACF-FA76-624A-9515-B6DE4BD43A03}"/>
              </a:ext>
            </a:extLst>
          </p:cNvPr>
          <p:cNvSpPr/>
          <p:nvPr/>
        </p:nvSpPr>
        <p:spPr>
          <a:xfrm>
            <a:off x="8380412" y="4876800"/>
            <a:ext cx="1466353"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3" name="TextBox 12">
            <a:extLst>
              <a:ext uri="{FF2B5EF4-FFF2-40B4-BE49-F238E27FC236}">
                <a16:creationId xmlns="" xmlns:a16="http://schemas.microsoft.com/office/drawing/2014/main" id="{6E8DC8CA-6C40-B54D-A397-C376073EB55B}"/>
              </a:ext>
            </a:extLst>
          </p:cNvPr>
          <p:cNvSpPr txBox="1"/>
          <p:nvPr/>
        </p:nvSpPr>
        <p:spPr>
          <a:xfrm rot="19813297">
            <a:off x="6064676" y="2930418"/>
            <a:ext cx="2287024" cy="400110"/>
          </a:xfrm>
          <a:prstGeom prst="rect">
            <a:avLst/>
          </a:prstGeom>
          <a:noFill/>
        </p:spPr>
        <p:txBody>
          <a:bodyPr wrap="square" rtlCol="0">
            <a:spAutoFit/>
          </a:bodyPr>
          <a:lstStyle/>
          <a:p>
            <a:pPr algn="l"/>
            <a:r>
              <a:rPr lang="en-US" sz="2000" dirty="0" smtClean="0"/>
              <a:t>Created</a:t>
            </a:r>
            <a:endParaRPr lang="en-US" sz="2000" dirty="0"/>
          </a:p>
        </p:txBody>
      </p:sp>
      <p:cxnSp>
        <p:nvCxnSpPr>
          <p:cNvPr id="17" name="Straight Arrow Connector 16">
            <a:extLst>
              <a:ext uri="{FF2B5EF4-FFF2-40B4-BE49-F238E27FC236}">
                <a16:creationId xmlns="" xmlns:a16="http://schemas.microsoft.com/office/drawing/2014/main" id="{43EF946B-702D-7D42-9345-B8E6E59407C7}"/>
              </a:ext>
            </a:extLst>
          </p:cNvPr>
          <p:cNvCxnSpPr>
            <a:cxnSpLocks/>
            <a:stCxn id="5" idx="3"/>
            <a:endCxn id="3" idx="1"/>
          </p:cNvCxnSpPr>
          <p:nvPr/>
        </p:nvCxnSpPr>
        <p:spPr>
          <a:xfrm flipV="1">
            <a:off x="6094413" y="2787777"/>
            <a:ext cx="22097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EF4860F9-7D27-A542-A37E-F77796CAAC23}"/>
              </a:ext>
            </a:extLst>
          </p:cNvPr>
          <p:cNvCxnSpPr>
            <a:cxnSpLocks/>
            <a:stCxn id="5" idx="3"/>
            <a:endCxn id="8" idx="1"/>
          </p:cNvCxnSpPr>
          <p:nvPr/>
        </p:nvCxnSpPr>
        <p:spPr>
          <a:xfrm>
            <a:off x="6094413" y="3923259"/>
            <a:ext cx="22859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618A4F59-D514-A342-83E8-E31334D078F8}"/>
              </a:ext>
            </a:extLst>
          </p:cNvPr>
          <p:cNvCxnSpPr>
            <a:cxnSpLocks/>
            <a:stCxn id="5" idx="3"/>
            <a:endCxn id="10" idx="1"/>
          </p:cNvCxnSpPr>
          <p:nvPr/>
        </p:nvCxnSpPr>
        <p:spPr>
          <a:xfrm>
            <a:off x="6094413" y="3923259"/>
            <a:ext cx="22859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 xmlns:a16="http://schemas.microsoft.com/office/drawing/2014/main" id="{4B1ACD04-9615-B147-8D50-5866372EAEA5}"/>
              </a:ext>
            </a:extLst>
          </p:cNvPr>
          <p:cNvSpPr/>
          <p:nvPr/>
        </p:nvSpPr>
        <p:spPr>
          <a:xfrm flipH="1">
            <a:off x="9980612" y="2362200"/>
            <a:ext cx="174873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0" name="Oval 69">
            <a:extLst>
              <a:ext uri="{FF2B5EF4-FFF2-40B4-BE49-F238E27FC236}">
                <a16:creationId xmlns="" xmlns:a16="http://schemas.microsoft.com/office/drawing/2014/main" id="{479A5C67-41DB-2A49-849D-E8F07512740D}"/>
              </a:ext>
            </a:extLst>
          </p:cNvPr>
          <p:cNvSpPr/>
          <p:nvPr/>
        </p:nvSpPr>
        <p:spPr>
          <a:xfrm flipH="1">
            <a:off x="10056812" y="3505200"/>
            <a:ext cx="1676400"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2" name="Oval 71">
            <a:extLst>
              <a:ext uri="{FF2B5EF4-FFF2-40B4-BE49-F238E27FC236}">
                <a16:creationId xmlns="" xmlns:a16="http://schemas.microsoft.com/office/drawing/2014/main" id="{2672164B-4C01-6D44-B5E7-F0293F56E78E}"/>
              </a:ext>
            </a:extLst>
          </p:cNvPr>
          <p:cNvSpPr/>
          <p:nvPr/>
        </p:nvSpPr>
        <p:spPr>
          <a:xfrm flipH="1">
            <a:off x="10133012" y="4800600"/>
            <a:ext cx="1600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Consumer</a:t>
            </a:r>
            <a:endParaRPr lang="en-US" sz="1600" dirty="0"/>
          </a:p>
        </p:txBody>
      </p:sp>
      <p:cxnSp>
        <p:nvCxnSpPr>
          <p:cNvPr id="79" name="Straight Arrow Connector 78">
            <a:extLst>
              <a:ext uri="{FF2B5EF4-FFF2-40B4-BE49-F238E27FC236}">
                <a16:creationId xmlns="" xmlns:a16="http://schemas.microsoft.com/office/drawing/2014/main" id="{C26993FA-3054-3244-8ACC-4EB79E2C6E38}"/>
              </a:ext>
            </a:extLst>
          </p:cNvPr>
          <p:cNvCxnSpPr>
            <a:cxnSpLocks/>
            <a:stCxn id="3" idx="3"/>
            <a:endCxn id="68" idx="6"/>
          </p:cNvCxnSpPr>
          <p:nvPr/>
        </p:nvCxnSpPr>
        <p:spPr>
          <a:xfrm flipV="1">
            <a:off x="9774138" y="2781301"/>
            <a:ext cx="206474"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 xmlns:a16="http://schemas.microsoft.com/office/drawing/2014/main" id="{880F0F40-144F-B542-9AA7-BE4B29F4CC42}"/>
              </a:ext>
            </a:extLst>
          </p:cNvPr>
          <p:cNvCxnSpPr>
            <a:cxnSpLocks/>
            <a:stCxn id="8" idx="3"/>
            <a:endCxn id="70" idx="6"/>
          </p:cNvCxnSpPr>
          <p:nvPr/>
        </p:nvCxnSpPr>
        <p:spPr>
          <a:xfrm>
            <a:off x="9850339" y="3931241"/>
            <a:ext cx="206473"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 xmlns:a16="http://schemas.microsoft.com/office/drawing/2014/main" id="{E17C5110-CA13-F741-AD04-1C732E1FE1CA}"/>
              </a:ext>
            </a:extLst>
          </p:cNvPr>
          <p:cNvCxnSpPr>
            <a:cxnSpLocks/>
            <a:stCxn id="10" idx="3"/>
            <a:endCxn id="72" idx="6"/>
          </p:cNvCxnSpPr>
          <p:nvPr/>
        </p:nvCxnSpPr>
        <p:spPr>
          <a:xfrm flipV="1">
            <a:off x="9846765" y="5198418"/>
            <a:ext cx="286247" cy="3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smtClean="0"/>
              <a:t>@jsonrow</a:t>
            </a:r>
            <a:endParaRPr lang="en-US" dirty="0"/>
          </a:p>
        </p:txBody>
      </p:sp>
      <p:sp>
        <p:nvSpPr>
          <p:cNvPr id="49" name="TextBox 48">
            <a:extLst>
              <a:ext uri="{FF2B5EF4-FFF2-40B4-BE49-F238E27FC236}">
                <a16:creationId xmlns="" xmlns:a16="http://schemas.microsoft.com/office/drawing/2014/main" id="{6E8DC8CA-6C40-B54D-A397-C376073EB55B}"/>
              </a:ext>
            </a:extLst>
          </p:cNvPr>
          <p:cNvSpPr txBox="1"/>
          <p:nvPr/>
        </p:nvSpPr>
        <p:spPr>
          <a:xfrm>
            <a:off x="7008812" y="3886200"/>
            <a:ext cx="2287024" cy="400110"/>
          </a:xfrm>
          <a:prstGeom prst="rect">
            <a:avLst/>
          </a:prstGeom>
          <a:noFill/>
        </p:spPr>
        <p:txBody>
          <a:bodyPr wrap="square" rtlCol="0">
            <a:spAutoFit/>
          </a:bodyPr>
          <a:lstStyle/>
          <a:p>
            <a:pPr algn="l"/>
            <a:r>
              <a:rPr lang="en-US" sz="2000" dirty="0" smtClean="0"/>
              <a:t>Modified</a:t>
            </a:r>
            <a:endParaRPr lang="en-US" sz="2000" dirty="0"/>
          </a:p>
        </p:txBody>
      </p:sp>
      <p:sp>
        <p:nvSpPr>
          <p:cNvPr id="50" name="TextBox 49">
            <a:extLst>
              <a:ext uri="{FF2B5EF4-FFF2-40B4-BE49-F238E27FC236}">
                <a16:creationId xmlns="" xmlns:a16="http://schemas.microsoft.com/office/drawing/2014/main" id="{6E8DC8CA-6C40-B54D-A397-C376073EB55B}"/>
              </a:ext>
            </a:extLst>
          </p:cNvPr>
          <p:cNvSpPr txBox="1"/>
          <p:nvPr/>
        </p:nvSpPr>
        <p:spPr>
          <a:xfrm rot="1880574">
            <a:off x="6200009" y="4630499"/>
            <a:ext cx="2287024" cy="400110"/>
          </a:xfrm>
          <a:prstGeom prst="rect">
            <a:avLst/>
          </a:prstGeom>
          <a:noFill/>
        </p:spPr>
        <p:txBody>
          <a:bodyPr wrap="square" rtlCol="0">
            <a:spAutoFit/>
          </a:bodyPr>
          <a:lstStyle/>
          <a:p>
            <a:pPr algn="l"/>
            <a:r>
              <a:rPr lang="en-US" sz="2000" dirty="0" smtClean="0"/>
              <a:t>Deleted</a:t>
            </a:r>
            <a:endParaRPr lang="en-US" sz="2000" dirty="0"/>
          </a:p>
        </p:txBody>
      </p:sp>
      <p:sp>
        <p:nvSpPr>
          <p:cNvPr id="11" name="Rectangle 10"/>
          <p:cNvSpPr/>
          <p:nvPr/>
        </p:nvSpPr>
        <p:spPr>
          <a:xfrm>
            <a:off x="6323012" y="5105400"/>
            <a:ext cx="1311578" cy="461665"/>
          </a:xfrm>
          <a:prstGeom prst="rect">
            <a:avLst/>
          </a:prstGeom>
        </p:spPr>
        <p:txBody>
          <a:bodyPr wrap="none">
            <a:spAutoFit/>
          </a:bodyPr>
          <a:lstStyle/>
          <a:p>
            <a:r>
              <a:rPr lang="en-US" dirty="0" smtClean="0"/>
              <a:t>Bindings </a:t>
            </a:r>
            <a:endParaRPr lang="en-US" dirty="0"/>
          </a:p>
        </p:txBody>
      </p:sp>
    </p:spTree>
    <p:extLst>
      <p:ext uri="{BB962C8B-B14F-4D97-AF65-F5344CB8AC3E}">
        <p14:creationId xmlns:p14="http://schemas.microsoft.com/office/powerpoint/2010/main" val="177572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A78D53-10E1-3D47-8D9D-2F50C5A7A488}"/>
              </a:ext>
            </a:extLst>
          </p:cNvPr>
          <p:cNvSpPr>
            <a:spLocks noGrp="1"/>
          </p:cNvSpPr>
          <p:nvPr>
            <p:ph type="title"/>
          </p:nvPr>
        </p:nvSpPr>
        <p:spPr/>
        <p:txBody>
          <a:bodyPr/>
          <a:lstStyle/>
          <a:p>
            <a:r>
              <a:rPr lang="en-US"/>
              <a:t>Fan out example</a:t>
            </a:r>
          </a:p>
        </p:txBody>
      </p:sp>
      <p:sp>
        <p:nvSpPr>
          <p:cNvPr id="4" name="Oval 3">
            <a:extLst>
              <a:ext uri="{FF2B5EF4-FFF2-40B4-BE49-F238E27FC236}">
                <a16:creationId xmlns="" xmlns:a16="http://schemas.microsoft.com/office/drawing/2014/main" id="{33B998C3-52C7-444E-BB5A-FC8C4EC8A96C}"/>
              </a:ext>
            </a:extLst>
          </p:cNvPr>
          <p:cNvSpPr/>
          <p:nvPr/>
        </p:nvSpPr>
        <p:spPr>
          <a:xfrm>
            <a:off x="684212" y="3200400"/>
            <a:ext cx="1143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5" name="Straight Arrow Connector 4">
            <a:extLst>
              <a:ext uri="{FF2B5EF4-FFF2-40B4-BE49-F238E27FC236}">
                <a16:creationId xmlns="" xmlns:a16="http://schemas.microsoft.com/office/drawing/2014/main" id="{26063CBA-F54D-394A-A34F-4115EC0D3847}"/>
              </a:ext>
            </a:extLst>
          </p:cNvPr>
          <p:cNvCxnSpPr>
            <a:cxnSpLocks/>
            <a:stCxn id="4" idx="6"/>
            <a:endCxn id="25" idx="1"/>
          </p:cNvCxnSpPr>
          <p:nvPr/>
        </p:nvCxnSpPr>
        <p:spPr>
          <a:xfrm flipV="1">
            <a:off x="1827212" y="3664447"/>
            <a:ext cx="1371600" cy="3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 xmlns:a16="http://schemas.microsoft.com/office/drawing/2014/main" id="{787ACDD4-72C7-3A4D-AA5B-3354BABF069D}"/>
              </a:ext>
            </a:extLst>
          </p:cNvPr>
          <p:cNvSpPr/>
          <p:nvPr/>
        </p:nvSpPr>
        <p:spPr>
          <a:xfrm>
            <a:off x="9180315" y="4453412"/>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5" name="Rectangle: Rounded Corners 24">
            <a:extLst>
              <a:ext uri="{FF2B5EF4-FFF2-40B4-BE49-F238E27FC236}">
                <a16:creationId xmlns="" xmlns:a16="http://schemas.microsoft.com/office/drawing/2014/main" id="{3F704208-5435-C347-A13F-823382A2FCF3}"/>
              </a:ext>
            </a:extLst>
          </p:cNvPr>
          <p:cNvSpPr/>
          <p:nvPr/>
        </p:nvSpPr>
        <p:spPr>
          <a:xfrm>
            <a:off x="3198812" y="3124200"/>
            <a:ext cx="2667001" cy="1080494"/>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Fan out </a:t>
            </a:r>
            <a:r>
              <a:rPr lang="en-US" dirty="0" smtClean="0"/>
              <a:t>exchange </a:t>
            </a:r>
            <a:endParaRPr lang="en-US" dirty="0"/>
          </a:p>
        </p:txBody>
      </p:sp>
      <p:sp>
        <p:nvSpPr>
          <p:cNvPr id="31" name="Rectangle: Rounded Corners 30">
            <a:extLst>
              <a:ext uri="{FF2B5EF4-FFF2-40B4-BE49-F238E27FC236}">
                <a16:creationId xmlns="" xmlns:a16="http://schemas.microsoft.com/office/drawing/2014/main" id="{9F04162C-BD17-3146-9F79-689FAAE9C26C}"/>
              </a:ext>
            </a:extLst>
          </p:cNvPr>
          <p:cNvSpPr/>
          <p:nvPr/>
        </p:nvSpPr>
        <p:spPr>
          <a:xfrm>
            <a:off x="6615738" y="217250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A</a:t>
            </a:r>
          </a:p>
        </p:txBody>
      </p:sp>
      <p:sp>
        <p:nvSpPr>
          <p:cNvPr id="33" name="Rectangle: Rounded Corners 32">
            <a:extLst>
              <a:ext uri="{FF2B5EF4-FFF2-40B4-BE49-F238E27FC236}">
                <a16:creationId xmlns="" xmlns:a16="http://schemas.microsoft.com/office/drawing/2014/main" id="{D7D8B533-0307-F049-8D0C-C8BE02F5F079}"/>
              </a:ext>
            </a:extLst>
          </p:cNvPr>
          <p:cNvSpPr/>
          <p:nvPr/>
        </p:nvSpPr>
        <p:spPr>
          <a:xfrm>
            <a:off x="6615738" y="334849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B</a:t>
            </a:r>
          </a:p>
        </p:txBody>
      </p:sp>
      <p:sp>
        <p:nvSpPr>
          <p:cNvPr id="35" name="Rectangle: Rounded Corners 34">
            <a:extLst>
              <a:ext uri="{FF2B5EF4-FFF2-40B4-BE49-F238E27FC236}">
                <a16:creationId xmlns="" xmlns:a16="http://schemas.microsoft.com/office/drawing/2014/main" id="{40EE904D-821E-474D-9819-E5D34B320140}"/>
              </a:ext>
            </a:extLst>
          </p:cNvPr>
          <p:cNvSpPr/>
          <p:nvPr/>
        </p:nvSpPr>
        <p:spPr>
          <a:xfrm>
            <a:off x="6615738" y="4686030"/>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C</a:t>
            </a:r>
          </a:p>
        </p:txBody>
      </p:sp>
      <p:cxnSp>
        <p:nvCxnSpPr>
          <p:cNvPr id="36" name="Straight Arrow Connector 35">
            <a:extLst>
              <a:ext uri="{FF2B5EF4-FFF2-40B4-BE49-F238E27FC236}">
                <a16:creationId xmlns="" xmlns:a16="http://schemas.microsoft.com/office/drawing/2014/main" id="{F8AAA69A-E8D9-1B4E-996F-34029F7F7E44}"/>
              </a:ext>
            </a:extLst>
          </p:cNvPr>
          <p:cNvCxnSpPr>
            <a:cxnSpLocks/>
            <a:stCxn id="25" idx="3"/>
            <a:endCxn id="33" idx="1"/>
          </p:cNvCxnSpPr>
          <p:nvPr/>
        </p:nvCxnSpPr>
        <p:spPr>
          <a:xfrm flipV="1">
            <a:off x="5865813" y="3656120"/>
            <a:ext cx="749925" cy="8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 xmlns:a16="http://schemas.microsoft.com/office/drawing/2014/main" id="{6E84F913-E9AC-3A45-B5C8-2D61DB082359}"/>
              </a:ext>
            </a:extLst>
          </p:cNvPr>
          <p:cNvCxnSpPr>
            <a:cxnSpLocks/>
            <a:stCxn id="25" idx="3"/>
            <a:endCxn id="31" idx="1"/>
          </p:cNvCxnSpPr>
          <p:nvPr/>
        </p:nvCxnSpPr>
        <p:spPr>
          <a:xfrm flipV="1">
            <a:off x="5865813" y="2480130"/>
            <a:ext cx="749925" cy="118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 xmlns:a16="http://schemas.microsoft.com/office/drawing/2014/main" id="{FA5D730D-1095-5C46-9B9F-63A0C8FF4EC4}"/>
              </a:ext>
            </a:extLst>
          </p:cNvPr>
          <p:cNvCxnSpPr>
            <a:cxnSpLocks/>
            <a:stCxn id="25" idx="3"/>
            <a:endCxn id="35" idx="1"/>
          </p:cNvCxnSpPr>
          <p:nvPr/>
        </p:nvCxnSpPr>
        <p:spPr>
          <a:xfrm>
            <a:off x="5865813" y="3664447"/>
            <a:ext cx="749925" cy="132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 xmlns:a16="http://schemas.microsoft.com/office/drawing/2014/main" id="{CD23FC08-D44C-1247-8148-0233A8134F8B}"/>
              </a:ext>
            </a:extLst>
          </p:cNvPr>
          <p:cNvCxnSpPr>
            <a:cxnSpLocks/>
            <a:stCxn id="31" idx="3"/>
          </p:cNvCxnSpPr>
          <p:nvPr/>
        </p:nvCxnSpPr>
        <p:spPr>
          <a:xfrm flipV="1">
            <a:off x="8439776" y="2462629"/>
            <a:ext cx="740539" cy="17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 xmlns:a16="http://schemas.microsoft.com/office/drawing/2014/main" id="{BFC43AB4-1F6A-C64C-9E4B-092E474C78D3}"/>
              </a:ext>
            </a:extLst>
          </p:cNvPr>
          <p:cNvCxnSpPr>
            <a:cxnSpLocks/>
            <a:stCxn id="33" idx="3"/>
          </p:cNvCxnSpPr>
          <p:nvPr/>
        </p:nvCxnSpPr>
        <p:spPr>
          <a:xfrm flipV="1">
            <a:off x="8439776" y="3644383"/>
            <a:ext cx="748241" cy="1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40981754-DC72-6D40-A1E0-9DCF49D13C78}"/>
              </a:ext>
            </a:extLst>
          </p:cNvPr>
          <p:cNvCxnSpPr>
            <a:cxnSpLocks/>
            <a:stCxn id="35" idx="3"/>
            <a:endCxn id="22" idx="2"/>
          </p:cNvCxnSpPr>
          <p:nvPr/>
        </p:nvCxnSpPr>
        <p:spPr>
          <a:xfrm>
            <a:off x="8439776" y="4993659"/>
            <a:ext cx="740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27" name="Oval 26">
            <a:extLst>
              <a:ext uri="{FF2B5EF4-FFF2-40B4-BE49-F238E27FC236}">
                <a16:creationId xmlns="" xmlns:a16="http://schemas.microsoft.com/office/drawing/2014/main" id="{787ACDD4-72C7-3A4D-AA5B-3354BABF069D}"/>
              </a:ext>
            </a:extLst>
          </p:cNvPr>
          <p:cNvSpPr/>
          <p:nvPr/>
        </p:nvSpPr>
        <p:spPr>
          <a:xfrm>
            <a:off x="9142412" y="3048000"/>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8" name="Oval 27">
            <a:extLst>
              <a:ext uri="{FF2B5EF4-FFF2-40B4-BE49-F238E27FC236}">
                <a16:creationId xmlns="" xmlns:a16="http://schemas.microsoft.com/office/drawing/2014/main" id="{787ACDD4-72C7-3A4D-AA5B-3354BABF069D}"/>
              </a:ext>
            </a:extLst>
          </p:cNvPr>
          <p:cNvSpPr/>
          <p:nvPr/>
        </p:nvSpPr>
        <p:spPr>
          <a:xfrm>
            <a:off x="9142412" y="1828800"/>
            <a:ext cx="1105097"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8666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TextBox 4"/>
          <p:cNvSpPr txBox="1"/>
          <p:nvPr/>
        </p:nvSpPr>
        <p:spPr>
          <a:xfrm>
            <a:off x="7237412" y="3437467"/>
            <a:ext cx="1778179" cy="400110"/>
          </a:xfrm>
          <a:prstGeom prst="rect">
            <a:avLst/>
          </a:prstGeom>
          <a:noFill/>
        </p:spPr>
        <p:txBody>
          <a:bodyPr wrap="none" rtlCol="0">
            <a:spAutoFit/>
          </a:bodyPr>
          <a:lstStyle/>
          <a:p>
            <a:r>
              <a:rPr lang="en-US" sz="2000" dirty="0" smtClean="0"/>
              <a:t>jasonrowe.com</a:t>
            </a:r>
            <a:endParaRPr lang="en-US" sz="2000" dirty="0"/>
          </a:p>
        </p:txBody>
      </p:sp>
      <p:sp>
        <p:nvSpPr>
          <p:cNvPr id="7" name="TextBox 6"/>
          <p:cNvSpPr txBox="1"/>
          <p:nvPr/>
        </p:nvSpPr>
        <p:spPr>
          <a:xfrm>
            <a:off x="1141412" y="2057400"/>
            <a:ext cx="5726183" cy="1692771"/>
          </a:xfrm>
          <a:prstGeom prst="rect">
            <a:avLst/>
          </a:prstGeom>
          <a:noFill/>
        </p:spPr>
        <p:txBody>
          <a:bodyPr wrap="none" rtlCol="0">
            <a:spAutoFit/>
          </a:bodyPr>
          <a:lstStyle/>
          <a:p>
            <a:r>
              <a:rPr lang="en-US" sz="3200" dirty="0" smtClean="0"/>
              <a:t>Past </a:t>
            </a:r>
            <a:r>
              <a:rPr lang="en-US" sz="3200" dirty="0" err="1" smtClean="0"/>
              <a:t>Async</a:t>
            </a:r>
            <a:r>
              <a:rPr lang="en-US" sz="3200" dirty="0" smtClean="0"/>
              <a:t> Messaging </a:t>
            </a:r>
            <a:r>
              <a:rPr lang="en-US" sz="3200" dirty="0" smtClean="0"/>
              <a:t>Experience</a:t>
            </a:r>
          </a:p>
          <a:p>
            <a:pPr marL="342900" indent="-342900">
              <a:buFont typeface="Arial" panose="020B0604020202020204" pitchFamily="34" charset="0"/>
              <a:buChar char="•"/>
            </a:pPr>
            <a:r>
              <a:rPr lang="en-US" dirty="0" smtClean="0"/>
              <a:t>MSMQ</a:t>
            </a:r>
          </a:p>
          <a:p>
            <a:pPr marL="342900" indent="-342900">
              <a:buFont typeface="Arial" panose="020B0604020202020204" pitchFamily="34" charset="0"/>
              <a:buChar char="•"/>
            </a:pPr>
            <a:r>
              <a:rPr lang="en-US" dirty="0" err="1" smtClean="0"/>
              <a:t>NServiceBus</a:t>
            </a:r>
            <a:r>
              <a:rPr lang="en-US" dirty="0" smtClean="0"/>
              <a:t> </a:t>
            </a:r>
          </a:p>
          <a:p>
            <a:pPr marL="342900" indent="-342900">
              <a:buFont typeface="Arial" panose="020B0604020202020204" pitchFamily="34" charset="0"/>
              <a:buChar char="•"/>
            </a:pPr>
            <a:r>
              <a:rPr lang="en-US" dirty="0" err="1" smtClean="0"/>
              <a:t>MassTransit</a:t>
            </a:r>
            <a:endParaRPr lang="en-US" dirty="0"/>
          </a:p>
        </p:txBody>
      </p:sp>
      <p:sp>
        <p:nvSpPr>
          <p:cNvPr id="8" name="TextBox 7"/>
          <p:cNvSpPr txBox="1"/>
          <p:nvPr/>
        </p:nvSpPr>
        <p:spPr>
          <a:xfrm>
            <a:off x="1217612" y="3962400"/>
            <a:ext cx="3275897" cy="2062103"/>
          </a:xfrm>
          <a:prstGeom prst="rect">
            <a:avLst/>
          </a:prstGeom>
          <a:noFill/>
        </p:spPr>
        <p:txBody>
          <a:bodyPr wrap="none" rtlCol="0">
            <a:spAutoFit/>
          </a:bodyPr>
          <a:lstStyle/>
          <a:p>
            <a:r>
              <a:rPr lang="en-US" sz="3200" dirty="0" smtClean="0"/>
              <a:t>Current Tech Stack</a:t>
            </a:r>
          </a:p>
          <a:p>
            <a:pPr marL="342900" indent="-342900">
              <a:buFont typeface="Arial" panose="020B0604020202020204" pitchFamily="34" charset="0"/>
              <a:buChar char="•"/>
            </a:pPr>
            <a:r>
              <a:rPr lang="en-US" dirty="0" smtClean="0"/>
              <a:t>.NET Core </a:t>
            </a:r>
          </a:p>
          <a:p>
            <a:pPr marL="342900" indent="-342900">
              <a:buFont typeface="Arial" panose="020B0604020202020204" pitchFamily="34" charset="0"/>
              <a:buChar char="•"/>
            </a:pPr>
            <a:r>
              <a:rPr lang="en-US" dirty="0" err="1" smtClean="0"/>
              <a:t>RabbitMQ</a:t>
            </a:r>
            <a:endParaRPr lang="en-US" dirty="0" smtClean="0"/>
          </a:p>
          <a:p>
            <a:pPr marL="342900" indent="-342900">
              <a:buFont typeface="Arial" panose="020B0604020202020204" pitchFamily="34" charset="0"/>
              <a:buChar char="•"/>
            </a:pPr>
            <a:r>
              <a:rPr lang="en-US" dirty="0" smtClean="0"/>
              <a:t>Docker</a:t>
            </a:r>
          </a:p>
          <a:p>
            <a:pPr marL="342900" indent="-342900">
              <a:buFont typeface="Arial" panose="020B0604020202020204" pitchFamily="34" charset="0"/>
              <a:buChar char="•"/>
            </a:pPr>
            <a:r>
              <a:rPr lang="en-US" dirty="0" smtClean="0"/>
              <a:t>Vue.JS</a:t>
            </a:r>
          </a:p>
        </p:txBody>
      </p:sp>
      <p:pic>
        <p:nvPicPr>
          <p:cNvPr id="1030" name="Picture 6" descr="Jason Row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812" y="2286000"/>
            <a:ext cx="18097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6627812" y="4191000"/>
            <a:ext cx="2105025" cy="1581150"/>
          </a:xfrm>
          <a:prstGeom prst="rect">
            <a:avLst/>
          </a:prstGeom>
        </p:spPr>
      </p:pic>
    </p:spTree>
    <p:extLst>
      <p:ext uri="{BB962C8B-B14F-4D97-AF65-F5344CB8AC3E}">
        <p14:creationId xmlns:p14="http://schemas.microsoft.com/office/powerpoint/2010/main" val="151993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695BC3-BEC1-504D-90B9-FB04F79787AF}"/>
              </a:ext>
            </a:extLst>
          </p:cNvPr>
          <p:cNvSpPr>
            <a:spLocks noGrp="1"/>
          </p:cNvSpPr>
          <p:nvPr>
            <p:ph type="title"/>
          </p:nvPr>
        </p:nvSpPr>
        <p:spPr/>
        <p:txBody>
          <a:bodyPr/>
          <a:lstStyle/>
          <a:p>
            <a:r>
              <a:rPr lang="en-US"/>
              <a:t>Topic exchange example</a:t>
            </a:r>
          </a:p>
        </p:txBody>
      </p:sp>
      <p:sp>
        <p:nvSpPr>
          <p:cNvPr id="4" name="TextBox 3">
            <a:extLst>
              <a:ext uri="{FF2B5EF4-FFF2-40B4-BE49-F238E27FC236}">
                <a16:creationId xmlns="" xmlns:a16="http://schemas.microsoft.com/office/drawing/2014/main" id="{303C0764-6E74-034B-9647-8FDBC08D2676}"/>
              </a:ext>
            </a:extLst>
          </p:cNvPr>
          <p:cNvSpPr txBox="1"/>
          <p:nvPr/>
        </p:nvSpPr>
        <p:spPr>
          <a:xfrm>
            <a:off x="1141413" y="1939133"/>
            <a:ext cx="4406900" cy="461665"/>
          </a:xfrm>
          <a:prstGeom prst="rect">
            <a:avLst/>
          </a:prstGeom>
          <a:noFill/>
        </p:spPr>
        <p:txBody>
          <a:bodyPr wrap="square" rtlCol="0">
            <a:spAutoFit/>
          </a:bodyPr>
          <a:lstStyle/>
          <a:p>
            <a:pPr algn="l"/>
            <a:r>
              <a:rPr lang="en-US"/>
              <a:t>Wild card routing by </a:t>
            </a:r>
            <a:r>
              <a:rPr lang="en-US" b="1"/>
              <a:t>routing key</a:t>
            </a:r>
          </a:p>
        </p:txBody>
      </p:sp>
      <p:sp>
        <p:nvSpPr>
          <p:cNvPr id="5" name="TextBox 4">
            <a:extLst>
              <a:ext uri="{FF2B5EF4-FFF2-40B4-BE49-F238E27FC236}">
                <a16:creationId xmlns="" xmlns:a16="http://schemas.microsoft.com/office/drawing/2014/main" id="{FEDC0C03-AB5E-DC48-B38D-BFDF7B1A6661}"/>
              </a:ext>
            </a:extLst>
          </p:cNvPr>
          <p:cNvSpPr txBox="1"/>
          <p:nvPr/>
        </p:nvSpPr>
        <p:spPr>
          <a:xfrm>
            <a:off x="1446212" y="2362200"/>
            <a:ext cx="6629400" cy="461665"/>
          </a:xfrm>
          <a:prstGeom prst="rect">
            <a:avLst/>
          </a:prstGeom>
          <a:noFill/>
        </p:spPr>
        <p:txBody>
          <a:bodyPr wrap="square" rtlCol="0">
            <a:spAutoFit/>
          </a:bodyPr>
          <a:lstStyle/>
          <a:p>
            <a:r>
              <a:rPr lang="en-US" dirty="0"/>
              <a:t>* </a:t>
            </a:r>
            <a:r>
              <a:rPr lang="en-US" dirty="0" smtClean="0"/>
              <a:t>(star</a:t>
            </a:r>
            <a:r>
              <a:rPr lang="en-US" dirty="0"/>
              <a:t>) can substitute for exactly one word.</a:t>
            </a:r>
          </a:p>
        </p:txBody>
      </p:sp>
      <p:sp>
        <p:nvSpPr>
          <p:cNvPr id="7" name="TextBox 6">
            <a:extLst>
              <a:ext uri="{FF2B5EF4-FFF2-40B4-BE49-F238E27FC236}">
                <a16:creationId xmlns="" xmlns:a16="http://schemas.microsoft.com/office/drawing/2014/main" id="{E3C92A7E-C3E1-1E47-866C-10D054289EAA}"/>
              </a:ext>
            </a:extLst>
          </p:cNvPr>
          <p:cNvSpPr txBox="1"/>
          <p:nvPr/>
        </p:nvSpPr>
        <p:spPr>
          <a:xfrm>
            <a:off x="1446212" y="2743201"/>
            <a:ext cx="6172200" cy="457200"/>
          </a:xfrm>
          <a:prstGeom prst="rect">
            <a:avLst/>
          </a:prstGeom>
          <a:noFill/>
        </p:spPr>
        <p:txBody>
          <a:bodyPr wrap="square" rtlCol="0">
            <a:spAutoFit/>
          </a:bodyPr>
          <a:lstStyle/>
          <a:p>
            <a:r>
              <a:rPr lang="en-US" dirty="0"/>
              <a:t># (hash) can substitute for zero or more words.</a:t>
            </a:r>
          </a:p>
        </p:txBody>
      </p:sp>
      <p:sp>
        <p:nvSpPr>
          <p:cNvPr id="3" name="Footer Placeholder 2"/>
          <p:cNvSpPr>
            <a:spLocks noGrp="1"/>
          </p:cNvSpPr>
          <p:nvPr>
            <p:ph type="ftr" sz="quarter" idx="11"/>
          </p:nvPr>
        </p:nvSpPr>
        <p:spPr/>
        <p:txBody>
          <a:bodyPr/>
          <a:lstStyle/>
          <a:p>
            <a:r>
              <a:rPr lang="en-US" dirty="0" smtClean="0"/>
              <a:t>@jsonrow</a:t>
            </a:r>
            <a:endParaRPr lang="en-US" dirty="0"/>
          </a:p>
        </p:txBody>
      </p:sp>
      <p:sp>
        <p:nvSpPr>
          <p:cNvPr id="8" name="Oval 7">
            <a:extLst>
              <a:ext uri="{FF2B5EF4-FFF2-40B4-BE49-F238E27FC236}">
                <a16:creationId xmlns="" xmlns:a16="http://schemas.microsoft.com/office/drawing/2014/main" id="{98E12714-002A-8F45-B772-89E1E4B6AFAD}"/>
              </a:ext>
            </a:extLst>
          </p:cNvPr>
          <p:cNvSpPr/>
          <p:nvPr/>
        </p:nvSpPr>
        <p:spPr>
          <a:xfrm flipH="1">
            <a:off x="684212" y="3810000"/>
            <a:ext cx="10629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9" name="Rectangle: Rounded Corners 4">
            <a:extLst>
              <a:ext uri="{FF2B5EF4-FFF2-40B4-BE49-F238E27FC236}">
                <a16:creationId xmlns="" xmlns:a16="http://schemas.microsoft.com/office/drawing/2014/main" id="{C984AE45-7F4B-3E4E-A4AB-324EA04B080A}"/>
              </a:ext>
            </a:extLst>
          </p:cNvPr>
          <p:cNvSpPr/>
          <p:nvPr/>
        </p:nvSpPr>
        <p:spPr>
          <a:xfrm>
            <a:off x="2894012" y="38862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Topic exchange </a:t>
            </a:r>
            <a:endParaRPr lang="en-US" dirty="0"/>
          </a:p>
        </p:txBody>
      </p:sp>
      <p:cxnSp>
        <p:nvCxnSpPr>
          <p:cNvPr id="11" name="Straight Arrow Connector 10">
            <a:extLst>
              <a:ext uri="{FF2B5EF4-FFF2-40B4-BE49-F238E27FC236}">
                <a16:creationId xmlns="" xmlns:a16="http://schemas.microsoft.com/office/drawing/2014/main" id="{45AAEBCF-749E-FB43-8CB1-EAEA4AE8EF88}"/>
              </a:ext>
            </a:extLst>
          </p:cNvPr>
          <p:cNvCxnSpPr>
            <a:cxnSpLocks/>
            <a:stCxn id="8" idx="2"/>
            <a:endCxn id="9" idx="1"/>
          </p:cNvCxnSpPr>
          <p:nvPr/>
        </p:nvCxnSpPr>
        <p:spPr>
          <a:xfrm>
            <a:off x="1747143" y="4322118"/>
            <a:ext cx="1146869" cy="5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2">
            <a:extLst>
              <a:ext uri="{FF2B5EF4-FFF2-40B4-BE49-F238E27FC236}">
                <a16:creationId xmlns="" xmlns:a16="http://schemas.microsoft.com/office/drawing/2014/main" id="{F43E48B1-B1C1-FA45-AE69-A78BD07EA765}"/>
              </a:ext>
            </a:extLst>
          </p:cNvPr>
          <p:cNvSpPr/>
          <p:nvPr/>
        </p:nvSpPr>
        <p:spPr>
          <a:xfrm>
            <a:off x="8521403" y="2895600"/>
            <a:ext cx="849609"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4" name="Rectangle: Rounded Corners 7">
            <a:extLst>
              <a:ext uri="{FF2B5EF4-FFF2-40B4-BE49-F238E27FC236}">
                <a16:creationId xmlns="" xmlns:a16="http://schemas.microsoft.com/office/drawing/2014/main" id="{21B78B04-1092-CF42-80A7-21846DB82B0C}"/>
              </a:ext>
            </a:extLst>
          </p:cNvPr>
          <p:cNvSpPr/>
          <p:nvPr/>
        </p:nvSpPr>
        <p:spPr>
          <a:xfrm>
            <a:off x="8597603" y="4038600"/>
            <a:ext cx="849609"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5" name="Rectangle: Rounded Corners 9">
            <a:extLst>
              <a:ext uri="{FF2B5EF4-FFF2-40B4-BE49-F238E27FC236}">
                <a16:creationId xmlns="" xmlns:a16="http://schemas.microsoft.com/office/drawing/2014/main" id="{1AFE2ACF-FA76-624A-9515-B6DE4BD43A03}"/>
              </a:ext>
            </a:extLst>
          </p:cNvPr>
          <p:cNvSpPr/>
          <p:nvPr/>
        </p:nvSpPr>
        <p:spPr>
          <a:xfrm>
            <a:off x="8597603" y="5334000"/>
            <a:ext cx="925809"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6" name="TextBox 15">
            <a:extLst>
              <a:ext uri="{FF2B5EF4-FFF2-40B4-BE49-F238E27FC236}">
                <a16:creationId xmlns="" xmlns:a16="http://schemas.microsoft.com/office/drawing/2014/main" id="{6E8DC8CA-6C40-B54D-A397-C376073EB55B}"/>
              </a:ext>
            </a:extLst>
          </p:cNvPr>
          <p:cNvSpPr txBox="1"/>
          <p:nvPr/>
        </p:nvSpPr>
        <p:spPr>
          <a:xfrm rot="20398138">
            <a:off x="6790105" y="3013946"/>
            <a:ext cx="2287024" cy="523220"/>
          </a:xfrm>
          <a:prstGeom prst="rect">
            <a:avLst/>
          </a:prstGeom>
          <a:noFill/>
        </p:spPr>
        <p:txBody>
          <a:bodyPr wrap="square" rtlCol="0">
            <a:spAutoFit/>
          </a:bodyPr>
          <a:lstStyle/>
          <a:p>
            <a:pPr algn="l"/>
            <a:r>
              <a:rPr lang="en-US" dirty="0" smtClean="0"/>
              <a:t>*.</a:t>
            </a:r>
            <a:r>
              <a:rPr lang="en-US" sz="2800" dirty="0" err="1" smtClean="0"/>
              <a:t>tccc</a:t>
            </a:r>
            <a:r>
              <a:rPr lang="en-US" dirty="0" smtClean="0"/>
              <a:t>.*</a:t>
            </a:r>
            <a:endParaRPr lang="en-US" dirty="0"/>
          </a:p>
        </p:txBody>
      </p:sp>
      <p:cxnSp>
        <p:nvCxnSpPr>
          <p:cNvPr id="17" name="Straight Arrow Connector 16">
            <a:extLst>
              <a:ext uri="{FF2B5EF4-FFF2-40B4-BE49-F238E27FC236}">
                <a16:creationId xmlns="" xmlns:a16="http://schemas.microsoft.com/office/drawing/2014/main" id="{43EF946B-702D-7D42-9345-B8E6E59407C7}"/>
              </a:ext>
            </a:extLst>
          </p:cNvPr>
          <p:cNvCxnSpPr>
            <a:cxnSpLocks/>
            <a:stCxn id="9" idx="3"/>
            <a:endCxn id="13" idx="1"/>
          </p:cNvCxnSpPr>
          <p:nvPr/>
        </p:nvCxnSpPr>
        <p:spPr>
          <a:xfrm flipV="1">
            <a:off x="5321004" y="3244977"/>
            <a:ext cx="32003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EF4860F9-7D27-A542-A37E-F77796CAAC23}"/>
              </a:ext>
            </a:extLst>
          </p:cNvPr>
          <p:cNvCxnSpPr>
            <a:cxnSpLocks/>
            <a:stCxn id="9" idx="3"/>
            <a:endCxn id="14" idx="1"/>
          </p:cNvCxnSpPr>
          <p:nvPr/>
        </p:nvCxnSpPr>
        <p:spPr>
          <a:xfrm>
            <a:off x="5321004" y="4380459"/>
            <a:ext cx="32765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618A4F59-D514-A342-83E8-E31334D078F8}"/>
              </a:ext>
            </a:extLst>
          </p:cNvPr>
          <p:cNvCxnSpPr>
            <a:cxnSpLocks/>
            <a:stCxn id="9" idx="3"/>
            <a:endCxn id="15" idx="1"/>
          </p:cNvCxnSpPr>
          <p:nvPr/>
        </p:nvCxnSpPr>
        <p:spPr>
          <a:xfrm>
            <a:off x="5321004" y="4380459"/>
            <a:ext cx="32765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4B1ACD04-9615-B147-8D50-5866372EAEA5}"/>
              </a:ext>
            </a:extLst>
          </p:cNvPr>
          <p:cNvSpPr/>
          <p:nvPr/>
        </p:nvSpPr>
        <p:spPr>
          <a:xfrm flipH="1">
            <a:off x="10056812" y="2819400"/>
            <a:ext cx="91440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t>
            </a:r>
          </a:p>
        </p:txBody>
      </p:sp>
      <p:sp>
        <p:nvSpPr>
          <p:cNvPr id="21" name="Oval 20">
            <a:extLst>
              <a:ext uri="{FF2B5EF4-FFF2-40B4-BE49-F238E27FC236}">
                <a16:creationId xmlns="" xmlns:a16="http://schemas.microsoft.com/office/drawing/2014/main" id="{479A5C67-41DB-2A49-849D-E8F07512740D}"/>
              </a:ext>
            </a:extLst>
          </p:cNvPr>
          <p:cNvSpPr/>
          <p:nvPr/>
        </p:nvSpPr>
        <p:spPr>
          <a:xfrm flipH="1">
            <a:off x="10133012" y="39624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22" name="Oval 21">
            <a:extLst>
              <a:ext uri="{FF2B5EF4-FFF2-40B4-BE49-F238E27FC236}">
                <a16:creationId xmlns="" xmlns:a16="http://schemas.microsoft.com/office/drawing/2014/main" id="{2672164B-4C01-6D44-B5E7-F0293F56E78E}"/>
              </a:ext>
            </a:extLst>
          </p:cNvPr>
          <p:cNvSpPr/>
          <p:nvPr/>
        </p:nvSpPr>
        <p:spPr>
          <a:xfrm flipH="1">
            <a:off x="10209212" y="5334000"/>
            <a:ext cx="838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a:t>
            </a:r>
            <a:endParaRPr lang="en-US" sz="1600" dirty="0"/>
          </a:p>
        </p:txBody>
      </p:sp>
      <p:cxnSp>
        <p:nvCxnSpPr>
          <p:cNvPr id="23" name="Straight Arrow Connector 22">
            <a:extLst>
              <a:ext uri="{FF2B5EF4-FFF2-40B4-BE49-F238E27FC236}">
                <a16:creationId xmlns="" xmlns:a16="http://schemas.microsoft.com/office/drawing/2014/main" id="{C26993FA-3054-3244-8ACC-4EB79E2C6E38}"/>
              </a:ext>
            </a:extLst>
          </p:cNvPr>
          <p:cNvCxnSpPr>
            <a:cxnSpLocks/>
            <a:stCxn id="13" idx="3"/>
            <a:endCxn id="20" idx="6"/>
          </p:cNvCxnSpPr>
          <p:nvPr/>
        </p:nvCxnSpPr>
        <p:spPr>
          <a:xfrm flipV="1">
            <a:off x="9371012" y="3238501"/>
            <a:ext cx="685800"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880F0F40-144F-B542-9AA7-BE4B29F4CC42}"/>
              </a:ext>
            </a:extLst>
          </p:cNvPr>
          <p:cNvCxnSpPr>
            <a:cxnSpLocks/>
            <a:stCxn id="14" idx="3"/>
            <a:endCxn id="21" idx="6"/>
          </p:cNvCxnSpPr>
          <p:nvPr/>
        </p:nvCxnSpPr>
        <p:spPr>
          <a:xfrm>
            <a:off x="9447212" y="4388441"/>
            <a:ext cx="685800"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E17C5110-CA13-F741-AD04-1C732E1FE1CA}"/>
              </a:ext>
            </a:extLst>
          </p:cNvPr>
          <p:cNvCxnSpPr>
            <a:cxnSpLocks/>
            <a:stCxn id="15" idx="3"/>
            <a:endCxn id="22" idx="6"/>
          </p:cNvCxnSpPr>
          <p:nvPr/>
        </p:nvCxnSpPr>
        <p:spPr>
          <a:xfrm>
            <a:off x="9523412" y="5692968"/>
            <a:ext cx="685800" cy="3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6E8DC8CA-6C40-B54D-A397-C376073EB55B}"/>
              </a:ext>
            </a:extLst>
          </p:cNvPr>
          <p:cNvSpPr txBox="1"/>
          <p:nvPr/>
        </p:nvSpPr>
        <p:spPr>
          <a:xfrm>
            <a:off x="6932612" y="3962400"/>
            <a:ext cx="2287024" cy="523220"/>
          </a:xfrm>
          <a:prstGeom prst="rect">
            <a:avLst/>
          </a:prstGeom>
          <a:noFill/>
        </p:spPr>
        <p:txBody>
          <a:bodyPr wrap="square" rtlCol="0">
            <a:spAutoFit/>
          </a:bodyPr>
          <a:lstStyle/>
          <a:p>
            <a:pPr algn="l"/>
            <a:r>
              <a:rPr lang="en-US" dirty="0" smtClean="0"/>
              <a:t>*.*.</a:t>
            </a:r>
            <a:r>
              <a:rPr lang="en-US" sz="2800" dirty="0" smtClean="0"/>
              <a:t>tccc.23</a:t>
            </a:r>
            <a:endParaRPr lang="en-US" sz="2800" dirty="0"/>
          </a:p>
        </p:txBody>
      </p:sp>
      <p:sp>
        <p:nvSpPr>
          <p:cNvPr id="27" name="TextBox 26">
            <a:extLst>
              <a:ext uri="{FF2B5EF4-FFF2-40B4-BE49-F238E27FC236}">
                <a16:creationId xmlns="" xmlns:a16="http://schemas.microsoft.com/office/drawing/2014/main" id="{6E8DC8CA-6C40-B54D-A397-C376073EB55B}"/>
              </a:ext>
            </a:extLst>
          </p:cNvPr>
          <p:cNvSpPr txBox="1"/>
          <p:nvPr/>
        </p:nvSpPr>
        <p:spPr>
          <a:xfrm rot="1232990">
            <a:off x="7588627" y="4946073"/>
            <a:ext cx="1087904" cy="523220"/>
          </a:xfrm>
          <a:prstGeom prst="rect">
            <a:avLst/>
          </a:prstGeom>
          <a:noFill/>
        </p:spPr>
        <p:txBody>
          <a:bodyPr wrap="square" rtlCol="0">
            <a:spAutoFit/>
          </a:bodyPr>
          <a:lstStyle/>
          <a:p>
            <a:pPr algn="l"/>
            <a:r>
              <a:rPr lang="en-US" sz="2800" dirty="0" err="1"/>
              <a:t>t</a:t>
            </a:r>
            <a:r>
              <a:rPr lang="en-US" sz="2800" dirty="0" err="1" smtClean="0"/>
              <a:t>ccc</a:t>
            </a:r>
            <a:r>
              <a:rPr lang="en-US" dirty="0" smtClean="0"/>
              <a:t>.#</a:t>
            </a:r>
            <a:endParaRPr lang="en-US" dirty="0"/>
          </a:p>
        </p:txBody>
      </p:sp>
      <p:sp>
        <p:nvSpPr>
          <p:cNvPr id="6" name="TextBox 5"/>
          <p:cNvSpPr txBox="1"/>
          <p:nvPr/>
        </p:nvSpPr>
        <p:spPr>
          <a:xfrm>
            <a:off x="6627812" y="5638800"/>
            <a:ext cx="1420582" cy="523220"/>
          </a:xfrm>
          <a:prstGeom prst="rect">
            <a:avLst/>
          </a:prstGeom>
          <a:noFill/>
        </p:spPr>
        <p:txBody>
          <a:bodyPr wrap="none" rtlCol="0">
            <a:spAutoFit/>
          </a:bodyPr>
          <a:lstStyle/>
          <a:p>
            <a:r>
              <a:rPr lang="en-US" sz="2800" dirty="0" smtClean="0"/>
              <a:t>Bindings</a:t>
            </a:r>
            <a:endParaRPr lang="en-US" sz="2800" dirty="0"/>
          </a:p>
        </p:txBody>
      </p:sp>
    </p:spTree>
    <p:extLst>
      <p:ext uri="{BB962C8B-B14F-4D97-AF65-F5344CB8AC3E}">
        <p14:creationId xmlns:p14="http://schemas.microsoft.com/office/powerpoint/2010/main" val="54828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Request Example</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Oval 4">
            <a:extLst>
              <a:ext uri="{FF2B5EF4-FFF2-40B4-BE49-F238E27FC236}">
                <a16:creationId xmlns="" xmlns:a16="http://schemas.microsoft.com/office/drawing/2014/main" id="{98E12714-002A-8F45-B772-89E1E4B6AFAD}"/>
              </a:ext>
            </a:extLst>
          </p:cNvPr>
          <p:cNvSpPr/>
          <p:nvPr/>
        </p:nvSpPr>
        <p:spPr>
          <a:xfrm flipH="1">
            <a:off x="227012" y="3810000"/>
            <a:ext cx="10629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Rectangle: Rounded Corners 4">
            <a:extLst>
              <a:ext uri="{FF2B5EF4-FFF2-40B4-BE49-F238E27FC236}">
                <a16:creationId xmlns="" xmlns:a16="http://schemas.microsoft.com/office/drawing/2014/main" id="{C984AE45-7F4B-3E4E-A4AB-324EA04B080A}"/>
              </a:ext>
            </a:extLst>
          </p:cNvPr>
          <p:cNvSpPr/>
          <p:nvPr/>
        </p:nvSpPr>
        <p:spPr>
          <a:xfrm>
            <a:off x="1979612" y="3810000"/>
            <a:ext cx="762000"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7" name="Straight Arrow Connector 6">
            <a:extLst>
              <a:ext uri="{FF2B5EF4-FFF2-40B4-BE49-F238E27FC236}">
                <a16:creationId xmlns="" xmlns:a16="http://schemas.microsoft.com/office/drawing/2014/main" id="{45AAEBCF-749E-FB43-8CB1-EAEA4AE8EF88}"/>
              </a:ext>
            </a:extLst>
          </p:cNvPr>
          <p:cNvCxnSpPr>
            <a:cxnSpLocks/>
            <a:stCxn id="5" idx="2"/>
            <a:endCxn id="6" idx="1"/>
          </p:cNvCxnSpPr>
          <p:nvPr/>
        </p:nvCxnSpPr>
        <p:spPr>
          <a:xfrm flipV="1">
            <a:off x="1289943" y="4304259"/>
            <a:ext cx="689669"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9">
            <a:extLst>
              <a:ext uri="{FF2B5EF4-FFF2-40B4-BE49-F238E27FC236}">
                <a16:creationId xmlns="" xmlns:a16="http://schemas.microsoft.com/office/drawing/2014/main" id="{1AFE2ACF-FA76-624A-9515-B6DE4BD43A03}"/>
              </a:ext>
            </a:extLst>
          </p:cNvPr>
          <p:cNvSpPr/>
          <p:nvPr/>
        </p:nvSpPr>
        <p:spPr>
          <a:xfrm>
            <a:off x="5332414" y="51054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11" name="Straight Arrow Connector 10">
            <a:extLst>
              <a:ext uri="{FF2B5EF4-FFF2-40B4-BE49-F238E27FC236}">
                <a16:creationId xmlns="" xmlns:a16="http://schemas.microsoft.com/office/drawing/2014/main" id="{EF4860F9-7D27-A542-A37E-F77796CAAC23}"/>
              </a:ext>
            </a:extLst>
          </p:cNvPr>
          <p:cNvCxnSpPr>
            <a:cxnSpLocks/>
            <a:stCxn id="6" idx="3"/>
            <a:endCxn id="42" idx="1"/>
          </p:cNvCxnSpPr>
          <p:nvPr/>
        </p:nvCxnSpPr>
        <p:spPr>
          <a:xfrm flipV="1">
            <a:off x="2741612" y="4294284"/>
            <a:ext cx="2590802" cy="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618A4F59-D514-A342-83E8-E31334D078F8}"/>
              </a:ext>
            </a:extLst>
          </p:cNvPr>
          <p:cNvCxnSpPr>
            <a:cxnSpLocks/>
            <a:stCxn id="6" idx="3"/>
            <a:endCxn id="9" idx="1"/>
          </p:cNvCxnSpPr>
          <p:nvPr/>
        </p:nvCxnSpPr>
        <p:spPr>
          <a:xfrm>
            <a:off x="2741612" y="4304259"/>
            <a:ext cx="2590802" cy="1133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880F0F40-144F-B542-9AA7-BE4B29F4CC42}"/>
              </a:ext>
            </a:extLst>
          </p:cNvPr>
          <p:cNvCxnSpPr>
            <a:cxnSpLocks/>
            <a:stCxn id="42" idx="3"/>
            <a:endCxn id="55" idx="6"/>
          </p:cNvCxnSpPr>
          <p:nvPr/>
        </p:nvCxnSpPr>
        <p:spPr>
          <a:xfrm>
            <a:off x="6094413" y="4294284"/>
            <a:ext cx="761999" cy="27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E17C5110-CA13-F741-AD04-1C732E1FE1CA}"/>
              </a:ext>
            </a:extLst>
          </p:cNvPr>
          <p:cNvCxnSpPr>
            <a:cxnSpLocks/>
            <a:stCxn id="9" idx="3"/>
            <a:endCxn id="37" idx="6"/>
          </p:cNvCxnSpPr>
          <p:nvPr/>
        </p:nvCxnSpPr>
        <p:spPr>
          <a:xfrm>
            <a:off x="6094413" y="5437284"/>
            <a:ext cx="761999" cy="78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6E8DC8CA-6C40-B54D-A397-C376073EB55B}"/>
              </a:ext>
            </a:extLst>
          </p:cNvPr>
          <p:cNvSpPr txBox="1"/>
          <p:nvPr/>
        </p:nvSpPr>
        <p:spPr>
          <a:xfrm>
            <a:off x="3800721" y="3810000"/>
            <a:ext cx="2287024" cy="523220"/>
          </a:xfrm>
          <a:prstGeom prst="rect">
            <a:avLst/>
          </a:prstGeom>
          <a:noFill/>
        </p:spPr>
        <p:txBody>
          <a:bodyPr wrap="square" rtlCol="0">
            <a:spAutoFit/>
          </a:bodyPr>
          <a:lstStyle/>
          <a:p>
            <a:pPr algn="l"/>
            <a:r>
              <a:rPr lang="en-US" sz="2800" dirty="0" err="1" smtClean="0"/>
              <a:t>cnc.emea</a:t>
            </a:r>
            <a:endParaRPr lang="en-US" sz="2800" dirty="0"/>
          </a:p>
        </p:txBody>
      </p:sp>
      <p:sp>
        <p:nvSpPr>
          <p:cNvPr id="27" name="TextBox 26">
            <a:extLst>
              <a:ext uri="{FF2B5EF4-FFF2-40B4-BE49-F238E27FC236}">
                <a16:creationId xmlns="" xmlns:a16="http://schemas.microsoft.com/office/drawing/2014/main" id="{6E8DC8CA-6C40-B54D-A397-C376073EB55B}"/>
              </a:ext>
            </a:extLst>
          </p:cNvPr>
          <p:cNvSpPr txBox="1"/>
          <p:nvPr/>
        </p:nvSpPr>
        <p:spPr>
          <a:xfrm rot="1471826">
            <a:off x="4469353" y="4843791"/>
            <a:ext cx="985958" cy="523220"/>
          </a:xfrm>
          <a:prstGeom prst="rect">
            <a:avLst/>
          </a:prstGeom>
          <a:noFill/>
        </p:spPr>
        <p:txBody>
          <a:bodyPr wrap="square" rtlCol="0">
            <a:spAutoFit/>
          </a:bodyPr>
          <a:lstStyle/>
          <a:p>
            <a:pPr algn="l"/>
            <a:r>
              <a:rPr lang="en-US" sz="2800" dirty="0" smtClean="0"/>
              <a:t>im.jp</a:t>
            </a:r>
            <a:endParaRPr lang="en-US" sz="2800" dirty="0"/>
          </a:p>
        </p:txBody>
      </p:sp>
      <p:cxnSp>
        <p:nvCxnSpPr>
          <p:cNvPr id="32" name="Straight Arrow Connector 31">
            <a:extLst>
              <a:ext uri="{FF2B5EF4-FFF2-40B4-BE49-F238E27FC236}">
                <a16:creationId xmlns="" xmlns:a16="http://schemas.microsoft.com/office/drawing/2014/main" id="{EF4860F9-7D27-A542-A37E-F77796CAAC23}"/>
              </a:ext>
            </a:extLst>
          </p:cNvPr>
          <p:cNvCxnSpPr>
            <a:cxnSpLocks/>
            <a:stCxn id="6" idx="3"/>
            <a:endCxn id="43" idx="1"/>
          </p:cNvCxnSpPr>
          <p:nvPr/>
        </p:nvCxnSpPr>
        <p:spPr>
          <a:xfrm flipV="1">
            <a:off x="2741612" y="3234276"/>
            <a:ext cx="2568894" cy="1069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 xmlns:a16="http://schemas.microsoft.com/office/drawing/2014/main" id="{479A5C67-41DB-2A49-849D-E8F07512740D}"/>
              </a:ext>
            </a:extLst>
          </p:cNvPr>
          <p:cNvSpPr/>
          <p:nvPr/>
        </p:nvSpPr>
        <p:spPr>
          <a:xfrm flipH="1">
            <a:off x="6856412" y="50800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39" name="TextBox 38"/>
          <p:cNvSpPr txBox="1"/>
          <p:nvPr/>
        </p:nvSpPr>
        <p:spPr>
          <a:xfrm>
            <a:off x="0" y="3198167"/>
            <a:ext cx="2271263" cy="461665"/>
          </a:xfrm>
          <a:prstGeom prst="rect">
            <a:avLst/>
          </a:prstGeom>
          <a:noFill/>
        </p:spPr>
        <p:txBody>
          <a:bodyPr wrap="none" rtlCol="0">
            <a:spAutoFit/>
          </a:bodyPr>
          <a:lstStyle/>
          <a:p>
            <a:r>
              <a:rPr lang="en-US" dirty="0" smtClean="0"/>
              <a:t>Analysis Request</a:t>
            </a:r>
            <a:endParaRPr lang="en-US" dirty="0"/>
          </a:p>
        </p:txBody>
      </p:sp>
      <p:sp>
        <p:nvSpPr>
          <p:cNvPr id="42" name="Rectangle: Rounded Corners 9">
            <a:extLst>
              <a:ext uri="{FF2B5EF4-FFF2-40B4-BE49-F238E27FC236}">
                <a16:creationId xmlns="" xmlns:a16="http://schemas.microsoft.com/office/drawing/2014/main" id="{1AFE2ACF-FA76-624A-9515-B6DE4BD43A03}"/>
              </a:ext>
            </a:extLst>
          </p:cNvPr>
          <p:cNvSpPr/>
          <p:nvPr/>
        </p:nvSpPr>
        <p:spPr>
          <a:xfrm>
            <a:off x="5332414" y="39624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43" name="Rectangle: Rounded Corners 9">
            <a:extLst>
              <a:ext uri="{FF2B5EF4-FFF2-40B4-BE49-F238E27FC236}">
                <a16:creationId xmlns="" xmlns:a16="http://schemas.microsoft.com/office/drawing/2014/main" id="{1AFE2ACF-FA76-624A-9515-B6DE4BD43A03}"/>
              </a:ext>
            </a:extLst>
          </p:cNvPr>
          <p:cNvSpPr/>
          <p:nvPr/>
        </p:nvSpPr>
        <p:spPr>
          <a:xfrm>
            <a:off x="5310506" y="2902392"/>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55" name="Oval 54">
            <a:extLst>
              <a:ext uri="{FF2B5EF4-FFF2-40B4-BE49-F238E27FC236}">
                <a16:creationId xmlns="" xmlns:a16="http://schemas.microsoft.com/office/drawing/2014/main" id="{479A5C67-41DB-2A49-849D-E8F07512740D}"/>
              </a:ext>
            </a:extLst>
          </p:cNvPr>
          <p:cNvSpPr/>
          <p:nvPr/>
        </p:nvSpPr>
        <p:spPr>
          <a:xfrm flipH="1">
            <a:off x="6856412" y="38862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sp>
        <p:nvSpPr>
          <p:cNvPr id="56" name="Oval 55">
            <a:extLst>
              <a:ext uri="{FF2B5EF4-FFF2-40B4-BE49-F238E27FC236}">
                <a16:creationId xmlns="" xmlns:a16="http://schemas.microsoft.com/office/drawing/2014/main" id="{479A5C67-41DB-2A49-849D-E8F07512740D}"/>
              </a:ext>
            </a:extLst>
          </p:cNvPr>
          <p:cNvSpPr/>
          <p:nvPr/>
        </p:nvSpPr>
        <p:spPr>
          <a:xfrm flipH="1">
            <a:off x="6856412" y="28194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cxnSp>
        <p:nvCxnSpPr>
          <p:cNvPr id="59" name="Straight Arrow Connector 58">
            <a:extLst>
              <a:ext uri="{FF2B5EF4-FFF2-40B4-BE49-F238E27FC236}">
                <a16:creationId xmlns="" xmlns:a16="http://schemas.microsoft.com/office/drawing/2014/main" id="{880F0F40-144F-B542-9AA7-BE4B29F4CC42}"/>
              </a:ext>
            </a:extLst>
          </p:cNvPr>
          <p:cNvCxnSpPr>
            <a:cxnSpLocks/>
            <a:stCxn id="43" idx="3"/>
            <a:endCxn id="56" idx="6"/>
          </p:cNvCxnSpPr>
          <p:nvPr/>
        </p:nvCxnSpPr>
        <p:spPr>
          <a:xfrm>
            <a:off x="6072505" y="3234276"/>
            <a:ext cx="783907" cy="21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 xmlns:a16="http://schemas.microsoft.com/office/drawing/2014/main" id="{6E8DC8CA-6C40-B54D-A397-C376073EB55B}"/>
              </a:ext>
            </a:extLst>
          </p:cNvPr>
          <p:cNvSpPr txBox="1"/>
          <p:nvPr/>
        </p:nvSpPr>
        <p:spPr>
          <a:xfrm rot="20255848">
            <a:off x="3793988" y="2930662"/>
            <a:ext cx="2287024" cy="523220"/>
          </a:xfrm>
          <a:prstGeom prst="rect">
            <a:avLst/>
          </a:prstGeom>
          <a:noFill/>
        </p:spPr>
        <p:txBody>
          <a:bodyPr wrap="square" rtlCol="0">
            <a:spAutoFit/>
          </a:bodyPr>
          <a:lstStyle/>
          <a:p>
            <a:pPr algn="l"/>
            <a:r>
              <a:rPr lang="en-US" sz="2800" dirty="0" smtClean="0"/>
              <a:t>3dp.amer</a:t>
            </a:r>
            <a:endParaRPr lang="en-US" sz="2800" dirty="0"/>
          </a:p>
        </p:txBody>
      </p:sp>
      <p:sp>
        <p:nvSpPr>
          <p:cNvPr id="78" name="TextBox 77"/>
          <p:cNvSpPr txBox="1"/>
          <p:nvPr/>
        </p:nvSpPr>
        <p:spPr>
          <a:xfrm>
            <a:off x="7923212" y="2992735"/>
            <a:ext cx="2861040" cy="461665"/>
          </a:xfrm>
          <a:prstGeom prst="rect">
            <a:avLst/>
          </a:prstGeom>
          <a:noFill/>
        </p:spPr>
        <p:txBody>
          <a:bodyPr wrap="none" rtlCol="0">
            <a:spAutoFit/>
          </a:bodyPr>
          <a:lstStyle/>
          <a:p>
            <a:r>
              <a:rPr lang="en-US" dirty="0" smtClean="0"/>
              <a:t>3DP America Analysis</a:t>
            </a:r>
            <a:endParaRPr lang="en-US" dirty="0"/>
          </a:p>
        </p:txBody>
      </p:sp>
      <p:sp>
        <p:nvSpPr>
          <p:cNvPr id="79" name="TextBox 78"/>
          <p:cNvSpPr txBox="1"/>
          <p:nvPr/>
        </p:nvSpPr>
        <p:spPr>
          <a:xfrm>
            <a:off x="7923212" y="4038600"/>
            <a:ext cx="2211183" cy="461665"/>
          </a:xfrm>
          <a:prstGeom prst="rect">
            <a:avLst/>
          </a:prstGeom>
          <a:noFill/>
        </p:spPr>
        <p:txBody>
          <a:bodyPr wrap="none" rtlCol="0">
            <a:spAutoFit/>
          </a:bodyPr>
          <a:lstStyle/>
          <a:p>
            <a:r>
              <a:rPr lang="en-US" dirty="0" smtClean="0"/>
              <a:t>CNC UK Analysis</a:t>
            </a:r>
            <a:endParaRPr lang="en-US" dirty="0"/>
          </a:p>
        </p:txBody>
      </p:sp>
      <p:sp>
        <p:nvSpPr>
          <p:cNvPr id="80" name="TextBox 79"/>
          <p:cNvSpPr txBox="1"/>
          <p:nvPr/>
        </p:nvSpPr>
        <p:spPr>
          <a:xfrm>
            <a:off x="7948241" y="5334000"/>
            <a:ext cx="4240584" cy="461665"/>
          </a:xfrm>
          <a:prstGeom prst="rect">
            <a:avLst/>
          </a:prstGeom>
          <a:noFill/>
        </p:spPr>
        <p:txBody>
          <a:bodyPr wrap="none" rtlCol="0">
            <a:spAutoFit/>
          </a:bodyPr>
          <a:lstStyle/>
          <a:p>
            <a:r>
              <a:rPr lang="en-US" dirty="0" smtClean="0"/>
              <a:t>Injection Molding Japan Analysis</a:t>
            </a:r>
            <a:endParaRPr lang="en-US" dirty="0"/>
          </a:p>
        </p:txBody>
      </p:sp>
      <p:sp>
        <p:nvSpPr>
          <p:cNvPr id="81" name="Rectangle: Rounded Corners 9">
            <a:extLst>
              <a:ext uri="{FF2B5EF4-FFF2-40B4-BE49-F238E27FC236}">
                <a16:creationId xmlns="" xmlns:a16="http://schemas.microsoft.com/office/drawing/2014/main" id="{1AFE2ACF-FA76-624A-9515-B6DE4BD43A03}"/>
              </a:ext>
            </a:extLst>
          </p:cNvPr>
          <p:cNvSpPr/>
          <p:nvPr/>
        </p:nvSpPr>
        <p:spPr>
          <a:xfrm>
            <a:off x="5346066" y="1981200"/>
            <a:ext cx="761999" cy="663768"/>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82" name="Straight Arrow Connector 81">
            <a:extLst>
              <a:ext uri="{FF2B5EF4-FFF2-40B4-BE49-F238E27FC236}">
                <a16:creationId xmlns="" xmlns:a16="http://schemas.microsoft.com/office/drawing/2014/main" id="{880F0F40-144F-B542-9AA7-BE4B29F4CC42}"/>
              </a:ext>
            </a:extLst>
          </p:cNvPr>
          <p:cNvCxnSpPr>
            <a:cxnSpLocks/>
            <a:endCxn id="83" idx="6"/>
          </p:cNvCxnSpPr>
          <p:nvPr/>
        </p:nvCxnSpPr>
        <p:spPr>
          <a:xfrm flipV="1">
            <a:off x="6113145" y="2264718"/>
            <a:ext cx="743267" cy="2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 xmlns:a16="http://schemas.microsoft.com/office/drawing/2014/main" id="{479A5C67-41DB-2A49-849D-E8F07512740D}"/>
              </a:ext>
            </a:extLst>
          </p:cNvPr>
          <p:cNvSpPr/>
          <p:nvPr/>
        </p:nvSpPr>
        <p:spPr>
          <a:xfrm flipH="1">
            <a:off x="6856412" y="1828800"/>
            <a:ext cx="925809"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C</a:t>
            </a:r>
            <a:endParaRPr lang="en-US" sz="1800" dirty="0"/>
          </a:p>
        </p:txBody>
      </p:sp>
      <p:cxnSp>
        <p:nvCxnSpPr>
          <p:cNvPr id="84" name="Straight Arrow Connector 83">
            <a:extLst>
              <a:ext uri="{FF2B5EF4-FFF2-40B4-BE49-F238E27FC236}">
                <a16:creationId xmlns="" xmlns:a16="http://schemas.microsoft.com/office/drawing/2014/main" id="{EF4860F9-7D27-A542-A37E-F77796CAAC23}"/>
              </a:ext>
            </a:extLst>
          </p:cNvPr>
          <p:cNvCxnSpPr>
            <a:cxnSpLocks/>
            <a:endCxn id="81" idx="1"/>
          </p:cNvCxnSpPr>
          <p:nvPr/>
        </p:nvCxnSpPr>
        <p:spPr>
          <a:xfrm flipV="1">
            <a:off x="2665412" y="2313084"/>
            <a:ext cx="2680654" cy="184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19549999">
            <a:off x="4505608" y="2234250"/>
            <a:ext cx="364202" cy="523220"/>
          </a:xfrm>
          <a:prstGeom prst="rect">
            <a:avLst/>
          </a:prstGeom>
          <a:noFill/>
        </p:spPr>
        <p:txBody>
          <a:bodyPr wrap="none" rtlCol="0">
            <a:spAutoFit/>
          </a:bodyPr>
          <a:lstStyle/>
          <a:p>
            <a:r>
              <a:rPr lang="en-US" sz="2800" dirty="0"/>
              <a:t>#</a:t>
            </a:r>
          </a:p>
        </p:txBody>
      </p:sp>
      <p:sp>
        <p:nvSpPr>
          <p:cNvPr id="88" name="TextBox 87"/>
          <p:cNvSpPr txBox="1"/>
          <p:nvPr/>
        </p:nvSpPr>
        <p:spPr>
          <a:xfrm>
            <a:off x="7923212" y="2057400"/>
            <a:ext cx="2192460" cy="461665"/>
          </a:xfrm>
          <a:prstGeom prst="rect">
            <a:avLst/>
          </a:prstGeom>
          <a:noFill/>
        </p:spPr>
        <p:txBody>
          <a:bodyPr wrap="none" rtlCol="0">
            <a:spAutoFit/>
          </a:bodyPr>
          <a:lstStyle/>
          <a:p>
            <a:r>
              <a:rPr lang="en-US" dirty="0" smtClean="0"/>
              <a:t>Analysis Archive</a:t>
            </a:r>
            <a:endParaRPr lang="en-US" dirty="0"/>
          </a:p>
        </p:txBody>
      </p:sp>
    </p:spTree>
    <p:extLst>
      <p:ext uri="{BB962C8B-B14F-4D97-AF65-F5344CB8AC3E}">
        <p14:creationId xmlns:p14="http://schemas.microsoft.com/office/powerpoint/2010/main" val="376331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Consumers Demo</a:t>
            </a:r>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t="16583" b="16583"/>
          <a:stretch>
            <a:fillRect/>
          </a:stretch>
        </p:blipFill>
        <p:spPr/>
      </p:pic>
      <p:sp>
        <p:nvSpPr>
          <p:cNvPr id="5" name="Footer Placeholder 4"/>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369543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7722AF-A2F1-EA42-9015-BE9DB6B90BA9}"/>
              </a:ext>
            </a:extLst>
          </p:cNvPr>
          <p:cNvSpPr>
            <a:spLocks noGrp="1"/>
          </p:cNvSpPr>
          <p:nvPr>
            <p:ph type="title"/>
          </p:nvPr>
        </p:nvSpPr>
        <p:spPr/>
        <p:txBody>
          <a:bodyPr/>
          <a:lstStyle/>
          <a:p>
            <a:r>
              <a:rPr lang="en-US" dirty="0" err="1"/>
              <a:t>Rabbitmq</a:t>
            </a:r>
            <a:r>
              <a:rPr lang="en-US" dirty="0"/>
              <a:t> </a:t>
            </a:r>
            <a:r>
              <a:rPr lang="en-US" dirty="0" smtClean="0"/>
              <a:t>Use Cases</a:t>
            </a:r>
            <a:endParaRPr lang="en-US" dirty="0"/>
          </a:p>
        </p:txBody>
      </p:sp>
      <p:sp>
        <p:nvSpPr>
          <p:cNvPr id="3" name="Content Placeholder 2">
            <a:extLst>
              <a:ext uri="{FF2B5EF4-FFF2-40B4-BE49-F238E27FC236}">
                <a16:creationId xmlns="" xmlns:a16="http://schemas.microsoft.com/office/drawing/2014/main" id="{281E53C3-C76E-E246-B811-36479B204C6E}"/>
              </a:ext>
            </a:extLst>
          </p:cNvPr>
          <p:cNvSpPr>
            <a:spLocks noGrp="1"/>
          </p:cNvSpPr>
          <p:nvPr>
            <p:ph idx="1"/>
          </p:nvPr>
        </p:nvSpPr>
        <p:spPr>
          <a:xfrm>
            <a:off x="1266658" y="2133893"/>
            <a:ext cx="10055781" cy="3809708"/>
          </a:xfrm>
        </p:spPr>
        <p:txBody>
          <a:bodyPr>
            <a:normAutofit lnSpcReduction="10000"/>
          </a:bodyPr>
          <a:lstStyle/>
          <a:p>
            <a:r>
              <a:rPr lang="en-US" b="1" dirty="0"/>
              <a:t>Good</a:t>
            </a:r>
          </a:p>
          <a:p>
            <a:r>
              <a:rPr lang="en-US" dirty="0"/>
              <a:t>Event Stream</a:t>
            </a:r>
          </a:p>
          <a:p>
            <a:r>
              <a:rPr lang="en-US" dirty="0"/>
              <a:t>Connecting apps new and old written in different languages </a:t>
            </a:r>
          </a:p>
          <a:p>
            <a:r>
              <a:rPr lang="en-US" dirty="0" smtClean="0"/>
              <a:t>When </a:t>
            </a:r>
            <a:r>
              <a:rPr lang="en-US" dirty="0"/>
              <a:t>you are uncertain </a:t>
            </a:r>
            <a:r>
              <a:rPr lang="en-US" dirty="0" err="1" smtClean="0"/>
              <a:t>RabbitMQ</a:t>
            </a:r>
            <a:r>
              <a:rPr lang="en-US" dirty="0" smtClean="0"/>
              <a:t> </a:t>
            </a:r>
            <a:r>
              <a:rPr lang="en-US" dirty="0"/>
              <a:t>is a </a:t>
            </a:r>
            <a:r>
              <a:rPr lang="en-US" dirty="0" smtClean="0"/>
              <a:t>certain choice</a:t>
            </a:r>
          </a:p>
          <a:p>
            <a:r>
              <a:rPr lang="en-US" dirty="0" smtClean="0"/>
              <a:t> </a:t>
            </a:r>
            <a:r>
              <a:rPr lang="en-US" dirty="0"/>
              <a:t>multi </a:t>
            </a:r>
            <a:r>
              <a:rPr lang="en-US" dirty="0" smtClean="0"/>
              <a:t>protocol and </a:t>
            </a:r>
            <a:r>
              <a:rPr lang="en-US" dirty="0"/>
              <a:t>patterns </a:t>
            </a:r>
          </a:p>
          <a:p>
            <a:r>
              <a:rPr lang="en-US" dirty="0" smtClean="0"/>
              <a:t>Federation between data centers</a:t>
            </a:r>
          </a:p>
          <a:p>
            <a:r>
              <a:rPr lang="en-US" b="1" dirty="0" smtClean="0"/>
              <a:t>Bad</a:t>
            </a:r>
            <a:endParaRPr lang="en-US" b="1" dirty="0"/>
          </a:p>
          <a:p>
            <a:r>
              <a:rPr lang="en-US" dirty="0"/>
              <a:t>Large binary videos and images</a:t>
            </a:r>
          </a:p>
          <a:p>
            <a:r>
              <a:rPr lang="en-US" dirty="0"/>
              <a:t>Use as a data store large </a:t>
            </a:r>
            <a:r>
              <a:rPr lang="en-US" dirty="0" smtClean="0"/>
              <a:t>queues</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28662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9D98D7-1A37-3B46-9F52-28196C859D7B}"/>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 xmlns:a16="http://schemas.microsoft.com/office/drawing/2014/main" id="{886AE7E1-E8C6-9946-9790-4CC0B63F0BDC}"/>
              </a:ext>
            </a:extLst>
          </p:cNvPr>
          <p:cNvSpPr>
            <a:spLocks noGrp="1"/>
          </p:cNvSpPr>
          <p:nvPr>
            <p:ph idx="1"/>
          </p:nvPr>
        </p:nvSpPr>
        <p:spPr>
          <a:xfrm>
            <a:off x="1195221" y="2055582"/>
            <a:ext cx="10055781" cy="4023360"/>
          </a:xfrm>
        </p:spPr>
        <p:txBody>
          <a:bodyPr>
            <a:normAutofit/>
          </a:bodyPr>
          <a:lstStyle/>
          <a:p>
            <a:pPr marL="0" indent="0">
              <a:buNone/>
            </a:pPr>
            <a:r>
              <a:rPr lang="en-US" sz="2800" dirty="0" smtClean="0"/>
              <a:t>Stay up to date with clients, </a:t>
            </a:r>
            <a:r>
              <a:rPr lang="en-US" sz="2800" dirty="0" err="1" smtClean="0"/>
              <a:t>rabbitmq</a:t>
            </a:r>
            <a:r>
              <a:rPr lang="en-US" sz="2800" dirty="0" smtClean="0"/>
              <a:t>, and </a:t>
            </a:r>
            <a:r>
              <a:rPr lang="en-US" sz="2800" dirty="0" err="1" smtClean="0"/>
              <a:t>erlang</a:t>
            </a:r>
            <a:endParaRPr lang="en-US" sz="2800" dirty="0"/>
          </a:p>
          <a:p>
            <a:pPr marL="0" indent="0">
              <a:buNone/>
            </a:pPr>
            <a:r>
              <a:rPr lang="en-US" sz="2800" dirty="0" smtClean="0"/>
              <a:t>Connections </a:t>
            </a:r>
            <a:r>
              <a:rPr lang="en-US" sz="2800" dirty="0"/>
              <a:t>- </a:t>
            </a:r>
            <a:r>
              <a:rPr lang="en-US" sz="2800" dirty="0" smtClean="0"/>
              <a:t>don't </a:t>
            </a:r>
            <a:r>
              <a:rPr lang="en-US" sz="2800" dirty="0"/>
              <a:t>open new connections with every message. </a:t>
            </a:r>
          </a:p>
          <a:p>
            <a:pPr marL="0" indent="0">
              <a:buNone/>
            </a:pPr>
            <a:r>
              <a:rPr lang="en-US" sz="2800" dirty="0" smtClean="0"/>
              <a:t>Don't </a:t>
            </a:r>
            <a:r>
              <a:rPr lang="en-US" sz="2800" dirty="0"/>
              <a:t>let queues grow 10 000 messages is too much limit with TTL or max </a:t>
            </a:r>
            <a:r>
              <a:rPr lang="en-US" sz="2800" dirty="0" smtClean="0"/>
              <a:t>size</a:t>
            </a:r>
          </a:p>
          <a:p>
            <a:pPr marL="0" indent="0">
              <a:buNone/>
            </a:pPr>
            <a:r>
              <a:rPr lang="en-US" sz="2800" dirty="0" smtClean="0"/>
              <a:t>Send </a:t>
            </a:r>
            <a:r>
              <a:rPr lang="en-US" sz="2800" dirty="0"/>
              <a:t>persistent messages and use durable queues and exchange </a:t>
            </a:r>
          </a:p>
          <a:p>
            <a:pPr marL="0" indent="0">
              <a:buNone/>
            </a:pPr>
            <a:r>
              <a:rPr lang="en-US" sz="2800" dirty="0"/>
              <a:t>Use publisher confirms</a:t>
            </a:r>
          </a:p>
          <a:p>
            <a:pPr marL="0" indent="0">
              <a:buNone/>
            </a:pPr>
            <a:r>
              <a:rPr lang="en-US" sz="2800" dirty="0" smtClean="0"/>
              <a:t>Take a look at </a:t>
            </a:r>
            <a:r>
              <a:rPr lang="en-US" sz="2800" dirty="0" err="1" smtClean="0"/>
              <a:t>prefetch</a:t>
            </a:r>
            <a:r>
              <a:rPr lang="en-US" sz="2800" dirty="0" smtClean="0"/>
              <a:t> and adjust if needed.</a:t>
            </a:r>
            <a:endParaRPr lang="en-US" sz="2800"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6466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50261F-01B5-314F-9B46-E0A4FAD43627}"/>
              </a:ext>
            </a:extLst>
          </p:cNvPr>
          <p:cNvSpPr>
            <a:spLocks noGrp="1"/>
          </p:cNvSpPr>
          <p:nvPr>
            <p:ph type="title"/>
          </p:nvPr>
        </p:nvSpPr>
        <p:spPr/>
        <p:txBody>
          <a:bodyPr/>
          <a:lstStyle/>
          <a:p>
            <a:r>
              <a:rPr lang="en-US"/>
              <a:t>Monitoring</a:t>
            </a:r>
          </a:p>
        </p:txBody>
      </p:sp>
      <p:sp>
        <p:nvSpPr>
          <p:cNvPr id="3" name="Content Placeholder 2">
            <a:extLst>
              <a:ext uri="{FF2B5EF4-FFF2-40B4-BE49-F238E27FC236}">
                <a16:creationId xmlns="" xmlns:a16="http://schemas.microsoft.com/office/drawing/2014/main" id="{7DB9A663-ECCD-B74B-830D-F0EE31879A9E}"/>
              </a:ext>
            </a:extLst>
          </p:cNvPr>
          <p:cNvSpPr>
            <a:spLocks noGrp="1"/>
          </p:cNvSpPr>
          <p:nvPr>
            <p:ph idx="1"/>
          </p:nvPr>
        </p:nvSpPr>
        <p:spPr/>
        <p:txBody>
          <a:bodyPr/>
          <a:lstStyle/>
          <a:p>
            <a:r>
              <a:rPr lang="en-US" dirty="0"/>
              <a:t>Queue Length</a:t>
            </a:r>
          </a:p>
          <a:p>
            <a:r>
              <a:rPr lang="en-US" dirty="0"/>
              <a:t>Missing Consumers</a:t>
            </a:r>
          </a:p>
          <a:p>
            <a:r>
              <a:rPr lang="en-US" dirty="0"/>
              <a:t>How long messages have been in queue</a:t>
            </a:r>
          </a:p>
          <a:p>
            <a:r>
              <a:rPr lang="en-US" dirty="0"/>
              <a:t>CPU, RAM, </a:t>
            </a:r>
            <a:r>
              <a:rPr lang="en-US" dirty="0" smtClean="0"/>
              <a:t>Disk</a:t>
            </a:r>
          </a:p>
          <a:p>
            <a:r>
              <a:rPr lang="en-US" dirty="0">
                <a:hlinkClick r:id="rId3"/>
              </a:rPr>
              <a:t>https://www.rabbitmq.com/production-checklist.html</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7403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171450" indent="-171450">
              <a:buFont typeface="Arial" panose="020B0604020202020204" pitchFamily="34" charset="0"/>
              <a:buChar char="•"/>
            </a:pPr>
            <a:r>
              <a:rPr lang="en-US" sz="2000" dirty="0" err="1"/>
              <a:t>RabbitMQ</a:t>
            </a:r>
            <a:r>
              <a:rPr lang="en-US" sz="2000" dirty="0"/>
              <a:t> is a great solution for connecting </a:t>
            </a:r>
            <a:r>
              <a:rPr lang="en-US" sz="2000" dirty="0" err="1"/>
              <a:t>async</a:t>
            </a:r>
            <a:r>
              <a:rPr lang="en-US" sz="2000" dirty="0"/>
              <a:t> messaging for </a:t>
            </a:r>
            <a:r>
              <a:rPr lang="en-US" sz="2000" dirty="0" err="1"/>
              <a:t>Microservices</a:t>
            </a:r>
            <a:endParaRPr lang="en-US" sz="2000" dirty="0"/>
          </a:p>
          <a:p>
            <a:pPr marL="171450" indent="-171450">
              <a:buFont typeface="Arial" panose="020B0604020202020204" pitchFamily="34" charset="0"/>
              <a:buChar char="•"/>
            </a:pPr>
            <a:r>
              <a:rPr lang="en-US" sz="2000" dirty="0" err="1"/>
              <a:t>RabbitMQ</a:t>
            </a:r>
            <a:r>
              <a:rPr lang="en-US" sz="2000" dirty="0"/>
              <a:t> provides options for high </a:t>
            </a:r>
            <a:r>
              <a:rPr lang="en-US" sz="2000" dirty="0" smtClean="0"/>
              <a:t>performance </a:t>
            </a:r>
            <a:r>
              <a:rPr lang="en-US" sz="2000" dirty="0"/>
              <a:t>and high reliability </a:t>
            </a:r>
          </a:p>
          <a:p>
            <a:pPr marL="171450" indent="-171450">
              <a:buFont typeface="Arial" panose="020B0604020202020204" pitchFamily="34" charset="0"/>
              <a:buChar char="•"/>
            </a:pPr>
            <a:r>
              <a:rPr lang="en-US" sz="2000" dirty="0"/>
              <a:t>Messaging doesn’t need to be hard, it can be boring, and boring is good.</a:t>
            </a:r>
          </a:p>
          <a:p>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53924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t="18399" b="18399"/>
          <a:stretch>
            <a:fillRect/>
          </a:stretch>
        </p:blipFill>
        <p:spPr/>
      </p:pic>
      <p:sp>
        <p:nvSpPr>
          <p:cNvPr id="5" name="Footer Placeholder 4"/>
          <p:cNvSpPr>
            <a:spLocks noGrp="1"/>
          </p:cNvSpPr>
          <p:nvPr>
            <p:ph type="ftr" sz="quarter" idx="11"/>
          </p:nvPr>
        </p:nvSpPr>
        <p:spPr/>
        <p:txBody>
          <a:bodyPr/>
          <a:lstStyle/>
          <a:p>
            <a:r>
              <a:rPr lang="en-US" smtClean="0"/>
              <a:t>@jsonrow</a:t>
            </a:r>
            <a:endParaRPr lang="en-US" dirty="0"/>
          </a:p>
        </p:txBody>
      </p:sp>
    </p:spTree>
    <p:extLst>
      <p:ext uri="{BB962C8B-B14F-4D97-AF65-F5344CB8AC3E}">
        <p14:creationId xmlns:p14="http://schemas.microsoft.com/office/powerpoint/2010/main" val="28711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RabbitMQ</a:t>
            </a:r>
            <a:r>
              <a:rPr lang="en-US" dirty="0"/>
              <a:t> Overview </a:t>
            </a:r>
          </a:p>
        </p:txBody>
      </p:sp>
      <p:sp>
        <p:nvSpPr>
          <p:cNvPr id="5" name="Text Placeholder 4"/>
          <p:cNvSpPr>
            <a:spLocks noGrp="1"/>
          </p:cNvSpPr>
          <p:nvPr>
            <p:ph type="body" sz="half" idx="2"/>
          </p:nvPr>
        </p:nvSpPr>
        <p:spPr/>
        <p:txBody>
          <a:bodyPr/>
          <a:lstStyle/>
          <a:p>
            <a:r>
              <a:rPr lang="en-US" dirty="0" smtClean="0"/>
              <a:t>What is </a:t>
            </a:r>
            <a:r>
              <a:rPr lang="en-US" dirty="0" err="1" smtClean="0"/>
              <a:t>RabbitMQ</a:t>
            </a:r>
            <a:r>
              <a:rPr lang="en-US" dirty="0" smtClean="0"/>
              <a:t>?</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pic>
        <p:nvPicPr>
          <p:cNvPr id="14" name="Picture Placeholder 13"/>
          <p:cNvPicPr>
            <a:picLocks noGrp="1" noChangeAspect="1"/>
          </p:cNvPicPr>
          <p:nvPr>
            <p:ph type="pic" idx="1"/>
          </p:nvPr>
        </p:nvPicPr>
        <p:blipFill>
          <a:blip r:embed="rId3">
            <a:extLst>
              <a:ext uri="{28A0092B-C50C-407E-A947-70E740481C1C}">
                <a14:useLocalDpi xmlns:a14="http://schemas.microsoft.com/office/drawing/2010/main" val="0"/>
              </a:ext>
            </a:extLst>
          </a:blip>
          <a:srcRect t="14157" b="14157"/>
          <a:stretch>
            <a:fillRect/>
          </a:stretch>
        </p:blipFill>
        <p:spPr/>
      </p:pic>
    </p:spTree>
    <p:extLst>
      <p:ext uri="{BB962C8B-B14F-4D97-AF65-F5344CB8AC3E}">
        <p14:creationId xmlns:p14="http://schemas.microsoft.com/office/powerpoint/2010/main" val="413423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AMQP? </a:t>
            </a:r>
          </a:p>
        </p:txBody>
      </p:sp>
      <p:sp>
        <p:nvSpPr>
          <p:cNvPr id="3" name="Content Placeholder 2"/>
          <p:cNvSpPr>
            <a:spLocks noGrp="1"/>
          </p:cNvSpPr>
          <p:nvPr>
            <p:ph idx="1"/>
          </p:nvPr>
        </p:nvSpPr>
        <p:spPr/>
        <p:txBody>
          <a:bodyPr/>
          <a:lstStyle/>
          <a:p>
            <a:r>
              <a:rPr lang="en-US" dirty="0"/>
              <a:t>Advanced Message Queue </a:t>
            </a:r>
            <a:r>
              <a:rPr lang="en-US" dirty="0" smtClean="0"/>
              <a:t>Protocol</a:t>
            </a:r>
            <a:endParaRPr lang="en-US" dirty="0"/>
          </a:p>
          <a:p>
            <a:r>
              <a:rPr lang="en-US" dirty="0"/>
              <a:t>Network protocol to enable client apps to communicate with compatible messaging systems</a:t>
            </a:r>
          </a:p>
          <a:p>
            <a:r>
              <a:rPr lang="en-US" dirty="0"/>
              <a:t>AMQP was designed with the following main characteristics as goals:</a:t>
            </a:r>
          </a:p>
          <a:p>
            <a:endParaRPr lang="en-US" dirty="0"/>
          </a:p>
          <a:p>
            <a:r>
              <a:rPr lang="en-US" dirty="0"/>
              <a:t>Security</a:t>
            </a:r>
          </a:p>
          <a:p>
            <a:r>
              <a:rPr lang="en-US" dirty="0"/>
              <a:t>Reliability</a:t>
            </a:r>
          </a:p>
          <a:p>
            <a:r>
              <a:rPr lang="en-US" dirty="0"/>
              <a:t>Interoperability</a:t>
            </a:r>
          </a:p>
          <a:p>
            <a:r>
              <a:rPr lang="en-US" dirty="0"/>
              <a:t>Standard</a:t>
            </a:r>
          </a:p>
          <a:p>
            <a:r>
              <a:rPr lang="en-US" dirty="0"/>
              <a:t>Open</a:t>
            </a:r>
          </a:p>
          <a:p>
            <a:endParaRPr lang="en-US" dirty="0"/>
          </a:p>
          <a:p>
            <a:endParaRPr lang="en-US" dirty="0"/>
          </a:p>
        </p:txBody>
      </p:sp>
      <p:pic>
        <p:nvPicPr>
          <p:cNvPr id="4" name="Content Placeholder 3"/>
          <p:cNvPicPr>
            <a:picLocks noChangeAspect="1"/>
          </p:cNvPicPr>
          <p:nvPr/>
        </p:nvPicPr>
        <p:blipFill>
          <a:blip r:embed="rId3"/>
          <a:stretch>
            <a:fillRect/>
          </a:stretch>
        </p:blipFill>
        <p:spPr>
          <a:xfrm>
            <a:off x="3960812" y="3163790"/>
            <a:ext cx="7085019" cy="2676121"/>
          </a:xfrm>
          <a:prstGeom prst="rect">
            <a:avLst/>
          </a:prstGeom>
        </p:spPr>
      </p:pic>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74920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D74565-72C9-4B4E-BF3A-366A5626F7A4}"/>
              </a:ext>
            </a:extLst>
          </p:cNvPr>
          <p:cNvSpPr>
            <a:spLocks noGrp="1"/>
          </p:cNvSpPr>
          <p:nvPr>
            <p:ph type="title"/>
          </p:nvPr>
        </p:nvSpPr>
        <p:spPr/>
        <p:txBody>
          <a:bodyPr/>
          <a:lstStyle/>
          <a:p>
            <a:r>
              <a:rPr lang="en-US"/>
              <a:t>AMQP Model</a:t>
            </a:r>
          </a:p>
        </p:txBody>
      </p:sp>
      <p:sp>
        <p:nvSpPr>
          <p:cNvPr id="3" name="Content Placeholder 2">
            <a:extLst>
              <a:ext uri="{FF2B5EF4-FFF2-40B4-BE49-F238E27FC236}">
                <a16:creationId xmlns="" xmlns:a16="http://schemas.microsoft.com/office/drawing/2014/main" id="{8D949DA3-C480-B44B-8373-4A468AD836F2}"/>
              </a:ext>
            </a:extLst>
          </p:cNvPr>
          <p:cNvSpPr>
            <a:spLocks noGrp="1"/>
          </p:cNvSpPr>
          <p:nvPr>
            <p:ph idx="1"/>
          </p:nvPr>
        </p:nvSpPr>
        <p:spPr>
          <a:xfrm>
            <a:off x="1141643" y="1805550"/>
            <a:ext cx="10055781" cy="4023360"/>
          </a:xfrm>
        </p:spPr>
        <p:txBody>
          <a:bodyPr>
            <a:normAutofit lnSpcReduction="10000"/>
          </a:bodyPr>
          <a:lstStyle/>
          <a:p>
            <a:endParaRPr lang="en-US" sz="2800" b="1" dirty="0"/>
          </a:p>
          <a:p>
            <a:r>
              <a:rPr lang="en-US" sz="2800" b="1" dirty="0"/>
              <a:t>Exchange -&gt; Binding -&gt;[Queue]</a:t>
            </a:r>
          </a:p>
          <a:p>
            <a:endParaRPr lang="en-US" b="1" dirty="0"/>
          </a:p>
          <a:p>
            <a:r>
              <a:rPr lang="en-US" b="1" dirty="0"/>
              <a:t>Exchanges</a:t>
            </a:r>
            <a:r>
              <a:rPr lang="en-US" dirty="0"/>
              <a:t> </a:t>
            </a:r>
          </a:p>
          <a:p>
            <a:r>
              <a:rPr lang="en-US" dirty="0" smtClean="0"/>
              <a:t>Receives </a:t>
            </a:r>
            <a:r>
              <a:rPr lang="en-US" dirty="0"/>
              <a:t>and routes messages </a:t>
            </a:r>
          </a:p>
          <a:p>
            <a:r>
              <a:rPr lang="en-US" b="1" dirty="0"/>
              <a:t>Binding</a:t>
            </a:r>
          </a:p>
          <a:p>
            <a:r>
              <a:rPr lang="en-US" dirty="0"/>
              <a:t>Defines the relationship between exchange and queue </a:t>
            </a:r>
          </a:p>
          <a:p>
            <a:r>
              <a:rPr lang="en-US" b="1" dirty="0"/>
              <a:t>Queues</a:t>
            </a:r>
            <a:r>
              <a:rPr lang="en-US" dirty="0"/>
              <a:t> </a:t>
            </a:r>
          </a:p>
          <a:p>
            <a:r>
              <a:rPr lang="en-US" dirty="0"/>
              <a:t>Stores messages until they are processed </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261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RabbitMQ</a:t>
            </a:r>
            <a:r>
              <a:rPr lang="en-US" dirty="0"/>
              <a:t> </a:t>
            </a:r>
            <a:r>
              <a:rPr lang="en-US" dirty="0" smtClean="0"/>
              <a:t>Hello, world.</a:t>
            </a: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968" y="1905000"/>
            <a:ext cx="8888889" cy="4165079"/>
          </a:xfrm>
          <a:prstGeom prst="rect">
            <a:avLst/>
          </a:prstGeom>
        </p:spPr>
      </p:pic>
    </p:spTree>
    <p:extLst>
      <p:ext uri="{BB962C8B-B14F-4D97-AF65-F5344CB8AC3E}">
        <p14:creationId xmlns:p14="http://schemas.microsoft.com/office/powerpoint/2010/main" val="133447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ProtoLabs</a:t>
            </a:r>
            <a:r>
              <a:rPr lang="en-US" dirty="0" smtClean="0"/>
              <a:t> </a:t>
            </a:r>
            <a:r>
              <a:rPr lang="en-US" dirty="0" err="1" smtClean="0"/>
              <a:t>RabbitMQ</a:t>
            </a:r>
            <a:r>
              <a:rPr lang="en-US" dirty="0" smtClean="0"/>
              <a:t> - Early Days</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6" name="TextBox 5"/>
          <p:cNvSpPr txBox="1"/>
          <p:nvPr/>
        </p:nvSpPr>
        <p:spPr>
          <a:xfrm>
            <a:off x="8609012" y="4191000"/>
            <a:ext cx="1208151" cy="461665"/>
          </a:xfrm>
          <a:prstGeom prst="rect">
            <a:avLst/>
          </a:prstGeom>
          <a:noFill/>
        </p:spPr>
        <p:txBody>
          <a:bodyPr wrap="none" rtlCol="0">
            <a:spAutoFit/>
          </a:bodyPr>
          <a:lstStyle/>
          <a:p>
            <a:r>
              <a:rPr lang="en-US" dirty="0" smtClean="0"/>
              <a:t>browser</a:t>
            </a:r>
            <a:endParaRPr lang="en-US" dirty="0"/>
          </a:p>
        </p:txBody>
      </p:sp>
      <p:cxnSp>
        <p:nvCxnSpPr>
          <p:cNvPr id="8" name="Straight Arrow Connector 7"/>
          <p:cNvCxnSpPr>
            <a:stCxn id="18" idx="3"/>
            <a:endCxn id="9" idx="2"/>
          </p:cNvCxnSpPr>
          <p:nvPr/>
        </p:nvCxnSpPr>
        <p:spPr>
          <a:xfrm>
            <a:off x="7466012" y="3429000"/>
            <a:ext cx="1066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532812" y="29718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 name="Rectangle 9"/>
          <p:cNvSpPr/>
          <p:nvPr/>
        </p:nvSpPr>
        <p:spPr>
          <a:xfrm>
            <a:off x="3732212" y="3009900"/>
            <a:ext cx="1509822"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Exchange</a:t>
            </a:r>
            <a:endParaRPr lang="en-US" dirty="0"/>
          </a:p>
        </p:txBody>
      </p:sp>
      <p:sp>
        <p:nvSpPr>
          <p:cNvPr id="18" name="Rounded Rectangle 17"/>
          <p:cNvSpPr/>
          <p:nvPr/>
        </p:nvSpPr>
        <p:spPr>
          <a:xfrm>
            <a:off x="5942012" y="3124200"/>
            <a:ext cx="1524000" cy="609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20" name="TextBox 19"/>
          <p:cNvSpPr txBox="1"/>
          <p:nvPr/>
        </p:nvSpPr>
        <p:spPr>
          <a:xfrm>
            <a:off x="5637212" y="4038600"/>
            <a:ext cx="2598404" cy="830997"/>
          </a:xfrm>
          <a:prstGeom prst="rect">
            <a:avLst/>
          </a:prstGeom>
          <a:noFill/>
        </p:spPr>
        <p:txBody>
          <a:bodyPr wrap="none" rtlCol="0">
            <a:spAutoFit/>
          </a:bodyPr>
          <a:lstStyle/>
          <a:p>
            <a:r>
              <a:rPr lang="en-US" dirty="0" smtClean="0"/>
              <a:t>Auto delete queue</a:t>
            </a:r>
          </a:p>
          <a:p>
            <a:r>
              <a:rPr lang="en-US" dirty="0" smtClean="0"/>
              <a:t>Transient messages</a:t>
            </a:r>
            <a:endParaRPr lang="en-US" dirty="0"/>
          </a:p>
        </p:txBody>
      </p:sp>
      <p:cxnSp>
        <p:nvCxnSpPr>
          <p:cNvPr id="22" name="Straight Arrow Connector 21"/>
          <p:cNvCxnSpPr>
            <a:stCxn id="18" idx="1"/>
            <a:endCxn id="10" idx="3"/>
          </p:cNvCxnSpPr>
          <p:nvPr/>
        </p:nvCxnSpPr>
        <p:spPr>
          <a:xfrm flipH="1">
            <a:off x="5242034" y="3429000"/>
            <a:ext cx="6999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827212" y="29718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26" name="Straight Arrow Connector 25"/>
          <p:cNvCxnSpPr>
            <a:stCxn id="24" idx="6"/>
            <a:endCxn id="10" idx="1"/>
          </p:cNvCxnSpPr>
          <p:nvPr/>
        </p:nvCxnSpPr>
        <p:spPr>
          <a:xfrm>
            <a:off x="2894012" y="3429000"/>
            <a:ext cx="838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68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ProtoLabs</a:t>
            </a:r>
            <a:r>
              <a:rPr lang="en-US" dirty="0" smtClean="0"/>
              <a:t> </a:t>
            </a:r>
            <a:r>
              <a:rPr lang="en-US" dirty="0" err="1" smtClean="0"/>
              <a:t>RabbitMQ</a:t>
            </a:r>
            <a:r>
              <a:rPr lang="en-US" dirty="0" smtClean="0"/>
              <a:t> – Chipping Away</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TextBox 4"/>
          <p:cNvSpPr txBox="1"/>
          <p:nvPr/>
        </p:nvSpPr>
        <p:spPr>
          <a:xfrm>
            <a:off x="1141412" y="1981200"/>
            <a:ext cx="5409109" cy="461665"/>
          </a:xfrm>
          <a:prstGeom prst="rect">
            <a:avLst/>
          </a:prstGeom>
          <a:noFill/>
        </p:spPr>
        <p:txBody>
          <a:bodyPr wrap="none" rtlCol="0">
            <a:spAutoFit/>
          </a:bodyPr>
          <a:lstStyle/>
          <a:p>
            <a:r>
              <a:rPr lang="en-US" dirty="0" err="1" smtClean="0"/>
              <a:t>RabbitMQ</a:t>
            </a:r>
            <a:r>
              <a:rPr lang="en-US" dirty="0" smtClean="0"/>
              <a:t> first used to break up Monolith</a:t>
            </a:r>
            <a:endParaRPr lang="en-US" dirty="0"/>
          </a:p>
        </p:txBody>
      </p:sp>
      <p:sp>
        <p:nvSpPr>
          <p:cNvPr id="6" name="Flowchart: Direct Access Storage 5"/>
          <p:cNvSpPr/>
          <p:nvPr/>
        </p:nvSpPr>
        <p:spPr>
          <a:xfrm>
            <a:off x="1598612" y="4572000"/>
            <a:ext cx="914400" cy="838200"/>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1662" y="3422650"/>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a:t>
            </a:r>
            <a:endParaRPr lang="en-US" dirty="0"/>
          </a:p>
        </p:txBody>
      </p:sp>
      <p:sp>
        <p:nvSpPr>
          <p:cNvPr id="8" name="Rectangle 7"/>
          <p:cNvSpPr/>
          <p:nvPr/>
        </p:nvSpPr>
        <p:spPr>
          <a:xfrm>
            <a:off x="1744662" y="3422650"/>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a:t>
            </a:r>
            <a:endParaRPr lang="en-US" dirty="0"/>
          </a:p>
        </p:txBody>
      </p:sp>
      <p:sp>
        <p:nvSpPr>
          <p:cNvPr id="9" name="Rectangle 8"/>
          <p:cNvSpPr/>
          <p:nvPr/>
        </p:nvSpPr>
        <p:spPr>
          <a:xfrm>
            <a:off x="2963862" y="3422650"/>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P/C</a:t>
            </a:r>
            <a:endParaRPr lang="en-US" dirty="0"/>
          </a:p>
        </p:txBody>
      </p:sp>
      <p:cxnSp>
        <p:nvCxnSpPr>
          <p:cNvPr id="11" name="Curved Connector 10"/>
          <p:cNvCxnSpPr>
            <a:stCxn id="7" idx="3"/>
            <a:endCxn id="8" idx="1"/>
          </p:cNvCxnSpPr>
          <p:nvPr/>
        </p:nvCxnSpPr>
        <p:spPr>
          <a:xfrm>
            <a:off x="1516062" y="3689350"/>
            <a:ext cx="228600"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7" idx="0"/>
            <a:endCxn id="9" idx="0"/>
          </p:cNvCxnSpPr>
          <p:nvPr/>
        </p:nvCxnSpPr>
        <p:spPr>
          <a:xfrm rot="5400000" flipH="1" flipV="1">
            <a:off x="2239962" y="2241550"/>
            <a:ext cx="12700" cy="23622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9" idx="2"/>
            <a:endCxn id="8" idx="2"/>
          </p:cNvCxnSpPr>
          <p:nvPr/>
        </p:nvCxnSpPr>
        <p:spPr>
          <a:xfrm rot="5400000">
            <a:off x="2811462" y="3346450"/>
            <a:ext cx="12700" cy="12192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7" idx="2"/>
            <a:endCxn id="6" idx="1"/>
          </p:cNvCxnSpPr>
          <p:nvPr/>
        </p:nvCxnSpPr>
        <p:spPr>
          <a:xfrm rot="16200000" flipH="1">
            <a:off x="811212" y="4203700"/>
            <a:ext cx="1035050" cy="539750"/>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7" idx="1"/>
            <a:endCxn id="7" idx="0"/>
          </p:cNvCxnSpPr>
          <p:nvPr/>
        </p:nvCxnSpPr>
        <p:spPr>
          <a:xfrm rot="10800000" flipH="1">
            <a:off x="601662" y="3422650"/>
            <a:ext cx="457200" cy="266700"/>
          </a:xfrm>
          <a:prstGeom prst="curvedConnector4">
            <a:avLst>
              <a:gd name="adj1" fmla="val -50000"/>
              <a:gd name="adj2" fmla="val 185714"/>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9" idx="3"/>
            <a:endCxn id="6" idx="4"/>
          </p:cNvCxnSpPr>
          <p:nvPr/>
        </p:nvCxnSpPr>
        <p:spPr>
          <a:xfrm flipH="1">
            <a:off x="2513012" y="3689350"/>
            <a:ext cx="1365250" cy="1301750"/>
          </a:xfrm>
          <a:prstGeom prst="curvedConnector3">
            <a:avLst>
              <a:gd name="adj1" fmla="val -1674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408612" y="3429000"/>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26" name="Flowchart: Direct Access Storage 25"/>
          <p:cNvSpPr/>
          <p:nvPr/>
        </p:nvSpPr>
        <p:spPr>
          <a:xfrm>
            <a:off x="5789612" y="4495800"/>
            <a:ext cx="914400" cy="838200"/>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urved Connector 27"/>
          <p:cNvCxnSpPr>
            <a:stCxn id="25" idx="2"/>
            <a:endCxn id="26" idx="0"/>
          </p:cNvCxnSpPr>
          <p:nvPr/>
        </p:nvCxnSpPr>
        <p:spPr>
          <a:xfrm rot="16200000" flipH="1">
            <a:off x="5789612" y="4038600"/>
            <a:ext cx="533400" cy="38100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33012" y="4267200"/>
            <a:ext cx="1585197" cy="461665"/>
          </a:xfrm>
          <a:prstGeom prst="rect">
            <a:avLst/>
          </a:prstGeom>
          <a:noFill/>
        </p:spPr>
        <p:txBody>
          <a:bodyPr wrap="square" rtlCol="0">
            <a:spAutoFit/>
          </a:bodyPr>
          <a:lstStyle/>
          <a:p>
            <a:r>
              <a:rPr lang="en-US" dirty="0" smtClean="0"/>
              <a:t>Salesforce</a:t>
            </a:r>
            <a:endParaRPr lang="en-US" dirty="0"/>
          </a:p>
        </p:txBody>
      </p:sp>
      <p:cxnSp>
        <p:nvCxnSpPr>
          <p:cNvPr id="31" name="Straight Arrow Connector 30"/>
          <p:cNvCxnSpPr>
            <a:stCxn id="34" idx="3"/>
            <a:endCxn id="32" idx="2"/>
          </p:cNvCxnSpPr>
          <p:nvPr/>
        </p:nvCxnSpPr>
        <p:spPr>
          <a:xfrm flipV="1">
            <a:off x="9828212" y="3650673"/>
            <a:ext cx="533400" cy="6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0361612" y="3276600"/>
            <a:ext cx="861454" cy="748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3" name="Rectangle 32"/>
          <p:cNvSpPr/>
          <p:nvPr/>
        </p:nvSpPr>
        <p:spPr>
          <a:xfrm>
            <a:off x="7008812" y="3444766"/>
            <a:ext cx="9144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34" name="Rounded Rectangle 33"/>
          <p:cNvSpPr/>
          <p:nvPr/>
        </p:nvSpPr>
        <p:spPr>
          <a:xfrm>
            <a:off x="8532812" y="3429000"/>
            <a:ext cx="1295400" cy="4572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36" name="Straight Arrow Connector 35"/>
          <p:cNvCxnSpPr>
            <a:stCxn id="34" idx="1"/>
            <a:endCxn id="33" idx="3"/>
          </p:cNvCxnSpPr>
          <p:nvPr/>
        </p:nvCxnSpPr>
        <p:spPr>
          <a:xfrm flipH="1">
            <a:off x="7923212" y="3657600"/>
            <a:ext cx="609600" cy="78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5" idx="3"/>
            <a:endCxn id="33" idx="1"/>
          </p:cNvCxnSpPr>
          <p:nvPr/>
        </p:nvCxnSpPr>
        <p:spPr>
          <a:xfrm flipV="1">
            <a:off x="6323012" y="3665483"/>
            <a:ext cx="685800" cy="3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8" idx="2"/>
            <a:endCxn id="6" idx="0"/>
          </p:cNvCxnSpPr>
          <p:nvPr/>
        </p:nvCxnSpPr>
        <p:spPr>
          <a:xfrm rot="5400000">
            <a:off x="1820862" y="4191000"/>
            <a:ext cx="615950" cy="14605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2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ProtoLabs</a:t>
            </a:r>
            <a:r>
              <a:rPr lang="en-US" dirty="0"/>
              <a:t> </a:t>
            </a:r>
            <a:r>
              <a:rPr lang="en-US" dirty="0" err="1" smtClean="0"/>
              <a:t>RabbitMQ</a:t>
            </a:r>
            <a:r>
              <a:rPr lang="en-US" dirty="0" smtClean="0"/>
              <a:t> – Getting Serious</a:t>
            </a:r>
            <a:endParaRPr lang="en-US" dirty="0"/>
          </a:p>
        </p:txBody>
      </p:sp>
      <p:sp>
        <p:nvSpPr>
          <p:cNvPr id="4" name="Footer Placeholder 3"/>
          <p:cNvSpPr>
            <a:spLocks noGrp="1"/>
          </p:cNvSpPr>
          <p:nvPr>
            <p:ph type="ftr" sz="quarter" idx="11"/>
          </p:nvPr>
        </p:nvSpPr>
        <p:spPr/>
        <p:txBody>
          <a:bodyPr/>
          <a:lstStyle/>
          <a:p>
            <a:r>
              <a:rPr lang="en-US" smtClean="0"/>
              <a:t>@jsonrow</a:t>
            </a:r>
            <a:endParaRPr lang="en-US" dirty="0"/>
          </a:p>
        </p:txBody>
      </p:sp>
      <p:sp>
        <p:nvSpPr>
          <p:cNvPr id="5" name="Rectangle 4"/>
          <p:cNvSpPr/>
          <p:nvPr/>
        </p:nvSpPr>
        <p:spPr>
          <a:xfrm>
            <a:off x="1979612" y="3444766"/>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8" name="Straight Arrow Connector 7"/>
          <p:cNvCxnSpPr>
            <a:stCxn id="11" idx="3"/>
            <a:endCxn id="9" idx="2"/>
          </p:cNvCxnSpPr>
          <p:nvPr/>
        </p:nvCxnSpPr>
        <p:spPr>
          <a:xfrm flipV="1">
            <a:off x="8075612" y="3650673"/>
            <a:ext cx="914400" cy="384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990012" y="3276600"/>
            <a:ext cx="861454" cy="748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 name="Rectangle 9"/>
          <p:cNvSpPr/>
          <p:nvPr/>
        </p:nvSpPr>
        <p:spPr>
          <a:xfrm>
            <a:off x="3808412" y="3429000"/>
            <a:ext cx="99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1" name="Rounded Rectangle 10"/>
          <p:cNvSpPr/>
          <p:nvPr/>
        </p:nvSpPr>
        <p:spPr>
          <a:xfrm>
            <a:off x="6780212" y="3415862"/>
            <a:ext cx="1295400" cy="54653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12" name="Straight Arrow Connector 11"/>
          <p:cNvCxnSpPr>
            <a:stCxn id="11" idx="1"/>
            <a:endCxn id="10" idx="3"/>
          </p:cNvCxnSpPr>
          <p:nvPr/>
        </p:nvCxnSpPr>
        <p:spPr>
          <a:xfrm flipH="1">
            <a:off x="4799012" y="3689131"/>
            <a:ext cx="1981200" cy="65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10" idx="1"/>
          </p:cNvCxnSpPr>
          <p:nvPr/>
        </p:nvCxnSpPr>
        <p:spPr>
          <a:xfrm flipV="1">
            <a:off x="2894012" y="3695700"/>
            <a:ext cx="914400" cy="1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79612" y="2667000"/>
            <a:ext cx="1541128" cy="461665"/>
          </a:xfrm>
          <a:prstGeom prst="rect">
            <a:avLst/>
          </a:prstGeom>
          <a:noFill/>
        </p:spPr>
        <p:txBody>
          <a:bodyPr wrap="none" rtlCol="0">
            <a:spAutoFit/>
          </a:bodyPr>
          <a:lstStyle/>
          <a:p>
            <a:r>
              <a:rPr lang="en-US" dirty="0" smtClean="0"/>
              <a:t>Commerce</a:t>
            </a:r>
            <a:endParaRPr lang="en-US" dirty="0"/>
          </a:p>
        </p:txBody>
      </p:sp>
      <p:sp>
        <p:nvSpPr>
          <p:cNvPr id="15" name="TextBox 14"/>
          <p:cNvSpPr txBox="1"/>
          <p:nvPr/>
        </p:nvSpPr>
        <p:spPr>
          <a:xfrm>
            <a:off x="5408612" y="3198167"/>
            <a:ext cx="872931" cy="461665"/>
          </a:xfrm>
          <a:prstGeom prst="rect">
            <a:avLst/>
          </a:prstGeom>
          <a:noFill/>
        </p:spPr>
        <p:txBody>
          <a:bodyPr wrap="none" rtlCol="0">
            <a:spAutoFit/>
          </a:bodyPr>
          <a:lstStyle/>
          <a:p>
            <a:r>
              <a:rPr lang="en-US" dirty="0" smtClean="0"/>
              <a:t>order</a:t>
            </a:r>
            <a:endParaRPr lang="en-US" dirty="0"/>
          </a:p>
        </p:txBody>
      </p:sp>
      <p:sp>
        <p:nvSpPr>
          <p:cNvPr id="27" name="Flowchart: Direct Access Storage 26"/>
          <p:cNvSpPr/>
          <p:nvPr/>
        </p:nvSpPr>
        <p:spPr>
          <a:xfrm>
            <a:off x="9066212" y="4267200"/>
            <a:ext cx="1447800" cy="838200"/>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ERP</a:t>
            </a:r>
            <a:endParaRPr lang="en-US" dirty="0"/>
          </a:p>
        </p:txBody>
      </p:sp>
      <p:cxnSp>
        <p:nvCxnSpPr>
          <p:cNvPr id="29" name="Curved Connector 28"/>
          <p:cNvCxnSpPr>
            <a:stCxn id="9" idx="6"/>
            <a:endCxn id="27" idx="0"/>
          </p:cNvCxnSpPr>
          <p:nvPr/>
        </p:nvCxnSpPr>
        <p:spPr>
          <a:xfrm flipH="1">
            <a:off x="9790112" y="3650673"/>
            <a:ext cx="61354" cy="616527"/>
          </a:xfrm>
          <a:prstGeom prst="curvedConnector4">
            <a:avLst>
              <a:gd name="adj1" fmla="val -372592"/>
              <a:gd name="adj2" fmla="val 8033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91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4873beb7-5857-4685-be1f-d57550cc96cc"/>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20408</TotalTime>
  <Words>1225</Words>
  <Application>Microsoft Office PowerPoint</Application>
  <PresentationFormat>Custom</PresentationFormat>
  <Paragraphs>346</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Retrospect</vt:lpstr>
      <vt:lpstr>Microservice Plumbing With RabbitMQ</vt:lpstr>
      <vt:lpstr>About Me</vt:lpstr>
      <vt:lpstr>RabbitMQ Overview </vt:lpstr>
      <vt:lpstr>What is AMQP? </vt:lpstr>
      <vt:lpstr>AMQP Model</vt:lpstr>
      <vt:lpstr>RabbitMQ Hello, world.</vt:lpstr>
      <vt:lpstr>ProtoLabs RabbitMQ - Early Days</vt:lpstr>
      <vt:lpstr>ProtoLabs RabbitMQ – Chipping Away</vt:lpstr>
      <vt:lpstr>ProtoLabs RabbitMQ – Getting Serious</vt:lpstr>
      <vt:lpstr>ProtoLabs RabbitMQ - Standardize</vt:lpstr>
      <vt:lpstr>Message Durability</vt:lpstr>
      <vt:lpstr>Message Publishing</vt:lpstr>
      <vt:lpstr>Receiving Messages</vt:lpstr>
      <vt:lpstr>High Availability</vt:lpstr>
      <vt:lpstr>High Performance</vt:lpstr>
      <vt:lpstr>My Recent RabbitMQ success story.</vt:lpstr>
      <vt:lpstr>My Recent RabbitMQ success story.</vt:lpstr>
      <vt:lpstr>Direct Exchange</vt:lpstr>
      <vt:lpstr>Fan out example</vt:lpstr>
      <vt:lpstr>Topic exchange example</vt:lpstr>
      <vt:lpstr>Analysis Request Example</vt:lpstr>
      <vt:lpstr>Competing Consumers Demo</vt:lpstr>
      <vt:lpstr>Rabbitmq Use Cases</vt:lpstr>
      <vt:lpstr>Lessons Learned</vt:lpstr>
      <vt:lpstr>Monitoring</vt:lpstr>
      <vt:lpstr>Summary</vt:lpstr>
      <vt:lpstr>Questions?</vt:lpstr>
    </vt:vector>
  </TitlesOfParts>
  <Company>Proto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Jason Rowe</dc:creator>
  <cp:lastModifiedBy>Jason Rowe</cp:lastModifiedBy>
  <cp:revision>141</cp:revision>
  <cp:lastPrinted>2019-04-12T01:26:42Z</cp:lastPrinted>
  <dcterms:created xsi:type="dcterms:W3CDTF">2019-03-02T14:41:53Z</dcterms:created>
  <dcterms:modified xsi:type="dcterms:W3CDTF">2019-04-13T18:59:57Z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