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73" r:id="rId7"/>
    <p:sldId id="274" r:id="rId8"/>
    <p:sldId id="268" r:id="rId9"/>
    <p:sldId id="267" r:id="rId10"/>
    <p:sldId id="269" r:id="rId11"/>
    <p:sldId id="270" r:id="rId12"/>
    <p:sldId id="259" r:id="rId13"/>
    <p:sldId id="261" r:id="rId14"/>
    <p:sldId id="262" r:id="rId15"/>
    <p:sldId id="263" r:id="rId16"/>
    <p:sldId id="271" r:id="rId17"/>
    <p:sldId id="265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79" d="100"/>
          <a:sy n="79" d="100"/>
        </p:scale>
        <p:origin x="72" y="2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479190248"/>
        <c:axId val="479196520"/>
      </c:barChart>
      <c:catAx>
        <c:axId val="4791902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96520"/>
        <c:crosses val="autoZero"/>
        <c:auto val="1"/>
        <c:lblAlgn val="ctr"/>
        <c:lblOffset val="100"/>
        <c:noMultiLvlLbl val="0"/>
      </c:catAx>
      <c:valAx>
        <c:axId val="479196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90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195207" cy="12068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/>
            <a:t>Task 1</a:t>
          </a:r>
        </a:p>
      </dsp:txBody>
      <dsp:txXfrm>
        <a:off x="35346" y="35346"/>
        <a:ext cx="2892958" cy="1136125"/>
      </dsp:txXfrm>
    </dsp:sp>
    <dsp:sp modelId="{CA544AF7-F7B2-4CA5-9251-B4CDB8D06634}">
      <dsp:nvSpPr>
        <dsp:cNvPr id="0" name=""/>
        <dsp:cNvSpPr/>
      </dsp:nvSpPr>
      <dsp:spPr>
        <a:xfrm>
          <a:off x="370165" y="1407953"/>
          <a:ext cx="4195207" cy="1206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/>
            <a:t>Task 2</a:t>
          </a:r>
        </a:p>
      </dsp:txBody>
      <dsp:txXfrm>
        <a:off x="405511" y="1443299"/>
        <a:ext cx="2969918" cy="1136125"/>
      </dsp:txXfrm>
    </dsp:sp>
    <dsp:sp modelId="{2AE92D3F-F0FA-45DD-BB60-4C6FBC6BC016}">
      <dsp:nvSpPr>
        <dsp:cNvPr id="0" name=""/>
        <dsp:cNvSpPr/>
      </dsp:nvSpPr>
      <dsp:spPr>
        <a:xfrm>
          <a:off x="740330" y="2815907"/>
          <a:ext cx="4195207" cy="12068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/>
            <a:t>Task 3</a:t>
          </a:r>
        </a:p>
      </dsp:txBody>
      <dsp:txXfrm>
        <a:off x="775676" y="2851253"/>
        <a:ext cx="2969918" cy="1136125"/>
      </dsp:txXfrm>
    </dsp:sp>
    <dsp:sp modelId="{9CA877D8-99F8-40A0-89E9-59A61C9A70F4}">
      <dsp:nvSpPr>
        <dsp:cNvPr id="0" name=""/>
        <dsp:cNvSpPr/>
      </dsp:nvSpPr>
      <dsp:spPr>
        <a:xfrm>
          <a:off x="3410775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87272" y="915169"/>
        <a:ext cx="431437" cy="590284"/>
      </dsp:txXfrm>
    </dsp:sp>
    <dsp:sp modelId="{62643EF2-016C-41F1-8CBC-398422A85727}">
      <dsp:nvSpPr>
        <dsp:cNvPr id="0" name=""/>
        <dsp:cNvSpPr/>
      </dsp:nvSpPr>
      <dsp:spPr>
        <a:xfrm>
          <a:off x="3780941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957438" y="2315078"/>
        <a:ext cx="431437" cy="59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3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Microservice</a:t>
            </a:r>
            <a:r>
              <a:rPr lang="en-US" sz="4000" dirty="0"/>
              <a:t> </a:t>
            </a:r>
            <a:r>
              <a:rPr lang="en-US" sz="4000" dirty="0" smtClean="0"/>
              <a:t>Plumbing </a:t>
            </a:r>
            <a:r>
              <a:rPr lang="en-US" sz="4000" dirty="0"/>
              <a:t>W</a:t>
            </a:r>
            <a:r>
              <a:rPr lang="en-US" sz="4000" dirty="0" smtClean="0"/>
              <a:t>ith </a:t>
            </a:r>
            <a:r>
              <a:rPr lang="en-US" sz="4000" dirty="0" err="1"/>
              <a:t>RabbitMQ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dirty="0"/>
              <a:t>Smart endpoints and </a:t>
            </a:r>
            <a:r>
              <a:rPr lang="en-US" sz="2000" b="1"/>
              <a:t>dumb </a:t>
            </a:r>
            <a:r>
              <a:rPr lang="en-US" sz="2000" b="1" smtClean="0"/>
              <a:t>pipes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89812" y="5221296"/>
            <a:ext cx="4495801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en-US" sz="2000" dirty="0">
                <a:latin typeface="+mj-lt"/>
                <a:cs typeface="Arial" panose="020B0604020202020204" pitchFamily="34" charset="0"/>
              </a:rPr>
              <a:t>jasonrowe@gmail.com</a:t>
            </a:r>
          </a:p>
          <a:p>
            <a:pPr algn="r"/>
            <a:r>
              <a:rPr lang="en-US" sz="2000" dirty="0">
                <a:latin typeface="+mj-lt"/>
                <a:cs typeface="Arial" panose="020B0604020202020204" pitchFamily="34" charset="0"/>
              </a:rPr>
              <a:t>@</a:t>
            </a:r>
            <a:r>
              <a:rPr lang="en-US" sz="2000" dirty="0" err="1">
                <a:latin typeface="+mj-lt"/>
                <a:cs typeface="Arial" panose="020B0604020202020204" pitchFamily="34" charset="0"/>
              </a:rPr>
              <a:t>jsonrow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r"/>
            <a:r>
              <a:rPr lang="en-US" sz="2000" dirty="0" err="1">
                <a:latin typeface="+mj-lt"/>
                <a:cs typeface="Arial" panose="020B0604020202020204" pitchFamily="34" charset="0"/>
              </a:rPr>
              <a:t>ProtoLabs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AMQP </a:t>
            </a:r>
            <a:r>
              <a:rPr lang="en-US" dirty="0" smtClean="0"/>
              <a:t>Protocol </a:t>
            </a:r>
            <a:r>
              <a:rPr lang="en-US" dirty="0"/>
              <a:t>"core" protocol supported by the broker</a:t>
            </a:r>
            <a:endParaRPr lang="en-US" dirty="0" smtClean="0"/>
          </a:p>
          <a:p>
            <a:r>
              <a:rPr lang="en-US" dirty="0" smtClean="0"/>
              <a:t>Open Source Messaging System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Clustering and High Availability</a:t>
            </a:r>
          </a:p>
          <a:p>
            <a:r>
              <a:rPr lang="en-US" dirty="0" smtClean="0"/>
              <a:t>Management UI and API</a:t>
            </a:r>
          </a:p>
          <a:p>
            <a:r>
              <a:rPr lang="en-US" dirty="0" smtClean="0"/>
              <a:t>Client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AMQP?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Message Queue Protocol</a:t>
            </a:r>
          </a:p>
          <a:p>
            <a:r>
              <a:rPr lang="en-US" dirty="0" smtClean="0"/>
              <a:t>Network protocol to enable client apps to communicate with compatible messaging systems</a:t>
            </a:r>
          </a:p>
          <a:p>
            <a:r>
              <a:rPr lang="en-US" dirty="0"/>
              <a:t>AMQP was designed with the following main characteristics as goals: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Standard</a:t>
            </a:r>
          </a:p>
          <a:p>
            <a:r>
              <a:rPr lang="en-US" dirty="0"/>
              <a:t>Open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3163790"/>
            <a:ext cx="7085019" cy="26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0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AMQP?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1737361"/>
            <a:ext cx="9732116" cy="531657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</a:t>
            </a:r>
            <a:r>
              <a:rPr lang="en-US" i="1" dirty="0"/>
              <a:t> </a:t>
            </a:r>
            <a:r>
              <a:rPr lang="en-US" dirty="0"/>
              <a:t>acknowledgements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dirty="0" smtClean="0"/>
              <a:t>Delivery </a:t>
            </a:r>
            <a:r>
              <a:rPr lang="en-US" dirty="0"/>
              <a:t>and processing </a:t>
            </a:r>
            <a:r>
              <a:rPr lang="en-US" dirty="0" smtClean="0"/>
              <a:t>confirmation</a:t>
            </a:r>
          </a:p>
          <a:p>
            <a:r>
              <a:rPr lang="en-US" dirty="0" smtClean="0"/>
              <a:t>AMQP </a:t>
            </a:r>
            <a:r>
              <a:rPr lang="en-US" dirty="0"/>
              <a:t>0-9-1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39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(Rough Draft)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connecting 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rabbitmq</a:t>
            </a:r>
            <a:r>
              <a:rPr lang="en-US" dirty="0" smtClean="0"/>
              <a:t> fits for </a:t>
            </a:r>
            <a:r>
              <a:rPr lang="en-US" dirty="0" err="1" smtClean="0"/>
              <a:t>async</a:t>
            </a:r>
            <a:r>
              <a:rPr lang="en-US" dirty="0" smtClean="0"/>
              <a:t> messaging</a:t>
            </a:r>
          </a:p>
          <a:p>
            <a:pPr lvl="1"/>
            <a:r>
              <a:rPr lang="en-US" dirty="0" smtClean="0"/>
              <a:t>About </a:t>
            </a:r>
            <a:r>
              <a:rPr lang="en-US" dirty="0" err="1" smtClean="0"/>
              <a:t>rabbitmq</a:t>
            </a:r>
            <a:endParaRPr lang="en-US" dirty="0"/>
          </a:p>
          <a:p>
            <a:pPr lvl="2"/>
            <a:r>
              <a:rPr lang="en-US" dirty="0" smtClean="0"/>
              <a:t>Overview</a:t>
            </a:r>
          </a:p>
          <a:p>
            <a:pPr lvl="2"/>
            <a:r>
              <a:rPr lang="en-US" dirty="0" err="1" smtClean="0"/>
              <a:t>Amqp</a:t>
            </a:r>
            <a:endParaRPr lang="en-US" dirty="0" smtClean="0"/>
          </a:p>
          <a:p>
            <a:pPr lvl="2"/>
            <a:r>
              <a:rPr lang="en-US" dirty="0" smtClean="0"/>
              <a:t>Initial look mgmt. page demo</a:t>
            </a:r>
          </a:p>
          <a:p>
            <a:pPr lvl="1"/>
            <a:r>
              <a:rPr lang="en-US" dirty="0" smtClean="0"/>
              <a:t>Messaging patterns</a:t>
            </a:r>
          </a:p>
          <a:p>
            <a:pPr lvl="2"/>
            <a:r>
              <a:rPr lang="en-US" dirty="0" smtClean="0"/>
              <a:t>Example patterns</a:t>
            </a:r>
          </a:p>
          <a:p>
            <a:pPr lvl="2"/>
            <a:r>
              <a:rPr lang="en-US" dirty="0" smtClean="0"/>
              <a:t>Example failures</a:t>
            </a:r>
          </a:p>
          <a:p>
            <a:pPr lvl="2"/>
            <a:r>
              <a:rPr lang="en-US" dirty="0" smtClean="0"/>
              <a:t>Example saga?</a:t>
            </a:r>
          </a:p>
          <a:p>
            <a:pPr lvl="1"/>
            <a:r>
              <a:rPr lang="en-US" dirty="0" smtClean="0"/>
              <a:t>Best practices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Example reliable messaging</a:t>
            </a:r>
          </a:p>
          <a:p>
            <a:pPr lvl="1"/>
            <a:r>
              <a:rPr lang="en-US" dirty="0" smtClean="0"/>
              <a:t>HA </a:t>
            </a:r>
          </a:p>
          <a:p>
            <a:pPr lvl="1"/>
            <a:r>
              <a:rPr lang="en-US" dirty="0" smtClean="0"/>
              <a:t>Connection handling</a:t>
            </a:r>
          </a:p>
          <a:p>
            <a:pPr lvl="1"/>
            <a:r>
              <a:rPr lang="en-US" dirty="0" smtClean="0"/>
              <a:t>Message size</a:t>
            </a:r>
          </a:p>
          <a:p>
            <a:pPr lvl="1"/>
            <a:r>
              <a:rPr lang="en-US" dirty="0" smtClean="0"/>
              <a:t>Exchange queue </a:t>
            </a:r>
          </a:p>
          <a:p>
            <a:pPr lvl="2"/>
            <a:r>
              <a:rPr lang="en-US" dirty="0" smtClean="0"/>
              <a:t>Names</a:t>
            </a:r>
          </a:p>
          <a:p>
            <a:pPr lvl="2"/>
            <a:r>
              <a:rPr lang="en-US" dirty="0" smtClean="0"/>
              <a:t>Routing keys</a:t>
            </a:r>
          </a:p>
          <a:p>
            <a:pPr lvl="2"/>
            <a:r>
              <a:rPr lang="en-US" dirty="0" smtClean="0"/>
              <a:t>Federation policy</a:t>
            </a:r>
          </a:p>
          <a:p>
            <a:pPr lvl="1"/>
            <a:endParaRPr lang="en-US" dirty="0"/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24802" y="1600200"/>
            <a:ext cx="771544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What </a:t>
            </a:r>
            <a:r>
              <a:rPr lang="en-US" sz="1800" dirty="0"/>
              <a:t>are the key points that my audience should take away from the </a:t>
            </a:r>
            <a:r>
              <a:rPr lang="en-US" sz="1800" dirty="0" smtClean="0"/>
              <a:t>talk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err="1" smtClean="0"/>
              <a:t>RabbitMQ</a:t>
            </a:r>
            <a:r>
              <a:rPr lang="en-US" sz="1800" dirty="0" smtClean="0"/>
              <a:t> is a great solution for connecting </a:t>
            </a:r>
            <a:r>
              <a:rPr lang="en-US" sz="1800" dirty="0" err="1" smtClean="0"/>
              <a:t>async</a:t>
            </a:r>
            <a:r>
              <a:rPr lang="en-US" sz="1800" dirty="0" smtClean="0"/>
              <a:t> messaging for </a:t>
            </a:r>
            <a:r>
              <a:rPr lang="en-US" sz="1800" dirty="0" err="1" smtClean="0"/>
              <a:t>Microservices</a:t>
            </a:r>
            <a:endParaRPr lang="en-US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err="1" smtClean="0"/>
              <a:t>RabbitMQ</a:t>
            </a:r>
            <a:r>
              <a:rPr lang="en-US" sz="1800" dirty="0" smtClean="0"/>
              <a:t> provides options for high </a:t>
            </a:r>
            <a:r>
              <a:rPr lang="en-US" sz="1800" dirty="0" err="1" smtClean="0"/>
              <a:t>performanc</a:t>
            </a:r>
            <a:r>
              <a:rPr lang="en-US" sz="1800" dirty="0" smtClean="0"/>
              <a:t> and high reliability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Messaging doesn’t need to be hard, it can be boring, and boring is good</a:t>
            </a:r>
            <a:r>
              <a:rPr lang="en-US" sz="1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Monitoring New Relic 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Federation examples</a:t>
            </a:r>
            <a:endParaRPr lang="en-US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096963" y="1846263"/>
          <a:ext cx="100552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216650" y="1846263"/>
          <a:ext cx="4935537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1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51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88867" marR="88867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marL="88867" marR="88867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marL="88867" marR="88867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88867" marR="88867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88867" marR="88867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88867" marR="88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88867" marR="88867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216650" y="1846263"/>
          <a:ext cx="493553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12996</TotalTime>
  <Words>298</Words>
  <Application>Microsoft Office PowerPoint</Application>
  <PresentationFormat>Custom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Microservice Plumbing With RabbitMQ</vt:lpstr>
      <vt:lpstr>What is RabbitMQ?</vt:lpstr>
      <vt:lpstr>What is AMQP? </vt:lpstr>
      <vt:lpstr>What is AMQP?</vt:lpstr>
      <vt:lpstr>Outline (Rough Draft)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>Proto Labs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Jason Rowe</dc:creator>
  <cp:lastModifiedBy>Jason Rowe</cp:lastModifiedBy>
  <cp:revision>26</cp:revision>
  <dcterms:created xsi:type="dcterms:W3CDTF">2019-03-02T14:41:53Z</dcterms:created>
  <dcterms:modified xsi:type="dcterms:W3CDTF">2019-03-16T15:59:33Z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