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8" r:id="rId6"/>
    <p:sldId id="265" r:id="rId7"/>
    <p:sldId id="267" r:id="rId8"/>
    <p:sldId id="269" r:id="rId9"/>
    <p:sldId id="270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9C459-1202-42CD-B09A-3FF5BD00B62C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C00E5-4D85-4A69-A0B3-E65488BF7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11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17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26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51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03029dd6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03029dd6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17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1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63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3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9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04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1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37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183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0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5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2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1BA7EA0-6E4D-4AF0-9E63-BEC2012A10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6148D6-E92F-4C44-8FCF-5D43859F3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2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E97C-FA0C-41C2-A60A-5D63BA1D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425" y="-88336"/>
            <a:ext cx="6271117" cy="4041648"/>
          </a:xfrm>
        </p:spPr>
        <p:txBody>
          <a:bodyPr>
            <a:normAutofit/>
          </a:bodyPr>
          <a:lstStyle/>
          <a:p>
            <a:r>
              <a:rPr lang="en-US" dirty="0"/>
              <a:t>NBA All-Star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5E79-CC5E-46CD-AA28-396E74B3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6" y="4364372"/>
            <a:ext cx="6274756" cy="1412294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700" dirty="0">
                <a:latin typeface="+mj-lt"/>
                <a:ea typeface="+mj-ea"/>
                <a:cs typeface="+mj-cs"/>
              </a:rPr>
              <a:t>By: 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r>
              <a:rPr lang="en-US" sz="1700" dirty="0">
                <a:latin typeface="+mj-lt"/>
                <a:ea typeface="+mj-ea"/>
                <a:cs typeface="+mj-cs"/>
              </a:rPr>
              <a:t>Jason Louwagie 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r>
              <a:rPr lang="en-US" sz="1700" dirty="0">
                <a:latin typeface="+mj-lt"/>
                <a:ea typeface="+mj-ea"/>
                <a:cs typeface="+mj-cs"/>
              </a:rPr>
              <a:t>The University of Texas at San Antonio 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r>
              <a:rPr lang="en-US" sz="1700" dirty="0">
                <a:latin typeface="+mj-lt"/>
                <a:ea typeface="+mj-ea"/>
                <a:cs typeface="+mj-cs"/>
              </a:rPr>
              <a:t>DA 6813 </a:t>
            </a:r>
            <a:br>
              <a:rPr lang="en-US" sz="1700" dirty="0">
                <a:latin typeface="+mj-lt"/>
                <a:ea typeface="+mj-ea"/>
                <a:cs typeface="+mj-cs"/>
              </a:rPr>
            </a:br>
            <a:r>
              <a:rPr lang="en-US" sz="1700" dirty="0">
                <a:latin typeface="+mj-lt"/>
                <a:ea typeface="+mj-ea"/>
                <a:cs typeface="+mj-cs"/>
              </a:rPr>
              <a:t>December 5, 2021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B1FA3D-DC87-4368-B3CD-7F375B3E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120" y="640080"/>
            <a:ext cx="3650193" cy="55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7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16BF-8C50-4DAE-99E5-6185FB31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FBFB8-0D5C-443A-A178-798BF1F1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0" y="1369526"/>
            <a:ext cx="2905125" cy="276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0D941-F92E-4241-98C3-DBCD43AB6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643" y="5023653"/>
            <a:ext cx="4219575" cy="154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3FF94-E073-4989-B189-4AE1C898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7" y="1842565"/>
            <a:ext cx="1620307" cy="3350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09FA6D-A881-4BCB-AF5A-95AA91123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694" y="1356967"/>
            <a:ext cx="4181475" cy="354330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915601D9-08DE-4DC8-B8F9-E69315EAAB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18" y="1842565"/>
            <a:ext cx="3327954" cy="3377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5362E2-3923-48E6-9329-BA5F96D84145}"/>
              </a:ext>
            </a:extLst>
          </p:cNvPr>
          <p:cNvSpPr txBox="1"/>
          <p:nvPr/>
        </p:nvSpPr>
        <p:spPr>
          <a:xfrm>
            <a:off x="415600" y="548847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>
              <a:buNone/>
            </a:pPr>
            <a:r>
              <a:rPr lang="en-US" dirty="0"/>
              <a:t>Accuracy: 97.41%</a:t>
            </a:r>
          </a:p>
          <a:p>
            <a:pPr marL="152396" indent="0">
              <a:buNone/>
            </a:pPr>
            <a:r>
              <a:rPr lang="en-US" dirty="0"/>
              <a:t>Sensitivity: 98.15%</a:t>
            </a:r>
          </a:p>
          <a:p>
            <a:pPr marL="152396" indent="0">
              <a:buNone/>
            </a:pPr>
            <a:r>
              <a:rPr lang="en-US" dirty="0"/>
              <a:t>Specificity: 73.91%</a:t>
            </a:r>
          </a:p>
        </p:txBody>
      </p:sp>
    </p:spTree>
    <p:extLst>
      <p:ext uri="{BB962C8B-B14F-4D97-AF65-F5344CB8AC3E}">
        <p14:creationId xmlns:p14="http://schemas.microsoft.com/office/powerpoint/2010/main" val="48524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5BD5-FAA7-45B9-AF6B-E448934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FC68E19-D2A5-4442-8B6F-63B0C17F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65" y="1356967"/>
            <a:ext cx="5163453" cy="523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4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39F-55DB-4D8D-B2CA-FA6E5147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cont.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595E6-57E2-4824-9E65-353CE58F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29074" lvl="8" indent="0">
              <a:buNone/>
            </a:pPr>
            <a:endParaRPr lang="en-US" dirty="0"/>
          </a:p>
          <a:p>
            <a:pPr marL="5029074" lvl="8" indent="0">
              <a:buNone/>
            </a:pPr>
            <a:r>
              <a:rPr lang="en-US" dirty="0"/>
              <a:t>						Accuracy: 96.54%</a:t>
            </a:r>
          </a:p>
          <a:p>
            <a:pPr marL="5029074" lvl="8" indent="0">
              <a:buNone/>
            </a:pPr>
            <a:r>
              <a:rPr lang="en-US" dirty="0"/>
              <a:t>						Sensitivity: 98.89%</a:t>
            </a:r>
          </a:p>
          <a:p>
            <a:pPr marL="5029074" lvl="8" indent="0">
              <a:buNone/>
            </a:pPr>
            <a:r>
              <a:rPr lang="en-US" dirty="0"/>
              <a:t>						Specificity: 40.98%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05785-07D1-4496-89F9-2FEBF99C2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536633"/>
            <a:ext cx="4152900" cy="48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4FC3-237A-4AF8-B6A2-A430D6D5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 &amp;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EF2F-FBB4-4F64-9C5D-75AC0BE15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NBA Owners should utilize a KNN model to identify which players have the potential to be named an All-Star in the future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NBA Owners should focus on players that were falsely labeled as All-Stars to identify players on the 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NBA Players should reference the decision tree and random forest to identify which skills they need to focus on compared to their current level.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4856A1-5665-46BB-948F-8F09CD0C2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79714"/>
              </p:ext>
            </p:extLst>
          </p:nvPr>
        </p:nvGraphicFramePr>
        <p:xfrm>
          <a:off x="1889125" y="1663132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621922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4375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94013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0049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.9748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.5246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58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.7391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53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.9889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.4098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60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15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Background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115FFBB-C8EA-4BA2-A5DD-FE3779505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3" name="Picture 2" descr="A basketball player dribbling the ball in front of a crowd&#10;&#10;Description automatically generated with medium confidence">
            <a:extLst>
              <a:ext uri="{FF2B5EF4-FFF2-40B4-BE49-F238E27FC236}">
                <a16:creationId xmlns:a16="http://schemas.microsoft.com/office/drawing/2014/main" id="{197BD63A-7FD8-4503-BFF2-0B3E2CE5A4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7" r="14112"/>
          <a:stretch/>
        </p:blipFill>
        <p:spPr>
          <a:xfrm>
            <a:off x="1046760" y="2129667"/>
            <a:ext cx="4065464" cy="3258006"/>
          </a:xfrm>
          <a:prstGeom prst="rect">
            <a:avLst/>
          </a:prstGeom>
          <a:noFill/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722862" y="1732449"/>
            <a:ext cx="5546272" cy="405875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NBA is projected to generate $10 billion in revenue in the next year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Concerns of decline in viewership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Covid-19 Pandemic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Reformatted All-Star Game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Player incentives to be named an All-Star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Conditional benefits for players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rgbClr val="FFF553"/>
              </a:buClr>
              <a:buSzPct val="70000"/>
              <a:buFont typeface="Wingdings 2" charset="2"/>
              <a:buChar char="•"/>
            </a:pPr>
            <a:r>
              <a:rPr lang="en-US" dirty="0"/>
              <a:t>Increased quality of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6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EC77CD-5DD7-4E8F-AC1C-FD3E9C4ACB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491492" y="796756"/>
            <a:ext cx="5612012" cy="129762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576A321-2C04-4E8E-B7C0-22588C9C5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3404" y="1253030"/>
            <a:ext cx="4901184" cy="4781866"/>
          </a:xfrm>
          <a:custGeom>
            <a:avLst/>
            <a:gdLst>
              <a:gd name="connsiteX0" fmla="*/ 0 w 4901184"/>
              <a:gd name="connsiteY0" fmla="*/ 4781866 h 4781866"/>
              <a:gd name="connsiteX1" fmla="*/ 0 w 4901184"/>
              <a:gd name="connsiteY1" fmla="*/ 218593 h 4781866"/>
              <a:gd name="connsiteX2" fmla="*/ 218593 w 4901184"/>
              <a:gd name="connsiteY2" fmla="*/ 0 h 4781866"/>
              <a:gd name="connsiteX3" fmla="*/ 4682591 w 4901184"/>
              <a:gd name="connsiteY3" fmla="*/ 0 h 4781866"/>
              <a:gd name="connsiteX4" fmla="*/ 4901184 w 4901184"/>
              <a:gd name="connsiteY4" fmla="*/ 218593 h 4781866"/>
              <a:gd name="connsiteX5" fmla="*/ 4901184 w 4901184"/>
              <a:gd name="connsiteY5" fmla="*/ 4781866 h 47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781866">
                <a:moveTo>
                  <a:pt x="0" y="4781866"/>
                </a:move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47818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1911085-1D14-41F5-B7E2-A60C62DFCE3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0" r="27380" b="-1"/>
          <a:stretch/>
        </p:blipFill>
        <p:spPr>
          <a:xfrm>
            <a:off x="-7489" y="1357963"/>
            <a:ext cx="4607403" cy="4572000"/>
          </a:xfrm>
          <a:custGeom>
            <a:avLst/>
            <a:gdLst/>
            <a:ahLst/>
            <a:cxnLst/>
            <a:rect l="l" t="t" r="r" b="b"/>
            <a:pathLst>
              <a:path w="4607403" h="4572000">
                <a:moveTo>
                  <a:pt x="0" y="0"/>
                </a:moveTo>
                <a:lnTo>
                  <a:pt x="4444457" y="0"/>
                </a:lnTo>
                <a:cubicBezTo>
                  <a:pt x="4534450" y="0"/>
                  <a:pt x="4607403" y="72953"/>
                  <a:pt x="4607403" y="162946"/>
                </a:cubicBezTo>
                <a:lnTo>
                  <a:pt x="4607403" y="4409054"/>
                </a:lnTo>
                <a:cubicBezTo>
                  <a:pt x="4607403" y="4499047"/>
                  <a:pt x="4534450" y="4572000"/>
                  <a:pt x="4444457" y="4572000"/>
                </a:cubicBezTo>
                <a:lnTo>
                  <a:pt x="0" y="4572000"/>
                </a:lnTo>
                <a:close/>
              </a:path>
            </a:pathLst>
          </a:custGeom>
        </p:spPr>
      </p:pic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491492" y="2231472"/>
            <a:ext cx="5604529" cy="31867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How can players and teams understand what to look for in determining a higher likelihood of becoming an All-Star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Players: What?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NBA Franchises: Who?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Can players use All-Star skills and career potential as leverage for higher pay?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Can franchises identify overlooked players and sign them at a lower rate?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35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556625" y="588551"/>
            <a:ext cx="307874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The Data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34064" y="2092258"/>
            <a:ext cx="3078749" cy="44820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Courier New" panose="02070309020205020404" pitchFamily="49" charset="0"/>
              <a:buChar char="o"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Calisto MT" panose="02040603050505030304" pitchFamily="18" charset="0"/>
              <a:buChar char="•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Obtained all player and Allstar game stats from the 2011-2012 to 2020-2021 season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Font typeface="Calisto MT" panose="02040603050505030304" pitchFamily="18" charset="0"/>
              <a:buChar char="•"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Table were joined by Player and Season and cleaned using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tidry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and </a:t>
            </a:r>
            <a:r>
              <a:rPr lang="en-US" sz="1600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dplyr</a:t>
            </a: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packages in R</a:t>
            </a:r>
          </a:p>
          <a:p>
            <a:pPr marL="152396" indent="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152396" indent="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D5434-E34D-4237-AD62-3E7848CE3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9" y="2092258"/>
            <a:ext cx="6642193" cy="2673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F79155-1AB5-4320-9FF8-54B3416ADDE4}"/>
              </a:ext>
            </a:extLst>
          </p:cNvPr>
          <p:cNvSpPr txBox="1"/>
          <p:nvPr/>
        </p:nvSpPr>
        <p:spPr>
          <a:xfrm>
            <a:off x="5265802" y="4765740"/>
            <a:ext cx="6092892" cy="317009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FG -- Field Goals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FGA -- Field Goal Attempts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FG. -- Field Goal Percentage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X3P -- 3-Point Field Goals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X3PA -- 3-Point Field Goal Attempts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X3P. -- 3-Point Field Goal Percentage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X2P -- 2-Point Field Goals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X2PA -- 2-Point Field Goal Attempts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X2P. -- 2-Point Field Goal Percentage</a:t>
            </a:r>
          </a:p>
          <a:p>
            <a:r>
              <a:rPr lang="en-US" sz="900" dirty="0" err="1">
                <a:solidFill>
                  <a:schemeClr val="bg1"/>
                </a:solidFill>
              </a:rPr>
              <a:t>eFG</a:t>
            </a:r>
            <a:r>
              <a:rPr lang="en-US" sz="900" dirty="0">
                <a:solidFill>
                  <a:schemeClr val="bg1"/>
                </a:solidFill>
              </a:rPr>
              <a:t>. -- Effective Field Goal Percentage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This statistic adjusts for the fact that a 3-point field goal is worth one more point than a 2-point field goal.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FT -- Free Throws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FTA -- Free Throw Attempts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FT. -- Free Throw Percentage</a:t>
            </a:r>
          </a:p>
          <a:p>
            <a:r>
              <a:rPr lang="en-US" sz="900" dirty="0">
                <a:solidFill>
                  <a:schemeClr val="bg1"/>
                </a:solidFill>
              </a:rPr>
              <a:t>ORB -- Offensive Rebounds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DRB -- Defensive Rebounds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TRB -- Total Rebounds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AST -- Assists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STL -- Steals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BLK -- Blocks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TOV -- Turnovers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PF -- Personal Fouls Per Game</a:t>
            </a:r>
          </a:p>
          <a:p>
            <a:r>
              <a:rPr lang="en-US" sz="900" dirty="0">
                <a:solidFill>
                  <a:schemeClr val="bg1"/>
                </a:solidFill>
              </a:rPr>
              <a:t>PTS -- Points Per Game</a:t>
            </a:r>
          </a:p>
          <a:p>
            <a:r>
              <a:rPr lang="en-US" sz="900" dirty="0" err="1">
                <a:solidFill>
                  <a:schemeClr val="bg1"/>
                </a:solidFill>
              </a:rPr>
              <a:t>AllStarSeason</a:t>
            </a:r>
            <a:r>
              <a:rPr lang="en-US" sz="900" dirty="0">
                <a:solidFill>
                  <a:schemeClr val="bg1"/>
                </a:solidFill>
              </a:rPr>
              <a:t> – Whether the player was named an All-Star during the season</a:t>
            </a:r>
          </a:p>
        </p:txBody>
      </p:sp>
    </p:spTree>
    <p:extLst>
      <p:ext uri="{BB962C8B-B14F-4D97-AF65-F5344CB8AC3E}">
        <p14:creationId xmlns:p14="http://schemas.microsoft.com/office/powerpoint/2010/main" val="326891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34064" y="588551"/>
            <a:ext cx="10772135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Analysis Techniques</a:t>
            </a: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34064" y="2092258"/>
            <a:ext cx="3078749" cy="448208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52396" indent="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 marL="152396" indent="0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70000"/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68B406-1148-49C8-A993-801DEFC8F9ED}"/>
              </a:ext>
            </a:extLst>
          </p:cNvPr>
          <p:cNvSpPr txBox="1"/>
          <p:nvPr/>
        </p:nvSpPr>
        <p:spPr>
          <a:xfrm>
            <a:off x="734064" y="2147552"/>
            <a:ext cx="106292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Correlation 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Boxplots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Inferential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K-Nearest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Decision Tree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E5C6C8D-E24D-446F-A309-DF212E165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94" y="2092258"/>
            <a:ext cx="4514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3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528505" y="97621"/>
            <a:ext cx="1130835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113A728-3309-4C58-9C15-6A0AA5E26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4" y="1625908"/>
            <a:ext cx="4220777" cy="4276221"/>
          </a:xfrm>
          <a:prstGeom prst="rect">
            <a:avLst/>
          </a:prstGeom>
        </p:spPr>
      </p:pic>
      <p:pic>
        <p:nvPicPr>
          <p:cNvPr id="28" name="Picture 2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17F6830-E53D-42CE-96B9-5EE0EF3D1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19" y="1394641"/>
            <a:ext cx="2580435" cy="2614332"/>
          </a:xfrm>
          <a:prstGeom prst="rect">
            <a:avLst/>
          </a:prstGeom>
        </p:spPr>
      </p:pic>
      <p:pic>
        <p:nvPicPr>
          <p:cNvPr id="30" name="Picture 29" descr="Diagram&#10;&#10;Description automatically generated">
            <a:extLst>
              <a:ext uri="{FF2B5EF4-FFF2-40B4-BE49-F238E27FC236}">
                <a16:creationId xmlns:a16="http://schemas.microsoft.com/office/drawing/2014/main" id="{F68467AB-4B43-42C9-B7CA-468578A0F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86" y="1394641"/>
            <a:ext cx="2580435" cy="2614332"/>
          </a:xfrm>
          <a:prstGeom prst="rect">
            <a:avLst/>
          </a:prstGeom>
        </p:spPr>
      </p:pic>
      <p:pic>
        <p:nvPicPr>
          <p:cNvPr id="32" name="Picture 31" descr="A picture containing qr code&#10;&#10;Description automatically generated">
            <a:extLst>
              <a:ext uri="{FF2B5EF4-FFF2-40B4-BE49-F238E27FC236}">
                <a16:creationId xmlns:a16="http://schemas.microsoft.com/office/drawing/2014/main" id="{D14B2815-E394-428B-8987-B57CA70F1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19" y="4146046"/>
            <a:ext cx="2580435" cy="2614333"/>
          </a:xfrm>
          <a:prstGeom prst="rect">
            <a:avLst/>
          </a:prstGeom>
        </p:spPr>
      </p:pic>
      <p:pic>
        <p:nvPicPr>
          <p:cNvPr id="34" name="Picture 33" descr="A picture containing flower, plant, screenshot&#10;&#10;Description automatically generated">
            <a:extLst>
              <a:ext uri="{FF2B5EF4-FFF2-40B4-BE49-F238E27FC236}">
                <a16:creationId xmlns:a16="http://schemas.microsoft.com/office/drawing/2014/main" id="{C0D5C000-907F-4124-92CE-E5933E484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186" y="4146046"/>
            <a:ext cx="2580435" cy="261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4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41820" y="144274"/>
            <a:ext cx="11308359" cy="9704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Exploratory Data Analysis cont.</a:t>
            </a:r>
          </a:p>
        </p:txBody>
      </p:sp>
      <p:pic>
        <p:nvPicPr>
          <p:cNvPr id="16" name="Picture 15" descr="Chart, histogram&#10;&#10;Description automatically generated">
            <a:extLst>
              <a:ext uri="{FF2B5EF4-FFF2-40B4-BE49-F238E27FC236}">
                <a16:creationId xmlns:a16="http://schemas.microsoft.com/office/drawing/2014/main" id="{11F9AEDB-2DE3-4209-9818-47B5203C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18" y="1114724"/>
            <a:ext cx="2557819" cy="2591419"/>
          </a:xfrm>
          <a:prstGeom prst="rect">
            <a:avLst/>
          </a:prstGeo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41D830BF-7B2F-4113-B3AF-AE583C193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91" y="1114724"/>
            <a:ext cx="2557818" cy="2591417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A84A4E6E-E531-4737-88A6-D637637F1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163" y="1114724"/>
            <a:ext cx="2557819" cy="2591419"/>
          </a:xfrm>
          <a:prstGeom prst="rect">
            <a:avLst/>
          </a:prstGeom>
        </p:spPr>
      </p:pic>
      <p:pic>
        <p:nvPicPr>
          <p:cNvPr id="22" name="Picture 21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A764FC-7EF1-459F-A2F0-9A445DDF5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18" y="3974662"/>
            <a:ext cx="2557819" cy="2591419"/>
          </a:xfrm>
          <a:prstGeom prst="rect">
            <a:avLst/>
          </a:prstGeom>
        </p:spPr>
      </p:pic>
      <p:pic>
        <p:nvPicPr>
          <p:cNvPr id="24" name="Picture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F3777C83-E9D5-4441-ACD4-AEAC0A8FA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652" y="3974661"/>
            <a:ext cx="2589057" cy="2623067"/>
          </a:xfrm>
          <a:prstGeom prst="rect">
            <a:avLst/>
          </a:prstGeom>
        </p:spPr>
      </p:pic>
      <p:pic>
        <p:nvPicPr>
          <p:cNvPr id="26" name="Picture 25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E42500-FC2D-4351-A957-DBF5104621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924" y="3974660"/>
            <a:ext cx="2589057" cy="262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8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3CE5-D283-4443-B3BE-FCD54FFC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2683-F4F5-4AA0-9D51-9BF4ADFF2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F7D3C-862B-4620-B8BA-118C286B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638300"/>
            <a:ext cx="50673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8F362-BE12-4CA0-95C1-1C071866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8300"/>
            <a:ext cx="466725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E8EDB9-E719-456B-B716-CA4D0492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825" y="2246412"/>
            <a:ext cx="3174058" cy="3714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F68751-9814-48FB-9FD2-D7BF88B8A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268" y="2246412"/>
            <a:ext cx="3431637" cy="3895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99C056-F894-44B4-A724-A49EAD078889}"/>
              </a:ext>
            </a:extLst>
          </p:cNvPr>
          <p:cNvSpPr txBox="1"/>
          <p:nvPr/>
        </p:nvSpPr>
        <p:spPr>
          <a:xfrm>
            <a:off x="3048000" y="51031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396" indent="0" algn="ctr">
              <a:buNone/>
            </a:pPr>
            <a:r>
              <a:rPr lang="en-US" dirty="0"/>
              <a:t>Accuracy: 97.41%</a:t>
            </a:r>
          </a:p>
          <a:p>
            <a:pPr marL="152396" indent="0" algn="ctr">
              <a:buNone/>
            </a:pPr>
            <a:r>
              <a:rPr lang="en-US" dirty="0"/>
              <a:t>Sensitivity: 97.89%</a:t>
            </a:r>
          </a:p>
          <a:p>
            <a:pPr marL="152396" indent="0" algn="ctr">
              <a:buNone/>
            </a:pPr>
            <a:r>
              <a:rPr lang="en-US" dirty="0"/>
              <a:t>Specificity: 78.95%</a:t>
            </a:r>
          </a:p>
        </p:txBody>
      </p:sp>
    </p:spTree>
    <p:extLst>
      <p:ext uri="{BB962C8B-B14F-4D97-AF65-F5344CB8AC3E}">
        <p14:creationId xmlns:p14="http://schemas.microsoft.com/office/powerpoint/2010/main" val="807012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50693-7046-496C-9C9A-C70619FF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9360E-6322-4219-83A4-F2B4F7B5C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5029074" lvl="8" indent="0">
              <a:buNone/>
            </a:pPr>
            <a:r>
              <a:rPr lang="en-US" dirty="0"/>
              <a:t>Accuracy: 97.48%</a:t>
            </a:r>
          </a:p>
          <a:p>
            <a:pPr marL="5029074" lvl="8" indent="0">
              <a:buNone/>
            </a:pPr>
            <a:r>
              <a:rPr lang="en-US" dirty="0"/>
              <a:t>Sensitivity: 99.38%</a:t>
            </a:r>
          </a:p>
          <a:p>
            <a:pPr marL="5029074" lvl="8" indent="0">
              <a:buNone/>
            </a:pPr>
            <a:r>
              <a:rPr lang="en-US" dirty="0"/>
              <a:t>Specificity: 52.46%</a:t>
            </a:r>
          </a:p>
          <a:p>
            <a:pPr lvl="8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1DB1B-32B4-447F-A69A-8A685102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676400"/>
            <a:ext cx="88201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0EE56-5827-44A6-892B-AA58E4B68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120967"/>
            <a:ext cx="30956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53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3203</TotalTime>
  <Words>527</Words>
  <Application>Microsoft Office PowerPoint</Application>
  <PresentationFormat>Widescreen</PresentationFormat>
  <Paragraphs>126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Courier New</vt:lpstr>
      <vt:lpstr>Wingdings 2</vt:lpstr>
      <vt:lpstr>Slate</vt:lpstr>
      <vt:lpstr>NBA All-Star Analysis</vt:lpstr>
      <vt:lpstr>Background</vt:lpstr>
      <vt:lpstr>Motivation</vt:lpstr>
      <vt:lpstr>The Data</vt:lpstr>
      <vt:lpstr>Analysis Techniques</vt:lpstr>
      <vt:lpstr>Exploratory Data Analysis</vt:lpstr>
      <vt:lpstr>Exploratory Data Analysis cont.</vt:lpstr>
      <vt:lpstr>Logistic Regression</vt:lpstr>
      <vt:lpstr>K-Nearest Neighbors</vt:lpstr>
      <vt:lpstr>Random Forest</vt:lpstr>
      <vt:lpstr>Decision Tree</vt:lpstr>
      <vt:lpstr>Decision Tree cont.</vt:lpstr>
      <vt:lpstr>Conclusions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All-Star Analysis</dc:title>
  <dc:creator>Jason Louwagie</dc:creator>
  <cp:lastModifiedBy>Jason Louwagie</cp:lastModifiedBy>
  <cp:revision>2</cp:revision>
  <dcterms:created xsi:type="dcterms:W3CDTF">2021-12-04T19:36:09Z</dcterms:created>
  <dcterms:modified xsi:type="dcterms:W3CDTF">2021-12-07T00:59:53Z</dcterms:modified>
</cp:coreProperties>
</file>