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2" r:id="rId4"/>
    <p:sldId id="261" r:id="rId5"/>
    <p:sldId id="258" r:id="rId6"/>
    <p:sldId id="259" r:id="rId7"/>
    <p:sldId id="260" r:id="rId8"/>
    <p:sldId id="263" r:id="rId9"/>
    <p:sldId id="264" r:id="rId10"/>
    <p:sldId id="265" r:id="rId11"/>
    <p:sldId id="267" r:id="rId12"/>
    <p:sldId id="268" r:id="rId13"/>
    <p:sldId id="269" r:id="rId14"/>
    <p:sldId id="270" r:id="rId15"/>
    <p:sldId id="266"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06BE8977-B249-4661-B0C1-8852E49D8ACF}" type="datetimeFigureOut">
              <a:rPr lang="en-US" smtClean="0"/>
              <a:t>9/24/2016</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350A93E4-E7F4-424A-925D-588F2D22D91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BE8977-B249-4661-B0C1-8852E49D8ACF}" type="datetimeFigureOut">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A93E4-E7F4-424A-925D-588F2D22D9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BE8977-B249-4661-B0C1-8852E49D8ACF}" type="datetimeFigureOut">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A93E4-E7F4-424A-925D-588F2D22D91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6BE8977-B249-4661-B0C1-8852E49D8ACF}" type="datetimeFigureOut">
              <a:rPr lang="en-US" smtClean="0"/>
              <a:t>9/24/2016</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350A93E4-E7F4-424A-925D-588F2D22D9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06BE8977-B249-4661-B0C1-8852E49D8ACF}" type="datetimeFigureOut">
              <a:rPr lang="en-US" smtClean="0"/>
              <a:t>9/24/2016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350A93E4-E7F4-424A-925D-588F2D22D916}"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06BE8977-B249-4661-B0C1-8852E49D8ACF}" type="datetimeFigureOut">
              <a:rPr lang="en-US" smtClean="0"/>
              <a:t>9/24/2016</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50A93E4-E7F4-424A-925D-588F2D22D9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06BE8977-B249-4661-B0C1-8852E49D8ACF}" type="datetimeFigureOut">
              <a:rPr lang="en-US" smtClean="0"/>
              <a:t>9/24/2016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350A93E4-E7F4-424A-925D-588F2D22D916}"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6BE8977-B249-4661-B0C1-8852E49D8ACF}" type="datetimeFigureOut">
              <a:rPr lang="en-US" smtClean="0"/>
              <a:t>9/24/2016</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A93E4-E7F4-424A-925D-588F2D22D9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6BE8977-B249-4661-B0C1-8852E49D8ACF}" type="datetimeFigureOut">
              <a:rPr lang="en-US" smtClean="0"/>
              <a:t>9/24/2016</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A93E4-E7F4-424A-925D-588F2D22D9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6BE8977-B249-4661-B0C1-8852E49D8ACF}" type="datetimeFigureOut">
              <a:rPr lang="en-US" smtClean="0"/>
              <a:t>9/24/2016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A93E4-E7F4-424A-925D-588F2D22D91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06BE8977-B249-4661-B0C1-8852E49D8ACF}" type="datetimeFigureOut">
              <a:rPr lang="en-US" smtClean="0"/>
              <a:t>9/24/2016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50A93E4-E7F4-424A-925D-588F2D22D916}"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06BE8977-B249-4661-B0C1-8852E49D8ACF}" type="datetimeFigureOut">
              <a:rPr lang="en-US" smtClean="0"/>
              <a:t>9/24/2016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50A93E4-E7F4-424A-925D-588F2D22D916}"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438400"/>
            <a:ext cx="8458200" cy="2895599"/>
          </a:xfrm>
        </p:spPr>
        <p:txBody>
          <a:bodyPr>
            <a:normAutofit/>
          </a:bodyPr>
          <a:lstStyle/>
          <a:p>
            <a:pPr algn="ctr"/>
            <a:r>
              <a:rPr lang="en-US" dirty="0" smtClean="0">
                <a:latin typeface="Bernard MT Condensed" pitchFamily="18" charset="0"/>
              </a:rPr>
              <a:t>RA 6713 </a:t>
            </a:r>
            <a:br>
              <a:rPr lang="en-US" dirty="0" smtClean="0">
                <a:latin typeface="Bernard MT Condensed" pitchFamily="18" charset="0"/>
              </a:rPr>
            </a:br>
            <a:r>
              <a:rPr lang="en-US" dirty="0" smtClean="0">
                <a:latin typeface="Bernard MT Condensed" pitchFamily="18" charset="0"/>
              </a:rPr>
              <a:t>“Code of conduct and </a:t>
            </a:r>
            <a:br>
              <a:rPr lang="en-US" dirty="0" smtClean="0">
                <a:latin typeface="Bernard MT Condensed" pitchFamily="18" charset="0"/>
              </a:rPr>
            </a:br>
            <a:r>
              <a:rPr lang="en-US" dirty="0" smtClean="0">
                <a:latin typeface="Bernard MT Condensed" pitchFamily="18" charset="0"/>
              </a:rPr>
              <a:t>ethical standards </a:t>
            </a:r>
            <a:br>
              <a:rPr lang="en-US" dirty="0" smtClean="0">
                <a:latin typeface="Bernard MT Condensed" pitchFamily="18" charset="0"/>
              </a:rPr>
            </a:br>
            <a:r>
              <a:rPr lang="en-US" dirty="0" smtClean="0">
                <a:latin typeface="Bernard MT Condensed" pitchFamily="18" charset="0"/>
              </a:rPr>
              <a:t>for public officials </a:t>
            </a:r>
            <a:br>
              <a:rPr lang="en-US" dirty="0" smtClean="0">
                <a:latin typeface="Bernard MT Condensed" pitchFamily="18" charset="0"/>
              </a:rPr>
            </a:br>
            <a:r>
              <a:rPr lang="en-US" dirty="0" smtClean="0">
                <a:latin typeface="Bernard MT Condensed" pitchFamily="18" charset="0"/>
              </a:rPr>
              <a:t>and employees.”</a:t>
            </a:r>
            <a:endParaRPr lang="en-US" dirty="0">
              <a:latin typeface="Bernard MT Condensed" pitchFamily="18" charset="0"/>
            </a:endParaRPr>
          </a:p>
        </p:txBody>
      </p:sp>
      <p:sp>
        <p:nvSpPr>
          <p:cNvPr id="3" name="Subtitle 2"/>
          <p:cNvSpPr>
            <a:spLocks noGrp="1"/>
          </p:cNvSpPr>
          <p:nvPr>
            <p:ph type="subTitle" idx="1"/>
          </p:nvPr>
        </p:nvSpPr>
        <p:spPr>
          <a:xfrm>
            <a:off x="304800" y="5334000"/>
            <a:ext cx="8458200" cy="1371600"/>
          </a:xfrm>
        </p:spPr>
        <p:txBody>
          <a:bodyPr>
            <a:normAutofit fontScale="92500" lnSpcReduction="20000"/>
          </a:bodyPr>
          <a:lstStyle/>
          <a:p>
            <a:pPr algn="ctr"/>
            <a:r>
              <a:rPr lang="en-US" b="1" dirty="0" smtClean="0"/>
              <a:t>Marvin </a:t>
            </a:r>
            <a:r>
              <a:rPr lang="en-US" b="1" dirty="0" err="1" smtClean="0"/>
              <a:t>Cabantac</a:t>
            </a:r>
            <a:endParaRPr lang="en-US" b="1" dirty="0" smtClean="0"/>
          </a:p>
          <a:p>
            <a:pPr algn="ctr"/>
            <a:r>
              <a:rPr lang="en-US" i="1" dirty="0" smtClean="0"/>
              <a:t>Instructor I</a:t>
            </a:r>
          </a:p>
          <a:p>
            <a:pPr algn="ctr"/>
            <a:r>
              <a:rPr lang="en-US" b="1" i="1" dirty="0" smtClean="0"/>
              <a:t>School of Arts and Criminology</a:t>
            </a:r>
          </a:p>
          <a:p>
            <a:pPr algn="ctr"/>
            <a:r>
              <a:rPr lang="en-US" b="1" dirty="0" err="1" smtClean="0"/>
              <a:t>Isabela</a:t>
            </a:r>
            <a:r>
              <a:rPr lang="en-US" b="1" dirty="0" smtClean="0"/>
              <a:t> State University</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and disclosure</a:t>
            </a:r>
            <a:endParaRPr lang="en-US" dirty="0"/>
          </a:p>
        </p:txBody>
      </p:sp>
      <p:sp>
        <p:nvSpPr>
          <p:cNvPr id="3" name="Content Placeholder 2"/>
          <p:cNvSpPr>
            <a:spLocks noGrp="1"/>
          </p:cNvSpPr>
          <p:nvPr>
            <p:ph idx="1"/>
          </p:nvPr>
        </p:nvSpPr>
        <p:spPr/>
        <p:txBody>
          <a:bodyPr/>
          <a:lstStyle/>
          <a:p>
            <a:pPr>
              <a:buNone/>
            </a:pPr>
            <a:r>
              <a:rPr lang="en-US" dirty="0" smtClean="0"/>
              <a:t>Who are required to file?</a:t>
            </a:r>
          </a:p>
          <a:p>
            <a:pPr>
              <a:defRPr/>
            </a:pPr>
            <a:r>
              <a:rPr lang="en-US" sz="2800" b="1" dirty="0" smtClean="0">
                <a:latin typeface="Calibri" pitchFamily="34" charset="0"/>
              </a:rPr>
              <a:t>All officials and employees of: </a:t>
            </a:r>
          </a:p>
          <a:p>
            <a:pPr lvl="1">
              <a:defRPr/>
            </a:pPr>
            <a:r>
              <a:rPr lang="en-US" sz="2400" b="1" dirty="0" smtClean="0">
                <a:latin typeface="Calibri" pitchFamily="34" charset="0"/>
              </a:rPr>
              <a:t>national and local governments </a:t>
            </a:r>
          </a:p>
          <a:p>
            <a:pPr lvl="1">
              <a:defRPr/>
            </a:pPr>
            <a:r>
              <a:rPr lang="en-US" sz="2400" b="1" dirty="0" smtClean="0">
                <a:latin typeface="Calibri" pitchFamily="34" charset="0"/>
              </a:rPr>
              <a:t>state universities and colleges, and </a:t>
            </a:r>
          </a:p>
          <a:p>
            <a:pPr lvl="1">
              <a:defRPr/>
            </a:pPr>
            <a:r>
              <a:rPr lang="en-US" sz="2400" b="1" dirty="0" smtClean="0">
                <a:latin typeface="Calibri" pitchFamily="34" charset="0"/>
              </a:rPr>
              <a:t>government-owned and controlled corporations (GOCC) and their subsidiaries, with or without original charter</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and disclosure</a:t>
            </a:r>
            <a:endParaRPr lang="en-US" dirty="0"/>
          </a:p>
        </p:txBody>
      </p:sp>
      <p:sp>
        <p:nvSpPr>
          <p:cNvPr id="3" name="Content Placeholder 2"/>
          <p:cNvSpPr>
            <a:spLocks noGrp="1"/>
          </p:cNvSpPr>
          <p:nvPr>
            <p:ph idx="1"/>
          </p:nvPr>
        </p:nvSpPr>
        <p:spPr/>
        <p:txBody>
          <a:bodyPr/>
          <a:lstStyle/>
          <a:p>
            <a:pPr>
              <a:buNone/>
            </a:pPr>
            <a:r>
              <a:rPr lang="en-US" dirty="0" smtClean="0"/>
              <a:t>Who are exempted from filing?</a:t>
            </a:r>
          </a:p>
          <a:p>
            <a:pPr>
              <a:defRPr/>
            </a:pPr>
            <a:r>
              <a:rPr lang="en-US" b="1" dirty="0" smtClean="0">
                <a:latin typeface="Calibri" pitchFamily="34" charset="0"/>
              </a:rPr>
              <a:t>Those serving in honorary capacity;</a:t>
            </a:r>
          </a:p>
          <a:p>
            <a:pPr>
              <a:defRPr/>
            </a:pPr>
            <a:r>
              <a:rPr lang="en-US" b="1" dirty="0" smtClean="0">
                <a:latin typeface="Calibri" pitchFamily="34" charset="0"/>
              </a:rPr>
              <a:t>Laborers; and </a:t>
            </a:r>
          </a:p>
          <a:p>
            <a:pPr>
              <a:defRPr/>
            </a:pPr>
            <a:r>
              <a:rPr lang="en-US" b="1" dirty="0" smtClean="0">
                <a:latin typeface="Calibri" pitchFamily="34" charset="0"/>
              </a:rPr>
              <a:t>Casual or temporary workers.</a:t>
            </a:r>
          </a:p>
          <a:p>
            <a:pPr>
              <a:defRPr/>
            </a:pPr>
            <a:endParaRPr lang="en-US" b="1" dirty="0" smtClean="0">
              <a:latin typeface="Calibri" pitchFamily="34" charset="0"/>
            </a:endParaRPr>
          </a:p>
          <a:p>
            <a:pPr algn="just">
              <a:buNone/>
              <a:defRPr/>
            </a:pPr>
            <a:r>
              <a:rPr lang="en-US" b="1" dirty="0" smtClean="0">
                <a:latin typeface="Calibri" pitchFamily="34" charset="0"/>
              </a:rPr>
              <a:t>		However, those holding career positions under </a:t>
            </a:r>
            <a:r>
              <a:rPr lang="en-US" b="1" u="sng" dirty="0" smtClean="0">
                <a:solidFill>
                  <a:srgbClr val="040E08"/>
                </a:solidFill>
                <a:latin typeface="Calibri" pitchFamily="34" charset="0"/>
              </a:rPr>
              <a:t>temporary status</a:t>
            </a:r>
            <a:r>
              <a:rPr lang="en-US" b="1" dirty="0" smtClean="0">
                <a:latin typeface="Calibri" pitchFamily="34" charset="0"/>
              </a:rPr>
              <a:t> are required to file their SALN. </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and disclosure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When to file?</a:t>
            </a:r>
          </a:p>
          <a:p>
            <a:pPr>
              <a:defRPr/>
            </a:pPr>
            <a:r>
              <a:rPr lang="en-PH" dirty="0" smtClean="0"/>
              <a:t>NEW </a:t>
            </a:r>
            <a:r>
              <a:rPr lang="en-PH" dirty="0" smtClean="0"/>
              <a:t>ENTRANT FILING: Due within 30 calendar days from assumption to office; information must be as of </a:t>
            </a:r>
            <a:r>
              <a:rPr lang="en-PH" dirty="0" err="1" smtClean="0"/>
              <a:t>declarant’s</a:t>
            </a:r>
            <a:r>
              <a:rPr lang="en-PH" dirty="0" smtClean="0"/>
              <a:t> first day of service</a:t>
            </a:r>
          </a:p>
          <a:p>
            <a:pPr>
              <a:defRPr/>
            </a:pPr>
            <a:endParaRPr lang="en-PH" dirty="0" smtClean="0"/>
          </a:p>
          <a:p>
            <a:pPr>
              <a:defRPr/>
            </a:pPr>
            <a:r>
              <a:rPr lang="en-PH" dirty="0" smtClean="0"/>
              <a:t>ANNUAL FILING: Due not later than April 30 of every year; information as of December 31 of the reporting </a:t>
            </a:r>
            <a:r>
              <a:rPr lang="en-PH" dirty="0" smtClean="0"/>
              <a:t>period</a:t>
            </a:r>
          </a:p>
          <a:p>
            <a:pPr>
              <a:buNone/>
              <a:defRPr/>
            </a:pPr>
            <a:endParaRPr lang="en-PH" dirty="0" smtClean="0"/>
          </a:p>
          <a:p>
            <a:pPr>
              <a:defRPr/>
            </a:pPr>
            <a:r>
              <a:rPr lang="en-PH" dirty="0" smtClean="0"/>
              <a:t>SEPARATION: Due within 30 days after separation from government service</a:t>
            </a:r>
          </a:p>
          <a:p>
            <a:pPr>
              <a:defRPr/>
            </a:pPr>
            <a:endParaRPr lang="en-PH"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and disclosure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Where to File?</a:t>
            </a:r>
          </a:p>
          <a:p>
            <a:pPr>
              <a:lnSpc>
                <a:spcPct val="90000"/>
              </a:lnSpc>
            </a:pPr>
            <a:r>
              <a:rPr lang="en-US" dirty="0" smtClean="0"/>
              <a:t>National Office of		- President &amp; Vice-Pres.</a:t>
            </a:r>
          </a:p>
          <a:p>
            <a:pPr>
              <a:lnSpc>
                <a:spcPct val="90000"/>
              </a:lnSpc>
              <a:buNone/>
            </a:pPr>
            <a:r>
              <a:rPr lang="en-US" dirty="0" smtClean="0"/>
              <a:t>    the Ombudsman		    	of the </a:t>
            </a:r>
            <a:r>
              <a:rPr lang="en-US" dirty="0" err="1" smtClean="0"/>
              <a:t>Phils</a:t>
            </a:r>
            <a:r>
              <a:rPr lang="en-US" dirty="0" smtClean="0"/>
              <a:t>.</a:t>
            </a:r>
          </a:p>
          <a:p>
            <a:pPr>
              <a:lnSpc>
                <a:spcPct val="90000"/>
              </a:lnSpc>
              <a:buNone/>
            </a:pPr>
            <a:r>
              <a:rPr lang="en-US" dirty="0" smtClean="0"/>
              <a:t>						- Chairmen and</a:t>
            </a:r>
          </a:p>
          <a:p>
            <a:pPr>
              <a:lnSpc>
                <a:spcPct val="90000"/>
              </a:lnSpc>
              <a:buNone/>
            </a:pPr>
            <a:r>
              <a:rPr lang="en-US" dirty="0" smtClean="0"/>
              <a:t>						  Commissioners of CCs</a:t>
            </a:r>
          </a:p>
          <a:p>
            <a:pPr>
              <a:lnSpc>
                <a:spcPct val="90000"/>
              </a:lnSpc>
              <a:buNone/>
            </a:pPr>
            <a:endParaRPr lang="en-US" dirty="0" smtClean="0"/>
          </a:p>
          <a:p>
            <a:pPr>
              <a:lnSpc>
                <a:spcPct val="90000"/>
              </a:lnSpc>
            </a:pPr>
            <a:r>
              <a:rPr lang="en-US" dirty="0" smtClean="0"/>
              <a:t>Secretary of the		- Senators</a:t>
            </a:r>
          </a:p>
          <a:p>
            <a:pPr>
              <a:lnSpc>
                <a:spcPct val="90000"/>
              </a:lnSpc>
              <a:buNone/>
            </a:pPr>
            <a:r>
              <a:rPr lang="en-US" dirty="0" smtClean="0"/>
              <a:t>     Senate</a:t>
            </a:r>
          </a:p>
          <a:p>
            <a:pPr>
              <a:lnSpc>
                <a:spcPct val="90000"/>
              </a:lnSpc>
              <a:buNone/>
            </a:pPr>
            <a:endParaRPr lang="en-US" dirty="0" smtClean="0"/>
          </a:p>
          <a:p>
            <a:pPr>
              <a:lnSpc>
                <a:spcPct val="90000"/>
              </a:lnSpc>
            </a:pPr>
            <a:r>
              <a:rPr lang="en-US" dirty="0" smtClean="0"/>
              <a:t>Sec. General of the HR	- Congressmen</a:t>
            </a:r>
          </a:p>
          <a:p>
            <a:pPr>
              <a:lnSpc>
                <a:spcPct val="90000"/>
              </a:lnSpc>
              <a:buNone/>
            </a:pPr>
            <a:endParaRPr lang="en-US" dirty="0" smtClean="0"/>
          </a:p>
          <a:p>
            <a:pPr>
              <a:lnSpc>
                <a:spcPct val="90000"/>
              </a:lnSpc>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and disclosure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Where to File</a:t>
            </a:r>
            <a:r>
              <a:rPr lang="en-US" dirty="0" smtClean="0"/>
              <a:t>?</a:t>
            </a:r>
          </a:p>
          <a:p>
            <a:r>
              <a:rPr lang="en-US" dirty="0" smtClean="0"/>
              <a:t>Clerk of Court of the		- Justices of the SC,</a:t>
            </a:r>
          </a:p>
          <a:p>
            <a:pPr>
              <a:buNone/>
            </a:pPr>
            <a:r>
              <a:rPr lang="en-US" dirty="0" smtClean="0"/>
              <a:t>    Supreme Court		   	CA, SB &amp; CTA</a:t>
            </a:r>
          </a:p>
          <a:p>
            <a:pPr>
              <a:buNone/>
            </a:pPr>
            <a:endParaRPr lang="en-US" dirty="0" smtClean="0"/>
          </a:p>
          <a:p>
            <a:r>
              <a:rPr lang="en-US" dirty="0" smtClean="0"/>
              <a:t>Court Administrator		- Judges of the RTC,</a:t>
            </a:r>
          </a:p>
          <a:p>
            <a:pPr>
              <a:buNone/>
            </a:pPr>
            <a:r>
              <a:rPr lang="en-US" dirty="0" smtClean="0"/>
              <a:t>						   MCTC, M &amp; SC</a:t>
            </a:r>
          </a:p>
          <a:p>
            <a:pPr>
              <a:buNone/>
            </a:pPr>
            <a:endParaRPr lang="en-US" dirty="0" smtClean="0"/>
          </a:p>
          <a:p>
            <a:r>
              <a:rPr lang="en-US" dirty="0" smtClean="0"/>
              <a:t>Office of the President	- National Executive</a:t>
            </a:r>
          </a:p>
          <a:p>
            <a:pPr>
              <a:buNone/>
            </a:pPr>
            <a:r>
              <a:rPr lang="en-US" dirty="0" smtClean="0"/>
              <a:t>						   Officials [Members</a:t>
            </a:r>
          </a:p>
          <a:p>
            <a:pPr>
              <a:buNone/>
            </a:pPr>
            <a:r>
              <a:rPr lang="en-US" dirty="0" smtClean="0"/>
              <a:t>						   of the Cabinet,</a:t>
            </a:r>
          </a:p>
          <a:p>
            <a:pPr>
              <a:buNone/>
            </a:pPr>
            <a:r>
              <a:rPr lang="en-US" dirty="0" smtClean="0"/>
              <a:t>						   </a:t>
            </a:r>
            <a:r>
              <a:rPr lang="en-US" dirty="0" err="1" smtClean="0"/>
              <a:t>Usec</a:t>
            </a:r>
            <a:r>
              <a:rPr lang="en-US" dirty="0" smtClean="0"/>
              <a:t>, </a:t>
            </a:r>
            <a:r>
              <a:rPr lang="en-US" dirty="0" err="1" smtClean="0"/>
              <a:t>Asec</a:t>
            </a:r>
            <a:r>
              <a:rPr lang="en-US" dirty="0" smtClean="0"/>
              <a:t> &amp; 						   FSOs]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and disclosure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Where to file?</a:t>
            </a:r>
          </a:p>
          <a:p>
            <a:r>
              <a:rPr lang="en-US" dirty="0" smtClean="0"/>
              <a:t>Office of the President	- Heads of GOCCs </a:t>
            </a:r>
          </a:p>
          <a:p>
            <a:pPr>
              <a:buNone/>
            </a:pPr>
            <a:r>
              <a:rPr lang="en-US" dirty="0" smtClean="0"/>
              <a:t>						w/ original charters &amp;</a:t>
            </a:r>
          </a:p>
          <a:p>
            <a:pPr>
              <a:buNone/>
            </a:pPr>
            <a:r>
              <a:rPr lang="en-US" dirty="0" smtClean="0"/>
              <a:t>						subsidiaries &amp; SUCs</a:t>
            </a:r>
          </a:p>
          <a:p>
            <a:pPr>
              <a:buNone/>
            </a:pPr>
            <a:endParaRPr lang="en-US" dirty="0" smtClean="0"/>
          </a:p>
          <a:p>
            <a:pPr>
              <a:buNone/>
            </a:pPr>
            <a:r>
              <a:rPr lang="en-US" dirty="0" smtClean="0"/>
              <a:t>						- Officers of the AFP</a:t>
            </a:r>
          </a:p>
          <a:p>
            <a:pPr>
              <a:buNone/>
            </a:pPr>
            <a:r>
              <a:rPr lang="en-US" dirty="0" smtClean="0"/>
              <a:t>						from rank of Colonel</a:t>
            </a:r>
          </a:p>
          <a:p>
            <a:pPr>
              <a:buNone/>
            </a:pPr>
            <a:r>
              <a:rPr lang="en-US" dirty="0" smtClean="0"/>
              <a:t>						or Naval Captain</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nSpc>
                <a:spcPct val="90000"/>
              </a:lnSpc>
            </a:pPr>
            <a:r>
              <a:rPr lang="en-US" dirty="0" smtClean="0"/>
              <a:t>Deputy Ombudsman		- Regional Officials &amp;</a:t>
            </a:r>
          </a:p>
          <a:p>
            <a:pPr>
              <a:lnSpc>
                <a:spcPct val="90000"/>
              </a:lnSpc>
              <a:buNone/>
            </a:pPr>
            <a:r>
              <a:rPr lang="en-US" dirty="0" smtClean="0"/>
              <a:t>						employees of Depts.,</a:t>
            </a:r>
          </a:p>
          <a:p>
            <a:pPr>
              <a:lnSpc>
                <a:spcPct val="90000"/>
              </a:lnSpc>
              <a:buNone/>
            </a:pPr>
            <a:r>
              <a:rPr lang="en-US" dirty="0" smtClean="0"/>
              <a:t>						Bureaus &amp; Agencies</a:t>
            </a:r>
          </a:p>
          <a:p>
            <a:pPr>
              <a:lnSpc>
                <a:spcPct val="90000"/>
              </a:lnSpc>
              <a:buNone/>
            </a:pPr>
            <a:r>
              <a:rPr lang="en-US" dirty="0" smtClean="0"/>
              <a:t>						of the NG, Judiciary &amp;</a:t>
            </a:r>
          </a:p>
          <a:p>
            <a:pPr>
              <a:lnSpc>
                <a:spcPct val="90000"/>
              </a:lnSpc>
              <a:buNone/>
            </a:pPr>
            <a:r>
              <a:rPr lang="en-US" dirty="0" smtClean="0"/>
              <a:t>						CCs &amp; Offices, GOCCs</a:t>
            </a:r>
          </a:p>
          <a:p>
            <a:pPr>
              <a:lnSpc>
                <a:spcPct val="90000"/>
              </a:lnSpc>
              <a:buNone/>
            </a:pPr>
            <a:r>
              <a:rPr lang="en-US" dirty="0" smtClean="0"/>
              <a:t>						&amp; subsidiaries in the </a:t>
            </a:r>
          </a:p>
          <a:p>
            <a:pPr>
              <a:lnSpc>
                <a:spcPct val="90000"/>
              </a:lnSpc>
              <a:buNone/>
            </a:pPr>
            <a:r>
              <a:rPr lang="en-US" dirty="0" smtClean="0"/>
              <a:t>						region</a:t>
            </a:r>
          </a:p>
          <a:p>
            <a:pPr>
              <a:lnSpc>
                <a:spcPct val="90000"/>
              </a:lnSpc>
              <a:buNone/>
            </a:pPr>
            <a:endParaRPr lang="en-US" dirty="0" smtClean="0"/>
          </a:p>
          <a:p>
            <a:pPr>
              <a:lnSpc>
                <a:spcPct val="90000"/>
              </a:lnSpc>
              <a:buNone/>
            </a:pPr>
            <a:r>
              <a:rPr lang="en-US" dirty="0" smtClean="0"/>
              <a:t>						- other officials &amp;</a:t>
            </a:r>
          </a:p>
          <a:p>
            <a:pPr>
              <a:lnSpc>
                <a:spcPct val="90000"/>
              </a:lnSpc>
              <a:buNone/>
            </a:pPr>
            <a:r>
              <a:rPr lang="en-US" dirty="0" smtClean="0"/>
              <a:t>						employees of SUCs</a:t>
            </a:r>
          </a:p>
          <a:p>
            <a:pPr>
              <a:lnSpc>
                <a:spcPct val="90000"/>
              </a:lnSpc>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Deputy Ombudsman		- Regional Officers</a:t>
            </a:r>
          </a:p>
          <a:p>
            <a:pPr>
              <a:buNone/>
            </a:pPr>
            <a:r>
              <a:rPr lang="en-US" dirty="0" smtClean="0"/>
              <a:t>						of AFP below Colonel </a:t>
            </a:r>
          </a:p>
          <a:p>
            <a:pPr>
              <a:buNone/>
            </a:pPr>
            <a:r>
              <a:rPr lang="en-US" dirty="0" smtClean="0"/>
              <a:t>						or Naval Captain &amp; </a:t>
            </a:r>
          </a:p>
          <a:p>
            <a:pPr>
              <a:buNone/>
            </a:pPr>
            <a:r>
              <a:rPr lang="en-US" dirty="0" smtClean="0"/>
              <a:t>						Civilian Personnel </a:t>
            </a:r>
          </a:p>
          <a:p>
            <a:pPr>
              <a:buNone/>
            </a:pPr>
            <a:r>
              <a:rPr lang="en-US" dirty="0" smtClean="0"/>
              <a:t>						- PNP Regional Officials</a:t>
            </a:r>
          </a:p>
          <a:p>
            <a:pPr>
              <a:buNone/>
            </a:pPr>
            <a:r>
              <a:rPr lang="en-US" dirty="0" smtClean="0"/>
              <a:t>						&amp; employees</a:t>
            </a:r>
          </a:p>
          <a:p>
            <a:pPr>
              <a:buNone/>
            </a:pPr>
            <a:r>
              <a:rPr lang="en-US" dirty="0" smtClean="0"/>
              <a:t>						- Provincial Officials &amp;</a:t>
            </a:r>
          </a:p>
          <a:p>
            <a:pPr>
              <a:buNone/>
            </a:pPr>
            <a:r>
              <a:rPr lang="en-US" dirty="0" smtClean="0"/>
              <a:t>						employees including</a:t>
            </a:r>
          </a:p>
          <a:p>
            <a:pPr>
              <a:buNone/>
            </a:pPr>
            <a:r>
              <a:rPr lang="en-US" dirty="0" smtClean="0"/>
              <a:t>						Governors, Vice-Govs &amp;</a:t>
            </a:r>
          </a:p>
          <a:p>
            <a:pPr>
              <a:buNone/>
            </a:pPr>
            <a:r>
              <a:rPr lang="en-US" dirty="0" smtClean="0"/>
              <a:t>						SP members				</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Deputy Ombudsman		- Municipal/City</a:t>
            </a:r>
          </a:p>
          <a:p>
            <a:pPr>
              <a:buNone/>
            </a:pPr>
            <a:r>
              <a:rPr lang="en-US" dirty="0" smtClean="0"/>
              <a:t>						Officials &amp; employees</a:t>
            </a:r>
          </a:p>
          <a:p>
            <a:pPr>
              <a:buNone/>
            </a:pPr>
            <a:r>
              <a:rPr lang="en-US" dirty="0" smtClean="0"/>
              <a:t>						including Mayors, Vice-</a:t>
            </a:r>
          </a:p>
          <a:p>
            <a:pPr>
              <a:buNone/>
            </a:pPr>
            <a:r>
              <a:rPr lang="en-US" dirty="0" smtClean="0"/>
              <a:t>						Mayors, SB/P Members</a:t>
            </a:r>
          </a:p>
          <a:p>
            <a:pPr>
              <a:buNone/>
            </a:pPr>
            <a:r>
              <a:rPr lang="en-US" dirty="0" smtClean="0"/>
              <a:t>						&amp; </a:t>
            </a:r>
            <a:r>
              <a:rPr lang="en-US" dirty="0" err="1" smtClean="0"/>
              <a:t>Barangay</a:t>
            </a:r>
            <a:r>
              <a:rPr lang="en-US" dirty="0" smtClean="0"/>
              <a:t> Officials</a:t>
            </a:r>
          </a:p>
          <a:p>
            <a:pPr>
              <a:buNone/>
            </a:pPr>
            <a:endParaRPr lang="en-US" dirty="0" smtClean="0"/>
          </a:p>
          <a:p>
            <a:r>
              <a:rPr lang="en-US" dirty="0" smtClean="0"/>
              <a:t>Civil Service Commission	- All other Central</a:t>
            </a:r>
          </a:p>
          <a:p>
            <a:pPr>
              <a:buNone/>
            </a:pPr>
            <a:r>
              <a:rPr lang="en-US" dirty="0" smtClean="0"/>
              <a:t>						Officials &amp; Employees</a:t>
            </a:r>
          </a:p>
          <a:p>
            <a:pPr>
              <a:buNone/>
            </a:pPr>
            <a:r>
              <a:rPr lang="en-US" dirty="0" smtClean="0"/>
              <a:t>						of NGAs, Judiciary, 						CC/Os,</a:t>
            </a:r>
          </a:p>
          <a:p>
            <a:pPr>
              <a:buNone/>
            </a:pPr>
            <a:r>
              <a:rPr lang="en-US" dirty="0" smtClean="0"/>
              <a:t>						GOCCs &amp; subsidiaries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Civil Service Commission	- Appointive Officials</a:t>
            </a:r>
          </a:p>
          <a:p>
            <a:pPr>
              <a:buNone/>
            </a:pPr>
            <a:r>
              <a:rPr lang="en-US" dirty="0" smtClean="0"/>
              <a:t>						&amp; employees of the</a:t>
            </a:r>
          </a:p>
          <a:p>
            <a:pPr>
              <a:buNone/>
            </a:pPr>
            <a:r>
              <a:rPr lang="en-US" dirty="0" smtClean="0"/>
              <a:t>						Legislature</a:t>
            </a:r>
          </a:p>
          <a:p>
            <a:pPr>
              <a:buNone/>
            </a:pPr>
            <a:endParaRPr lang="en-US" dirty="0" smtClean="0"/>
          </a:p>
          <a:p>
            <a:pPr>
              <a:buNone/>
            </a:pPr>
            <a:r>
              <a:rPr lang="en-US" dirty="0" smtClean="0"/>
              <a:t>						- All other Central</a:t>
            </a:r>
          </a:p>
          <a:p>
            <a:pPr>
              <a:buNone/>
            </a:pPr>
            <a:r>
              <a:rPr lang="en-US" dirty="0" smtClean="0"/>
              <a:t>						Officers below Colonel</a:t>
            </a:r>
          </a:p>
          <a:p>
            <a:pPr>
              <a:buNone/>
            </a:pPr>
            <a:r>
              <a:rPr lang="en-US" dirty="0" smtClean="0"/>
              <a:t>						or Naval Captain &amp;</a:t>
            </a:r>
          </a:p>
          <a:p>
            <a:pPr>
              <a:buNone/>
            </a:pPr>
            <a:r>
              <a:rPr lang="en-US" dirty="0" smtClean="0"/>
              <a:t>						Civilian Personnel of AFP</a:t>
            </a:r>
          </a:p>
          <a:p>
            <a:pPr>
              <a:buNone/>
            </a:pPr>
            <a:r>
              <a:rPr lang="en-US" dirty="0" smtClean="0"/>
              <a:t>						- All other U/NU  Central</a:t>
            </a:r>
          </a:p>
          <a:p>
            <a:pPr>
              <a:buNone/>
            </a:pPr>
            <a:r>
              <a:rPr lang="en-US" dirty="0" smtClean="0"/>
              <a:t>						Officials/Employees of 						PNP, BJMP &amp; BFP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8686800" cy="838200"/>
          </a:xfrm>
        </p:spPr>
        <p:txBody>
          <a:bodyPr>
            <a:normAutofit fontScale="90000"/>
          </a:bodyPr>
          <a:lstStyle/>
          <a:p>
            <a:pPr algn="ctr"/>
            <a:r>
              <a:rPr lang="en-US" dirty="0" smtClean="0">
                <a:latin typeface="Stencil" pitchFamily="82" charset="0"/>
              </a:rPr>
              <a:t>Article xi</a:t>
            </a:r>
            <a:br>
              <a:rPr lang="en-US" dirty="0" smtClean="0">
                <a:latin typeface="Stencil" pitchFamily="82" charset="0"/>
              </a:rPr>
            </a:br>
            <a:r>
              <a:rPr lang="en-US" dirty="0" smtClean="0">
                <a:latin typeface="Stencil" pitchFamily="82" charset="0"/>
              </a:rPr>
              <a:t>Accountability of public officers</a:t>
            </a:r>
            <a:endParaRPr lang="en-US" dirty="0">
              <a:latin typeface="Stencil" pitchFamily="82" charset="0"/>
            </a:endParaRPr>
          </a:p>
        </p:txBody>
      </p:sp>
      <p:sp>
        <p:nvSpPr>
          <p:cNvPr id="5" name="Content Placeholder 4"/>
          <p:cNvSpPr>
            <a:spLocks noGrp="1"/>
          </p:cNvSpPr>
          <p:nvPr>
            <p:ph idx="1"/>
          </p:nvPr>
        </p:nvSpPr>
        <p:spPr>
          <a:xfrm>
            <a:off x="609600" y="1447800"/>
            <a:ext cx="7924800" cy="4495799"/>
          </a:xfrm>
        </p:spPr>
        <p:txBody>
          <a:bodyPr>
            <a:noAutofit/>
          </a:bodyPr>
          <a:lstStyle/>
          <a:p>
            <a:pPr marL="0" indent="0" algn="just">
              <a:buNone/>
            </a:pPr>
            <a:r>
              <a:rPr lang="en-US" sz="3600" b="1" dirty="0" smtClean="0"/>
              <a:t>	Public office is a public trust. Public officers and employees must at all times be accountable to the people, serve them with utmost responsibility, integrity, loyalty, and efficiency, act with patriotism and justice, and lead modest lives</a:t>
            </a:r>
            <a:endParaRPr lang="en-US" sz="36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Divestment</a:t>
            </a:r>
            <a:endParaRPr lang="en-US" dirty="0"/>
          </a:p>
        </p:txBody>
      </p:sp>
      <p:sp>
        <p:nvSpPr>
          <p:cNvPr id="3" name="Content Placeholder 2"/>
          <p:cNvSpPr>
            <a:spLocks noGrp="1"/>
          </p:cNvSpPr>
          <p:nvPr>
            <p:ph idx="1"/>
          </p:nvPr>
        </p:nvSpPr>
        <p:spPr/>
        <p:txBody>
          <a:bodyPr/>
          <a:lstStyle/>
          <a:p>
            <a:pPr algn="just"/>
            <a:r>
              <a:rPr lang="en-US" dirty="0" smtClean="0"/>
              <a:t>A public official or employee shall avoid conflict of interest at all times. When a conflict of interest arises, he shall resign from his position in any private business enterprises within thirty (30) days from his assumption of office and/or divest himself of his shareholdings or interest within sixty (60) days from such assumption. Same rule is applicable to an employee who is a partner in a partnership.</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penalties</a:t>
            </a:r>
            <a:endParaRPr lang="en-US" dirty="0"/>
          </a:p>
        </p:txBody>
      </p:sp>
      <p:sp>
        <p:nvSpPr>
          <p:cNvPr id="3" name="Content Placeholder 2"/>
          <p:cNvSpPr>
            <a:spLocks noGrp="1"/>
          </p:cNvSpPr>
          <p:nvPr>
            <p:ph idx="1"/>
          </p:nvPr>
        </p:nvSpPr>
        <p:spPr/>
        <p:txBody>
          <a:bodyPr>
            <a:normAutofit/>
          </a:bodyPr>
          <a:lstStyle/>
          <a:p>
            <a:pPr algn="just"/>
            <a:r>
              <a:rPr lang="en-US" dirty="0" smtClean="0"/>
              <a:t>Any violation of this act shall be punished with a fine not exceeding the equivalent of six (6) months salary or suspension not exceeding one (1) year, or removal depending on the gravity of the offense after due notice and hearing by the appropriate body or agency.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penalties</a:t>
            </a:r>
            <a:endParaRPr lang="en-US" dirty="0"/>
          </a:p>
        </p:txBody>
      </p:sp>
      <p:sp>
        <p:nvSpPr>
          <p:cNvPr id="3" name="Content Placeholder 2"/>
          <p:cNvSpPr>
            <a:spLocks noGrp="1"/>
          </p:cNvSpPr>
          <p:nvPr>
            <p:ph idx="1"/>
          </p:nvPr>
        </p:nvSpPr>
        <p:spPr/>
        <p:txBody>
          <a:bodyPr/>
          <a:lstStyle/>
          <a:p>
            <a:r>
              <a:rPr lang="en-US" dirty="0" smtClean="0"/>
              <a:t>Violation of sections 7 (Prohibited acts and transactions), 8 (Statements and disclosure) or 9 (Divestment) shall be punishable with imprisonment not exceeding five (5) years, or a fine not exceeding five thousand pesos (</a:t>
            </a:r>
            <a:r>
              <a:rPr lang="en-US" dirty="0" err="1" smtClean="0"/>
              <a:t>Php</a:t>
            </a:r>
            <a:r>
              <a:rPr lang="en-US" dirty="0" smtClean="0"/>
              <a:t> 5,000), or both, and in the discretion of the court of competent jurisdiction, disqualification to hold public office.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 6713 deals on the following</a:t>
            </a:r>
            <a:endParaRPr lang="en-US" dirty="0"/>
          </a:p>
        </p:txBody>
      </p:sp>
      <p:sp>
        <p:nvSpPr>
          <p:cNvPr id="3" name="Content Placeholder 2"/>
          <p:cNvSpPr>
            <a:spLocks noGrp="1"/>
          </p:cNvSpPr>
          <p:nvPr>
            <p:ph idx="1"/>
          </p:nvPr>
        </p:nvSpPr>
        <p:spPr/>
        <p:txBody>
          <a:bodyPr>
            <a:noAutofit/>
          </a:bodyPr>
          <a:lstStyle/>
          <a:p>
            <a:pPr>
              <a:defRPr/>
            </a:pPr>
            <a:r>
              <a:rPr lang="en-US" sz="2400" b="1" dirty="0" smtClean="0"/>
              <a:t>Norms of Conduct of Public Officials and Employees</a:t>
            </a:r>
          </a:p>
          <a:p>
            <a:pPr>
              <a:buNone/>
              <a:defRPr/>
            </a:pPr>
            <a:endParaRPr lang="en-US" sz="2400" b="1" dirty="0" smtClean="0"/>
          </a:p>
          <a:p>
            <a:pPr>
              <a:defRPr/>
            </a:pPr>
            <a:r>
              <a:rPr lang="en-US" sz="2400" b="1" dirty="0" smtClean="0"/>
              <a:t>Duties of Public Officials and Employees</a:t>
            </a:r>
          </a:p>
          <a:p>
            <a:pPr>
              <a:buNone/>
              <a:defRPr/>
            </a:pPr>
            <a:endParaRPr lang="en-US" sz="2400" b="1" dirty="0" smtClean="0"/>
          </a:p>
          <a:p>
            <a:pPr>
              <a:defRPr/>
            </a:pPr>
            <a:r>
              <a:rPr lang="en-US" sz="2400" b="1" dirty="0" smtClean="0"/>
              <a:t>Prohibited Acts and Transactions</a:t>
            </a:r>
          </a:p>
          <a:p>
            <a:pPr>
              <a:buNone/>
              <a:defRPr/>
            </a:pPr>
            <a:endParaRPr lang="en-US" sz="2400" b="1" dirty="0" smtClean="0"/>
          </a:p>
          <a:p>
            <a:pPr>
              <a:defRPr/>
            </a:pPr>
            <a:r>
              <a:rPr lang="en-US" sz="2400" b="1" dirty="0" smtClean="0"/>
              <a:t>Statements and Disclosure</a:t>
            </a:r>
          </a:p>
          <a:p>
            <a:pPr>
              <a:buNone/>
              <a:defRPr/>
            </a:pPr>
            <a:endParaRPr lang="en-US" sz="2400" b="1" dirty="0" smtClean="0"/>
          </a:p>
          <a:p>
            <a:pPr>
              <a:defRPr/>
            </a:pPr>
            <a:r>
              <a:rPr lang="en-US" sz="2400" b="1" dirty="0" smtClean="0"/>
              <a:t>Divestment, and</a:t>
            </a:r>
          </a:p>
          <a:p>
            <a:pPr>
              <a:buNone/>
              <a:defRPr/>
            </a:pPr>
            <a:endParaRPr lang="en-US" sz="2400" b="1" dirty="0" smtClean="0"/>
          </a:p>
          <a:p>
            <a:pPr>
              <a:defRPr/>
            </a:pPr>
            <a:r>
              <a:rPr lang="en-US" sz="2400" b="1" dirty="0" smtClean="0"/>
              <a:t>Penalties </a:t>
            </a:r>
          </a:p>
          <a:p>
            <a:endParaRPr 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Civil Service Commission</a:t>
            </a:r>
            <a:br>
              <a:rPr lang="en-PH" dirty="0" smtClean="0"/>
            </a:br>
            <a:endParaRPr lang="en-US" dirty="0"/>
          </a:p>
        </p:txBody>
      </p:sp>
      <p:sp>
        <p:nvSpPr>
          <p:cNvPr id="3" name="Content Placeholder 2"/>
          <p:cNvSpPr>
            <a:spLocks noGrp="1"/>
          </p:cNvSpPr>
          <p:nvPr>
            <p:ph idx="1"/>
          </p:nvPr>
        </p:nvSpPr>
        <p:spPr/>
        <p:txBody>
          <a:bodyPr>
            <a:normAutofit/>
          </a:bodyPr>
          <a:lstStyle/>
          <a:p>
            <a:pPr algn="just">
              <a:defRPr/>
            </a:pPr>
            <a:r>
              <a:rPr lang="en-PH" sz="4000" b="1" dirty="0" smtClean="0"/>
              <a:t>Has </a:t>
            </a:r>
            <a:r>
              <a:rPr lang="en-PH" sz="4000" b="1" dirty="0" smtClean="0"/>
              <a:t>the primary responsibility for the administration and enforcement of RA 6713, which among others includes the enforcement of the SA  </a:t>
            </a:r>
            <a:r>
              <a:rPr lang="en-PH" sz="4000" b="1" i="1" dirty="0" smtClean="0"/>
              <a:t>(Sec. 12, RA 6713)</a:t>
            </a:r>
          </a:p>
          <a:p>
            <a:pPr algn="just"/>
            <a:endParaRPr lang="en-US" sz="4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Norms of conduct of public officials and employees</a:t>
            </a:r>
            <a:endParaRPr lang="en-US" dirty="0"/>
          </a:p>
        </p:txBody>
      </p:sp>
      <p:sp>
        <p:nvSpPr>
          <p:cNvPr id="3" name="Content Placeholder 2"/>
          <p:cNvSpPr>
            <a:spLocks noGrp="1"/>
          </p:cNvSpPr>
          <p:nvPr>
            <p:ph idx="1"/>
          </p:nvPr>
        </p:nvSpPr>
        <p:spPr/>
        <p:txBody>
          <a:bodyPr>
            <a:normAutofit/>
          </a:bodyPr>
          <a:lstStyle/>
          <a:p>
            <a:r>
              <a:rPr lang="en-US" sz="4400" b="1" dirty="0" smtClean="0"/>
              <a:t>Commitment to public interest</a:t>
            </a:r>
          </a:p>
          <a:p>
            <a:r>
              <a:rPr lang="en-US" sz="4400" b="1" dirty="0" smtClean="0"/>
              <a:t>Professionalism</a:t>
            </a:r>
          </a:p>
          <a:p>
            <a:r>
              <a:rPr lang="en-US" sz="4400" b="1" dirty="0" smtClean="0"/>
              <a:t>Justness and sincerity</a:t>
            </a:r>
          </a:p>
          <a:p>
            <a:r>
              <a:rPr lang="en-US" sz="4400" b="1" dirty="0" smtClean="0"/>
              <a:t>Political neutrality</a:t>
            </a:r>
          </a:p>
          <a:p>
            <a:r>
              <a:rPr lang="en-US" sz="4400" b="1" dirty="0" smtClean="0"/>
              <a:t>Responsiveness to the public</a:t>
            </a:r>
          </a:p>
          <a:p>
            <a:endParaRPr lang="en-US" sz="4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Duties of public officials and employees</a:t>
            </a:r>
            <a:endParaRPr lang="en-US" dirty="0"/>
          </a:p>
        </p:txBody>
      </p:sp>
      <p:sp>
        <p:nvSpPr>
          <p:cNvPr id="3" name="Content Placeholder 2"/>
          <p:cNvSpPr>
            <a:spLocks noGrp="1"/>
          </p:cNvSpPr>
          <p:nvPr>
            <p:ph idx="1"/>
          </p:nvPr>
        </p:nvSpPr>
        <p:spPr/>
        <p:txBody>
          <a:bodyPr>
            <a:normAutofit/>
          </a:bodyPr>
          <a:lstStyle/>
          <a:p>
            <a:r>
              <a:rPr lang="en-US" sz="3600" b="1" dirty="0" smtClean="0"/>
              <a:t>Act promptly on letters and requests</a:t>
            </a:r>
          </a:p>
          <a:p>
            <a:r>
              <a:rPr lang="en-US" sz="3600" b="1" dirty="0" smtClean="0"/>
              <a:t>Submit annual performance reports</a:t>
            </a:r>
          </a:p>
          <a:p>
            <a:r>
              <a:rPr lang="en-US" sz="3600" b="1" dirty="0" smtClean="0"/>
              <a:t>Process documents and papers expeditiously</a:t>
            </a:r>
          </a:p>
          <a:p>
            <a:r>
              <a:rPr lang="en-US" sz="3600" b="1" dirty="0" smtClean="0"/>
              <a:t>Act immediately on the public’s personal transactions</a:t>
            </a:r>
          </a:p>
          <a:p>
            <a:r>
              <a:rPr lang="en-US" sz="3600" b="1" dirty="0" smtClean="0"/>
              <a:t>Make documents accessible to the public</a:t>
            </a:r>
          </a:p>
          <a:p>
            <a:endParaRPr lang="en-US" sz="36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Prohibited acts and transactions</a:t>
            </a:r>
            <a:endParaRPr lang="en-US" dirty="0"/>
          </a:p>
        </p:txBody>
      </p:sp>
      <p:sp>
        <p:nvSpPr>
          <p:cNvPr id="3" name="Content Placeholder 2"/>
          <p:cNvSpPr>
            <a:spLocks noGrp="1"/>
          </p:cNvSpPr>
          <p:nvPr>
            <p:ph idx="1"/>
          </p:nvPr>
        </p:nvSpPr>
        <p:spPr/>
        <p:txBody>
          <a:bodyPr/>
          <a:lstStyle/>
          <a:p>
            <a:r>
              <a:rPr lang="en-US" dirty="0" smtClean="0"/>
              <a:t>Financial and material interest</a:t>
            </a:r>
          </a:p>
          <a:p>
            <a:r>
              <a:rPr lang="en-US" dirty="0" smtClean="0"/>
              <a:t>Outside employment and other activities related thereto</a:t>
            </a:r>
          </a:p>
          <a:p>
            <a:r>
              <a:rPr lang="en-US" dirty="0" smtClean="0"/>
              <a:t>Disclosure and or misuse of confidential information</a:t>
            </a:r>
          </a:p>
          <a:p>
            <a:r>
              <a:rPr lang="en-US" dirty="0" smtClean="0"/>
              <a:t>Solicitation or acceptance of gifts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and disclosure</a:t>
            </a:r>
            <a:endParaRPr lang="en-US" dirty="0"/>
          </a:p>
        </p:txBody>
      </p:sp>
      <p:sp>
        <p:nvSpPr>
          <p:cNvPr id="3" name="Content Placeholder 2"/>
          <p:cNvSpPr>
            <a:spLocks noGrp="1"/>
          </p:cNvSpPr>
          <p:nvPr>
            <p:ph idx="1"/>
          </p:nvPr>
        </p:nvSpPr>
        <p:spPr/>
        <p:txBody>
          <a:bodyPr/>
          <a:lstStyle/>
          <a:p>
            <a:pPr>
              <a:buNone/>
            </a:pPr>
            <a:r>
              <a:rPr lang="en-US" dirty="0" smtClean="0"/>
              <a:t>What is SALN?</a:t>
            </a:r>
          </a:p>
          <a:p>
            <a:pPr>
              <a:buNone/>
            </a:pPr>
            <a:endParaRPr lang="en-US" dirty="0" smtClean="0"/>
          </a:p>
          <a:p>
            <a:pPr>
              <a:lnSpc>
                <a:spcPct val="80000"/>
              </a:lnSpc>
              <a:spcAft>
                <a:spcPts val="1200"/>
              </a:spcAft>
              <a:defRPr/>
            </a:pPr>
            <a:r>
              <a:rPr lang="en-GB" b="1" dirty="0" smtClean="0">
                <a:latin typeface="Calibri" pitchFamily="34" charset="0"/>
              </a:rPr>
              <a:t>statement of assets, liabilities and net worth;</a:t>
            </a:r>
          </a:p>
          <a:p>
            <a:pPr>
              <a:lnSpc>
                <a:spcPct val="80000"/>
              </a:lnSpc>
              <a:spcAft>
                <a:spcPts val="1200"/>
              </a:spcAft>
              <a:defRPr/>
            </a:pPr>
            <a:r>
              <a:rPr lang="en-GB" b="1" dirty="0" smtClean="0">
                <a:latin typeface="Calibri" pitchFamily="34" charset="0"/>
              </a:rPr>
              <a:t>disclosure of financial connections or business interests; </a:t>
            </a:r>
          </a:p>
          <a:p>
            <a:pPr>
              <a:lnSpc>
                <a:spcPct val="80000"/>
              </a:lnSpc>
              <a:spcAft>
                <a:spcPts val="1200"/>
              </a:spcAft>
              <a:defRPr/>
            </a:pPr>
            <a:r>
              <a:rPr lang="en-GB" b="1" dirty="0" smtClean="0">
                <a:latin typeface="Calibri" pitchFamily="34" charset="0"/>
              </a:rPr>
              <a:t>identification of relatives within the fourth degree of consanguinity or affinity, which also include </a:t>
            </a:r>
            <a:r>
              <a:rPr lang="en-GB" b="1" i="1" dirty="0" err="1" smtClean="0">
                <a:latin typeface="Calibri" pitchFamily="34" charset="0"/>
              </a:rPr>
              <a:t>bilas</a:t>
            </a:r>
            <a:r>
              <a:rPr lang="en-GB" b="1" i="1" dirty="0" smtClean="0">
                <a:latin typeface="Calibri" pitchFamily="34" charset="0"/>
              </a:rPr>
              <a:t>, </a:t>
            </a:r>
            <a:r>
              <a:rPr lang="en-GB" b="1" i="1" dirty="0" err="1" smtClean="0">
                <a:latin typeface="Calibri" pitchFamily="34" charset="0"/>
              </a:rPr>
              <a:t>balae</a:t>
            </a:r>
            <a:r>
              <a:rPr lang="en-GB" b="1" i="1" dirty="0" smtClean="0">
                <a:latin typeface="Calibri" pitchFamily="34" charset="0"/>
              </a:rPr>
              <a:t> </a:t>
            </a:r>
            <a:r>
              <a:rPr lang="en-GB" b="1" dirty="0" smtClean="0">
                <a:latin typeface="Calibri" pitchFamily="34" charset="0"/>
              </a:rPr>
              <a:t>and </a:t>
            </a:r>
            <a:r>
              <a:rPr lang="en-GB" b="1" i="1" dirty="0" err="1" smtClean="0">
                <a:latin typeface="Calibri" pitchFamily="34" charset="0"/>
              </a:rPr>
              <a:t>inso</a:t>
            </a:r>
            <a:r>
              <a:rPr lang="en-US" b="1" u="sng" dirty="0" smtClean="0">
                <a:latin typeface="Calibri" pitchFamily="34" charset="0"/>
              </a:rPr>
              <a:t> </a:t>
            </a:r>
            <a:endParaRPr lang="en-US" dirty="0" smtClean="0">
              <a:latin typeface="Calibri" pitchFamily="34" charset="0"/>
            </a:endParaRP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and disclosure</a:t>
            </a:r>
            <a:endParaRPr lang="en-US" dirty="0"/>
          </a:p>
        </p:txBody>
      </p:sp>
      <p:sp>
        <p:nvSpPr>
          <p:cNvPr id="3" name="Content Placeholder 2"/>
          <p:cNvSpPr>
            <a:spLocks noGrp="1"/>
          </p:cNvSpPr>
          <p:nvPr>
            <p:ph idx="1"/>
          </p:nvPr>
        </p:nvSpPr>
        <p:spPr/>
        <p:txBody>
          <a:bodyPr>
            <a:noAutofit/>
          </a:bodyPr>
          <a:lstStyle/>
          <a:p>
            <a:pPr algn="just">
              <a:defRPr/>
            </a:pPr>
            <a:r>
              <a:rPr lang="en-PH" sz="3600" dirty="0" smtClean="0"/>
              <a:t>Government official/ employee occupies a position vested with public trust. Thus, requiring him/her to put public interest over and above his/her own.</a:t>
            </a:r>
          </a:p>
          <a:p>
            <a:pPr algn="just">
              <a:defRPr/>
            </a:pPr>
            <a:endParaRPr lang="en-PH" sz="3600" dirty="0" smtClean="0"/>
          </a:p>
          <a:p>
            <a:pPr algn="just">
              <a:defRPr/>
            </a:pPr>
            <a:r>
              <a:rPr lang="en-PH" sz="3600" dirty="0" smtClean="0"/>
              <a:t>The primary use of the information on the SALN form is to exhibit TRANSPARENCY &amp; ACCOUNTABILITY.</a:t>
            </a:r>
          </a:p>
          <a:p>
            <a:pPr algn="just"/>
            <a:endParaRPr lang="en-US" sz="3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38</TotalTime>
  <Words>621</Words>
  <Application>Microsoft Office PowerPoint</Application>
  <PresentationFormat>On-screen Show (4:3)</PresentationFormat>
  <Paragraphs>150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Trek</vt:lpstr>
      <vt:lpstr>RA 6713  “Code of conduct and  ethical standards  for public officials  and employees.”</vt:lpstr>
      <vt:lpstr>Article xi Accountability of public officers</vt:lpstr>
      <vt:lpstr>RA 6713 deals on the following</vt:lpstr>
      <vt:lpstr>Civil Service Commission </vt:lpstr>
      <vt:lpstr>Norms of conduct of public officials and employees</vt:lpstr>
      <vt:lpstr>Duties of public officials and employees</vt:lpstr>
      <vt:lpstr>Prohibited acts and transactions</vt:lpstr>
      <vt:lpstr>Statements and disclosure</vt:lpstr>
      <vt:lpstr>Statements and disclosure</vt:lpstr>
      <vt:lpstr>Statements and disclosure</vt:lpstr>
      <vt:lpstr>Statements and disclosure</vt:lpstr>
      <vt:lpstr>Statements and disclosure</vt:lpstr>
      <vt:lpstr>Statement and disclosure</vt:lpstr>
      <vt:lpstr>Statement and disclosure</vt:lpstr>
      <vt:lpstr>Statement and disclosure</vt:lpstr>
      <vt:lpstr>Slide 16</vt:lpstr>
      <vt:lpstr>Slide 17</vt:lpstr>
      <vt:lpstr>Slide 18</vt:lpstr>
      <vt:lpstr>Slide 19</vt:lpstr>
      <vt:lpstr>Divestment</vt:lpstr>
      <vt:lpstr>penalties</vt:lpstr>
      <vt:lpstr>penalties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 6713  “Code of conduct and  ethical standards  for public officials  and employees.”</dc:title>
  <dc:creator>Marvin</dc:creator>
  <cp:lastModifiedBy>Marvin</cp:lastModifiedBy>
  <cp:revision>6</cp:revision>
  <dcterms:created xsi:type="dcterms:W3CDTF">2016-09-24T03:26:30Z</dcterms:created>
  <dcterms:modified xsi:type="dcterms:W3CDTF">2016-09-24T04:04:41Z</dcterms:modified>
</cp:coreProperties>
</file>