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66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20" name="Footer Placeholder 19"/>
          <p:cNvSpPr>
            <a:spLocks noGrp="1"/>
          </p:cNvSpPr>
          <p:nvPr>
            <p:ph type="ftr" sz="quarter" idx="11"/>
          </p:nvPr>
        </p:nvSpPr>
        <p:spPr/>
        <p:txBody>
          <a:bodyPr/>
          <a:lstStyle>
            <a:extLst/>
          </a:lstStyle>
          <a:p>
            <a:endParaRPr lang="en-PH"/>
          </a:p>
        </p:txBody>
      </p:sp>
      <p:sp>
        <p:nvSpPr>
          <p:cNvPr id="10" name="Slide Number Placeholder 9"/>
          <p:cNvSpPr>
            <a:spLocks noGrp="1"/>
          </p:cNvSpPr>
          <p:nvPr>
            <p:ph type="sldNum" sz="quarter" idx="12"/>
          </p:nvPr>
        </p:nvSpPr>
        <p:spPr/>
        <p:txBody>
          <a:bodyPr/>
          <a:lstStyle>
            <a:extLst/>
          </a:lstStyle>
          <a:p>
            <a:fld id="{CDFD327F-04CE-433A-872B-2F78709B34E7}" type="slidenum">
              <a:rPr lang="en-PH" smtClean="0"/>
              <a:pPr/>
              <a:t>‹#›</a:t>
            </a:fld>
            <a:endParaRPr lang="en-PH"/>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CDFD327F-04CE-433A-872B-2F78709B34E7}" type="slidenum">
              <a:rPr lang="en-PH" smtClean="0"/>
              <a:pPr/>
              <a:t>‹#›</a:t>
            </a:fld>
            <a:endParaRPr lang="en-PH"/>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8" name="Footer Placeholder 7"/>
          <p:cNvSpPr>
            <a:spLocks noGrp="1"/>
          </p:cNvSpPr>
          <p:nvPr>
            <p:ph type="ftr" sz="quarter" idx="11"/>
          </p:nvPr>
        </p:nvSpPr>
        <p:spPr/>
        <p:txBody>
          <a:bodyPr/>
          <a:lstStyle>
            <a:extLst/>
          </a:lstStyle>
          <a:p>
            <a:endParaRPr lang="en-PH"/>
          </a:p>
        </p:txBody>
      </p:sp>
      <p:sp>
        <p:nvSpPr>
          <p:cNvPr id="9" name="Slide Number Placeholder 8"/>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CDFD327F-04CE-433A-872B-2F78709B34E7}" type="slidenum">
              <a:rPr lang="en-PH" smtClean="0"/>
              <a:pPr/>
              <a:t>‹#›</a:t>
            </a:fld>
            <a:endParaRPr lang="en-PH"/>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CDFD327F-04CE-433A-872B-2F78709B34E7}"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A88D22E-C31F-4329-A1EC-70D2194765A6}" type="datetimeFigureOut">
              <a:rPr lang="en-US" smtClean="0"/>
              <a:pPr/>
              <a:t>9/19/2016</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CDFD327F-04CE-433A-872B-2F78709B34E7}" type="slidenum">
              <a:rPr lang="en-PH" smtClean="0"/>
              <a:pPr/>
              <a:t>‹#›</a:t>
            </a:fld>
            <a:endParaRPr lang="en-PH"/>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A88D22E-C31F-4329-A1EC-70D2194765A6}" type="datetimeFigureOut">
              <a:rPr lang="en-US" smtClean="0"/>
              <a:pPr/>
              <a:t>9/19/2016</a:t>
            </a:fld>
            <a:endParaRPr lang="en-PH"/>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PH"/>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DFD327F-04CE-433A-872B-2F78709B34E7}" type="slidenum">
              <a:rPr lang="en-PH" smtClean="0"/>
              <a:pPr/>
              <a:t>‹#›</a:t>
            </a:fld>
            <a:endParaRPr lang="en-PH"/>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1714488"/>
            <a:ext cx="6172200" cy="1894362"/>
          </a:xfrm>
        </p:spPr>
        <p:txBody>
          <a:bodyPr>
            <a:noAutofit/>
          </a:bodyPr>
          <a:lstStyle/>
          <a:p>
            <a:pPr algn="ctr"/>
            <a:r>
              <a:rPr lang="en-US" sz="6000" b="1" dirty="0" smtClean="0">
                <a:solidFill>
                  <a:schemeClr val="tx1"/>
                </a:solidFill>
              </a:rPr>
              <a:t>1987 Constitution</a:t>
            </a:r>
            <a:endParaRPr lang="en-US" sz="6000" b="1" dirty="0">
              <a:solidFill>
                <a:schemeClr val="tx1"/>
              </a:solidFill>
            </a:endParaRPr>
          </a:p>
        </p:txBody>
      </p:sp>
      <p:pic>
        <p:nvPicPr>
          <p:cNvPr id="5" name="Picture 4" descr="HRMD_LOGO.png"/>
          <p:cNvPicPr>
            <a:picLocks noChangeAspect="1"/>
          </p:cNvPicPr>
          <p:nvPr/>
        </p:nvPicPr>
        <p:blipFill>
          <a:blip r:embed="rId2" cstate="print"/>
          <a:stretch>
            <a:fillRect/>
          </a:stretch>
        </p:blipFill>
        <p:spPr>
          <a:xfrm>
            <a:off x="6357950" y="-428652"/>
            <a:ext cx="3247171" cy="3223886"/>
          </a:xfrm>
          <a:prstGeom prst="rect">
            <a:avLst/>
          </a:prstGeom>
        </p:spPr>
      </p:pic>
      <p:pic>
        <p:nvPicPr>
          <p:cNvPr id="6" name="Picture 5" descr="QCLogo.png"/>
          <p:cNvPicPr>
            <a:picLocks noChangeAspect="1"/>
          </p:cNvPicPr>
          <p:nvPr/>
        </p:nvPicPr>
        <p:blipFill>
          <a:blip r:embed="rId3"/>
          <a:stretch>
            <a:fillRect/>
          </a:stretch>
        </p:blipFill>
        <p:spPr>
          <a:xfrm>
            <a:off x="-1071602" y="2643182"/>
            <a:ext cx="4929222" cy="492922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PH" b="1" i="1" u="sng" dirty="0" smtClean="0"/>
              <a:t>We</a:t>
            </a:r>
            <a:r>
              <a:rPr lang="en-PH" b="1" dirty="0" smtClean="0"/>
              <a:t>, the sovereign Filipino people, imploring the aid of Almighty God, in order to build a just and humane society and establish a Government that shall embody our ideals and aspirations, promote the common good, conserve and develop our patrimony, and secure to ourselves and our posterity the blessings of independence and democracy under the rule of law and a regime of truth, justice, freedom, love, equality, and peace, do ordain and promulgate this Constitution.</a:t>
            </a:r>
            <a:endParaRPr lang="en-US"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dirty="0" smtClean="0">
                <a:solidFill>
                  <a:schemeClr val="tx1"/>
                </a:solidFill>
              </a:rPr>
              <a:t>Article I - National Territory</a:t>
            </a:r>
            <a:endParaRPr lang="en-US" sz="3200"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PH" dirty="0" smtClean="0"/>
              <a:t>The national territory comprises the Philippine archipelago, with all the islands and waters embraced therein, and all other territories over which the Philippines has sovereignty or jurisdiction, consisting of its terrestrial, fluvial, and aerial domains, including its territorial sea, the seabed, the subsoil, the insular shelves, and other submarine areas. The waters around, between, and connecting the islands of the archipelago, regardless of their breadth and dimensions, form part of the internal waters of the Philippines.</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dirty="0" smtClean="0">
                <a:solidFill>
                  <a:schemeClr val="tx1"/>
                </a:solidFill>
              </a:rPr>
              <a:t>ARTICLE II</a:t>
            </a:r>
            <a:r>
              <a:rPr lang="en-US" dirty="0" smtClean="0">
                <a:solidFill>
                  <a:schemeClr val="tx1"/>
                </a:solidFill>
              </a:rPr>
              <a:t> - </a:t>
            </a:r>
            <a:r>
              <a:rPr lang="en-PH" dirty="0" smtClean="0">
                <a:solidFill>
                  <a:schemeClr val="tx1"/>
                </a:solidFill>
              </a:rPr>
              <a:t>Declaration of Principles and State Policies</a:t>
            </a:r>
            <a:endParaRPr lang="en-US"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463550" indent="-463550">
              <a:buNone/>
            </a:pPr>
            <a:r>
              <a:rPr lang="en-PH" sz="2800" b="1" dirty="0" smtClean="0"/>
              <a:t>SECTION 1</a:t>
            </a:r>
            <a:r>
              <a:rPr lang="en-PH" sz="2800" dirty="0" smtClean="0"/>
              <a:t>. The Philippines is a </a:t>
            </a:r>
            <a:r>
              <a:rPr lang="en-PH" sz="2800" b="1" u="sng" dirty="0" smtClean="0"/>
              <a:t>democratic</a:t>
            </a:r>
            <a:r>
              <a:rPr lang="en-PH" sz="2800" dirty="0" smtClean="0"/>
              <a:t> and </a:t>
            </a:r>
            <a:r>
              <a:rPr lang="en-PH" sz="2800" b="1" u="sng" dirty="0" smtClean="0"/>
              <a:t>republican State</a:t>
            </a:r>
            <a:r>
              <a:rPr lang="en-PH" sz="2800" dirty="0" smtClean="0"/>
              <a:t>. </a:t>
            </a:r>
            <a:r>
              <a:rPr lang="en-PH" sz="2800" b="1" i="1" u="sng" dirty="0" smtClean="0"/>
              <a:t>Sovereignty resides in the people</a:t>
            </a:r>
            <a:r>
              <a:rPr lang="en-PH" sz="2800" dirty="0" smtClean="0"/>
              <a:t> and </a:t>
            </a:r>
            <a:r>
              <a:rPr lang="en-PH" sz="2800" b="1" u="sng" dirty="0" smtClean="0"/>
              <a:t>all government authority emanates from them</a:t>
            </a:r>
            <a:r>
              <a:rPr lang="en-PH" sz="2800" dirty="0" smtClean="0"/>
              <a:t>.</a:t>
            </a:r>
          </a:p>
          <a:p>
            <a:pPr marL="463550" indent="-463550">
              <a:buNone/>
            </a:pPr>
            <a:r>
              <a:rPr lang="en-PH" sz="2800" b="1" dirty="0" smtClean="0"/>
              <a:t>SECTION 3.</a:t>
            </a:r>
            <a:r>
              <a:rPr lang="en-PH" sz="2800" dirty="0" smtClean="0"/>
              <a:t> Civilian authority is, at all times, supreme over the military. The Armed Forces of the Philippines is the protector of the people and the State. Its goal is to secure the sovereignty of the State and the integrity of the national territory.</a:t>
            </a:r>
            <a:endParaRPr lang="en-PH" sz="2800" b="1" dirty="0" smtClean="0"/>
          </a:p>
          <a:p>
            <a:pPr>
              <a:buNone/>
            </a:pP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63550" indent="-463550">
              <a:buNone/>
            </a:pPr>
            <a:r>
              <a:rPr lang="en-PH" sz="3200" b="1" dirty="0" smtClean="0"/>
              <a:t>SECTION 11. </a:t>
            </a:r>
            <a:r>
              <a:rPr lang="en-PH" sz="3200" dirty="0" smtClean="0"/>
              <a:t>The State values the dignity of every human person and guarantees full respect for human rights.</a:t>
            </a:r>
          </a:p>
          <a:p>
            <a:pPr marL="463550" indent="-463550">
              <a:buNone/>
            </a:pPr>
            <a:endParaRPr lang="en-US" sz="3200" dirty="0" smtClean="0"/>
          </a:p>
          <a:p>
            <a:pPr marL="463550" indent="-463550">
              <a:buNone/>
            </a:pPr>
            <a:r>
              <a:rPr lang="en-PH" sz="3200" b="1" dirty="0" smtClean="0"/>
              <a:t>SECTION 25</a:t>
            </a:r>
            <a:r>
              <a:rPr lang="en-PH" sz="3200" dirty="0" smtClean="0"/>
              <a:t>. The State shall ensure the autonomy of local governments.</a:t>
            </a:r>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PH" sz="3000" b="1" dirty="0" smtClean="0"/>
              <a:t>SECTION 26</a:t>
            </a:r>
            <a:r>
              <a:rPr lang="en-PH" sz="3000" dirty="0" smtClean="0"/>
              <a:t>. The State shall guarantee equal access to opportunities for public service, and prohibit political dynasties as may be defined by law.</a:t>
            </a:r>
            <a:endParaRPr lang="en-US" sz="3000" dirty="0" smtClean="0"/>
          </a:p>
          <a:p>
            <a:pPr>
              <a:buNone/>
            </a:pPr>
            <a:endParaRPr lang="en-PH" sz="3000" b="1" dirty="0" smtClean="0"/>
          </a:p>
          <a:p>
            <a:pPr>
              <a:buNone/>
            </a:pPr>
            <a:r>
              <a:rPr lang="en-PH" sz="3000" b="1" dirty="0" smtClean="0"/>
              <a:t>SECTION 27. </a:t>
            </a:r>
            <a:r>
              <a:rPr lang="en-PH" sz="3000" dirty="0" smtClean="0"/>
              <a:t>The State shall maintain </a:t>
            </a:r>
            <a:r>
              <a:rPr lang="en-PH" sz="3000" b="1" u="sng" dirty="0" smtClean="0"/>
              <a:t>honesty</a:t>
            </a:r>
            <a:r>
              <a:rPr lang="en-PH" sz="3000" dirty="0" smtClean="0"/>
              <a:t> and </a:t>
            </a:r>
            <a:r>
              <a:rPr lang="en-PH" sz="3000" b="1" u="sng" dirty="0" smtClean="0"/>
              <a:t>integrity</a:t>
            </a:r>
            <a:r>
              <a:rPr lang="en-PH" sz="3000" dirty="0" smtClean="0"/>
              <a:t> in the </a:t>
            </a:r>
            <a:r>
              <a:rPr lang="en-PH" sz="3000" b="1" u="sng" dirty="0" smtClean="0"/>
              <a:t>public service </a:t>
            </a:r>
            <a:r>
              <a:rPr lang="en-PH" sz="3000" dirty="0" smtClean="0"/>
              <a:t>and take positive and effective measures against </a:t>
            </a:r>
            <a:r>
              <a:rPr lang="en-PH" sz="3000" b="1" u="sng" dirty="0" smtClean="0"/>
              <a:t>graft and corruption</a:t>
            </a:r>
            <a:r>
              <a:rPr lang="en-PH" sz="3000" dirty="0" smtClean="0"/>
              <a:t>.</a:t>
            </a:r>
          </a:p>
          <a:p>
            <a:endParaRPr lang="en-US" sz="3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3200" dirty="0" smtClean="0"/>
          </a:p>
          <a:p>
            <a:pPr>
              <a:buNone/>
            </a:pPr>
            <a:r>
              <a:rPr lang="en-PH" sz="3200" b="1" dirty="0" smtClean="0"/>
              <a:t>SECTION 28. </a:t>
            </a:r>
            <a:r>
              <a:rPr lang="en-PH" sz="3200" dirty="0" smtClean="0"/>
              <a:t>Subject to reasonable conditions prescribed by law, the State adopts and implements a policy of full public disclosure of all its transactions involving public interest.</a:t>
            </a:r>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b="1" dirty="0" smtClean="0">
                <a:solidFill>
                  <a:schemeClr val="tx1"/>
                </a:solidFill>
              </a:rPr>
              <a:t>ARTICLE IV – Citizenship  </a:t>
            </a:r>
            <a:endParaRPr lang="en-US" sz="3200" b="1"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solidFill>
                  <a:schemeClr val="tx1"/>
                </a:solidFill>
              </a:rPr>
              <a:t>SECTION 1. The following are citizens of the Philippines:</a:t>
            </a:r>
            <a:endParaRPr lang="en-US" dirty="0">
              <a:solidFill>
                <a:schemeClr val="tx1"/>
              </a:solidFill>
            </a:endParaRPr>
          </a:p>
        </p:txBody>
      </p:sp>
      <p:sp>
        <p:nvSpPr>
          <p:cNvPr id="3" name="Content Placeholder 2"/>
          <p:cNvSpPr>
            <a:spLocks noGrp="1"/>
          </p:cNvSpPr>
          <p:nvPr>
            <p:ph idx="1"/>
          </p:nvPr>
        </p:nvSpPr>
        <p:spPr/>
        <p:txBody>
          <a:bodyPr>
            <a:noAutofit/>
          </a:bodyPr>
          <a:lstStyle/>
          <a:p>
            <a:pPr>
              <a:buNone/>
            </a:pPr>
            <a:r>
              <a:rPr lang="en-PH" sz="2800" dirty="0" smtClean="0"/>
              <a:t>(1) Those who are citizens of the Philippines at the time of the adoption of this Constitution;</a:t>
            </a:r>
            <a:endParaRPr lang="en-US" sz="2800" dirty="0" smtClean="0"/>
          </a:p>
          <a:p>
            <a:pPr>
              <a:buNone/>
            </a:pPr>
            <a:r>
              <a:rPr lang="en-PH" sz="2800" dirty="0" smtClean="0"/>
              <a:t>(2) Those whose fathers or mothers are citizens of the Philippines;</a:t>
            </a:r>
            <a:endParaRPr lang="en-US" sz="2800" dirty="0" smtClean="0"/>
          </a:p>
          <a:p>
            <a:pPr>
              <a:buNone/>
            </a:pPr>
            <a:r>
              <a:rPr lang="en-PH" sz="2800" dirty="0" smtClean="0"/>
              <a:t>(3) Those born before January 17, 1973, of Filipino mothers, who elect Philippine citizenship upon reaching the age of majority; and</a:t>
            </a:r>
            <a:endParaRPr lang="en-US" sz="2800" dirty="0" smtClean="0"/>
          </a:p>
          <a:p>
            <a:pPr>
              <a:buNone/>
            </a:pPr>
            <a:r>
              <a:rPr lang="en-PH" sz="2800" dirty="0" smtClean="0"/>
              <a:t>(4) Those who are naturalized in accordance with law.</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Major Subject: Philippine Constitution</a:t>
            </a:r>
            <a:endParaRPr lang="en-PH" dirty="0"/>
          </a:p>
        </p:txBody>
      </p:sp>
      <p:sp>
        <p:nvSpPr>
          <p:cNvPr id="3" name="Content Placeholder 2"/>
          <p:cNvSpPr>
            <a:spLocks noGrp="1"/>
          </p:cNvSpPr>
          <p:nvPr>
            <p:ph idx="1"/>
          </p:nvPr>
        </p:nvSpPr>
        <p:spPr/>
        <p:txBody>
          <a:bodyPr/>
          <a:lstStyle/>
          <a:p>
            <a:r>
              <a:rPr lang="en-PH" dirty="0" smtClean="0"/>
              <a:t>Preamble and 18 Articles</a:t>
            </a:r>
          </a:p>
          <a:p>
            <a:r>
              <a:rPr lang="en-PH" dirty="0" smtClean="0"/>
              <a:t>Ratified: February 2, 1987</a:t>
            </a:r>
            <a:endParaRPr lang="en-US" dirty="0" smtClean="0"/>
          </a:p>
          <a:p>
            <a:endParaRPr lang="en-PH"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solidFill>
                  <a:schemeClr val="tx1"/>
                </a:solidFill>
              </a:rPr>
              <a:t>SECTION 2.</a:t>
            </a:r>
            <a:r>
              <a:rPr lang="en-PH" dirty="0" smtClean="0">
                <a:solidFill>
                  <a:schemeClr val="tx1"/>
                </a:solidFill>
              </a:rPr>
              <a:t> </a:t>
            </a:r>
            <a:r>
              <a:rPr lang="en-PH" b="1" dirty="0" smtClean="0">
                <a:solidFill>
                  <a:schemeClr val="tx1"/>
                </a:solidFill>
              </a:rPr>
              <a:t>Natural-born citizens</a:t>
            </a:r>
            <a:endParaRPr lang="en-US" dirty="0">
              <a:solidFill>
                <a:schemeClr val="tx1"/>
              </a:solidFill>
            </a:endParaRPr>
          </a:p>
        </p:txBody>
      </p:sp>
      <p:sp>
        <p:nvSpPr>
          <p:cNvPr id="3" name="Content Placeholder 2"/>
          <p:cNvSpPr>
            <a:spLocks noGrp="1"/>
          </p:cNvSpPr>
          <p:nvPr>
            <p:ph idx="1"/>
          </p:nvPr>
        </p:nvSpPr>
        <p:spPr/>
        <p:txBody>
          <a:bodyPr/>
          <a:lstStyle/>
          <a:p>
            <a:pPr>
              <a:buNone/>
            </a:pPr>
            <a:r>
              <a:rPr lang="en-PH" dirty="0" smtClean="0"/>
              <a:t>are those who are citizens of the Philippines from birth without having to perform any act to acquire or perfect their Philippine citizenship. Those who elect Philippine citizenship in accordance with paragraph (3), Section 1 hereof shall be deemed natural-born citizens.</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PH" sz="2800" b="1" dirty="0" smtClean="0"/>
              <a:t>SECTION 3.</a:t>
            </a:r>
            <a:r>
              <a:rPr lang="en-PH" sz="2800" dirty="0" smtClean="0"/>
              <a:t> Philippine citizenship may be lost or reacquired in the manner provided by law.</a:t>
            </a:r>
            <a:br>
              <a:rPr lang="en-PH" sz="2800" dirty="0" smtClean="0"/>
            </a:br>
            <a:r>
              <a:rPr lang="en-PH" sz="2800" b="1" dirty="0" smtClean="0"/>
              <a:t>SECTION 4. </a:t>
            </a:r>
            <a:r>
              <a:rPr lang="en-PH" sz="2800" dirty="0" smtClean="0"/>
              <a:t>Citizens of the Philippines who marry aliens shall retain their citizenship, unless by their act or omission they are deemed, under the law, to have renounced it.</a:t>
            </a:r>
            <a:endParaRPr lang="en-US" sz="2800" dirty="0" smtClean="0"/>
          </a:p>
          <a:p>
            <a:pPr>
              <a:buNone/>
            </a:pPr>
            <a:r>
              <a:rPr lang="en-PH" sz="2800" b="1" dirty="0" smtClean="0"/>
              <a:t>SECTION 5.</a:t>
            </a:r>
            <a:r>
              <a:rPr lang="en-PH" sz="2800" dirty="0" smtClean="0"/>
              <a:t> Dual allegiance of citizens is inimical to the national interest and shall be dealt with by law.</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dirty="0" smtClean="0">
                <a:solidFill>
                  <a:schemeClr val="tx1"/>
                </a:solidFill>
              </a:rPr>
              <a:t>ARTICLE V – Suffrage </a:t>
            </a:r>
            <a:endParaRPr lang="en-US" sz="3200"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pPr>
              <a:buNone/>
            </a:pPr>
            <a:r>
              <a:rPr lang="en-PH" dirty="0" smtClean="0"/>
              <a:t>Suffrage may be exercised by all citizens of the Philippines </a:t>
            </a:r>
            <a:r>
              <a:rPr lang="en-PH" u="sng" dirty="0" smtClean="0"/>
              <a:t>not otherwise disqualified by law</a:t>
            </a:r>
            <a:r>
              <a:rPr lang="en-PH" dirty="0" smtClean="0"/>
              <a:t>, who are </a:t>
            </a:r>
            <a:r>
              <a:rPr lang="en-PH" b="1" u="sng" dirty="0" smtClean="0"/>
              <a:t>at least eighteen years of age</a:t>
            </a:r>
            <a:r>
              <a:rPr lang="en-PH" dirty="0" smtClean="0"/>
              <a:t>, and who shall have resided in the Philippines </a:t>
            </a:r>
            <a:r>
              <a:rPr lang="en-PH" b="1" u="sng" dirty="0" smtClean="0"/>
              <a:t>for at least one year </a:t>
            </a:r>
            <a:r>
              <a:rPr lang="en-PH" dirty="0" smtClean="0"/>
              <a:t>and in the place wherein they propose to vote for </a:t>
            </a:r>
            <a:r>
              <a:rPr lang="en-PH" b="1" u="sng" dirty="0" smtClean="0"/>
              <a:t>at least six months immediately preceding the election</a:t>
            </a:r>
            <a:r>
              <a:rPr lang="en-PH" dirty="0" smtClean="0"/>
              <a:t>. No literacy, property, or other substantive requirement shall be imposed on the exercise of suffrage.</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2.</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buNone/>
            </a:pPr>
            <a:r>
              <a:rPr lang="en-PH" dirty="0" smtClean="0"/>
              <a:t>The Congress shall provide a system for securing the secrecy and sanctity of the ballot as well as a system for absentee voting by qualified Filipinos abroad.</a:t>
            </a:r>
            <a:endParaRPr lang="en-US" dirty="0" smtClean="0"/>
          </a:p>
          <a:p>
            <a:pPr>
              <a:buNone/>
            </a:pPr>
            <a:r>
              <a:rPr lang="en-PH" dirty="0" smtClean="0"/>
              <a:t>The Congress shall also design a procedure for the disabled and the illiterates to vote without the assistance of other persons. Until then, they shall be allowed to vote under existing laws and such rules as the Commission on Elections may promulgate to protect the secrecy of the ballot.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dirty="0" smtClean="0">
                <a:solidFill>
                  <a:schemeClr val="tx1"/>
                </a:solidFill>
              </a:rPr>
              <a:t>ARTICLE VI – The Legislative Department </a:t>
            </a:r>
            <a:endParaRPr lang="en-US" sz="3200"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PH" b="1" dirty="0" smtClean="0"/>
              <a:t>SECTION 1.</a:t>
            </a:r>
            <a:r>
              <a:rPr lang="en-PH" dirty="0" smtClean="0"/>
              <a:t> The legislative power shall be vested in the Congress of the Philippines which shall consist of a Senate and a House of Representatives, except to the extent reserved to the people by the provision on initiative and referendum.</a:t>
            </a:r>
            <a:endParaRPr lang="en-US" dirty="0" smtClean="0"/>
          </a:p>
          <a:p>
            <a:pPr>
              <a:buNone/>
            </a:pPr>
            <a:r>
              <a:rPr lang="en-PH" b="1" dirty="0" smtClean="0"/>
              <a:t>SECTION 2.</a:t>
            </a:r>
            <a:r>
              <a:rPr lang="en-PH" dirty="0" smtClean="0"/>
              <a:t> The Senate shall be composed of twenty-four Senators who shall be elected at large by the qualified voters of the Philippines, as may be provided by law.</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PH" sz="3000" b="1" dirty="0" smtClean="0"/>
              <a:t>SECTION 3. </a:t>
            </a:r>
            <a:r>
              <a:rPr lang="en-PH" sz="3000" dirty="0" smtClean="0"/>
              <a:t>No person shall be a Senator unless he is a natural-born citizen of the Philippines, and, on the day of the election, is at least thirty-five years of age, able to read and write, a registered voter, and a resident of the Philippines for not less than two years immediately preceding the day of the election.</a:t>
            </a:r>
            <a:endParaRPr lang="en-US" sz="3000" dirty="0" smtClean="0"/>
          </a:p>
          <a:p>
            <a:endParaRPr lang="en-US"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4.</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buNone/>
            </a:pPr>
            <a:r>
              <a:rPr lang="en-PH" dirty="0" smtClean="0"/>
              <a:t>The term of office of the Senators shall be six years and shall commence, unless otherwise provided by law, at noon on the thirtieth day of June next following their election.</a:t>
            </a:r>
            <a:endParaRPr lang="en-US" dirty="0" smtClean="0"/>
          </a:p>
          <a:p>
            <a:pPr>
              <a:buNone/>
            </a:pPr>
            <a:endParaRPr lang="en-PH" dirty="0" smtClean="0"/>
          </a:p>
          <a:p>
            <a:pPr>
              <a:buNone/>
            </a:pPr>
            <a:r>
              <a:rPr lang="en-PH" dirty="0" smtClean="0"/>
              <a:t>No Senator shall serve for more than two consecutive terms. Voluntary renunciation of the office for any length of time shall not be considered as an interruption in the continuity of his service for the full term for which he was elected.</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5.</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a:buNone/>
            </a:pPr>
            <a:r>
              <a:rPr lang="en-PH" dirty="0" smtClean="0"/>
              <a:t>(1) The House of Representatives shall be composed of not </a:t>
            </a:r>
            <a:r>
              <a:rPr lang="en-PH" b="1" u="sng" dirty="0" smtClean="0"/>
              <a:t>more than two hundred and fifty members</a:t>
            </a:r>
            <a:r>
              <a:rPr lang="en-PH" dirty="0" smtClean="0"/>
              <a:t>, unless otherwise fixed by law, who shall be elected from legislative districts apportioned among the provinces, cities, and the Metropolitan Manila area in accordance with the number of their respective inhabitants, and on the basis of a uniform and progressive ratio, and those who, as provided by law, shall be elected through a party-list system of registered national, regional, and </a:t>
            </a:r>
            <a:r>
              <a:rPr lang="en-PH" dirty="0" err="1" smtClean="0"/>
              <a:t>sectoral</a:t>
            </a:r>
            <a:r>
              <a:rPr lang="en-PH" dirty="0" smtClean="0"/>
              <a:t> parties or organizations.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1987 Constitution</a:t>
            </a:r>
            <a:endParaRPr lang="en-PH" dirty="0"/>
          </a:p>
        </p:txBody>
      </p:sp>
      <p:sp>
        <p:nvSpPr>
          <p:cNvPr id="3" name="Content Placeholder 2"/>
          <p:cNvSpPr>
            <a:spLocks noGrp="1"/>
          </p:cNvSpPr>
          <p:nvPr>
            <p:ph idx="1"/>
          </p:nvPr>
        </p:nvSpPr>
        <p:spPr/>
        <p:txBody>
          <a:bodyPr>
            <a:noAutofit/>
          </a:bodyPr>
          <a:lstStyle/>
          <a:p>
            <a:r>
              <a:rPr lang="en-PH" sz="2600" dirty="0" smtClean="0"/>
              <a:t>PREAMBLE</a:t>
            </a:r>
          </a:p>
          <a:p>
            <a:r>
              <a:rPr lang="en-PH" sz="2600" dirty="0" smtClean="0"/>
              <a:t>ARTICLE I National Territory</a:t>
            </a:r>
          </a:p>
          <a:p>
            <a:r>
              <a:rPr lang="en-PH" sz="2600" dirty="0" smtClean="0"/>
              <a:t>ARTICLE II Declaration of Principles and State Policies</a:t>
            </a:r>
          </a:p>
          <a:p>
            <a:r>
              <a:rPr lang="en-PH" sz="2600" dirty="0" smtClean="0"/>
              <a:t>ARTICLE III Bill of Rights</a:t>
            </a:r>
          </a:p>
          <a:p>
            <a:r>
              <a:rPr lang="en-PH" sz="2600" dirty="0" smtClean="0"/>
              <a:t>ARTICLE IV Citizenship</a:t>
            </a:r>
          </a:p>
          <a:p>
            <a:r>
              <a:rPr lang="en-PH" sz="2600" dirty="0" smtClean="0"/>
              <a:t>ARTICLE V Suffrage</a:t>
            </a:r>
          </a:p>
          <a:p>
            <a:endParaRPr lang="en-PH" sz="2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mph" presetSubtype="2" fill="hold" grpId="1" nodeType="clickEffect">
                                  <p:stCondLst>
                                    <p:cond delay="0"/>
                                  </p:stCondLst>
                                  <p:childTnLst>
                                    <p:anim to="1.5" calcmode="lin" valueType="num">
                                      <p:cBhvr override="childStyle">
                                        <p:cTn id="11" dur="2000" fill="hold"/>
                                        <p:tgtEl>
                                          <p:spTgt spid="2"/>
                                        </p:tgtEl>
                                        <p:attrNameLst>
                                          <p:attrName>style.fontSize</p:attrName>
                                        </p:attrNameLst>
                                      </p:cBhvr>
                                    </p:anim>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heckerboard(across)">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heckerboard(across)">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heckerboard(across)">
                                      <p:cBhvr>
                                        <p:cTn id="31" dur="10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checkerboard(across)">
                                      <p:cBhvr>
                                        <p:cTn id="36" dur="10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checkerboard(across)">
                                      <p:cBhvr>
                                        <p:cTn id="41" dur="10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mph" presetSubtype="1" nodeType="clickEffect">
                                  <p:stCondLst>
                                    <p:cond delay="0"/>
                                  </p:stCondLst>
                                  <p:childTnLst>
                                    <p:set>
                                      <p:cBhvr override="childStyle">
                                        <p:cTn id="45" dur="indefinite"/>
                                        <p:tgtEl>
                                          <p:spTgt spid="3">
                                            <p:txEl>
                                              <p:pRg st="1" end="1"/>
                                            </p:txEl>
                                          </p:spTgt>
                                        </p:tgtEl>
                                        <p:attrNameLst>
                                          <p:attrName>style.fontStyle</p:attrName>
                                        </p:attrNameLst>
                                      </p:cBhvr>
                                      <p:to>
                                        <p:strVal val="normal"/>
                                      </p:to>
                                    </p:set>
                                    <p:set>
                                      <p:cBhvr override="childStyle">
                                        <p:cTn id="46" dur="indefinite"/>
                                        <p:tgtEl>
                                          <p:spTgt spid="3">
                                            <p:txEl>
                                              <p:pRg st="1" end="1"/>
                                            </p:txEl>
                                          </p:spTgt>
                                        </p:tgtEl>
                                        <p:attrNameLst>
                                          <p:attrName>style.fontWeight</p:attrName>
                                        </p:attrNameLst>
                                      </p:cBhvr>
                                      <p:to>
                                        <p:strVal val="bold"/>
                                      </p:to>
                                    </p:set>
                                    <p:set>
                                      <p:cBhvr override="childStyle">
                                        <p:cTn id="47" dur="indefinite"/>
                                        <p:tgtEl>
                                          <p:spTgt spid="3">
                                            <p:txEl>
                                              <p:pRg st="1" end="1"/>
                                            </p:txEl>
                                          </p:spTgt>
                                        </p:tgtEl>
                                        <p:attrNameLst>
                                          <p:attrName>style.textDecorationUnderline</p:attrName>
                                        </p:attrNameLst>
                                      </p:cBhvr>
                                      <p:to>
                                        <p:strVal val="false"/>
                                      </p:to>
                                    </p:set>
                                  </p:childTnLst>
                                </p:cTn>
                              </p:par>
                            </p:childTnLst>
                          </p:cTn>
                        </p:par>
                      </p:childTnLst>
                    </p:cTn>
                  </p:par>
                  <p:par>
                    <p:cTn id="48" fill="hold">
                      <p:stCondLst>
                        <p:cond delay="indefinite"/>
                      </p:stCondLst>
                      <p:childTnLst>
                        <p:par>
                          <p:cTn id="49" fill="hold">
                            <p:stCondLst>
                              <p:cond delay="0"/>
                            </p:stCondLst>
                            <p:childTnLst>
                              <p:par>
                                <p:cTn id="50" presetID="5" presetClass="emph" presetSubtype="1" nodeType="clickEffect">
                                  <p:stCondLst>
                                    <p:cond delay="0"/>
                                  </p:stCondLst>
                                  <p:childTnLst>
                                    <p:set>
                                      <p:cBhvr override="childStyle">
                                        <p:cTn id="51" dur="indefinite"/>
                                        <p:tgtEl>
                                          <p:spTgt spid="3">
                                            <p:txEl>
                                              <p:pRg st="2" end="2"/>
                                            </p:txEl>
                                          </p:spTgt>
                                        </p:tgtEl>
                                        <p:attrNameLst>
                                          <p:attrName>style.fontStyle</p:attrName>
                                        </p:attrNameLst>
                                      </p:cBhvr>
                                      <p:to>
                                        <p:strVal val="normal"/>
                                      </p:to>
                                    </p:set>
                                    <p:set>
                                      <p:cBhvr override="childStyle">
                                        <p:cTn id="52" dur="indefinite"/>
                                        <p:tgtEl>
                                          <p:spTgt spid="3">
                                            <p:txEl>
                                              <p:pRg st="2" end="2"/>
                                            </p:txEl>
                                          </p:spTgt>
                                        </p:tgtEl>
                                        <p:attrNameLst>
                                          <p:attrName>style.fontWeight</p:attrName>
                                        </p:attrNameLst>
                                      </p:cBhvr>
                                      <p:to>
                                        <p:strVal val="bold"/>
                                      </p:to>
                                    </p:set>
                                    <p:set>
                                      <p:cBhvr override="childStyle">
                                        <p:cTn id="53" dur="indefinite"/>
                                        <p:tgtEl>
                                          <p:spTgt spid="3">
                                            <p:txEl>
                                              <p:pRg st="2" end="2"/>
                                            </p:txEl>
                                          </p:spTgt>
                                        </p:tgtEl>
                                        <p:attrNameLst>
                                          <p:attrName>style.textDecorationUnderline</p:attrName>
                                        </p:attrNameLst>
                                      </p:cBhvr>
                                      <p:to>
                                        <p:strVal val="false"/>
                                      </p:to>
                                    </p:set>
                                  </p:childTnLst>
                                </p:cTn>
                              </p:par>
                            </p:childTnLst>
                          </p:cTn>
                        </p:par>
                      </p:childTnLst>
                    </p:cTn>
                  </p:par>
                  <p:par>
                    <p:cTn id="54" fill="hold">
                      <p:stCondLst>
                        <p:cond delay="indefinite"/>
                      </p:stCondLst>
                      <p:childTnLst>
                        <p:par>
                          <p:cTn id="55" fill="hold">
                            <p:stCondLst>
                              <p:cond delay="0"/>
                            </p:stCondLst>
                            <p:childTnLst>
                              <p:par>
                                <p:cTn id="56" presetID="5" presetClass="emph" presetSubtype="1" nodeType="clickEffect">
                                  <p:stCondLst>
                                    <p:cond delay="0"/>
                                  </p:stCondLst>
                                  <p:childTnLst>
                                    <p:set>
                                      <p:cBhvr override="childStyle">
                                        <p:cTn id="57" dur="indefinite"/>
                                        <p:tgtEl>
                                          <p:spTgt spid="3">
                                            <p:txEl>
                                              <p:pRg st="4" end="4"/>
                                            </p:txEl>
                                          </p:spTgt>
                                        </p:tgtEl>
                                        <p:attrNameLst>
                                          <p:attrName>style.fontStyle</p:attrName>
                                        </p:attrNameLst>
                                      </p:cBhvr>
                                      <p:to>
                                        <p:strVal val="normal"/>
                                      </p:to>
                                    </p:set>
                                    <p:set>
                                      <p:cBhvr override="childStyle">
                                        <p:cTn id="58" dur="indefinite"/>
                                        <p:tgtEl>
                                          <p:spTgt spid="3">
                                            <p:txEl>
                                              <p:pRg st="4" end="4"/>
                                            </p:txEl>
                                          </p:spTgt>
                                        </p:tgtEl>
                                        <p:attrNameLst>
                                          <p:attrName>style.fontWeight</p:attrName>
                                        </p:attrNameLst>
                                      </p:cBhvr>
                                      <p:to>
                                        <p:strVal val="bold"/>
                                      </p:to>
                                    </p:set>
                                    <p:set>
                                      <p:cBhvr override="childStyle">
                                        <p:cTn id="59" dur="indefinite"/>
                                        <p:tgtEl>
                                          <p:spTgt spid="3">
                                            <p:txEl>
                                              <p:pRg st="4" end="4"/>
                                            </p:txEl>
                                          </p:spTgt>
                                        </p:tgtEl>
                                        <p:attrNameLst>
                                          <p:attrName>style.textDecorationUnderline</p:attrName>
                                        </p:attrNameLst>
                                      </p:cBhvr>
                                      <p:to>
                                        <p:strVal val="false"/>
                                      </p:to>
                                    </p:set>
                                  </p:childTnLst>
                                </p:cTn>
                              </p:par>
                            </p:childTnLst>
                          </p:cTn>
                        </p:par>
                      </p:childTnLst>
                    </p:cTn>
                  </p:par>
                  <p:par>
                    <p:cTn id="60" fill="hold">
                      <p:stCondLst>
                        <p:cond delay="indefinite"/>
                      </p:stCondLst>
                      <p:childTnLst>
                        <p:par>
                          <p:cTn id="61" fill="hold">
                            <p:stCondLst>
                              <p:cond delay="0"/>
                            </p:stCondLst>
                            <p:childTnLst>
                              <p:par>
                                <p:cTn id="62" presetID="5" presetClass="emph" presetSubtype="1" nodeType="clickEffect">
                                  <p:stCondLst>
                                    <p:cond delay="0"/>
                                  </p:stCondLst>
                                  <p:childTnLst>
                                    <p:set>
                                      <p:cBhvr override="childStyle">
                                        <p:cTn id="63" dur="indefinite"/>
                                        <p:tgtEl>
                                          <p:spTgt spid="3">
                                            <p:txEl>
                                              <p:pRg st="5" end="5"/>
                                            </p:txEl>
                                          </p:spTgt>
                                        </p:tgtEl>
                                        <p:attrNameLst>
                                          <p:attrName>style.fontStyle</p:attrName>
                                        </p:attrNameLst>
                                      </p:cBhvr>
                                      <p:to>
                                        <p:strVal val="normal"/>
                                      </p:to>
                                    </p:set>
                                    <p:set>
                                      <p:cBhvr override="childStyle">
                                        <p:cTn id="64" dur="indefinite"/>
                                        <p:tgtEl>
                                          <p:spTgt spid="3">
                                            <p:txEl>
                                              <p:pRg st="5" end="5"/>
                                            </p:txEl>
                                          </p:spTgt>
                                        </p:tgtEl>
                                        <p:attrNameLst>
                                          <p:attrName>style.fontWeight</p:attrName>
                                        </p:attrNameLst>
                                      </p:cBhvr>
                                      <p:to>
                                        <p:strVal val="bold"/>
                                      </p:to>
                                    </p:set>
                                    <p:set>
                                      <p:cBhvr override="childStyle">
                                        <p:cTn id="65" dur="indefinite"/>
                                        <p:tgtEl>
                                          <p:spTgt spid="3">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PH" dirty="0" smtClean="0"/>
              <a:t>(2) The party-list representatives shall constitute twenty per centum of the total number of representatives including those under the party list. For three consecutive terms after the ratification of this Constitution, one-half of the seats allocated to party-list representatives shall be filled, as provided by law, by selection or election from the </a:t>
            </a:r>
            <a:r>
              <a:rPr lang="en-PH" dirty="0" err="1" smtClean="0"/>
              <a:t>labor</a:t>
            </a:r>
            <a:r>
              <a:rPr lang="en-PH" dirty="0" smtClean="0"/>
              <a:t>, peasant, urban poor, indigenous cultural communities, women, youth, and such other sectors as may be provided by law, except the religious sector.</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chemeClr val="tx1"/>
                </a:solidFill>
              </a:rPr>
              <a:t>SECTION 5.</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pPr>
              <a:buNone/>
            </a:pPr>
            <a:r>
              <a:rPr lang="en-PH" dirty="0" smtClean="0"/>
              <a:t>(3) Each legislative district shall comprise, as far as practicable, contiguous, compact and adjacent territory. Each city with a population of </a:t>
            </a:r>
            <a:r>
              <a:rPr lang="en-PH" b="1" u="sng" dirty="0" smtClean="0"/>
              <a:t>at least two hundred fifty thousand</a:t>
            </a:r>
            <a:r>
              <a:rPr lang="en-PH" dirty="0" smtClean="0"/>
              <a:t>, or each province, shall have at least one representative.</a:t>
            </a:r>
            <a:endParaRPr lang="en-US" dirty="0" smtClean="0"/>
          </a:p>
          <a:p>
            <a:pPr>
              <a:buNone/>
            </a:pPr>
            <a:r>
              <a:rPr lang="en-PH" dirty="0" smtClean="0"/>
              <a:t>(4) Within three years following the return of every census, the Congress shall make a reapportionment of legislative districts based on the standards provided in this section.</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chemeClr val="tx1"/>
                </a:solidFill>
              </a:rPr>
              <a:t>SECTION 6</a:t>
            </a:r>
            <a:r>
              <a:rPr lang="en-PH"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pPr>
              <a:buNone/>
            </a:pPr>
            <a:r>
              <a:rPr lang="en-PH" dirty="0" smtClean="0"/>
              <a:t>No person shall be a Member of the House of Representatives unless he is a natural-born citizen of the Philippines and, on the day of the election, is at least twenty-five years of age, able to read and write, and, except the party-list representatives, a registered voter in the district in which he shall be elected, and a resident thereof for a period of not less than one year immediately preceding the day of the election.</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chemeClr val="tx1"/>
                </a:solidFill>
              </a:rPr>
              <a:t>SECTION 7.</a:t>
            </a:r>
            <a:endParaRPr lang="en-US" b="1"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a:buNone/>
            </a:pPr>
            <a:r>
              <a:rPr lang="en-PH" dirty="0" smtClean="0"/>
              <a:t>The Members of the House of Representatives shall be elected for a </a:t>
            </a:r>
            <a:r>
              <a:rPr lang="en-PH" b="1" u="sng" dirty="0" smtClean="0"/>
              <a:t>term of three years </a:t>
            </a:r>
            <a:r>
              <a:rPr lang="en-PH" dirty="0" smtClean="0"/>
              <a:t>which shall begin, unless otherwise provided by law, at noon on the thirtieth day of June next following their election.</a:t>
            </a:r>
            <a:endParaRPr lang="en-US" dirty="0" smtClean="0"/>
          </a:p>
          <a:p>
            <a:pPr>
              <a:buNone/>
            </a:pPr>
            <a:endParaRPr lang="en-PH" dirty="0" smtClean="0"/>
          </a:p>
          <a:p>
            <a:pPr>
              <a:buNone/>
            </a:pPr>
            <a:r>
              <a:rPr lang="en-PH" dirty="0" smtClean="0"/>
              <a:t>No member of the House of Representatives </a:t>
            </a:r>
            <a:r>
              <a:rPr lang="en-PH" b="1" u="sng" dirty="0" smtClean="0"/>
              <a:t>shall serve for more than three consecutive terms</a:t>
            </a:r>
            <a:r>
              <a:rPr lang="en-PH" dirty="0" smtClean="0"/>
              <a:t>. Voluntary renunciation of the office for any length of time shall not be considered as an interruption in the continuity of his service for the full term for which he was elected.</a:t>
            </a: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PH" sz="3000" b="1" dirty="0" smtClean="0"/>
              <a:t>SECTION 30</a:t>
            </a:r>
            <a:r>
              <a:rPr lang="en-PH" sz="3000" dirty="0" smtClean="0"/>
              <a:t>. No law shall be passed increasing the appellate jurisdiction of the Supreme Court as provided in this Constitution without its advice and concurrence.</a:t>
            </a:r>
            <a:endParaRPr lang="en-US" sz="3000" dirty="0" smtClean="0"/>
          </a:p>
          <a:p>
            <a:endParaRPr lang="en-PH" sz="3000" dirty="0" smtClean="0"/>
          </a:p>
          <a:p>
            <a:pPr>
              <a:buNone/>
            </a:pPr>
            <a:r>
              <a:rPr lang="en-PH" sz="3000" b="1" dirty="0" smtClean="0"/>
              <a:t>SECTION 31</a:t>
            </a:r>
            <a:r>
              <a:rPr lang="en-PH" sz="3000" dirty="0" smtClean="0"/>
              <a:t>. No law granting a title of royalty or nobility shall be enacted.</a:t>
            </a:r>
            <a:endParaRPr lang="en-US" sz="3000" dirty="0" smtClean="0"/>
          </a:p>
          <a:p>
            <a:endParaRPr lang="en-US" sz="3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chemeClr val="tx1"/>
                </a:solidFill>
              </a:rPr>
              <a:t>SECTION 32.</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a:buNone/>
            </a:pPr>
            <a:r>
              <a:rPr lang="en-PH" dirty="0" smtClean="0"/>
              <a:t>The Congress shall, as early as possible, provide for a system of </a:t>
            </a:r>
            <a:r>
              <a:rPr lang="en-PH" b="1" dirty="0" smtClean="0"/>
              <a:t>initiative</a:t>
            </a:r>
            <a:r>
              <a:rPr lang="en-PH" dirty="0" smtClean="0"/>
              <a:t> and </a:t>
            </a:r>
            <a:r>
              <a:rPr lang="en-PH" b="1" dirty="0" smtClean="0"/>
              <a:t>referendum</a:t>
            </a:r>
            <a:r>
              <a:rPr lang="en-PH" dirty="0" smtClean="0"/>
              <a:t>, and the exceptions </a:t>
            </a:r>
            <a:r>
              <a:rPr lang="en-PH" dirty="0" err="1" smtClean="0"/>
              <a:t>therefrom</a:t>
            </a:r>
            <a:r>
              <a:rPr lang="en-PH" dirty="0" smtClean="0"/>
              <a:t>, whereby the people can directly propose and enact laws or approve or reject any act or law or part thereof passed by the Congress or local legislative body after the registration of a petition </a:t>
            </a:r>
            <a:r>
              <a:rPr lang="en-PH" dirty="0" err="1" smtClean="0"/>
              <a:t>therefor</a:t>
            </a:r>
            <a:r>
              <a:rPr lang="en-PH" dirty="0" smtClean="0"/>
              <a:t> signed by at least </a:t>
            </a:r>
            <a:r>
              <a:rPr lang="en-PH" b="1" u="sng" dirty="0" smtClean="0"/>
              <a:t>ten per centum </a:t>
            </a:r>
            <a:r>
              <a:rPr lang="en-PH" dirty="0" smtClean="0"/>
              <a:t>of the total number of registered voters, of which every legislative district must be represented by at </a:t>
            </a:r>
            <a:r>
              <a:rPr lang="en-PH" b="1" u="sng" dirty="0" smtClean="0"/>
              <a:t>least three per centum</a:t>
            </a:r>
            <a:r>
              <a:rPr lang="en-PH" dirty="0" smtClean="0"/>
              <a:t> of the registered voters thereof.</a:t>
            </a: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dirty="0" smtClean="0">
                <a:solidFill>
                  <a:schemeClr val="tx1"/>
                </a:solidFill>
              </a:rPr>
              <a:t>ARTICLE VII – Executive Department</a:t>
            </a:r>
            <a:endParaRPr lang="en-US" sz="3200"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US"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The executive power shall be vested in the President of the Philippines.</a:t>
            </a:r>
            <a:endParaRPr lang="en-US" sz="3000" dirty="0" smtClean="0"/>
          </a:p>
          <a:p>
            <a:endParaRPr lang="en-US" sz="3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solidFill>
                  <a:schemeClr val="tx1"/>
                </a:solidFill>
              </a:rPr>
              <a:t>SECTION 2.</a:t>
            </a:r>
            <a:endParaRPr lang="en-US" sz="3200"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No person may be elected President unless he is a </a:t>
            </a:r>
            <a:r>
              <a:rPr lang="en-PH" sz="3000" b="1" u="sng" dirty="0" smtClean="0"/>
              <a:t>natural-born citizen </a:t>
            </a:r>
            <a:r>
              <a:rPr lang="en-PH" sz="3000" dirty="0" smtClean="0"/>
              <a:t>of the Philippines, a registered voter, </a:t>
            </a:r>
            <a:r>
              <a:rPr lang="en-PH" sz="3000" b="1" u="sng" dirty="0" smtClean="0"/>
              <a:t>able to read and write</a:t>
            </a:r>
            <a:r>
              <a:rPr lang="en-PH" sz="3000" dirty="0" smtClean="0"/>
              <a:t>, at </a:t>
            </a:r>
            <a:r>
              <a:rPr lang="en-PH" sz="3000" b="1" u="sng" dirty="0" smtClean="0"/>
              <a:t>least forty years of age on the day of the election</a:t>
            </a:r>
            <a:r>
              <a:rPr lang="en-PH" sz="3000" dirty="0" smtClean="0"/>
              <a:t>, and a resident of the Philippines for at least ten years immediately preceding such election.</a:t>
            </a:r>
            <a:endParaRPr lang="en-US" sz="3000" dirty="0" smtClean="0"/>
          </a:p>
          <a:p>
            <a:endParaRPr lang="en-US" sz="3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solidFill>
                  <a:schemeClr val="tx1"/>
                </a:solidFill>
              </a:rPr>
              <a:t>ARTICLE VIII – Judicial Department</a:t>
            </a:r>
            <a:endParaRPr lang="en-US" b="1"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1987 Constitution</a:t>
            </a:r>
            <a:endParaRPr lang="en-PH" dirty="0"/>
          </a:p>
        </p:txBody>
      </p:sp>
      <p:sp>
        <p:nvSpPr>
          <p:cNvPr id="3" name="Content Placeholder 2"/>
          <p:cNvSpPr>
            <a:spLocks noGrp="1"/>
          </p:cNvSpPr>
          <p:nvPr>
            <p:ph idx="1"/>
          </p:nvPr>
        </p:nvSpPr>
        <p:spPr/>
        <p:txBody>
          <a:bodyPr>
            <a:noAutofit/>
          </a:bodyPr>
          <a:lstStyle/>
          <a:p>
            <a:r>
              <a:rPr lang="en-PH" sz="2600" dirty="0" smtClean="0"/>
              <a:t>ARTICLE VI Legislative Department</a:t>
            </a:r>
          </a:p>
          <a:p>
            <a:r>
              <a:rPr lang="en-PH" sz="2600" dirty="0" smtClean="0"/>
              <a:t>ARTICLE VII Executive Department</a:t>
            </a:r>
          </a:p>
          <a:p>
            <a:r>
              <a:rPr lang="en-PH" sz="2600" dirty="0" smtClean="0"/>
              <a:t>ARTICLE VIII Judicial Department</a:t>
            </a:r>
          </a:p>
          <a:p>
            <a:r>
              <a:rPr lang="en-PH" sz="2600" dirty="0" smtClean="0"/>
              <a:t>ARTICLE IX Constitutional Commissions</a:t>
            </a:r>
          </a:p>
          <a:p>
            <a:r>
              <a:rPr lang="en-PH" sz="2600" dirty="0" smtClean="0"/>
              <a:t>ARTICLE X Local 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mph" presetSubtype="2" fill="hold" grpId="1" nodeType="clickEffect">
                                  <p:stCondLst>
                                    <p:cond delay="0"/>
                                  </p:stCondLst>
                                  <p:childTnLst>
                                    <p:anim to="1.5" calcmode="lin" valueType="num">
                                      <p:cBhvr override="childStyle">
                                        <p:cTn id="11" dur="2000" fill="hold"/>
                                        <p:tgtEl>
                                          <p:spTgt spid="2"/>
                                        </p:tgtEl>
                                        <p:attrNameLst>
                                          <p:attrName>style.fontSize</p:attrName>
                                        </p:attrNameLst>
                                      </p:cBhvr>
                                    </p:anim>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heckerboard(across)">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heckerboard(across)">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heckerboard(across)">
                                      <p:cBhvr>
                                        <p:cTn id="31" dur="10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checkerboard(across)">
                                      <p:cBhvr>
                                        <p:cTn id="3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buNone/>
            </a:pPr>
            <a:r>
              <a:rPr lang="en-PH" dirty="0" smtClean="0"/>
              <a:t>The judicial power shall be vested in one Supreme Court and in such lower courts as may be established by law.</a:t>
            </a:r>
          </a:p>
          <a:p>
            <a:pPr>
              <a:buNone/>
            </a:pPr>
            <a:endParaRPr lang="en-US" dirty="0" smtClean="0"/>
          </a:p>
          <a:p>
            <a:pPr>
              <a:buNone/>
            </a:pPr>
            <a:r>
              <a:rPr lang="en-PH" dirty="0" smtClean="0"/>
              <a:t>Judicial power includes the duty of the courts of justice to settle actual controversies involving rights which are legally demandable and enforceable, and to determine whether or not there has been a grave abuse of discretion amounting to lack or excess of jurisdiction on the part of any branch or instrumentality of the Government.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4.</a:t>
            </a:r>
            <a:endParaRPr lang="en-US"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(1) The Supreme Court shall be composed of a Chief Justice and fourteen Associate Justices. It may sit en banc or in its discretion, in divisions of three, five, or seven Members. Any vacancy shall be filled within ninety days from the occurrence thereof.</a:t>
            </a:r>
            <a:endParaRPr lang="en-US" sz="3000" dirty="0" smtClean="0"/>
          </a:p>
          <a:p>
            <a:endParaRPr lang="en-US" sz="3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7.</a:t>
            </a:r>
            <a:endParaRPr lang="en-US" dirty="0">
              <a:solidFill>
                <a:schemeClr val="tx1"/>
              </a:solidFill>
            </a:endParaRPr>
          </a:p>
        </p:txBody>
      </p:sp>
      <p:sp>
        <p:nvSpPr>
          <p:cNvPr id="3" name="Content Placeholder 2"/>
          <p:cNvSpPr>
            <a:spLocks noGrp="1"/>
          </p:cNvSpPr>
          <p:nvPr>
            <p:ph idx="1"/>
          </p:nvPr>
        </p:nvSpPr>
        <p:spPr/>
        <p:txBody>
          <a:bodyPr>
            <a:normAutofit fontScale="77500" lnSpcReduction="20000"/>
          </a:bodyPr>
          <a:lstStyle/>
          <a:p>
            <a:pPr>
              <a:buNone/>
            </a:pPr>
            <a:r>
              <a:rPr lang="en-PH" dirty="0" smtClean="0"/>
              <a:t>(1) No person shall be appointed Member of the Supreme Court or any lower collegiate court unless he is a natural-born citizen of the Philippines. A Member of the Supreme Court must be at least forty years of age, and must have been for fifteen years or more a judge of a lower court or engaged in the practice of law in the Philippines.</a:t>
            </a:r>
            <a:endParaRPr lang="en-US" dirty="0" smtClean="0"/>
          </a:p>
          <a:p>
            <a:pPr>
              <a:buNone/>
            </a:pPr>
            <a:r>
              <a:rPr lang="en-PH" dirty="0" smtClean="0"/>
              <a:t>(2) The Congress shall prescribe the qualifications of judges of lower courts, but no person may be appointed judge thereof unless he is a citizen of the Philippines and a member of the Philippine Bar.</a:t>
            </a:r>
            <a:endParaRPr lang="en-US" dirty="0" smtClean="0"/>
          </a:p>
          <a:p>
            <a:pPr>
              <a:buNone/>
            </a:pPr>
            <a:r>
              <a:rPr lang="en-PH" dirty="0" smtClean="0"/>
              <a:t>(3) A Member of the Judiciary must be a person of proven competence, integrity, probity, and independence.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705600" cy="1894362"/>
          </a:xfrm>
        </p:spPr>
        <p:txBody>
          <a:bodyPr>
            <a:normAutofit/>
          </a:bodyPr>
          <a:lstStyle/>
          <a:p>
            <a:r>
              <a:rPr lang="en-PH" sz="3200" b="1" dirty="0" smtClean="0">
                <a:solidFill>
                  <a:schemeClr val="tx1"/>
                </a:solidFill>
              </a:rPr>
              <a:t>ARTICLE IX – Constitutional  Commissions</a:t>
            </a:r>
            <a:endParaRPr lang="en-US" sz="3200" b="1"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US"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The Constitutional Commissions, which shall be independent, are </a:t>
            </a:r>
            <a:r>
              <a:rPr lang="en-PH" sz="3000" b="1" u="sng" dirty="0" smtClean="0"/>
              <a:t>the Civil Service Commission</a:t>
            </a:r>
            <a:r>
              <a:rPr lang="en-PH" sz="3000" dirty="0" smtClean="0"/>
              <a:t>, the </a:t>
            </a:r>
            <a:r>
              <a:rPr lang="en-PH" sz="3000" b="1" u="sng" dirty="0" smtClean="0"/>
              <a:t>Commission on Elections</a:t>
            </a:r>
            <a:r>
              <a:rPr lang="en-PH" sz="3000" dirty="0" smtClean="0"/>
              <a:t>, and the </a:t>
            </a:r>
            <a:r>
              <a:rPr lang="en-PH" sz="3000" b="1" u="sng" dirty="0" smtClean="0"/>
              <a:t>Commission on Audit</a:t>
            </a:r>
            <a:r>
              <a:rPr lang="en-PH" sz="3000" dirty="0" smtClean="0"/>
              <a:t>.</a:t>
            </a:r>
            <a:endParaRPr lang="en-US" sz="3000" dirty="0" smtClean="0"/>
          </a:p>
          <a:p>
            <a:pPr>
              <a:buNone/>
            </a:pPr>
            <a:endParaRPr lang="en-US" sz="3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2.</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buNone/>
            </a:pPr>
            <a:r>
              <a:rPr lang="en-PH" dirty="0" smtClean="0"/>
              <a:t>(1) The civil service embraces all branches, subdivisions, instrumentalities, and agencies of the Government, including government-owned or controlled corporations with original charters</a:t>
            </a:r>
          </a:p>
          <a:p>
            <a:pPr>
              <a:buNone/>
            </a:pPr>
            <a:endParaRPr lang="en-PH" dirty="0" smtClean="0"/>
          </a:p>
          <a:p>
            <a:pPr>
              <a:buNone/>
            </a:pPr>
            <a:r>
              <a:rPr lang="en-PH" dirty="0" smtClean="0"/>
              <a:t>(2) Appointments in the civil service shall be made only according to merit and fitness to be determined, as far as practicable, and, except to positions which are policy-determining, primarily confidential, or highly technical, by competitive examination.</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PH" sz="3000" dirty="0" smtClean="0"/>
              <a:t>(3) No officer or employee of the civil service shall be removed or suspended except for cause provided by law.</a:t>
            </a:r>
            <a:endParaRPr lang="en-US" sz="3000" dirty="0" smtClean="0"/>
          </a:p>
          <a:p>
            <a:pPr>
              <a:buNone/>
            </a:pPr>
            <a:endParaRPr lang="en-PH" sz="3000" dirty="0" smtClean="0"/>
          </a:p>
          <a:p>
            <a:pPr>
              <a:buNone/>
            </a:pPr>
            <a:r>
              <a:rPr lang="en-PH" sz="3000" dirty="0" smtClean="0"/>
              <a:t>(4) No officer or employee in the civil service shall engage, directly or indirectly, in any </a:t>
            </a:r>
            <a:r>
              <a:rPr lang="en-PH" sz="3000" b="1" dirty="0" smtClean="0"/>
              <a:t>electioneering </a:t>
            </a:r>
            <a:r>
              <a:rPr lang="en-PH" sz="3000" dirty="0" smtClean="0"/>
              <a:t>or </a:t>
            </a:r>
            <a:r>
              <a:rPr lang="en-PH" sz="3000" b="1" dirty="0" smtClean="0"/>
              <a:t>partisan political campaign</a:t>
            </a:r>
            <a:r>
              <a:rPr lang="en-PH" sz="3000" dirty="0" smtClean="0"/>
              <a:t>.</a:t>
            </a:r>
            <a:endParaRPr lang="en-US" sz="3000" dirty="0" smtClean="0"/>
          </a:p>
          <a:p>
            <a:endParaRPr lang="en-US" sz="3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PH" sz="3200" dirty="0" smtClean="0">
                <a:solidFill>
                  <a:schemeClr val="tx1"/>
                </a:solidFill>
              </a:rPr>
              <a:t>ARTICLE X – Local Government</a:t>
            </a:r>
            <a:endParaRPr lang="en-PH" sz="3200" dirty="0">
              <a:solidFill>
                <a:schemeClr val="tx1"/>
              </a:solidFill>
            </a:endParaRPr>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pPr>
              <a:buNone/>
            </a:pPr>
            <a:r>
              <a:rPr lang="en-PH" sz="3000" dirty="0" smtClean="0"/>
              <a:t>SECTION 1. The territorial and political subdivisions of the Republic of the Philippines are the provinces, cities, municipalities, and </a:t>
            </a:r>
            <a:r>
              <a:rPr lang="en-PH" sz="3000" dirty="0" err="1" smtClean="0"/>
              <a:t>barangays</a:t>
            </a:r>
            <a:r>
              <a:rPr lang="en-PH" sz="3000" dirty="0" smtClean="0"/>
              <a:t>. There shall be autonomous regions in Muslim Mindanao and the Cordilleras as hereinafter provided.</a:t>
            </a:r>
          </a:p>
          <a:p>
            <a:endParaRPr lang="en-PH" sz="3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b="1" dirty="0" smtClean="0">
                <a:solidFill>
                  <a:schemeClr val="tx1"/>
                </a:solidFill>
              </a:rPr>
              <a:t>ARTICLE XI – Accountability of Public Officers</a:t>
            </a:r>
            <a:endParaRPr lang="en-PH" sz="3200" b="1" dirty="0">
              <a:solidFill>
                <a:schemeClr val="tx1"/>
              </a:solidFill>
            </a:endParaRPr>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1987 Constitution</a:t>
            </a:r>
            <a:endParaRPr lang="en-PH" dirty="0"/>
          </a:p>
        </p:txBody>
      </p:sp>
      <p:sp>
        <p:nvSpPr>
          <p:cNvPr id="3" name="Content Placeholder 2"/>
          <p:cNvSpPr>
            <a:spLocks noGrp="1"/>
          </p:cNvSpPr>
          <p:nvPr>
            <p:ph idx="1"/>
          </p:nvPr>
        </p:nvSpPr>
        <p:spPr/>
        <p:txBody>
          <a:bodyPr>
            <a:noAutofit/>
          </a:bodyPr>
          <a:lstStyle/>
          <a:p>
            <a:r>
              <a:rPr lang="en-PH" sz="2600" dirty="0" smtClean="0"/>
              <a:t>PREAMBLE</a:t>
            </a:r>
          </a:p>
          <a:p>
            <a:r>
              <a:rPr lang="en-PH" sz="2600" b="1" dirty="0" smtClean="0"/>
              <a:t>ARTICLE I National Territory</a:t>
            </a:r>
          </a:p>
          <a:p>
            <a:r>
              <a:rPr lang="en-PH" sz="2600" dirty="0" smtClean="0"/>
              <a:t>ARTICLE II Declaration of Principles and State Policies</a:t>
            </a:r>
          </a:p>
          <a:p>
            <a:r>
              <a:rPr lang="en-PH" sz="2600" dirty="0" smtClean="0"/>
              <a:t>ARTICLE III Bill of Rights</a:t>
            </a:r>
          </a:p>
          <a:p>
            <a:r>
              <a:rPr lang="en-PH" sz="2600" b="1" dirty="0" smtClean="0"/>
              <a:t>ARTICLE IV Citizenship</a:t>
            </a:r>
          </a:p>
          <a:p>
            <a:r>
              <a:rPr lang="en-PH" sz="2600" b="1" dirty="0" smtClean="0"/>
              <a:t>ARTICLE V Suffrage</a:t>
            </a:r>
          </a:p>
          <a:p>
            <a:r>
              <a:rPr lang="en-PH" sz="2600" i="1" dirty="0" smtClean="0"/>
              <a:t>ARTICLE VI Legislative Department</a:t>
            </a:r>
          </a:p>
          <a:p>
            <a:endParaRPr lang="en-PH" sz="2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b="1" u="sng" dirty="0" smtClean="0"/>
              <a:t>Public office is a public trust</a:t>
            </a:r>
            <a:r>
              <a:rPr lang="en-PH" sz="3000" dirty="0" smtClean="0"/>
              <a:t>. Public officers and employees must at all times be accountable to the people, serve them with utmost responsibility, integrity, loyalty, and efficiency, act with patriotism and justice, and lead modest lives.</a:t>
            </a:r>
          </a:p>
          <a:p>
            <a:pPr>
              <a:buNone/>
            </a:pPr>
            <a:endParaRPr lang="en-PH" sz="3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2.</a:t>
            </a:r>
            <a:endParaRPr lang="en-PH"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buNone/>
            </a:pPr>
            <a:r>
              <a:rPr lang="en-PH" dirty="0" smtClean="0"/>
              <a:t>The President, the Vice-President, the Members of the Supreme Court, the Members of the Constitutional Commissions, and the Ombudsman may be removed from office, on impeachment for, and conviction of, culpable violation of the Constitution, treason, bribery, graft and corruption, other high crimes, or betrayal of public trust. All other public officers and employees may be removed from office as provided by law, but not by impeachment.</a:t>
            </a:r>
          </a:p>
          <a:p>
            <a:endParaRPr lang="en-PH"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3.</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(1) The House of Representatives shall have the exclusive power to initiate all cases of impeachment.</a:t>
            </a:r>
            <a:endParaRPr lang="en-PH" sz="3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20000"/>
          </a:bodyPr>
          <a:lstStyle/>
          <a:p>
            <a:pPr>
              <a:buNone/>
            </a:pPr>
            <a:r>
              <a:rPr lang="en-PH" dirty="0" smtClean="0"/>
              <a:t>(2) A verified complaint for impeachment may be filed by any Member of the House of Representatives or by any citizen upon a resolution of endorsement by any Member thereof, which shall be included in the Order of Business within ten session days, and referred to the proper Committee within three session days thereafter. The Committee, after hearing, and by a majority vote of all its Members, shall submit its report to the House within sixty session days from such referral, together with the corresponding resolution. The resolution shall be calendared for consideration by the House within ten session days from receipt thereof.</a:t>
            </a:r>
            <a:endParaRPr lang="en-PH"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pPr>
              <a:buNone/>
            </a:pPr>
            <a:r>
              <a:rPr lang="en-PH" dirty="0" smtClean="0"/>
              <a:t>(3) A vote of at least one-third of all the Members of the House shall be necessary either to affirm a </a:t>
            </a:r>
            <a:r>
              <a:rPr lang="en-PH" dirty="0" err="1" smtClean="0"/>
              <a:t>favorable</a:t>
            </a:r>
            <a:r>
              <a:rPr lang="en-PH" dirty="0" smtClean="0"/>
              <a:t> resolution with the Articles of Impeachment of the Committee, or override its contrary resolution. The vote of each Member shall be recorded.</a:t>
            </a:r>
          </a:p>
          <a:p>
            <a:pPr>
              <a:buNone/>
            </a:pPr>
            <a:r>
              <a:rPr lang="en-PH" dirty="0" smtClean="0"/>
              <a:t>(4) In case the verified complaint or resolution of impeachment is filed by at least one-third of all the Members of the House, the same shall constitute the Articles of Impeachment, and trial by the Senate shall forthwith proceed.</a:t>
            </a:r>
          </a:p>
          <a:p>
            <a:endParaRPr lang="en-PH"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pPr>
              <a:buNone/>
            </a:pPr>
            <a:r>
              <a:rPr lang="en-PH" dirty="0" smtClean="0"/>
              <a:t>(5) No impeachment proceedings shall be initiated against the same official more than once within a period of one year.</a:t>
            </a:r>
          </a:p>
          <a:p>
            <a:pPr>
              <a:buNone/>
            </a:pPr>
            <a:r>
              <a:rPr lang="en-PH" dirty="0" smtClean="0"/>
              <a:t>(6) The Senate shall have the sole power to try and decide all cases of impeachment. When sitting for that purpose, the Senators shall be on oath or affirmation. When the President of the Philippines is on trial, the Chief Justice of the Supreme Court shall preside, but shall not vote. No person shall be convicted without the concurrence of two-thirds of all the Members of the Senate.</a:t>
            </a:r>
          </a:p>
          <a:p>
            <a:endParaRPr lang="en-PH"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a:bodyPr>
          <a:lstStyle/>
          <a:p>
            <a:pPr>
              <a:buNone/>
            </a:pPr>
            <a:r>
              <a:rPr lang="en-PH" dirty="0" smtClean="0"/>
              <a:t>(7) Judgment in cases of impeachment shall not extend further than removal from office and disqualification to hold any office under the Republic of the Philippines, but the party convicted shall nevertheless be liable and subject to prosecution, trial, and punishment according to law.</a:t>
            </a:r>
          </a:p>
          <a:p>
            <a:pPr>
              <a:buNone/>
            </a:pPr>
            <a:r>
              <a:rPr lang="en-PH" dirty="0" smtClean="0"/>
              <a:t>(8) The Congress shall promulgate its rules on impeachment to effectively carry out the purpose of this section.</a:t>
            </a:r>
          </a:p>
          <a:p>
            <a:endParaRPr lang="en-PH"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4.</a:t>
            </a:r>
            <a:endParaRPr lang="en-PH" dirty="0">
              <a:solidFill>
                <a:schemeClr val="tx1"/>
              </a:solidFill>
            </a:endParaRPr>
          </a:p>
        </p:txBody>
      </p:sp>
      <p:sp>
        <p:nvSpPr>
          <p:cNvPr id="3" name="Content Placeholder 2"/>
          <p:cNvSpPr>
            <a:spLocks noGrp="1"/>
          </p:cNvSpPr>
          <p:nvPr>
            <p:ph idx="1"/>
          </p:nvPr>
        </p:nvSpPr>
        <p:spPr/>
        <p:txBody>
          <a:bodyPr/>
          <a:lstStyle/>
          <a:p>
            <a:pPr>
              <a:buNone/>
            </a:pPr>
            <a:r>
              <a:rPr lang="en-PH" dirty="0" smtClean="0"/>
              <a:t>The present anti-graft court known as the </a:t>
            </a:r>
            <a:r>
              <a:rPr lang="en-PH" dirty="0" err="1" smtClean="0"/>
              <a:t>Sandiganbayan</a:t>
            </a:r>
            <a:r>
              <a:rPr lang="en-PH" dirty="0" smtClean="0"/>
              <a:t> shall continue to function and exercise its jurisdiction as now or hereafter may be provided by law.</a:t>
            </a:r>
          </a:p>
          <a:p>
            <a:endParaRPr lang="en-PH"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5.</a:t>
            </a:r>
            <a:endParaRPr lang="en-PH" dirty="0">
              <a:solidFill>
                <a:schemeClr val="tx1"/>
              </a:solidFill>
            </a:endParaRPr>
          </a:p>
        </p:txBody>
      </p:sp>
      <p:sp>
        <p:nvSpPr>
          <p:cNvPr id="3" name="Content Placeholder 2"/>
          <p:cNvSpPr>
            <a:spLocks noGrp="1"/>
          </p:cNvSpPr>
          <p:nvPr>
            <p:ph idx="1"/>
          </p:nvPr>
        </p:nvSpPr>
        <p:spPr/>
        <p:txBody>
          <a:bodyPr/>
          <a:lstStyle/>
          <a:p>
            <a:r>
              <a:rPr lang="en-PH" dirty="0" smtClean="0"/>
              <a:t>There is hereby created the independent Office of the Ombudsman, composed of the Ombudsman to be known as </a:t>
            </a:r>
            <a:r>
              <a:rPr lang="en-PH" dirty="0" err="1" smtClean="0"/>
              <a:t>Tanodbayan</a:t>
            </a:r>
            <a:r>
              <a:rPr lang="en-PH" dirty="0" smtClean="0"/>
              <a:t>, one overall Deputy and at least one Deputy each for Luzon, </a:t>
            </a:r>
            <a:r>
              <a:rPr lang="en-PH" dirty="0" err="1" smtClean="0"/>
              <a:t>Visayas</a:t>
            </a:r>
            <a:r>
              <a:rPr lang="en-PH" dirty="0" smtClean="0"/>
              <a:t>, and Mindanao. A separate Deputy for the military establishment may likewise be appointed.</a:t>
            </a:r>
            <a:endParaRPr lang="en-PH"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7.</a:t>
            </a:r>
            <a:endParaRPr lang="en-PH" dirty="0">
              <a:solidFill>
                <a:schemeClr val="tx1"/>
              </a:solidFill>
            </a:endParaRPr>
          </a:p>
        </p:txBody>
      </p:sp>
      <p:sp>
        <p:nvSpPr>
          <p:cNvPr id="3" name="Content Placeholder 2"/>
          <p:cNvSpPr>
            <a:spLocks noGrp="1"/>
          </p:cNvSpPr>
          <p:nvPr>
            <p:ph idx="1"/>
          </p:nvPr>
        </p:nvSpPr>
        <p:spPr/>
        <p:txBody>
          <a:bodyPr/>
          <a:lstStyle/>
          <a:p>
            <a:pPr>
              <a:buNone/>
            </a:pPr>
            <a:r>
              <a:rPr lang="en-PH" dirty="0" smtClean="0"/>
              <a:t>The existing </a:t>
            </a:r>
            <a:r>
              <a:rPr lang="en-PH" dirty="0" err="1" smtClean="0"/>
              <a:t>Tanodbayan</a:t>
            </a:r>
            <a:r>
              <a:rPr lang="en-PH" dirty="0" smtClean="0"/>
              <a:t> shall hereafter be known as the Office of the Special Prosecutor. It shall continue to function and exercise its powers as now or hereafter may be provided by law, except those conferred on the Office of the Ombudsman created under this Constitution.</a:t>
            </a:r>
          </a:p>
          <a:p>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1987 Constitution</a:t>
            </a:r>
            <a:endParaRPr lang="en-PH" dirty="0"/>
          </a:p>
        </p:txBody>
      </p:sp>
      <p:sp>
        <p:nvSpPr>
          <p:cNvPr id="3" name="Content Placeholder 2"/>
          <p:cNvSpPr>
            <a:spLocks noGrp="1"/>
          </p:cNvSpPr>
          <p:nvPr>
            <p:ph idx="1"/>
          </p:nvPr>
        </p:nvSpPr>
        <p:spPr/>
        <p:txBody>
          <a:bodyPr>
            <a:noAutofit/>
          </a:bodyPr>
          <a:lstStyle/>
          <a:p>
            <a:r>
              <a:rPr lang="en-PH" sz="2600" i="1" dirty="0" smtClean="0"/>
              <a:t>ARTICLE VII Executive Department</a:t>
            </a:r>
          </a:p>
          <a:p>
            <a:r>
              <a:rPr lang="en-PH" sz="2600" i="1" dirty="0" smtClean="0"/>
              <a:t>ARTICLE VIII Judicial Department</a:t>
            </a:r>
          </a:p>
          <a:p>
            <a:r>
              <a:rPr lang="en-PH" sz="2600" b="1" dirty="0" smtClean="0"/>
              <a:t>ARTICLE IX Constitutional Commissions</a:t>
            </a:r>
          </a:p>
          <a:p>
            <a:r>
              <a:rPr lang="en-PH" sz="2600" dirty="0" smtClean="0"/>
              <a:t>ARTICLE Local Government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17.</a:t>
            </a:r>
            <a:endParaRPr lang="en-PH"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buNone/>
            </a:pPr>
            <a:r>
              <a:rPr lang="en-PH" dirty="0" smtClean="0"/>
              <a:t>A public officer or employee shall, upon assumption of office and as often thereafter as may be required by law, submit a declaration under oath of his assets, liabilities, and net worth. In the case of the President, the Vice-President, the Members of the Cabinet, the Congress, the Supreme Court, the Constitutional Commissions and other constitutional offices, and officers of the armed forces with general or flag rank, the declaration shall be disclosed to the public in the manner provided by law.</a:t>
            </a:r>
          </a:p>
          <a:p>
            <a:endParaRPr lang="en-PH"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18.</a:t>
            </a:r>
            <a:endParaRPr lang="en-PH" dirty="0">
              <a:solidFill>
                <a:schemeClr val="tx1"/>
              </a:solidFill>
            </a:endParaRPr>
          </a:p>
        </p:txBody>
      </p:sp>
      <p:sp>
        <p:nvSpPr>
          <p:cNvPr id="3" name="Content Placeholder 2"/>
          <p:cNvSpPr>
            <a:spLocks noGrp="1"/>
          </p:cNvSpPr>
          <p:nvPr>
            <p:ph idx="1"/>
          </p:nvPr>
        </p:nvSpPr>
        <p:spPr/>
        <p:txBody>
          <a:bodyPr/>
          <a:lstStyle/>
          <a:p>
            <a:pPr>
              <a:buNone/>
            </a:pPr>
            <a:r>
              <a:rPr lang="en-PH" dirty="0" smtClean="0"/>
              <a:t>Public officers and employees owe the State and this Constitution allegiance at all times, and any public officer or employee who seeks to change his citizenship or acquire the status of an immigrant of another country during his tenure shall be dealt with by law.</a:t>
            </a:r>
          </a:p>
          <a:p>
            <a:endParaRPr lang="en-PH"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PH" sz="3200" b="1" dirty="0" smtClean="0">
                <a:solidFill>
                  <a:schemeClr val="tx1"/>
                </a:solidFill>
              </a:rPr>
              <a:t>ARTICLE XII – National  Economy and Patrimony</a:t>
            </a:r>
            <a:br>
              <a:rPr lang="en-PH" sz="3200" b="1" dirty="0" smtClean="0">
                <a:solidFill>
                  <a:schemeClr val="tx1"/>
                </a:solidFill>
              </a:rPr>
            </a:br>
            <a:endParaRPr lang="en-PH" sz="3200" b="1" dirty="0">
              <a:solidFill>
                <a:schemeClr val="tx1"/>
              </a:solidFill>
            </a:endParaRPr>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The goals of the national economy are a more equitable distribution of opportunities, income, and wealth; a sustained increase in the amount of goods and services produced by the nation for the benefit of the people; and an expanding productivity as the key to raising the quality of life for all, especially the underprivileged.</a:t>
            </a:r>
          </a:p>
          <a:p>
            <a:endParaRPr lang="en-PH" sz="3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b="1" dirty="0" smtClean="0">
                <a:solidFill>
                  <a:schemeClr val="tx1"/>
                </a:solidFill>
              </a:rPr>
              <a:t>ARTICLE XIII – Social Justice and Human Rights</a:t>
            </a:r>
            <a:endParaRPr lang="en-PH" sz="3200" b="1" dirty="0">
              <a:solidFill>
                <a:schemeClr val="tx1"/>
              </a:solidFill>
            </a:endParaRPr>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The Congress shall give highest priority to the enactment of measures that protect and enhance the right of all the people to human dignity, reduce social, economic, and political inequalities, and remove cultural inequities by equitably diffusing wealth and political power for the common good.</a:t>
            </a:r>
          </a:p>
          <a:p>
            <a:endParaRPr lang="en-PH" sz="3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solidFill>
                  <a:schemeClr val="tx1"/>
                </a:solidFill>
              </a:rPr>
              <a:t>Labor</a:t>
            </a:r>
            <a:endParaRPr lang="en-PH" dirty="0">
              <a:solidFill>
                <a:schemeClr val="tx1"/>
              </a:solidFill>
            </a:endParaRPr>
          </a:p>
        </p:txBody>
      </p:sp>
      <p:sp>
        <p:nvSpPr>
          <p:cNvPr id="3" name="Content Placeholder 2"/>
          <p:cNvSpPr>
            <a:spLocks noGrp="1"/>
          </p:cNvSpPr>
          <p:nvPr>
            <p:ph idx="1"/>
          </p:nvPr>
        </p:nvSpPr>
        <p:spPr/>
        <p:txBody>
          <a:bodyPr>
            <a:normAutofit fontScale="85000" lnSpcReduction="20000"/>
          </a:bodyPr>
          <a:lstStyle/>
          <a:p>
            <a:pPr>
              <a:buNone/>
            </a:pPr>
            <a:r>
              <a:rPr lang="en-PH" dirty="0" smtClean="0"/>
              <a:t>SECTION 3. The State shall afford full protection to </a:t>
            </a:r>
            <a:r>
              <a:rPr lang="en-PH" dirty="0" err="1" smtClean="0"/>
              <a:t>labor</a:t>
            </a:r>
            <a:r>
              <a:rPr lang="en-PH" dirty="0" smtClean="0"/>
              <a:t>, local and overseas, organized and unorganized, and promote full employment and equality of employment opportunities for all.</a:t>
            </a:r>
          </a:p>
          <a:p>
            <a:pPr>
              <a:buNone/>
            </a:pPr>
            <a:r>
              <a:rPr lang="en-PH" dirty="0" smtClean="0"/>
              <a:t>It shall guarantee the rights of all workers to self-organization, collective bargaining and negotiations, and peaceful concerted activities, including the right to strike in accordance with law. They shall be entitled to security of tenure, humane conditions of work, and a living wage. They shall also participate in policy and decision-making processes affecting their rights and benefits as may be provided by law.</a:t>
            </a:r>
          </a:p>
          <a:p>
            <a:endParaRPr lang="en-PH"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solidFill>
                  <a:schemeClr val="tx1"/>
                </a:solidFill>
              </a:rPr>
              <a:t>Labor</a:t>
            </a:r>
            <a:endParaRPr lang="en-PH"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a:buNone/>
            </a:pPr>
            <a:r>
              <a:rPr lang="en-PH" dirty="0" smtClean="0"/>
              <a:t>The State shall promote the principle of shared responsibility between workers and employers and the preferential use of voluntary modes in settling disputes, including conciliation, and shall enforce their mutual compliance therewith to foster industrial peace.</a:t>
            </a:r>
          </a:p>
          <a:p>
            <a:pPr>
              <a:buNone/>
            </a:pPr>
            <a:r>
              <a:rPr lang="en-PH" dirty="0" smtClean="0"/>
              <a:t>The State shall regulate the relations between workers and employers, recognizing the right of </a:t>
            </a:r>
            <a:r>
              <a:rPr lang="en-PH" dirty="0" err="1" smtClean="0"/>
              <a:t>labor</a:t>
            </a:r>
            <a:r>
              <a:rPr lang="en-PH" dirty="0" smtClean="0"/>
              <a:t> to its just share in the fruits of production and the right of enterprises to reasonable returns on investments, and to expansion and growth.</a:t>
            </a:r>
          </a:p>
          <a:p>
            <a:endParaRPr lang="en-PH"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solidFill>
                  <a:schemeClr val="tx1"/>
                </a:solidFill>
              </a:rPr>
              <a:t>Women</a:t>
            </a:r>
            <a:endParaRPr lang="en-PH" dirty="0">
              <a:solidFill>
                <a:schemeClr val="tx1"/>
              </a:solidFill>
            </a:endParaRPr>
          </a:p>
        </p:txBody>
      </p:sp>
      <p:sp>
        <p:nvSpPr>
          <p:cNvPr id="3" name="Content Placeholder 2"/>
          <p:cNvSpPr>
            <a:spLocks noGrp="1"/>
          </p:cNvSpPr>
          <p:nvPr>
            <p:ph idx="1"/>
          </p:nvPr>
        </p:nvSpPr>
        <p:spPr/>
        <p:txBody>
          <a:bodyPr/>
          <a:lstStyle/>
          <a:p>
            <a:pPr>
              <a:buNone/>
            </a:pPr>
            <a:r>
              <a:rPr lang="en-PH" dirty="0" smtClean="0"/>
              <a:t>SECTION 14. The State shall protect working women by providing safe and healthful working conditions, taking into account their maternal functions, and such facilities and opportunities that will enhance their welfare and enable them to realize their full potential in the service of the nation.</a:t>
            </a:r>
          </a:p>
          <a:p>
            <a:endParaRPr lang="en-PH"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Human Rights</a:t>
            </a:r>
            <a:endParaRPr lang="en-PH" dirty="0">
              <a:solidFill>
                <a:schemeClr val="tx1"/>
              </a:solidFill>
            </a:endParaRPr>
          </a:p>
        </p:txBody>
      </p:sp>
      <p:sp>
        <p:nvSpPr>
          <p:cNvPr id="3" name="Content Placeholder 2"/>
          <p:cNvSpPr>
            <a:spLocks noGrp="1"/>
          </p:cNvSpPr>
          <p:nvPr>
            <p:ph idx="1"/>
          </p:nvPr>
        </p:nvSpPr>
        <p:spPr/>
        <p:txBody>
          <a:bodyPr>
            <a:normAutofit fontScale="92500"/>
          </a:bodyPr>
          <a:lstStyle/>
          <a:p>
            <a:pPr>
              <a:buNone/>
            </a:pPr>
            <a:r>
              <a:rPr lang="en-PH" dirty="0" smtClean="0"/>
              <a:t>SECTION 17. (1) There is hereby created an independent office called the Commission on Human Rights.</a:t>
            </a:r>
          </a:p>
          <a:p>
            <a:pPr>
              <a:buNone/>
            </a:pPr>
            <a:r>
              <a:rPr lang="en-PH" dirty="0" smtClean="0"/>
              <a:t>(2) The Commission shall be composed of a Chairman and four Members who must be natural-born citizens of the Philippines and a majority of whom shall be members of the Bar. The term of office and other qualifications and disabilities of the Members of the Commission shall be provided by law.</a:t>
            </a:r>
          </a:p>
          <a:p>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1987 Constitution</a:t>
            </a:r>
            <a:endParaRPr lang="en-PH" dirty="0"/>
          </a:p>
        </p:txBody>
      </p:sp>
      <p:sp>
        <p:nvSpPr>
          <p:cNvPr id="3" name="Content Placeholder 2"/>
          <p:cNvSpPr>
            <a:spLocks noGrp="1"/>
          </p:cNvSpPr>
          <p:nvPr>
            <p:ph idx="1"/>
          </p:nvPr>
        </p:nvSpPr>
        <p:spPr/>
        <p:txBody>
          <a:bodyPr>
            <a:normAutofit fontScale="92500" lnSpcReduction="20000"/>
          </a:bodyPr>
          <a:lstStyle/>
          <a:p>
            <a:r>
              <a:rPr lang="en-PH" dirty="0" smtClean="0"/>
              <a:t>ARTICLE XI Accountability of Public Officers</a:t>
            </a:r>
          </a:p>
          <a:p>
            <a:r>
              <a:rPr lang="en-PH" dirty="0" smtClean="0"/>
              <a:t>ARTICLE XII National Economy and Patrimony</a:t>
            </a:r>
          </a:p>
          <a:p>
            <a:r>
              <a:rPr lang="en-PH" dirty="0" smtClean="0"/>
              <a:t>ARTICLE XIII Social Justice and Human Rights</a:t>
            </a:r>
          </a:p>
          <a:p>
            <a:r>
              <a:rPr lang="en-PH" dirty="0" smtClean="0"/>
              <a:t>ARTICLE XIV Education, Science and Technology, Arts, Culture and Sports</a:t>
            </a:r>
          </a:p>
          <a:p>
            <a:r>
              <a:rPr lang="en-PH" dirty="0" smtClean="0"/>
              <a:t>ARTICLE XV The Family</a:t>
            </a:r>
          </a:p>
          <a:p>
            <a:r>
              <a:rPr lang="en-PH" dirty="0" smtClean="0"/>
              <a:t>ARTICLE XVI General Provisions</a:t>
            </a:r>
          </a:p>
          <a:p>
            <a:r>
              <a:rPr lang="en-PH" dirty="0" smtClean="0"/>
              <a:t>ARTICLE XVII Amendments or Revisions</a:t>
            </a:r>
          </a:p>
          <a:p>
            <a:r>
              <a:rPr lang="en-PH" dirty="0" smtClean="0"/>
              <a:t>ARTICLE XVIII Transitory Provisions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nodeType="clickEffect">
                                  <p:stCondLst>
                                    <p:cond delay="0"/>
                                  </p:stCondLst>
                                  <p:childTnLst>
                                    <p:animRot by="21600000">
                                      <p:cBhvr>
                                        <p:cTn id="46" dur="2000" fill="hold"/>
                                        <p:tgtEl>
                                          <p:spTgt spid="3">
                                            <p:txEl>
                                              <p:pRg st="0" end="0"/>
                                            </p:txEl>
                                          </p:spTgt>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5" presetClass="emph" presetSubtype="1" nodeType="clickEffect">
                                  <p:stCondLst>
                                    <p:cond delay="0"/>
                                  </p:stCondLst>
                                  <p:childTnLst>
                                    <p:set>
                                      <p:cBhvr override="childStyle">
                                        <p:cTn id="50" dur="indefinite"/>
                                        <p:tgtEl>
                                          <p:spTgt spid="3">
                                            <p:txEl>
                                              <p:pRg st="0" end="0"/>
                                            </p:txEl>
                                          </p:spTgt>
                                        </p:tgtEl>
                                        <p:attrNameLst>
                                          <p:attrName>style.fontStyle</p:attrName>
                                        </p:attrNameLst>
                                      </p:cBhvr>
                                      <p:to>
                                        <p:strVal val="normal"/>
                                      </p:to>
                                    </p:set>
                                    <p:set>
                                      <p:cBhvr override="childStyle">
                                        <p:cTn id="51" dur="indefinite"/>
                                        <p:tgtEl>
                                          <p:spTgt spid="3">
                                            <p:txEl>
                                              <p:pRg st="0" end="0"/>
                                            </p:txEl>
                                          </p:spTgt>
                                        </p:tgtEl>
                                        <p:attrNameLst>
                                          <p:attrName>style.fontWeight</p:attrName>
                                        </p:attrNameLst>
                                      </p:cBhvr>
                                      <p:to>
                                        <p:strVal val="bold"/>
                                      </p:to>
                                    </p:set>
                                    <p:set>
                                      <p:cBhvr override="childStyle">
                                        <p:cTn id="52" dur="indefinite"/>
                                        <p:tgtEl>
                                          <p:spTgt spid="3">
                                            <p:txEl>
                                              <p:pRg st="0" end="0"/>
                                            </p:txEl>
                                          </p:spTgt>
                                        </p:tgtEl>
                                        <p:attrNameLst>
                                          <p:attrName>style.textDecorationUnderline</p:attrName>
                                        </p:attrNameLst>
                                      </p:cBhvr>
                                      <p:to>
                                        <p:strVal val="false"/>
                                      </p:to>
                                    </p:set>
                                  </p:childTnLst>
                                </p:cTn>
                              </p:par>
                            </p:childTnLst>
                          </p:cTn>
                        </p:par>
                      </p:childTnLst>
                    </p:cTn>
                  </p:par>
                  <p:par>
                    <p:cTn id="53" fill="hold">
                      <p:stCondLst>
                        <p:cond delay="indefinite"/>
                      </p:stCondLst>
                      <p:childTnLst>
                        <p:par>
                          <p:cTn id="54" fill="hold">
                            <p:stCondLst>
                              <p:cond delay="0"/>
                            </p:stCondLst>
                            <p:childTnLst>
                              <p:par>
                                <p:cTn id="55" presetID="5" presetClass="emph" presetSubtype="1" nodeType="clickEffect">
                                  <p:stCondLst>
                                    <p:cond delay="0"/>
                                  </p:stCondLst>
                                  <p:childTnLst>
                                    <p:set>
                                      <p:cBhvr override="childStyle">
                                        <p:cTn id="56" dur="indefinite"/>
                                        <p:tgtEl>
                                          <p:spTgt spid="3">
                                            <p:txEl>
                                              <p:pRg st="2" end="2"/>
                                            </p:txEl>
                                          </p:spTgt>
                                        </p:tgtEl>
                                        <p:attrNameLst>
                                          <p:attrName>style.fontStyle</p:attrName>
                                        </p:attrNameLst>
                                      </p:cBhvr>
                                      <p:to>
                                        <p:strVal val="normal"/>
                                      </p:to>
                                    </p:set>
                                    <p:set>
                                      <p:cBhvr override="childStyle">
                                        <p:cTn id="57" dur="indefinite"/>
                                        <p:tgtEl>
                                          <p:spTgt spid="3">
                                            <p:txEl>
                                              <p:pRg st="2" end="2"/>
                                            </p:txEl>
                                          </p:spTgt>
                                        </p:tgtEl>
                                        <p:attrNameLst>
                                          <p:attrName>style.fontWeight</p:attrName>
                                        </p:attrNameLst>
                                      </p:cBhvr>
                                      <p:to>
                                        <p:strVal val="bold"/>
                                      </p:to>
                                    </p:set>
                                    <p:set>
                                      <p:cBhvr override="childStyle">
                                        <p:cTn id="58" dur="indefinite"/>
                                        <p:tgtEl>
                                          <p:spTgt spid="3">
                                            <p:txEl>
                                              <p:pRg st="2" end="2"/>
                                            </p:txEl>
                                          </p:spTgt>
                                        </p:tgtEl>
                                        <p:attrNameLst>
                                          <p:attrName>style.textDecorationUnderline</p:attrName>
                                        </p:attrNameLst>
                                      </p:cBhvr>
                                      <p:to>
                                        <p:strVal val="false"/>
                                      </p:to>
                                    </p:set>
                                  </p:childTnLst>
                                </p:cTn>
                              </p:par>
                            </p:childTnLst>
                          </p:cTn>
                        </p:par>
                      </p:childTnLst>
                    </p:cTn>
                  </p:par>
                  <p:par>
                    <p:cTn id="59" fill="hold">
                      <p:stCondLst>
                        <p:cond delay="indefinite"/>
                      </p:stCondLst>
                      <p:childTnLst>
                        <p:par>
                          <p:cTn id="60" fill="hold">
                            <p:stCondLst>
                              <p:cond delay="0"/>
                            </p:stCondLst>
                            <p:childTnLst>
                              <p:par>
                                <p:cTn id="61" presetID="6" presetClass="emph" presetSubtype="0" fill="hold" nodeType="clickEffect">
                                  <p:stCondLst>
                                    <p:cond delay="0"/>
                                  </p:stCondLst>
                                  <p:childTnLst>
                                    <p:animScale>
                                      <p:cBhvr>
                                        <p:cTn id="62" dur="2000" fill="hold"/>
                                        <p:tgtEl>
                                          <p:spTgt spid="3">
                                            <p:txEl>
                                              <p:pRg st="6" end="6"/>
                                            </p:txEl>
                                          </p:spTgt>
                                        </p:tgtEl>
                                      </p:cBhvr>
                                      <p:by x="150000" y="150000"/>
                                    </p:animScale>
                                  </p:childTnLst>
                                </p:cTn>
                              </p:par>
                            </p:childTnLst>
                          </p:cTn>
                        </p:par>
                      </p:childTnLst>
                    </p:cTn>
                  </p:par>
                  <p:par>
                    <p:cTn id="63" fill="hold">
                      <p:stCondLst>
                        <p:cond delay="indefinite"/>
                      </p:stCondLst>
                      <p:childTnLst>
                        <p:par>
                          <p:cTn id="64" fill="hold">
                            <p:stCondLst>
                              <p:cond delay="0"/>
                            </p:stCondLst>
                            <p:childTnLst>
                              <p:par>
                                <p:cTn id="65" presetID="5" presetClass="emph" presetSubtype="1" nodeType="clickEffect">
                                  <p:stCondLst>
                                    <p:cond delay="0"/>
                                  </p:stCondLst>
                                  <p:childTnLst>
                                    <p:set>
                                      <p:cBhvr override="childStyle">
                                        <p:cTn id="66" dur="indefinite"/>
                                        <p:tgtEl>
                                          <p:spTgt spid="3">
                                            <p:txEl>
                                              <p:pRg st="6" end="6"/>
                                            </p:txEl>
                                          </p:spTgt>
                                        </p:tgtEl>
                                        <p:attrNameLst>
                                          <p:attrName>style.fontStyle</p:attrName>
                                        </p:attrNameLst>
                                      </p:cBhvr>
                                      <p:to>
                                        <p:strVal val="normal"/>
                                      </p:to>
                                    </p:set>
                                    <p:set>
                                      <p:cBhvr override="childStyle">
                                        <p:cTn id="67" dur="indefinite"/>
                                        <p:tgtEl>
                                          <p:spTgt spid="3">
                                            <p:txEl>
                                              <p:pRg st="6" end="6"/>
                                            </p:txEl>
                                          </p:spTgt>
                                        </p:tgtEl>
                                        <p:attrNameLst>
                                          <p:attrName>style.fontWeight</p:attrName>
                                        </p:attrNameLst>
                                      </p:cBhvr>
                                      <p:to>
                                        <p:strVal val="bold"/>
                                      </p:to>
                                    </p:set>
                                    <p:set>
                                      <p:cBhvr override="childStyle">
                                        <p:cTn id="68" dur="indefinite"/>
                                        <p:tgtEl>
                                          <p:spTgt spid="3">
                                            <p:txEl>
                                              <p:pRg st="6" end="6"/>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Human Rights</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(3) Until this Commission is constituted, the existing Presidential Committee on Human Rights shall continue to exercise its present functions and powers.</a:t>
            </a:r>
          </a:p>
          <a:p>
            <a:pPr>
              <a:buNone/>
            </a:pPr>
            <a:endParaRPr lang="en-PH" sz="3000" dirty="0" smtClean="0"/>
          </a:p>
          <a:p>
            <a:pPr>
              <a:buNone/>
            </a:pPr>
            <a:r>
              <a:rPr lang="en-PH" sz="3000" dirty="0" smtClean="0"/>
              <a:t>(4) The approved annual appropriations of the Commission shall be automatically and regularly released.</a:t>
            </a:r>
          </a:p>
          <a:p>
            <a:endParaRPr lang="en-PH" sz="3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b="1" dirty="0" smtClean="0">
                <a:solidFill>
                  <a:schemeClr val="tx1"/>
                </a:solidFill>
              </a:rPr>
              <a:t>ARTICLE XV – The Family</a:t>
            </a:r>
            <a:endParaRPr lang="en-PH" sz="3200" b="1" dirty="0">
              <a:solidFill>
                <a:schemeClr val="tx1"/>
              </a:solidFill>
            </a:endParaRPr>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The State recognizes the Filipino family as the foundation of the nation. Accordingly, it shall strengthen its solidarity and actively promote its total development.</a:t>
            </a:r>
          </a:p>
          <a:p>
            <a:endParaRPr lang="en-PH" sz="3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2.</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Marriage, as an inviolable social institution, is the foundation of the family and shall be protected by the State.</a:t>
            </a:r>
          </a:p>
          <a:p>
            <a:endParaRPr lang="en-PH" sz="3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200" b="1" dirty="0" smtClean="0">
                <a:solidFill>
                  <a:schemeClr val="tx1"/>
                </a:solidFill>
              </a:rPr>
              <a:t>ARTICLE XVII – Amendments or Revisions</a:t>
            </a:r>
            <a:endParaRPr lang="en-PH" sz="3200" b="1" dirty="0">
              <a:solidFill>
                <a:schemeClr val="tx1"/>
              </a:solidFill>
            </a:endParaRPr>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1.</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Any amendment to, or revision of, this Constitution may be proposed by:</a:t>
            </a:r>
          </a:p>
          <a:p>
            <a:pPr>
              <a:buNone/>
            </a:pPr>
            <a:endParaRPr lang="en-PH" sz="3000" dirty="0" smtClean="0"/>
          </a:p>
          <a:p>
            <a:pPr>
              <a:buNone/>
            </a:pPr>
            <a:r>
              <a:rPr lang="en-PH" sz="3000" dirty="0" smtClean="0"/>
              <a:t>(1) The Congress, upon a vote of three-fourths of all its Members; or</a:t>
            </a:r>
          </a:p>
          <a:p>
            <a:pPr>
              <a:buNone/>
            </a:pPr>
            <a:r>
              <a:rPr lang="en-PH" sz="3000" dirty="0" smtClean="0"/>
              <a:t>(2) A constitutional convention.</a:t>
            </a:r>
          </a:p>
          <a:p>
            <a:endParaRPr lang="en-PH" sz="3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2.</a:t>
            </a:r>
            <a:endParaRPr lang="en-PH"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a:buNone/>
            </a:pPr>
            <a:r>
              <a:rPr lang="en-PH" dirty="0" smtClean="0"/>
              <a:t>Amendments to this Constitution may likewise be directly proposed by the people through initiative upon a petition of at least twelve per centum of the total number of registered voters, of which every legislative district must be represented by at least three per centum of the registered voters therein. No amendment under this section shall be authorized within five years following the ratification of this Constitution nor oftener than once every five years thereafter.</a:t>
            </a:r>
          </a:p>
          <a:p>
            <a:pPr>
              <a:buNone/>
            </a:pPr>
            <a:r>
              <a:rPr lang="en-PH" dirty="0" smtClean="0"/>
              <a:t>The Congress shall provide for the implementation of the exercise of this right.</a:t>
            </a:r>
            <a:endParaRPr lang="en-PH"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3.</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The Congress may, by a vote of two-thirds of all its Members, call a constitutional convention, or by a majority vote of all its Members, submit to the electorate the question of calling such a convention.</a:t>
            </a:r>
          </a:p>
          <a:p>
            <a:endParaRPr lang="en-PH" sz="3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4.</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Any amendment to, or revision of, this Constitution under Section 1 hereof shall be valid when ratified by a majority of the votes cast in a plebiscite which shall be held not earlier than sixty days nor later than ninety days after the approval of such amendment or revision.</a:t>
            </a:r>
          </a:p>
          <a:p>
            <a:endParaRPr lang="en-PH" sz="3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chemeClr val="tx1"/>
                </a:solidFill>
              </a:rPr>
              <a:t>SECTION 4</a:t>
            </a:r>
            <a:endParaRPr lang="en-PH" dirty="0">
              <a:solidFill>
                <a:schemeClr val="tx1"/>
              </a:solidFill>
            </a:endParaRPr>
          </a:p>
        </p:txBody>
      </p:sp>
      <p:sp>
        <p:nvSpPr>
          <p:cNvPr id="3" name="Content Placeholder 2"/>
          <p:cNvSpPr>
            <a:spLocks noGrp="1"/>
          </p:cNvSpPr>
          <p:nvPr>
            <p:ph idx="1"/>
          </p:nvPr>
        </p:nvSpPr>
        <p:spPr/>
        <p:txBody>
          <a:bodyPr>
            <a:normAutofit/>
          </a:bodyPr>
          <a:lstStyle/>
          <a:p>
            <a:pPr>
              <a:buNone/>
            </a:pPr>
            <a:r>
              <a:rPr lang="en-PH" sz="3000" dirty="0" smtClean="0"/>
              <a:t>Any amendment under Section 2 hereof shall be valid when ratified by a majority of the votes cast in a plebiscite which shall be held not earlier than sixty days nor later than ninety days after the certification by the Commission on Elections of the sufficiency of the petition.</a:t>
            </a:r>
          </a:p>
          <a:p>
            <a:endParaRPr lang="en-PH"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1987 Constitution</a:t>
            </a:r>
            <a:endParaRPr lang="en-PH" dirty="0"/>
          </a:p>
        </p:txBody>
      </p:sp>
      <p:sp>
        <p:nvSpPr>
          <p:cNvPr id="3" name="Content Placeholder 2"/>
          <p:cNvSpPr>
            <a:spLocks noGrp="1"/>
          </p:cNvSpPr>
          <p:nvPr>
            <p:ph idx="1"/>
          </p:nvPr>
        </p:nvSpPr>
        <p:spPr/>
        <p:txBody>
          <a:bodyPr>
            <a:normAutofit fontScale="85000" lnSpcReduction="10000"/>
          </a:bodyPr>
          <a:lstStyle/>
          <a:p>
            <a:r>
              <a:rPr lang="en-PH" b="1" dirty="0" smtClean="0"/>
              <a:t>ARTICLE XI Accountability of Public Officers</a:t>
            </a:r>
          </a:p>
          <a:p>
            <a:r>
              <a:rPr lang="en-PH" dirty="0" smtClean="0"/>
              <a:t>ARTICLE XII National Economy and Patrimony</a:t>
            </a:r>
          </a:p>
          <a:p>
            <a:r>
              <a:rPr lang="en-PH" b="1" dirty="0" smtClean="0"/>
              <a:t>ARTICLE XIII Social Justice and Human Rights</a:t>
            </a:r>
          </a:p>
          <a:p>
            <a:r>
              <a:rPr lang="en-PH" dirty="0" smtClean="0"/>
              <a:t>ARTICLE XIV Education, Science and Technology, Arts, Culture and Sports</a:t>
            </a:r>
          </a:p>
          <a:p>
            <a:r>
              <a:rPr lang="en-PH" dirty="0" smtClean="0"/>
              <a:t>ARTICLE XV The Family</a:t>
            </a:r>
          </a:p>
          <a:p>
            <a:r>
              <a:rPr lang="en-PH" dirty="0" smtClean="0"/>
              <a:t>ARTICLE XVI General Provisions</a:t>
            </a:r>
          </a:p>
          <a:p>
            <a:r>
              <a:rPr lang="en-PH" b="1" dirty="0" smtClean="0"/>
              <a:t>ARTICLE XVII Amendments or Revisions</a:t>
            </a:r>
          </a:p>
          <a:p>
            <a:r>
              <a:rPr lang="en-PH" dirty="0" smtClean="0"/>
              <a:t>ARTICLE XVIII Transitory Provisions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143000"/>
            <a:ext cx="6172200" cy="1894362"/>
          </a:xfrm>
        </p:spPr>
        <p:txBody>
          <a:bodyPr>
            <a:normAutofit/>
          </a:bodyPr>
          <a:lstStyle/>
          <a:p>
            <a:r>
              <a:rPr lang="en-PH" sz="4800" dirty="0" smtClean="0">
                <a:solidFill>
                  <a:schemeClr val="tx1"/>
                </a:solidFill>
              </a:rPr>
              <a:t>Thank you!</a:t>
            </a:r>
            <a:endParaRPr lang="en-PH" sz="4800" dirty="0">
              <a:solidFill>
                <a:schemeClr val="tx1"/>
              </a:solidFill>
            </a:endParaRPr>
          </a:p>
        </p:txBody>
      </p:sp>
      <p:sp>
        <p:nvSpPr>
          <p:cNvPr id="6" name="Subtitle 5"/>
          <p:cNvSpPr>
            <a:spLocks noGrp="1"/>
          </p:cNvSpPr>
          <p:nvPr>
            <p:ph type="subTitle" idx="1"/>
          </p:nvPr>
        </p:nvSpPr>
        <p:spPr/>
        <p:txBody>
          <a:bodyPr/>
          <a:lstStyle/>
          <a:p>
            <a:endParaRPr lang="en-P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solidFill>
                  <a:schemeClr val="tx1"/>
                </a:solidFill>
              </a:rPr>
              <a:t>PREAMBLE</a:t>
            </a:r>
            <a:endParaRPr lang="en-US" b="1" dirty="0">
              <a:solidFill>
                <a:schemeClr val="tx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TotalTime>
  <Words>3760</Words>
  <Application>Microsoft Office PowerPoint</Application>
  <PresentationFormat>On-screen Show (4:3)</PresentationFormat>
  <Paragraphs>198</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Solstice</vt:lpstr>
      <vt:lpstr>1987 Constitution</vt:lpstr>
      <vt:lpstr>Major Subject: Philippine Constitution</vt:lpstr>
      <vt:lpstr>The 1987 Constitution</vt:lpstr>
      <vt:lpstr>The 1987 Constitution</vt:lpstr>
      <vt:lpstr>The 1987 Constitution</vt:lpstr>
      <vt:lpstr>The 1987 Constitution</vt:lpstr>
      <vt:lpstr>The 1987 Constitution</vt:lpstr>
      <vt:lpstr>The 1987 Constitution</vt:lpstr>
      <vt:lpstr>PREAMBLE</vt:lpstr>
      <vt:lpstr>Slide 10</vt:lpstr>
      <vt:lpstr>Article I - National Territory</vt:lpstr>
      <vt:lpstr>Slide 12</vt:lpstr>
      <vt:lpstr>ARTICLE II - Declaration of Principles and State Policies</vt:lpstr>
      <vt:lpstr>Slide 14</vt:lpstr>
      <vt:lpstr>Slide 15</vt:lpstr>
      <vt:lpstr>Slide 16</vt:lpstr>
      <vt:lpstr>Slide 17</vt:lpstr>
      <vt:lpstr>ARTICLE IV – Citizenship  </vt:lpstr>
      <vt:lpstr>SECTION 1. The following are citizens of the Philippines:</vt:lpstr>
      <vt:lpstr>SECTION 2. Natural-born citizens</vt:lpstr>
      <vt:lpstr>Slide 21</vt:lpstr>
      <vt:lpstr>ARTICLE V – Suffrage </vt:lpstr>
      <vt:lpstr>SECTION 1.</vt:lpstr>
      <vt:lpstr>SECTION 2.</vt:lpstr>
      <vt:lpstr>ARTICLE VI – The Legislative Department </vt:lpstr>
      <vt:lpstr>Slide 26</vt:lpstr>
      <vt:lpstr>Slide 27</vt:lpstr>
      <vt:lpstr>SECTION 4.</vt:lpstr>
      <vt:lpstr>SECTION 5.</vt:lpstr>
      <vt:lpstr>Slide 30</vt:lpstr>
      <vt:lpstr>SECTION 5.</vt:lpstr>
      <vt:lpstr>SECTION 6.</vt:lpstr>
      <vt:lpstr>SECTION 7.</vt:lpstr>
      <vt:lpstr>Slide 34</vt:lpstr>
      <vt:lpstr>SECTION 32.</vt:lpstr>
      <vt:lpstr>ARTICLE VII – Executive Department</vt:lpstr>
      <vt:lpstr>SECTION 1.</vt:lpstr>
      <vt:lpstr>SECTION 2.</vt:lpstr>
      <vt:lpstr>ARTICLE VIII – Judicial Department</vt:lpstr>
      <vt:lpstr>SECTION 1.</vt:lpstr>
      <vt:lpstr>SECTION 4.</vt:lpstr>
      <vt:lpstr>SECTION 7.</vt:lpstr>
      <vt:lpstr>ARTICLE IX – Constitutional  Commissions</vt:lpstr>
      <vt:lpstr>SECTION 1.</vt:lpstr>
      <vt:lpstr>SECTION 2.</vt:lpstr>
      <vt:lpstr>Slide 46</vt:lpstr>
      <vt:lpstr>ARTICLE X – Local Government</vt:lpstr>
      <vt:lpstr>Slide 48</vt:lpstr>
      <vt:lpstr>ARTICLE XI – Accountability of Public Officers</vt:lpstr>
      <vt:lpstr>SECTION 1.</vt:lpstr>
      <vt:lpstr>SECTION 2.</vt:lpstr>
      <vt:lpstr>SECTION 3.</vt:lpstr>
      <vt:lpstr>Slide 53</vt:lpstr>
      <vt:lpstr>Slide 54</vt:lpstr>
      <vt:lpstr>Slide 55</vt:lpstr>
      <vt:lpstr>Slide 56</vt:lpstr>
      <vt:lpstr>SECTION 4.</vt:lpstr>
      <vt:lpstr>SECTION 5.</vt:lpstr>
      <vt:lpstr>SECTION 7.</vt:lpstr>
      <vt:lpstr>SECTION 17.</vt:lpstr>
      <vt:lpstr>SECTION 18.</vt:lpstr>
      <vt:lpstr>ARTICLE XII – National  Economy and Patrimony </vt:lpstr>
      <vt:lpstr>SECTION 1.</vt:lpstr>
      <vt:lpstr>ARTICLE XIII – Social Justice and Human Rights</vt:lpstr>
      <vt:lpstr>SECTION 1.</vt:lpstr>
      <vt:lpstr>Labor</vt:lpstr>
      <vt:lpstr>Labor</vt:lpstr>
      <vt:lpstr>Women</vt:lpstr>
      <vt:lpstr>Human Rights</vt:lpstr>
      <vt:lpstr>Human Rights</vt:lpstr>
      <vt:lpstr>ARTICLE XV – The Family</vt:lpstr>
      <vt:lpstr>SECTION 1.</vt:lpstr>
      <vt:lpstr>SECTION 2.</vt:lpstr>
      <vt:lpstr>ARTICLE XVII – Amendments or Revisions</vt:lpstr>
      <vt:lpstr>SECTION 1.</vt:lpstr>
      <vt:lpstr>SECTION 2.</vt:lpstr>
      <vt:lpstr>SECTION 3.</vt:lpstr>
      <vt:lpstr>SECTION 4.</vt:lpstr>
      <vt:lpstr>SECTION 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1987 Constitution</dc:title>
  <dc:creator>Ronald Tan</dc:creator>
  <cp:lastModifiedBy>Ronald Tan</cp:lastModifiedBy>
  <cp:revision>4</cp:revision>
  <dcterms:created xsi:type="dcterms:W3CDTF">2016-09-19T03:16:12Z</dcterms:created>
  <dcterms:modified xsi:type="dcterms:W3CDTF">2016-09-19T08:09:42Z</dcterms:modified>
</cp:coreProperties>
</file>