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slides/slide142.xml" ContentType="application/vnd.openxmlformats-officedocument.presentationml.slide+xml"/>
  <Override PartName="/ppt/slides/slide229.xml" ContentType="application/vnd.openxmlformats-officedocument.presentationml.slide+xml"/>
  <Override PartName="/ppt/slides/slide276.xml" ContentType="application/vnd.openxmlformats-officedocument.presentationml.slide+xml"/>
  <Override PartName="/ppt/slides/slide36.xml" ContentType="application/vnd.openxmlformats-officedocument.presentationml.slide+xml"/>
  <Override PartName="/ppt/slides/slide83.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s/slide218.xml" ContentType="application/vnd.openxmlformats-officedocument.presentationml.slide+xml"/>
  <Override PartName="/ppt/slides/slide265.xml" ContentType="application/vnd.openxmlformats-officedocument.presentationml.slide+xml"/>
  <Override PartName="/ppt/slides/slide25.xml" ContentType="application/vnd.openxmlformats-officedocument.presentationml.slide+xml"/>
  <Override PartName="/ppt/slides/slide72.xml" ContentType="application/vnd.openxmlformats-officedocument.presentationml.slide+xml"/>
  <Override PartName="/ppt/slides/slide207.xml" ContentType="application/vnd.openxmlformats-officedocument.presentationml.slide+xml"/>
  <Override PartName="/ppt/slides/slide254.xml" ContentType="application/vnd.openxmlformats-officedocument.presentationml.slid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232.xml" ContentType="application/vnd.openxmlformats-officedocument.presentationml.slide+xml"/>
  <Override PartName="/ppt/slides/slide243.xml" ContentType="application/vnd.openxmlformats-officedocument.presentationml.slide+xml"/>
  <Override PartName="/ppt/slides/slide169.xml" ContentType="application/vnd.openxmlformats-officedocument.presentationml.slide+xml"/>
  <Override PartName="/ppt/slides/slide221.xml" ContentType="application/vnd.openxmlformats-officedocument.presentationml.slide+xml"/>
  <Override PartName="/ppt/tableStyles.xml" ContentType="application/vnd.openxmlformats-officedocument.presentationml.tableStyles+xml"/>
  <Override PartName="/ppt/slides/slide147.xml" ContentType="application/vnd.openxmlformats-officedocument.presentationml.slide+xml"/>
  <Override PartName="/ppt/slides/slide158.xml" ContentType="application/vnd.openxmlformats-officedocument.presentationml.slide+xml"/>
  <Override PartName="/ppt/slides/slide194.xml" ContentType="application/vnd.openxmlformats-officedocument.presentationml.slide+xml"/>
  <Override PartName="/ppt/slides/slide210.xml" ContentType="application/vnd.openxmlformats-officedocument.presentationml.slide+xml"/>
  <Override PartName="/ppt/slides/slide99.xml" ContentType="application/vnd.openxmlformats-officedocument.presentationml.slide+xml"/>
  <Override PartName="/ppt/slides/slide136.xml" ContentType="application/vnd.openxmlformats-officedocument.presentationml.slide+xml"/>
  <Override PartName="/ppt/slides/slide183.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25.xml" ContentType="application/vnd.openxmlformats-officedocument.presentationml.slide+xml"/>
  <Override PartName="/ppt/slides/slide172.xml" ContentType="application/vnd.openxmlformats-officedocument.presentationml.slide+xml"/>
  <Override PartName="/ppt/slides/slide259.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6.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50.xml" ContentType="application/vnd.openxmlformats-officedocument.presentationml.slide+xml"/>
  <Override PartName="/ppt/slides/slide161.xml" ContentType="application/vnd.openxmlformats-officedocument.presentationml.slide+xml"/>
  <Override PartName="/ppt/slides/slide24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55.xml" ContentType="application/vnd.openxmlformats-officedocument.presentationml.slide+xml"/>
  <Override PartName="/ppt/slides/slide237.xml" ContentType="application/vnd.openxmlformats-officedocument.presentationml.slide+xml"/>
  <Override PartName="/ppt/theme/theme2.xml" ContentType="application/vnd.openxmlformats-officedocument.theme+xml"/>
  <Override PartName="/ppt/slides/slide33.xml" ContentType="application/vnd.openxmlformats-officedocument.presentationml.slide+xml"/>
  <Override PartName="/ppt/slides/slide44.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215.xml" ContentType="application/vnd.openxmlformats-officedocument.presentationml.slide+xml"/>
  <Override PartName="/ppt/slides/slide226.xml" ContentType="application/vnd.openxmlformats-officedocument.presentationml.slide+xml"/>
  <Override PartName="/ppt/slides/slide262.xml" ContentType="application/vnd.openxmlformats-officedocument.presentationml.slide+xml"/>
  <Override PartName="/ppt/slides/slide273.xml" ContentType="application/vnd.openxmlformats-officedocument.presentationml.slide+xml"/>
  <Override PartName="/ppt/presentation.xml" ContentType="application/vnd.openxmlformats-officedocument.presentationml.presentation.main+xml"/>
  <Override PartName="/ppt/slides/slide22.xml" ContentType="application/vnd.openxmlformats-officedocument.presentationml.slide+xml"/>
  <Override PartName="/ppt/slides/slide199.xml" ContentType="application/vnd.openxmlformats-officedocument.presentationml.slide+xml"/>
  <Override PartName="/ppt/slides/slide204.xml" ContentType="application/vnd.openxmlformats-officedocument.presentationml.slide+xml"/>
  <Override PartName="/ppt/slides/slide251.xml" ContentType="application/vnd.openxmlformats-officedocument.presentationml.slide+xml"/>
  <Override PartName="/docProps/app.xml" ContentType="application/vnd.openxmlformats-officedocument.extended-properties+xml"/>
  <Override PartName="/ppt/slides/slide11.xml" ContentType="application/vnd.openxmlformats-officedocument.presentationml.slide+xml"/>
  <Override PartName="/ppt/slides/slide188.xml" ContentType="application/vnd.openxmlformats-officedocument.presentationml.slide+xml"/>
  <Override PartName="/ppt/slides/slide240.xml" ContentType="application/vnd.openxmlformats-officedocument.presentationml.slide+xml"/>
  <Override PartName="/ppt/slides/slide119.xml" ContentType="application/vnd.openxmlformats-officedocument.presentationml.slide+xml"/>
  <Override PartName="/ppt/slides/slide166.xml" ContentType="application/vnd.openxmlformats-officedocument.presentationml.slide+xml"/>
  <Override PartName="/ppt/slides/slide177.xml" ContentType="application/vnd.openxmlformats-officedocument.presentationml.slide+xml"/>
  <Override PartName="/ppt/slideLayouts/slideLayout10.xml" ContentType="application/vnd.openxmlformats-officedocument.presentationml.slideLayout+xml"/>
  <Override PartName="/ppt/slides/slide108.xml" ContentType="application/vnd.openxmlformats-officedocument.presentationml.slide+xml"/>
  <Override PartName="/ppt/slides/slide155.xml" ContentType="application/vnd.openxmlformats-officedocument.presentationml.slide+xml"/>
  <Override PartName="/ppt/slides/slide49.xml" ContentType="application/vnd.openxmlformats-officedocument.presentationml.slide+xml"/>
  <Override PartName="/ppt/slides/slide96.xml" ContentType="application/vnd.openxmlformats-officedocument.presentationml.slide+xml"/>
  <Override PartName="/ppt/slides/slide144.xml" ContentType="application/vnd.openxmlformats-officedocument.presentationml.slide+xml"/>
  <Override PartName="/ppt/slides/slide191.xml" ContentType="application/vnd.openxmlformats-officedocument.presentationml.slide+xml"/>
  <Override PartName="/ppt/slides/slide278.xml" ContentType="application/vnd.openxmlformats-officedocument.presentationml.slide+xml"/>
  <Override PartName="/ppt/slides/slide38.xml" ContentType="application/vnd.openxmlformats-officedocument.presentationml.slide+xml"/>
  <Override PartName="/ppt/slides/slide85.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s/slide180.xml" ContentType="application/vnd.openxmlformats-officedocument.presentationml.slide+xml"/>
  <Override PartName="/ppt/slides/slide267.xml" ContentType="application/vnd.openxmlformats-officedocument.presentationml.slide+xml"/>
  <Override PartName="/ppt/slides/slide27.xml" ContentType="application/vnd.openxmlformats-officedocument.presentationml.slide+xml"/>
  <Override PartName="/ppt/slides/slide74.xml" ContentType="application/vnd.openxmlformats-officedocument.presentationml.slide+xml"/>
  <Override PartName="/ppt/slides/slide111.xml" ContentType="application/vnd.openxmlformats-officedocument.presentationml.slide+xml"/>
  <Override PartName="/ppt/slides/slide209.xml" ContentType="application/vnd.openxmlformats-officedocument.presentationml.slide+xml"/>
  <Override PartName="/ppt/slides/slide256.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100.xml" ContentType="application/vnd.openxmlformats-officedocument.presentationml.slide+xml"/>
  <Override PartName="/ppt/slides/slide234.xml" ContentType="application/vnd.openxmlformats-officedocument.presentationml.slide+xml"/>
  <Override PartName="/ppt/slides/slide245.xml" ContentType="application/vnd.openxmlformats-officedocument.presentationml.slide+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89.xml" ContentType="application/vnd.openxmlformats-officedocument.presentationml.slide+xml"/>
  <Override PartName="/ppt/slides/slide205.xml" ContentType="application/vnd.openxmlformats-officedocument.presentationml.slide+xml"/>
  <Override PartName="/ppt/slides/slide223.xml" ContentType="application/vnd.openxmlformats-officedocument.presentationml.slide+xml"/>
  <Override PartName="/ppt/slides/slide241.xml" ContentType="application/vnd.openxmlformats-officedocument.presentationml.slide+xml"/>
  <Override PartName="/ppt/slides/slide252.xml" ContentType="application/vnd.openxmlformats-officedocument.presentationml.slide+xml"/>
  <Override PartName="/ppt/slides/slide2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s/slide149.xml" ContentType="application/vnd.openxmlformats-officedocument.presentationml.slide+xml"/>
  <Override PartName="/ppt/slides/slide178.xml" ContentType="application/vnd.openxmlformats-officedocument.presentationml.slide+xml"/>
  <Override PartName="/ppt/slides/slide196.xml" ContentType="application/vnd.openxmlformats-officedocument.presentationml.slide+xml"/>
  <Override PartName="/ppt/slides/slide212.xml" ContentType="application/vnd.openxmlformats-officedocument.presentationml.slide+xml"/>
  <Override PartName="/ppt/slides/slide230.xml" ContentType="application/vnd.openxmlformats-officedocument.presentationml.slide+xml"/>
  <Override PartName="/ppt/slideLayouts/slideLayout11.xml" ContentType="application/vnd.openxmlformats-officedocument.presentationml.slideLayout+xml"/>
  <Override PartName="/ppt/slides/slide138.xml" ContentType="application/vnd.openxmlformats-officedocument.presentationml.slide+xml"/>
  <Override PartName="/ppt/slides/slide167.xml" ContentType="application/vnd.openxmlformats-officedocument.presentationml.slide+xml"/>
  <Override PartName="/ppt/slides/slide185.xml" ContentType="application/vnd.openxmlformats-officedocument.presentationml.slide+xml"/>
  <Override PartName="/ppt/slides/slide201.xml" ContentType="application/vnd.openxmlformats-officedocument.presentationml.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145.xml" ContentType="application/vnd.openxmlformats-officedocument.presentationml.slide+xml"/>
  <Override PartName="/ppt/slides/slide156.xml" ContentType="application/vnd.openxmlformats-officedocument.presentationml.slide+xml"/>
  <Override PartName="/ppt/slides/slide174.xml" ContentType="application/vnd.openxmlformats-officedocument.presentationml.slide+xml"/>
  <Override PartName="/ppt/slides/slide192.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s/slide163.xml" ContentType="application/vnd.openxmlformats-officedocument.presentationml.slide+xml"/>
  <Override PartName="/ppt/slides/slide181.xml" ContentType="application/vnd.openxmlformats-officedocument.presentationml.slide+xml"/>
  <Override PartName="/ppt/slides/slide279.xml" ContentType="application/vnd.openxmlformats-officedocument.presentationml.slide+xml"/>
  <Override PartName="/ppt/slideLayouts/slideLayout9.xml" ContentType="application/vnd.openxmlformats-officedocument.presentationml.slideLayout+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141.xml" ContentType="application/vnd.openxmlformats-officedocument.presentationml.slide+xml"/>
  <Override PartName="/ppt/slides/slide152.xml" ContentType="application/vnd.openxmlformats-officedocument.presentationml.slide+xml"/>
  <Override PartName="/ppt/slides/slide170.xml" ContentType="application/vnd.openxmlformats-officedocument.presentationml.slide+xml"/>
  <Override PartName="/ppt/slides/slide239.xml" ContentType="application/vnd.openxmlformats-officedocument.presentationml.slide+xml"/>
  <Override PartName="/ppt/slides/slide257.xml" ContentType="application/vnd.openxmlformats-officedocument.presentationml.slide+xml"/>
  <Override PartName="/ppt/slides/slide268.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s/slide217.xml" ContentType="application/vnd.openxmlformats-officedocument.presentationml.slide+xml"/>
  <Override PartName="/ppt/slides/slide228.xml" ContentType="application/vnd.openxmlformats-officedocument.presentationml.slide+xml"/>
  <Override PartName="/ppt/slides/slide246.xml" ContentType="application/vnd.openxmlformats-officedocument.presentationml.slide+xml"/>
  <Override PartName="/ppt/slides/slide264.xml" ContentType="application/vnd.openxmlformats-officedocument.presentationml.slide+xml"/>
  <Override PartName="/ppt/slides/slide275.xml" ContentType="application/vnd.openxmlformats-officedocument.presentationml.slide+xml"/>
  <Override PartName="/ppt/slideLayouts/slideLayout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slides/slide206.xml" ContentType="application/vnd.openxmlformats-officedocument.presentationml.slide+xml"/>
  <Override PartName="/ppt/slides/slide235.xml" ContentType="application/vnd.openxmlformats-officedocument.presentationml.slide+xml"/>
  <Override PartName="/ppt/slides/slide253.xml" ContentType="application/vnd.openxmlformats-officedocument.presentationml.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s/slide213.xml" ContentType="application/vnd.openxmlformats-officedocument.presentationml.slide+xml"/>
  <Override PartName="/ppt/slides/slide224.xml" ContentType="application/vnd.openxmlformats-officedocument.presentationml.slide+xml"/>
  <Override PartName="/ppt/slides/slide242.xml" ContentType="application/vnd.openxmlformats-officedocument.presentationml.slide+xml"/>
  <Override PartName="/ppt/slides/slide260.xml" ContentType="application/vnd.openxmlformats-officedocument.presentationml.slide+xml"/>
  <Override PartName="/ppt/slides/slide271.xml" ContentType="application/vnd.openxmlformats-officedocument.presentationml.slide+xml"/>
  <Override PartName="/ppt/slideLayouts/slideLayout1.xml" ContentType="application/vnd.openxmlformats-officedocument.presentationml.slideLayout+xml"/>
  <Override PartName="/ppt/slides/slide20.xml" ContentType="application/vnd.openxmlformats-officedocument.presentationml.slide+xml"/>
  <Override PartName="/ppt/slides/slide168.xml" ContentType="application/vnd.openxmlformats-officedocument.presentationml.slide+xml"/>
  <Override PartName="/ppt/slides/slide179.xml" ContentType="application/vnd.openxmlformats-officedocument.presentationml.slide+xml"/>
  <Override PartName="/ppt/slides/slide197.xml" ContentType="application/vnd.openxmlformats-officedocument.presentationml.slide+xml"/>
  <Override PartName="/ppt/slides/slide202.xml" ContentType="application/vnd.openxmlformats-officedocument.presentationml.slide+xml"/>
  <Override PartName="/ppt/slides/slide231.xml" ContentType="application/vnd.openxmlformats-officedocument.presentationml.slide+xml"/>
  <Override PartName="/ppt/slides/slide139.xml" ContentType="application/vnd.openxmlformats-officedocument.presentationml.slide+xml"/>
  <Override PartName="/ppt/slides/slide157.xml" ContentType="application/vnd.openxmlformats-officedocument.presentationml.slide+xml"/>
  <Override PartName="/ppt/slides/slide186.xml" ContentType="application/vnd.openxmlformats-officedocument.presentationml.slide+xml"/>
  <Override PartName="/ppt/slides/slide220.xml" ContentType="application/vnd.openxmlformats-officedocument.presentationml.slide+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slides/slide146.xml" ContentType="application/vnd.openxmlformats-officedocument.presentationml.slide+xml"/>
  <Override PartName="/ppt/slides/slide164.xml" ContentType="application/vnd.openxmlformats-officedocument.presentationml.slide+xml"/>
  <Override PartName="/ppt/slides/slide175.xml" ContentType="application/vnd.openxmlformats-officedocument.presentationml.slide+xml"/>
  <Override PartName="/ppt/slides/slide193.xml" ContentType="application/vnd.openxmlformats-officedocument.presentationml.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153.xml" ContentType="application/vnd.openxmlformats-officedocument.presentationml.slide+xml"/>
  <Override PartName="/ppt/slides/slide171.xml" ContentType="application/vnd.openxmlformats-officedocument.presentationml.slide+xml"/>
  <Override PartName="/ppt/slides/slide182.xml" ContentType="application/vnd.openxmlformats-officedocument.presentationml.slide+xml"/>
  <Override PartName="/ppt/slides/slide269.xml" ContentType="application/vnd.openxmlformats-officedocument.presentationml.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slides/slide160.xml" ContentType="application/vnd.openxmlformats-officedocument.presentationml.slide+xml"/>
  <Override PartName="/ppt/slides/slide258.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s/slide236.xml" ContentType="application/vnd.openxmlformats-officedocument.presentationml.slide+xml"/>
  <Override PartName="/ppt/slides/slide247.xml" ContentType="application/vnd.openxmlformats-officedocument.presentationml.slide+xml"/>
  <Override PartName="/ppt/slideLayouts/slideLayout6.xml" ContentType="application/vnd.openxmlformats-officedocument.presentationml.slideLayout+xml"/>
  <Override PartName="/ppt/slides/slide43.xml" ContentType="application/vnd.openxmlformats-officedocument.presentationml.slide+xml"/>
  <Override PartName="/ppt/slides/slide90.xml" ContentType="application/vnd.openxmlformats-officedocument.presentationml.slide+xml"/>
  <Override PartName="/ppt/slides/slide225.xml" ContentType="application/vnd.openxmlformats-officedocument.presentationml.slide+xml"/>
  <Override PartName="/ppt/slides/slide272.xml" ContentType="application/vnd.openxmlformats-officedocument.presentationml.slide+xml"/>
  <Override PartName="/ppt/theme/theme1.xml" ContentType="application/vnd.openxmlformats-officedocument.theme+xml"/>
  <Override PartName="/ppt/slides/slide32.xml" ContentType="application/vnd.openxmlformats-officedocument.presentationml.slide+xml"/>
  <Override PartName="/ppt/slides/slide214.xml" ContentType="application/vnd.openxmlformats-officedocument.presentationml.slide+xml"/>
  <Override PartName="/ppt/slides/slide261.xml" ContentType="application/vnd.openxmlformats-officedocument.presentationml.slide+xml"/>
  <Override PartName="/ppt/slides/slide10.xml" ContentType="application/vnd.openxmlformats-officedocument.presentationml.slide+xml"/>
  <Override PartName="/ppt/slides/slide21.xml" ContentType="application/vnd.openxmlformats-officedocument.presentationml.slide+xml"/>
  <Override PartName="/ppt/slides/slide187.xml" ContentType="application/vnd.openxmlformats-officedocument.presentationml.slide+xml"/>
  <Override PartName="/ppt/slides/slide198.xml" ContentType="application/vnd.openxmlformats-officedocument.presentationml.slide+xml"/>
  <Override PartName="/ppt/slides/slide203.xml" ContentType="application/vnd.openxmlformats-officedocument.presentationml.slide+xml"/>
  <Override PartName="/ppt/slides/slide250.xml" ContentType="application/vnd.openxmlformats-officedocument.presentationml.slide+xml"/>
  <Override PartName="/ppt/slides/slide129.xml" ContentType="application/vnd.openxmlformats-officedocument.presentationml.slide+xml"/>
  <Override PartName="/ppt/slides/slide176.xml" ContentType="application/vnd.openxmlformats-officedocument.presentationml.slide+xml"/>
  <Override PartName="/ppt/slides/slide118.xml" ContentType="application/vnd.openxmlformats-officedocument.presentationml.slide+xml"/>
  <Override PartName="/ppt/slides/slide165.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107.xml" ContentType="application/vnd.openxmlformats-officedocument.presentationml.slide+xml"/>
  <Override PartName="/ppt/slides/slide143.xml" ContentType="application/vnd.openxmlformats-officedocument.presentationml.slide+xml"/>
  <Override PartName="/ppt/slides/slide154.xml" ContentType="application/vnd.openxmlformats-officedocument.presentationml.slide+xml"/>
  <Override PartName="/ppt/slides/slide190.xml" ContentType="application/vnd.openxmlformats-officedocument.presentationml.slide+xml"/>
  <Override PartName="/ppt/viewProps.xml" ContentType="application/vnd.openxmlformats-officedocument.presentationml.viewProps+xml"/>
  <Override PartName="/ppt/slides/slide48.xml" ContentType="application/vnd.openxmlformats-officedocument.presentationml.slide+xml"/>
  <Override PartName="/ppt/slides/slide95.xml" ContentType="application/vnd.openxmlformats-officedocument.presentationml.slide+xml"/>
  <Override PartName="/ppt/slides/slide132.xml" ContentType="application/vnd.openxmlformats-officedocument.presentationml.slide+xml"/>
  <Override PartName="/ppt/slides/slide27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slides/slide208.xml" ContentType="application/vnd.openxmlformats-officedocument.presentationml.slide+xml"/>
  <Override PartName="/ppt/slides/slide219.xml" ContentType="application/vnd.openxmlformats-officedocument.presentationml.slide+xml"/>
  <Override PartName="/ppt/slides/slide255.xml" ContentType="application/vnd.openxmlformats-officedocument.presentationml.slide+xml"/>
  <Override PartName="/ppt/slides/slide266.xml" ContentType="application/vnd.openxmlformats-officedocument.presentationml.slide+xml"/>
  <Override PartName="/ppt/presProps.xml" ContentType="application/vnd.openxmlformats-officedocument.presentationml.presProps+xml"/>
  <Override PartName="/ppt/slides/slide1.xml" ContentType="application/vnd.openxmlformats-officedocument.presentationml.slide+xml"/>
  <Override PartName="/ppt/slides/slide15.xml" ContentType="application/vnd.openxmlformats-officedocument.presentationml.slide+xml"/>
  <Override PartName="/ppt/slides/slide62.xml" ContentType="application/vnd.openxmlformats-officedocument.presentationml.slide+xml"/>
  <Override PartName="/ppt/slides/slide110.xml" ContentType="application/vnd.openxmlformats-officedocument.presentationml.slide+xml"/>
  <Override PartName="/ppt/slides/slide244.xml" ContentType="application/vnd.openxmlformats-officedocument.presentationml.slide+xml"/>
  <Override PartName="/ppt/slideLayouts/slideLayout3.xml" ContentType="application/vnd.openxmlformats-officedocument.presentationml.slideLayout+xml"/>
  <Override PartName="/ppt/slides/slide51.xml" ContentType="application/vnd.openxmlformats-officedocument.presentationml.slide+xml"/>
  <Override PartName="/ppt/slides/slide233.xml" ContentType="application/vnd.openxmlformats-officedocument.presentationml.slide+xml"/>
  <Override PartName="/ppt/slides/slide40.xml" ContentType="application/vnd.openxmlformats-officedocument.presentationml.slide+xml"/>
  <Override PartName="/ppt/slides/slide159.xml" ContentType="application/vnd.openxmlformats-officedocument.presentationml.slide+xml"/>
  <Override PartName="/ppt/slides/slide211.xml" ContentType="application/vnd.openxmlformats-officedocument.presentationml.slide+xml"/>
  <Override PartName="/ppt/slides/slide222.xml" ContentType="application/vnd.openxmlformats-officedocument.presentationml.slide+xml"/>
  <Override PartName="/ppt/slides/slide148.xml" ContentType="application/vnd.openxmlformats-officedocument.presentationml.slide+xml"/>
  <Override PartName="/ppt/slides/slide195.xml" ContentType="application/vnd.openxmlformats-officedocument.presentationml.slide+xml"/>
  <Override PartName="/ppt/slides/slide200.xml" ContentType="application/vnd.openxmlformats-officedocument.presentationml.slide+xml"/>
  <Override PartName="/ppt/slides/slide89.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slides/slide173.xml" ContentType="application/vnd.openxmlformats-officedocument.presentationml.slide+xml"/>
  <Override PartName="/ppt/slides/slide184.xml" ContentType="application/vnd.openxmlformats-officedocument.presentationml.slide+xml"/>
  <Override PartName="/ppt/slides/slide78.xml" ContentType="application/vnd.openxmlformats-officedocument.presentationml.slide+xml"/>
  <Override PartName="/ppt/slides/slide115.xml" ContentType="application/vnd.openxmlformats-officedocument.presentationml.slide+xml"/>
  <Override PartName="/ppt/slides/slide162.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Override PartName="/ppt/slides/slide6.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104.xml" ContentType="application/vnd.openxmlformats-officedocument.presentationml.slide+xml"/>
  <Override PartName="/ppt/slides/slide151.xml" ContentType="application/vnd.openxmlformats-officedocument.presentationml.slide+xml"/>
  <Override PartName="/ppt/slides/slide238.xml" ContentType="application/vnd.openxmlformats-officedocument.presentationml.slide+xml"/>
  <Override PartName="/ppt/slides/slide24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5.xml" ContentType="application/vnd.openxmlformats-officedocument.presentationml.slide+xml"/>
  <Override PartName="/ppt/slides/slide92.xml" ContentType="application/vnd.openxmlformats-officedocument.presentationml.slide+xml"/>
  <Override PartName="/ppt/slides/slide140.xml" ContentType="application/vnd.openxmlformats-officedocument.presentationml.slide+xml"/>
  <Override PartName="/ppt/slides/slide227.xml" ContentType="application/vnd.openxmlformats-officedocument.presentationml.slide+xml"/>
  <Override PartName="/ppt/slides/slide274.xml" ContentType="application/vnd.openxmlformats-officedocument.presentationml.slide+xml"/>
  <Override PartName="/ppt/slides/slide34.xml" ContentType="application/vnd.openxmlformats-officedocument.presentationml.slide+xml"/>
  <Override PartName="/ppt/slides/slide81.xml" ContentType="application/vnd.openxmlformats-officedocument.presentationml.slide+xml"/>
  <Override PartName="/ppt/slides/slide216.xml" ContentType="application/vnd.openxmlformats-officedocument.presentationml.slide+xml"/>
  <Override PartName="/ppt/slides/slide263.xml" ContentType="application/vnd.openxmlformats-officedocument.presentationml.slide+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handoutMasterIdLst>
    <p:handoutMasterId r:id="rId281"/>
  </p:handoutMasterIdLst>
  <p:sldIdLst>
    <p:sldId id="256" r:id="rId2"/>
    <p:sldId id="257" r:id="rId3"/>
    <p:sldId id="258" r:id="rId4"/>
    <p:sldId id="259" r:id="rId5"/>
    <p:sldId id="260" r:id="rId6"/>
    <p:sldId id="261" r:id="rId7"/>
    <p:sldId id="264" r:id="rId8"/>
    <p:sldId id="262" r:id="rId9"/>
    <p:sldId id="265" r:id="rId10"/>
    <p:sldId id="535" r:id="rId11"/>
    <p:sldId id="263" r:id="rId12"/>
    <p:sldId id="266" r:id="rId13"/>
    <p:sldId id="267" r:id="rId14"/>
    <p:sldId id="268" r:id="rId15"/>
    <p:sldId id="269" r:id="rId16"/>
    <p:sldId id="270" r:id="rId17"/>
    <p:sldId id="271" r:id="rId18"/>
    <p:sldId id="272" r:id="rId19"/>
    <p:sldId id="273" r:id="rId20"/>
    <p:sldId id="274" r:id="rId21"/>
    <p:sldId id="275" r:id="rId22"/>
    <p:sldId id="277" r:id="rId23"/>
    <p:sldId id="276"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2" r:id="rId48"/>
    <p:sldId id="301" r:id="rId49"/>
    <p:sldId id="338" r:id="rId50"/>
    <p:sldId id="303" r:id="rId51"/>
    <p:sldId id="304" r:id="rId52"/>
    <p:sldId id="305" r:id="rId53"/>
    <p:sldId id="306" r:id="rId54"/>
    <p:sldId id="307" r:id="rId55"/>
    <p:sldId id="308" r:id="rId56"/>
    <p:sldId id="309" r:id="rId57"/>
    <p:sldId id="310" r:id="rId58"/>
    <p:sldId id="311" r:id="rId59"/>
    <p:sldId id="312" r:id="rId60"/>
    <p:sldId id="321" r:id="rId61"/>
    <p:sldId id="324" r:id="rId62"/>
    <p:sldId id="325" r:id="rId63"/>
    <p:sldId id="326" r:id="rId64"/>
    <p:sldId id="327" r:id="rId65"/>
    <p:sldId id="313" r:id="rId66"/>
    <p:sldId id="314" r:id="rId67"/>
    <p:sldId id="315" r:id="rId68"/>
    <p:sldId id="316" r:id="rId69"/>
    <p:sldId id="317" r:id="rId70"/>
    <p:sldId id="318" r:id="rId71"/>
    <p:sldId id="319" r:id="rId72"/>
    <p:sldId id="322" r:id="rId73"/>
    <p:sldId id="323" r:id="rId74"/>
    <p:sldId id="328" r:id="rId75"/>
    <p:sldId id="329" r:id="rId76"/>
    <p:sldId id="320" r:id="rId77"/>
    <p:sldId id="330" r:id="rId78"/>
    <p:sldId id="331" r:id="rId79"/>
    <p:sldId id="332" r:id="rId80"/>
    <p:sldId id="333" r:id="rId81"/>
    <p:sldId id="334" r:id="rId82"/>
    <p:sldId id="335" r:id="rId83"/>
    <p:sldId id="336" r:id="rId84"/>
    <p:sldId id="337" r:id="rId85"/>
    <p:sldId id="339" r:id="rId86"/>
    <p:sldId id="340" r:id="rId87"/>
    <p:sldId id="341" r:id="rId88"/>
    <p:sldId id="342" r:id="rId89"/>
    <p:sldId id="343" r:id="rId90"/>
    <p:sldId id="344" r:id="rId91"/>
    <p:sldId id="345" r:id="rId92"/>
    <p:sldId id="346" r:id="rId93"/>
    <p:sldId id="347" r:id="rId94"/>
    <p:sldId id="348" r:id="rId95"/>
    <p:sldId id="349" r:id="rId96"/>
    <p:sldId id="350" r:id="rId97"/>
    <p:sldId id="351" r:id="rId98"/>
    <p:sldId id="352" r:id="rId99"/>
    <p:sldId id="353" r:id="rId100"/>
    <p:sldId id="354" r:id="rId101"/>
    <p:sldId id="355" r:id="rId102"/>
    <p:sldId id="356" r:id="rId103"/>
    <p:sldId id="357" r:id="rId104"/>
    <p:sldId id="360" r:id="rId105"/>
    <p:sldId id="358" r:id="rId106"/>
    <p:sldId id="361" r:id="rId107"/>
    <p:sldId id="359" r:id="rId108"/>
    <p:sldId id="362" r:id="rId109"/>
    <p:sldId id="363" r:id="rId110"/>
    <p:sldId id="364" r:id="rId111"/>
    <p:sldId id="365" r:id="rId112"/>
    <p:sldId id="366" r:id="rId113"/>
    <p:sldId id="367" r:id="rId114"/>
    <p:sldId id="368" r:id="rId115"/>
    <p:sldId id="369" r:id="rId116"/>
    <p:sldId id="372" r:id="rId117"/>
    <p:sldId id="370" r:id="rId118"/>
    <p:sldId id="371" r:id="rId119"/>
    <p:sldId id="373" r:id="rId120"/>
    <p:sldId id="374" r:id="rId121"/>
    <p:sldId id="375" r:id="rId122"/>
    <p:sldId id="376" r:id="rId123"/>
    <p:sldId id="377" r:id="rId124"/>
    <p:sldId id="378" r:id="rId125"/>
    <p:sldId id="379" r:id="rId126"/>
    <p:sldId id="380" r:id="rId127"/>
    <p:sldId id="381" r:id="rId128"/>
    <p:sldId id="382" r:id="rId129"/>
    <p:sldId id="383" r:id="rId130"/>
    <p:sldId id="384" r:id="rId131"/>
    <p:sldId id="385" r:id="rId132"/>
    <p:sldId id="386" r:id="rId133"/>
    <p:sldId id="387" r:id="rId134"/>
    <p:sldId id="388" r:id="rId135"/>
    <p:sldId id="389" r:id="rId136"/>
    <p:sldId id="390" r:id="rId137"/>
    <p:sldId id="391" r:id="rId138"/>
    <p:sldId id="392" r:id="rId139"/>
    <p:sldId id="393" r:id="rId140"/>
    <p:sldId id="394" r:id="rId141"/>
    <p:sldId id="395" r:id="rId142"/>
    <p:sldId id="396" r:id="rId143"/>
    <p:sldId id="397" r:id="rId144"/>
    <p:sldId id="398" r:id="rId145"/>
    <p:sldId id="399" r:id="rId146"/>
    <p:sldId id="400" r:id="rId147"/>
    <p:sldId id="401" r:id="rId148"/>
    <p:sldId id="402" r:id="rId149"/>
    <p:sldId id="403" r:id="rId150"/>
    <p:sldId id="404" r:id="rId151"/>
    <p:sldId id="405" r:id="rId152"/>
    <p:sldId id="406" r:id="rId153"/>
    <p:sldId id="407" r:id="rId154"/>
    <p:sldId id="408" r:id="rId155"/>
    <p:sldId id="409" r:id="rId156"/>
    <p:sldId id="410" r:id="rId157"/>
    <p:sldId id="412" r:id="rId158"/>
    <p:sldId id="411" r:id="rId159"/>
    <p:sldId id="413" r:id="rId160"/>
    <p:sldId id="414" r:id="rId161"/>
    <p:sldId id="415" r:id="rId162"/>
    <p:sldId id="416" r:id="rId163"/>
    <p:sldId id="417" r:id="rId164"/>
    <p:sldId id="418" r:id="rId165"/>
    <p:sldId id="419" r:id="rId166"/>
    <p:sldId id="420" r:id="rId167"/>
    <p:sldId id="421" r:id="rId168"/>
    <p:sldId id="422" r:id="rId169"/>
    <p:sldId id="423" r:id="rId170"/>
    <p:sldId id="424" r:id="rId171"/>
    <p:sldId id="425" r:id="rId172"/>
    <p:sldId id="426" r:id="rId173"/>
    <p:sldId id="427" r:id="rId174"/>
    <p:sldId id="428" r:id="rId175"/>
    <p:sldId id="429" r:id="rId176"/>
    <p:sldId id="430" r:id="rId177"/>
    <p:sldId id="431" r:id="rId178"/>
    <p:sldId id="432" r:id="rId179"/>
    <p:sldId id="433" r:id="rId180"/>
    <p:sldId id="434" r:id="rId181"/>
    <p:sldId id="435" r:id="rId182"/>
    <p:sldId id="436" r:id="rId183"/>
    <p:sldId id="437" r:id="rId184"/>
    <p:sldId id="438" r:id="rId185"/>
    <p:sldId id="440" r:id="rId186"/>
    <p:sldId id="441" r:id="rId187"/>
    <p:sldId id="442" r:id="rId188"/>
    <p:sldId id="443" r:id="rId189"/>
    <p:sldId id="444" r:id="rId190"/>
    <p:sldId id="445" r:id="rId191"/>
    <p:sldId id="446" r:id="rId192"/>
    <p:sldId id="447" r:id="rId193"/>
    <p:sldId id="448" r:id="rId194"/>
    <p:sldId id="450" r:id="rId195"/>
    <p:sldId id="451" r:id="rId196"/>
    <p:sldId id="449"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7" r:id="rId212"/>
    <p:sldId id="466"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 id="485" r:id="rId231"/>
    <p:sldId id="486" r:id="rId232"/>
    <p:sldId id="487" r:id="rId233"/>
    <p:sldId id="488" r:id="rId234"/>
    <p:sldId id="489" r:id="rId235"/>
    <p:sldId id="490" r:id="rId236"/>
    <p:sldId id="491" r:id="rId237"/>
    <p:sldId id="492" r:id="rId238"/>
    <p:sldId id="493" r:id="rId239"/>
    <p:sldId id="494" r:id="rId240"/>
    <p:sldId id="495" r:id="rId241"/>
    <p:sldId id="496" r:id="rId242"/>
    <p:sldId id="497" r:id="rId243"/>
    <p:sldId id="498" r:id="rId244"/>
    <p:sldId id="500" r:id="rId245"/>
    <p:sldId id="499" r:id="rId246"/>
    <p:sldId id="534" r:id="rId247"/>
    <p:sldId id="501" r:id="rId248"/>
    <p:sldId id="502" r:id="rId249"/>
    <p:sldId id="503" r:id="rId250"/>
    <p:sldId id="504" r:id="rId251"/>
    <p:sldId id="505" r:id="rId252"/>
    <p:sldId id="506" r:id="rId253"/>
    <p:sldId id="507" r:id="rId254"/>
    <p:sldId id="508" r:id="rId255"/>
    <p:sldId id="509" r:id="rId256"/>
    <p:sldId id="510" r:id="rId257"/>
    <p:sldId id="511" r:id="rId258"/>
    <p:sldId id="512" r:id="rId259"/>
    <p:sldId id="513" r:id="rId260"/>
    <p:sldId id="514" r:id="rId261"/>
    <p:sldId id="515" r:id="rId262"/>
    <p:sldId id="516" r:id="rId263"/>
    <p:sldId id="517" r:id="rId264"/>
    <p:sldId id="518" r:id="rId265"/>
    <p:sldId id="519" r:id="rId266"/>
    <p:sldId id="520" r:id="rId267"/>
    <p:sldId id="521" r:id="rId268"/>
    <p:sldId id="523" r:id="rId269"/>
    <p:sldId id="522" r:id="rId270"/>
    <p:sldId id="524" r:id="rId271"/>
    <p:sldId id="525" r:id="rId272"/>
    <p:sldId id="526" r:id="rId273"/>
    <p:sldId id="528" r:id="rId274"/>
    <p:sldId id="529" r:id="rId275"/>
    <p:sldId id="530" r:id="rId276"/>
    <p:sldId id="532" r:id="rId277"/>
    <p:sldId id="533" r:id="rId278"/>
    <p:sldId id="531" r:id="rId279"/>
    <p:sldId id="527" r:id="rId280"/>
  </p:sldIdLst>
  <p:sldSz cx="9144000" cy="6858000" type="screen4x3"/>
  <p:notesSz cx="7102475" cy="102330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16" autoAdjust="0"/>
    <p:restoredTop sz="94289" autoAdjust="0"/>
  </p:normalViewPr>
  <p:slideViewPr>
    <p:cSldViewPr>
      <p:cViewPr varScale="1">
        <p:scale>
          <a:sx n="106" d="100"/>
          <a:sy n="106" d="100"/>
        </p:scale>
        <p:origin x="-1146" y="-84"/>
      </p:cViewPr>
      <p:guideLst>
        <p:guide orient="horz" pos="2160"/>
        <p:guide pos="2880"/>
      </p:guideLst>
    </p:cSldViewPr>
  </p:slideViewPr>
  <p:outlineViewPr>
    <p:cViewPr>
      <p:scale>
        <a:sx n="33" d="100"/>
        <a:sy n="33" d="100"/>
      </p:scale>
      <p:origin x="0" y="14343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slide" Target="slides/slide246.xml"/><Relationship Id="rId107" Type="http://schemas.openxmlformats.org/officeDocument/2006/relationships/slide" Target="slides/slide106.xml"/><Relationship Id="rId268" Type="http://schemas.openxmlformats.org/officeDocument/2006/relationships/slide" Target="slides/slide267.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openxmlformats.org/officeDocument/2006/relationships/slide" Target="slides/slide257.xml"/><Relationship Id="rId279" Type="http://schemas.openxmlformats.org/officeDocument/2006/relationships/slide" Target="slides/slide278.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269" Type="http://schemas.openxmlformats.org/officeDocument/2006/relationships/slide" Target="slides/slide268.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280" Type="http://schemas.openxmlformats.org/officeDocument/2006/relationships/slide" Target="slides/slide279.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260" Type="http://schemas.openxmlformats.org/officeDocument/2006/relationships/slide" Target="slides/slide259.xml"/><Relationship Id="rId265" Type="http://schemas.openxmlformats.org/officeDocument/2006/relationships/slide" Target="slides/slide264.xml"/><Relationship Id="rId281" Type="http://schemas.openxmlformats.org/officeDocument/2006/relationships/handoutMaster" Target="handoutMasters/handoutMaster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slide" Target="slides/slide217.xml"/><Relationship Id="rId234" Type="http://schemas.openxmlformats.org/officeDocument/2006/relationships/slide" Target="slides/slide233.xml"/><Relationship Id="rId239" Type="http://schemas.openxmlformats.org/officeDocument/2006/relationships/slide" Target="slides/slide238.xml"/><Relationship Id="rId2" Type="http://schemas.openxmlformats.org/officeDocument/2006/relationships/slide" Target="slides/slide1.xml"/><Relationship Id="rId29" Type="http://schemas.openxmlformats.org/officeDocument/2006/relationships/slide" Target="slides/slide28.xml"/><Relationship Id="rId250" Type="http://schemas.openxmlformats.org/officeDocument/2006/relationships/slide" Target="slides/slide249.xml"/><Relationship Id="rId255" Type="http://schemas.openxmlformats.org/officeDocument/2006/relationships/slide" Target="slides/slide254.xml"/><Relationship Id="rId271" Type="http://schemas.openxmlformats.org/officeDocument/2006/relationships/slide" Target="slides/slide270.xml"/><Relationship Id="rId276" Type="http://schemas.openxmlformats.org/officeDocument/2006/relationships/slide" Target="slides/slide275.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229" Type="http://schemas.openxmlformats.org/officeDocument/2006/relationships/slide" Target="slides/slide228.xml"/><Relationship Id="rId19" Type="http://schemas.openxmlformats.org/officeDocument/2006/relationships/slide" Target="slides/slide18.xml"/><Relationship Id="rId224" Type="http://schemas.openxmlformats.org/officeDocument/2006/relationships/slide" Target="slides/slide223.xml"/><Relationship Id="rId240" Type="http://schemas.openxmlformats.org/officeDocument/2006/relationships/slide" Target="slides/slide239.xml"/><Relationship Id="rId245" Type="http://schemas.openxmlformats.org/officeDocument/2006/relationships/slide" Target="slides/slide244.xml"/><Relationship Id="rId261" Type="http://schemas.openxmlformats.org/officeDocument/2006/relationships/slide" Target="slides/slide260.xml"/><Relationship Id="rId266" Type="http://schemas.openxmlformats.org/officeDocument/2006/relationships/slide" Target="slides/slide265.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282"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30" Type="http://schemas.openxmlformats.org/officeDocument/2006/relationships/slide" Target="slides/slide229.xml"/><Relationship Id="rId235" Type="http://schemas.openxmlformats.org/officeDocument/2006/relationships/slide" Target="slides/slide234.xml"/><Relationship Id="rId251" Type="http://schemas.openxmlformats.org/officeDocument/2006/relationships/slide" Target="slides/slide250.xml"/><Relationship Id="rId256" Type="http://schemas.openxmlformats.org/officeDocument/2006/relationships/slide" Target="slides/slide255.xml"/><Relationship Id="rId277" Type="http://schemas.openxmlformats.org/officeDocument/2006/relationships/slide" Target="slides/slide276.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72" Type="http://schemas.openxmlformats.org/officeDocument/2006/relationships/slide" Target="slides/slide27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241" Type="http://schemas.openxmlformats.org/officeDocument/2006/relationships/slide" Target="slides/slide240.xml"/><Relationship Id="rId246" Type="http://schemas.openxmlformats.org/officeDocument/2006/relationships/slide" Target="slides/slide245.xml"/><Relationship Id="rId267" Type="http://schemas.openxmlformats.org/officeDocument/2006/relationships/slide" Target="slides/slide266.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262" Type="http://schemas.openxmlformats.org/officeDocument/2006/relationships/slide" Target="slides/slide261.xml"/><Relationship Id="rId283"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theme" Target="theme/theme1.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tableStyles" Target="tableStyles.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511651"/>
          </a:xfrm>
          <a:prstGeom prst="rect">
            <a:avLst/>
          </a:prstGeom>
        </p:spPr>
        <p:txBody>
          <a:bodyPr vert="horz" lIns="99057" tIns="49528" rIns="99057" bIns="49528" rtlCol="0"/>
          <a:lstStyle>
            <a:lvl1pPr algn="l">
              <a:defRPr sz="1300"/>
            </a:lvl1pPr>
          </a:lstStyle>
          <a:p>
            <a:endParaRPr lang="en-PH"/>
          </a:p>
        </p:txBody>
      </p:sp>
      <p:sp>
        <p:nvSpPr>
          <p:cNvPr id="3" name="Date Placeholder 2"/>
          <p:cNvSpPr>
            <a:spLocks noGrp="1"/>
          </p:cNvSpPr>
          <p:nvPr>
            <p:ph type="dt" sz="quarter" idx="1"/>
          </p:nvPr>
        </p:nvSpPr>
        <p:spPr>
          <a:xfrm>
            <a:off x="4023092" y="0"/>
            <a:ext cx="3077739" cy="511651"/>
          </a:xfrm>
          <a:prstGeom prst="rect">
            <a:avLst/>
          </a:prstGeom>
        </p:spPr>
        <p:txBody>
          <a:bodyPr vert="horz" lIns="99057" tIns="49528" rIns="99057" bIns="49528" rtlCol="0"/>
          <a:lstStyle>
            <a:lvl1pPr algn="r">
              <a:defRPr sz="1300"/>
            </a:lvl1pPr>
          </a:lstStyle>
          <a:p>
            <a:fld id="{77C2C664-F9CC-484E-B883-94C1341DC403}" type="datetimeFigureOut">
              <a:rPr lang="en-US" smtClean="0"/>
              <a:pPr/>
              <a:t>9/20/2016</a:t>
            </a:fld>
            <a:endParaRPr lang="en-PH"/>
          </a:p>
        </p:txBody>
      </p:sp>
      <p:sp>
        <p:nvSpPr>
          <p:cNvPr id="4" name="Footer Placeholder 3"/>
          <p:cNvSpPr>
            <a:spLocks noGrp="1"/>
          </p:cNvSpPr>
          <p:nvPr>
            <p:ph type="ftr" sz="quarter" idx="2"/>
          </p:nvPr>
        </p:nvSpPr>
        <p:spPr>
          <a:xfrm>
            <a:off x="0" y="9719598"/>
            <a:ext cx="3077739" cy="511651"/>
          </a:xfrm>
          <a:prstGeom prst="rect">
            <a:avLst/>
          </a:prstGeom>
        </p:spPr>
        <p:txBody>
          <a:bodyPr vert="horz" lIns="99057" tIns="49528" rIns="99057" bIns="49528" rtlCol="0" anchor="b"/>
          <a:lstStyle>
            <a:lvl1pPr algn="l">
              <a:defRPr sz="1300"/>
            </a:lvl1pPr>
          </a:lstStyle>
          <a:p>
            <a:endParaRPr lang="en-PH"/>
          </a:p>
        </p:txBody>
      </p:sp>
      <p:sp>
        <p:nvSpPr>
          <p:cNvPr id="5" name="Slide Number Placeholder 4"/>
          <p:cNvSpPr>
            <a:spLocks noGrp="1"/>
          </p:cNvSpPr>
          <p:nvPr>
            <p:ph type="sldNum" sz="quarter" idx="3"/>
          </p:nvPr>
        </p:nvSpPr>
        <p:spPr>
          <a:xfrm>
            <a:off x="4023092" y="9719598"/>
            <a:ext cx="3077739" cy="511651"/>
          </a:xfrm>
          <a:prstGeom prst="rect">
            <a:avLst/>
          </a:prstGeom>
        </p:spPr>
        <p:txBody>
          <a:bodyPr vert="horz" lIns="99057" tIns="49528" rIns="99057" bIns="49528" rtlCol="0" anchor="b"/>
          <a:lstStyle>
            <a:lvl1pPr algn="r">
              <a:defRPr sz="1300"/>
            </a:lvl1pPr>
          </a:lstStyle>
          <a:p>
            <a:fld id="{4434B0F1-AFB8-4FA1-931C-F6C6168D1F9F}" type="slidenum">
              <a:rPr lang="en-PH" smtClean="0"/>
              <a:pPr/>
              <a:t>‹#›</a:t>
            </a:fld>
            <a:endParaRPr lang="en-PH"/>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6E353ADB-72E5-4C50-9284-6716EC464C97}" type="datetimeFigureOut">
              <a:rPr lang="en-US" smtClean="0"/>
              <a:pPr/>
              <a:t>9/20/2016</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7384A3E5-4E23-4B22-A45F-011430365A7A}"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E353ADB-72E5-4C50-9284-6716EC464C97}" type="datetimeFigureOut">
              <a:rPr lang="en-US" smtClean="0"/>
              <a:pPr/>
              <a:t>9/20/2016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384A3E5-4E23-4B22-A45F-011430365A7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E353ADB-72E5-4C50-9284-6716EC464C97}" type="datetimeFigureOut">
              <a:rPr lang="en-US" smtClean="0"/>
              <a:pPr/>
              <a:t>9/20/2016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384A3E5-4E23-4B22-A45F-011430365A7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E353ADB-72E5-4C50-9284-6716EC464C97}" type="datetimeFigureOut">
              <a:rPr lang="en-US" smtClean="0"/>
              <a:pPr/>
              <a:t>9/20/2016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384A3E5-4E23-4B22-A45F-011430365A7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6E353ADB-72E5-4C50-9284-6716EC464C97}" type="datetimeFigureOut">
              <a:rPr lang="en-US" smtClean="0"/>
              <a:pPr/>
              <a:t>9/20/2016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384A3E5-4E23-4B22-A45F-011430365A7A}"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6E353ADB-72E5-4C50-9284-6716EC464C97}" type="datetimeFigureOut">
              <a:rPr lang="en-US" smtClean="0"/>
              <a:pPr/>
              <a:t>9/20/2016</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7384A3E5-4E23-4B22-A45F-011430365A7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6E353ADB-72E5-4C50-9284-6716EC464C97}" type="datetimeFigureOut">
              <a:rPr lang="en-US" smtClean="0"/>
              <a:pPr/>
              <a:t>9/20/2016</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7384A3E5-4E23-4B22-A45F-011430365A7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6E353ADB-72E5-4C50-9284-6716EC464C97}" type="datetimeFigureOut">
              <a:rPr lang="en-US" smtClean="0"/>
              <a:pPr/>
              <a:t>9/20/2016</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7384A3E5-4E23-4B22-A45F-011430365A7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6E353ADB-72E5-4C50-9284-6716EC464C97}" type="datetimeFigureOut">
              <a:rPr lang="en-US" smtClean="0"/>
              <a:pPr/>
              <a:t>9/20/2016</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7384A3E5-4E23-4B22-A45F-011430365A7A}"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6E353ADB-72E5-4C50-9284-6716EC464C97}" type="datetimeFigureOut">
              <a:rPr lang="en-US" smtClean="0"/>
              <a:pPr/>
              <a:t>9/20/2016</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7384A3E5-4E23-4B22-A45F-011430365A7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6E353ADB-72E5-4C50-9284-6716EC464C97}" type="datetimeFigureOut">
              <a:rPr lang="en-US" smtClean="0"/>
              <a:pPr/>
              <a:t>9/20/2016</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7384A3E5-4E23-4B22-A45F-011430365A7A}"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6E353ADB-72E5-4C50-9284-6716EC464C97}" type="datetimeFigureOut">
              <a:rPr lang="en-US" smtClean="0"/>
              <a:pPr/>
              <a:t>9/20/2016</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7384A3E5-4E23-4B22-A45F-011430365A7A}"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4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9600" b="1" dirty="0" smtClean="0"/>
              <a:t>English</a:t>
            </a:r>
            <a:endParaRPr lang="en-US" sz="9600" b="1" dirty="0"/>
          </a:p>
        </p:txBody>
      </p:sp>
      <p:sp>
        <p:nvSpPr>
          <p:cNvPr id="3" name="Subtitle 2"/>
          <p:cNvSpPr>
            <a:spLocks noGrp="1"/>
          </p:cNvSpPr>
          <p:nvPr>
            <p:ph type="subTitle" idx="1"/>
          </p:nvPr>
        </p:nvSpPr>
        <p:spPr/>
        <p:txBody>
          <a:bodyPr>
            <a:normAutofit/>
          </a:bodyPr>
          <a:lstStyle/>
          <a:p>
            <a:r>
              <a:rPr lang="en-US" sz="7200" dirty="0" smtClean="0"/>
              <a:t>Day 2</a:t>
            </a:r>
            <a:endParaRPr lang="en-US" sz="72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B:\Documents\Ronald 2016\Mam Marlene\Training Plan\QCGEDAP Oct 2016\Day 4 - Tips\677px-Origins_of_English_PieChart.svg.png"/>
          <p:cNvPicPr>
            <a:picLocks noChangeAspect="1" noChangeArrowheads="1"/>
          </p:cNvPicPr>
          <p:nvPr/>
        </p:nvPicPr>
        <p:blipFill>
          <a:blip r:embed="rId2"/>
          <a:srcRect/>
          <a:stretch>
            <a:fillRect/>
          </a:stretch>
        </p:blipFill>
        <p:spPr bwMode="auto">
          <a:xfrm>
            <a:off x="1371600" y="248185"/>
            <a:ext cx="6629400" cy="6609815"/>
          </a:xfrm>
          <a:prstGeom prst="rect">
            <a:avLst/>
          </a:prstGeom>
          <a:noFill/>
        </p:spPr>
      </p:pic>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3600" dirty="0" smtClean="0"/>
              <a:t>5. By adding  a </a:t>
            </a:r>
            <a:r>
              <a:rPr lang="en-US" sz="3600" b="1" dirty="0" smtClean="0"/>
              <a:t>dash (-)</a:t>
            </a:r>
            <a:endParaRPr lang="en-US" sz="3600" b="1" u="sng" dirty="0"/>
          </a:p>
        </p:txBody>
      </p:sp>
      <p:sp>
        <p:nvSpPr>
          <p:cNvPr id="3" name="Content Placeholder 2"/>
          <p:cNvSpPr>
            <a:spLocks noGrp="1"/>
          </p:cNvSpPr>
          <p:nvPr>
            <p:ph idx="1"/>
          </p:nvPr>
        </p:nvSpPr>
        <p:spPr/>
        <p:txBody>
          <a:bodyPr/>
          <a:lstStyle/>
          <a:p>
            <a:pPr>
              <a:buNone/>
            </a:pPr>
            <a:r>
              <a:rPr lang="en-US" dirty="0" smtClean="0"/>
              <a:t>: A complete report had to be submitted every week, it was due on Friday.</a:t>
            </a:r>
          </a:p>
          <a:p>
            <a:pPr>
              <a:buNone/>
            </a:pPr>
            <a:endParaRPr lang="en-US" dirty="0" smtClean="0"/>
          </a:p>
          <a:p>
            <a:pPr>
              <a:buNone/>
            </a:pPr>
            <a:r>
              <a:rPr lang="en-US" dirty="0" smtClean="0"/>
              <a:t>Corrected:</a:t>
            </a:r>
          </a:p>
          <a:p>
            <a:pPr>
              <a:buNone/>
            </a:pPr>
            <a:r>
              <a:rPr lang="en-US" dirty="0" smtClean="0"/>
              <a:t>A complete report had to be submitted every week – it was due on Friday.</a:t>
            </a:r>
          </a:p>
          <a:p>
            <a:pPr>
              <a:buNone/>
            </a:pP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b="1" dirty="0" smtClean="0"/>
              <a:t>Practice</a:t>
            </a:r>
            <a:br>
              <a:rPr lang="en-US" b="1" dirty="0" smtClean="0"/>
            </a:br>
            <a:endParaRPr lang="en-US" dirty="0"/>
          </a:p>
        </p:txBody>
      </p:sp>
      <p:sp>
        <p:nvSpPr>
          <p:cNvPr id="5" name="Subtitle 4"/>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3600" dirty="0" smtClean="0"/>
              <a:t>Each of the sentences below is a run-on. Correct them on the lines provided using one of the methods listed above.</a:t>
            </a:r>
            <a:endParaRPr lang="en-US" sz="3600" dirty="0"/>
          </a:p>
        </p:txBody>
      </p:sp>
      <p:sp>
        <p:nvSpPr>
          <p:cNvPr id="4" name="Content Placeholder 2"/>
          <p:cNvSpPr>
            <a:spLocks noGrp="1"/>
          </p:cNvSpPr>
          <p:nvPr>
            <p:ph idx="1"/>
          </p:nvPr>
        </p:nvSpPr>
        <p:spPr>
          <a:xfrm>
            <a:off x="0" y="1600200"/>
            <a:ext cx="9144000" cy="5257800"/>
          </a:xfrm>
        </p:spPr>
        <p:txBody>
          <a:bodyPr>
            <a:normAutofit fontScale="85000" lnSpcReduction="10000"/>
          </a:bodyPr>
          <a:lstStyle/>
          <a:p>
            <a:pPr marL="514350" indent="-514350">
              <a:buNone/>
            </a:pPr>
            <a:r>
              <a:rPr lang="en-US" b="1" dirty="0" smtClean="0"/>
              <a:t>1. We attended the meeting, we formed some committees.</a:t>
            </a:r>
          </a:p>
          <a:p>
            <a:pPr>
              <a:buNone/>
            </a:pPr>
            <a:r>
              <a:rPr lang="en-US" b="1" dirty="0" smtClean="0"/>
              <a:t>Correction: _________________________________________________</a:t>
            </a:r>
          </a:p>
          <a:p>
            <a:pPr marL="514350" indent="-514350">
              <a:buNone/>
            </a:pPr>
            <a:r>
              <a:rPr lang="en-US" b="1" dirty="0" smtClean="0"/>
              <a:t>2. Without exception, all of the employees went to lunch at 12:00 they returned at 1:00.</a:t>
            </a:r>
          </a:p>
          <a:p>
            <a:pPr>
              <a:buNone/>
            </a:pPr>
            <a:r>
              <a:rPr lang="en-US" b="1" dirty="0" smtClean="0"/>
              <a:t>Correction: __________________________________________________</a:t>
            </a:r>
          </a:p>
          <a:p>
            <a:pPr>
              <a:buNone/>
            </a:pPr>
            <a:r>
              <a:rPr lang="en-US" b="1" dirty="0" smtClean="0"/>
              <a:t>3. The defense needed time to examine the new evidence, the lawyer asked for an extension.</a:t>
            </a:r>
          </a:p>
          <a:p>
            <a:pPr>
              <a:buNone/>
            </a:pPr>
            <a:r>
              <a:rPr lang="en-US" b="1" dirty="0" smtClean="0"/>
              <a:t>Correction: __________________________________________________</a:t>
            </a:r>
            <a:endParaRPr lang="en-US" dirty="0"/>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Answers</a:t>
            </a:r>
            <a:endParaRPr lang="en-US" dirty="0"/>
          </a:p>
        </p:txBody>
      </p:sp>
      <p:sp>
        <p:nvSpPr>
          <p:cNvPr id="3" name="Content Placeholder 2"/>
          <p:cNvSpPr>
            <a:spLocks noGrp="1"/>
          </p:cNvSpPr>
          <p:nvPr>
            <p:ph idx="1"/>
          </p:nvPr>
        </p:nvSpPr>
        <p:spPr>
          <a:xfrm>
            <a:off x="0" y="1600200"/>
            <a:ext cx="9144000" cy="5257800"/>
          </a:xfrm>
        </p:spPr>
        <p:txBody>
          <a:bodyPr>
            <a:normAutofit fontScale="92500" lnSpcReduction="10000"/>
          </a:bodyPr>
          <a:lstStyle/>
          <a:p>
            <a:pPr>
              <a:buNone/>
            </a:pPr>
            <a:r>
              <a:rPr lang="en-US" b="1" dirty="0" smtClean="0"/>
              <a:t>1. We attended the meeting, and we formed some committees. OR</a:t>
            </a:r>
          </a:p>
          <a:p>
            <a:pPr>
              <a:buNone/>
            </a:pPr>
            <a:r>
              <a:rPr lang="en-US" dirty="0" smtClean="0"/>
              <a:t>We attended the meeting; we formed some committees.</a:t>
            </a:r>
          </a:p>
          <a:p>
            <a:pPr>
              <a:buNone/>
            </a:pPr>
            <a:r>
              <a:rPr lang="en-US" b="1" dirty="0" smtClean="0"/>
              <a:t>2. Without exception, all of the employees went to lunch at 12:00, and they returned at 1:00. OR</a:t>
            </a:r>
          </a:p>
          <a:p>
            <a:pPr>
              <a:buNone/>
            </a:pPr>
            <a:r>
              <a:rPr lang="en-US" dirty="0" smtClean="0"/>
              <a:t>Without exception, all of the employees went to lunch at 12:00; they returned at 1:00.</a:t>
            </a:r>
          </a:p>
          <a:p>
            <a:pPr>
              <a:buNone/>
            </a:pPr>
            <a:r>
              <a:rPr lang="en-US" b="1" dirty="0" smtClean="0"/>
              <a:t>3. The defense needed time to examine the new evidence, and the lawyer asked for an extension.</a:t>
            </a:r>
          </a:p>
          <a:p>
            <a:pPr>
              <a:buNone/>
            </a:pPr>
            <a:r>
              <a:rPr lang="en-US" dirty="0" smtClean="0"/>
              <a:t>OR The defense needed time to examine the new evidence; the lawyer asked for an extension.</a:t>
            </a:r>
            <a:endParaRPr lang="en-US" dirty="0"/>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Practice</a:t>
            </a:r>
            <a:endParaRPr lang="en-US" dirty="0"/>
          </a:p>
        </p:txBody>
      </p:sp>
      <p:sp>
        <p:nvSpPr>
          <p:cNvPr id="4" name="Subtitle 3"/>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1. Choose the complete sentence.</a:t>
            </a:r>
            <a:endParaRPr lang="en-US" dirty="0"/>
          </a:p>
        </p:txBody>
      </p:sp>
      <p:sp>
        <p:nvSpPr>
          <p:cNvPr id="3" name="Content Placeholder 2"/>
          <p:cNvSpPr>
            <a:spLocks noGrp="1"/>
          </p:cNvSpPr>
          <p:nvPr>
            <p:ph idx="1"/>
          </p:nvPr>
        </p:nvSpPr>
        <p:spPr>
          <a:xfrm>
            <a:off x="0" y="1600200"/>
            <a:ext cx="9144000" cy="5257800"/>
          </a:xfrm>
        </p:spPr>
        <p:txBody>
          <a:bodyPr>
            <a:normAutofit/>
          </a:bodyPr>
          <a:lstStyle/>
          <a:p>
            <a:pPr>
              <a:buNone/>
            </a:pPr>
            <a:r>
              <a:rPr lang="en-US" dirty="0" smtClean="0"/>
              <a:t>a. The books stacked on the floor beside the desk.</a:t>
            </a:r>
          </a:p>
          <a:p>
            <a:pPr>
              <a:buNone/>
            </a:pPr>
            <a:r>
              <a:rPr lang="en-US" dirty="0" smtClean="0"/>
              <a:t>b. After we spent considerable time examining all of the possibilities before making a decision.</a:t>
            </a:r>
          </a:p>
          <a:p>
            <a:pPr>
              <a:buNone/>
            </a:pPr>
            <a:r>
              <a:rPr lang="en-US" dirty="0" smtClean="0"/>
              <a:t>c. In addition to the methods the doctor used to diagnose the problem.</a:t>
            </a:r>
          </a:p>
          <a:p>
            <a:pPr>
              <a:buNone/>
            </a:pPr>
            <a:r>
              <a:rPr lang="en-US" dirty="0" smtClean="0"/>
              <a:t>d. The clues discovered by the archeologists gave us the indication that the historical account of the incident was correct.</a:t>
            </a:r>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2. </a:t>
            </a:r>
            <a:r>
              <a:rPr lang="en-US" b="1" dirty="0" smtClean="0"/>
              <a:t>Choose the complete sentence.</a:t>
            </a:r>
            <a:endParaRPr lang="en-US" dirty="0"/>
          </a:p>
        </p:txBody>
      </p:sp>
      <p:sp>
        <p:nvSpPr>
          <p:cNvPr id="3" name="Content Placeholder 2"/>
          <p:cNvSpPr>
            <a:spLocks noGrp="1"/>
          </p:cNvSpPr>
          <p:nvPr>
            <p:ph idx="1"/>
          </p:nvPr>
        </p:nvSpPr>
        <p:spPr/>
        <p:txBody>
          <a:bodyPr/>
          <a:lstStyle/>
          <a:p>
            <a:pPr>
              <a:buNone/>
            </a:pPr>
            <a:r>
              <a:rPr lang="en-US" dirty="0" smtClean="0"/>
              <a:t>a. Friday was the best day.</a:t>
            </a:r>
          </a:p>
          <a:p>
            <a:pPr>
              <a:buNone/>
            </a:pPr>
            <a:r>
              <a:rPr lang="en-US" dirty="0" smtClean="0"/>
              <a:t>b. We looking.</a:t>
            </a:r>
          </a:p>
          <a:p>
            <a:pPr>
              <a:buNone/>
            </a:pPr>
            <a:r>
              <a:rPr lang="en-US" dirty="0" smtClean="0"/>
              <a:t>c. Before the door opened.</a:t>
            </a:r>
          </a:p>
          <a:p>
            <a:pPr>
              <a:buNone/>
            </a:pPr>
            <a:r>
              <a:rPr lang="en-US" dirty="0" smtClean="0"/>
              <a:t>d. If we ever see you again.</a:t>
            </a:r>
          </a:p>
          <a:p>
            <a:endParaRPr lang="en-US" dirty="0"/>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3. Choose the run-on sentence.</a:t>
            </a:r>
            <a:endParaRPr lang="en-US" dirty="0"/>
          </a:p>
        </p:txBody>
      </p:sp>
      <p:sp>
        <p:nvSpPr>
          <p:cNvPr id="3" name="Content Placeholder 2"/>
          <p:cNvSpPr>
            <a:spLocks noGrp="1"/>
          </p:cNvSpPr>
          <p:nvPr>
            <p:ph idx="1"/>
          </p:nvPr>
        </p:nvSpPr>
        <p:spPr/>
        <p:txBody>
          <a:bodyPr>
            <a:normAutofit/>
          </a:bodyPr>
          <a:lstStyle/>
          <a:p>
            <a:pPr>
              <a:buNone/>
            </a:pPr>
            <a:r>
              <a:rPr lang="en-US" dirty="0" smtClean="0"/>
              <a:t>a. We can fix the printer, or we can buy a new one.</a:t>
            </a:r>
          </a:p>
          <a:p>
            <a:pPr>
              <a:buNone/>
            </a:pPr>
            <a:r>
              <a:rPr lang="en-US" dirty="0" smtClean="0"/>
              <a:t>b. The special services unit completed its work and made its report to the chief. </a:t>
            </a:r>
          </a:p>
          <a:p>
            <a:pPr>
              <a:buNone/>
            </a:pPr>
            <a:r>
              <a:rPr lang="en-US" dirty="0" smtClean="0"/>
              <a:t>c. Unless we hear from the directors of the board before the next meeting, we will not act on the new proposal.</a:t>
            </a:r>
          </a:p>
          <a:p>
            <a:pPr>
              <a:buNone/>
            </a:pPr>
            <a:r>
              <a:rPr lang="en-US" dirty="0" smtClean="0"/>
              <a:t>d. We slept soundly we never heard the alarm.</a:t>
            </a:r>
            <a:endParaRPr lang="en-US" dirty="0"/>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Answers</a:t>
            </a:r>
            <a:endParaRPr lang="en-US" dirty="0"/>
          </a:p>
        </p:txBody>
      </p:sp>
      <p:sp>
        <p:nvSpPr>
          <p:cNvPr id="3" name="Content Placeholder 2"/>
          <p:cNvSpPr>
            <a:spLocks noGrp="1"/>
          </p:cNvSpPr>
          <p:nvPr>
            <p:ph idx="1"/>
          </p:nvPr>
        </p:nvSpPr>
        <p:spPr/>
        <p:txBody>
          <a:bodyPr/>
          <a:lstStyle/>
          <a:p>
            <a:pPr>
              <a:buNone/>
            </a:pPr>
            <a:r>
              <a:rPr lang="en-US" b="1" dirty="0" smtClean="0"/>
              <a:t>1. d.</a:t>
            </a:r>
          </a:p>
          <a:p>
            <a:pPr>
              <a:buNone/>
            </a:pPr>
            <a:r>
              <a:rPr lang="en-US" b="1" dirty="0" smtClean="0"/>
              <a:t>2. a.</a:t>
            </a:r>
          </a:p>
          <a:p>
            <a:pPr>
              <a:buNone/>
            </a:pPr>
            <a:r>
              <a:rPr lang="en-US" b="1" dirty="0" smtClean="0"/>
              <a:t>3. d.</a:t>
            </a:r>
            <a:endParaRPr lang="en-US" dirty="0"/>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CAPITALIZATION</a:t>
            </a:r>
            <a:endParaRPr lang="en-US" dirty="0"/>
          </a:p>
        </p:txBody>
      </p:sp>
      <p:sp>
        <p:nvSpPr>
          <p:cNvPr id="4" name="Subtitle 3"/>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Common Latin Word Roots</a:t>
            </a:r>
            <a:endParaRPr lang="en-US" b="1" dirty="0"/>
          </a:p>
        </p:txBody>
      </p:sp>
      <p:sp>
        <p:nvSpPr>
          <p:cNvPr id="3" name="Content Placeholder 2"/>
          <p:cNvSpPr>
            <a:spLocks noGrp="1"/>
          </p:cNvSpPr>
          <p:nvPr>
            <p:ph idx="1"/>
          </p:nvPr>
        </p:nvSpPr>
        <p:spPr/>
        <p:txBody>
          <a:bodyPr/>
          <a:lstStyle/>
          <a:p>
            <a:r>
              <a:rPr lang="en-US" dirty="0"/>
              <a:t>Latin words serve as </a:t>
            </a:r>
            <a:r>
              <a:rPr lang="en-US" i="1" dirty="0"/>
              <a:t>roots, </a:t>
            </a:r>
            <a:r>
              <a:rPr lang="en-US" i="1" dirty="0" smtClean="0"/>
              <a:t>providing </a:t>
            </a:r>
            <a:r>
              <a:rPr lang="en-US" dirty="0" smtClean="0"/>
              <a:t>the </a:t>
            </a:r>
            <a:r>
              <a:rPr lang="en-US" dirty="0"/>
              <a:t>core meaning of the words; prefixes, suffixes, and other alterations give each word its </a:t>
            </a:r>
            <a:r>
              <a:rPr lang="en-US" dirty="0" smtClean="0"/>
              <a:t>distinct meaning</a:t>
            </a:r>
            <a:r>
              <a:rPr lang="en-US" dirty="0"/>
              <a:t>.</a:t>
            </a:r>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Rules:</a:t>
            </a:r>
            <a:endParaRPr lang="en-US" dirty="0"/>
          </a:p>
        </p:txBody>
      </p:sp>
      <p:sp>
        <p:nvSpPr>
          <p:cNvPr id="3" name="Content Placeholder 2"/>
          <p:cNvSpPr>
            <a:spLocks noGrp="1"/>
          </p:cNvSpPr>
          <p:nvPr>
            <p:ph idx="1"/>
          </p:nvPr>
        </p:nvSpPr>
        <p:spPr/>
        <p:txBody>
          <a:bodyPr>
            <a:normAutofit/>
          </a:bodyPr>
          <a:lstStyle/>
          <a:p>
            <a:r>
              <a:rPr lang="en-US" dirty="0" smtClean="0"/>
              <a:t>Capitalize the first word of a sentence. If the first word is a number, write it as a word.</a:t>
            </a:r>
          </a:p>
          <a:p>
            <a:r>
              <a:rPr lang="en-US" dirty="0" smtClean="0"/>
              <a:t> Capitalize the pronoun </a:t>
            </a:r>
            <a:r>
              <a:rPr lang="en-US" i="1" dirty="0" smtClean="0"/>
              <a:t>I.</a:t>
            </a:r>
          </a:p>
          <a:p>
            <a:r>
              <a:rPr lang="en-US" dirty="0" smtClean="0"/>
              <a:t> Capitalize the first word of a quotation: </a:t>
            </a:r>
            <a:r>
              <a:rPr lang="en-US" i="1" dirty="0" smtClean="0"/>
              <a:t>“What is the address?” she asked. </a:t>
            </a:r>
          </a:p>
          <a:p>
            <a:r>
              <a:rPr lang="en-US" i="1" dirty="0" smtClean="0"/>
              <a:t>Do not capitalize the </a:t>
            </a:r>
            <a:r>
              <a:rPr lang="en-US" dirty="0" smtClean="0"/>
              <a:t>first word of a partial quotation: </a:t>
            </a:r>
            <a:r>
              <a:rPr lang="en-US" i="1" dirty="0" smtClean="0"/>
              <a:t>He called me “the best employee” and nominated me for an award.</a:t>
            </a:r>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Rules:</a:t>
            </a:r>
            <a:endParaRPr lang="en-US" dirty="0"/>
          </a:p>
        </p:txBody>
      </p:sp>
      <p:sp>
        <p:nvSpPr>
          <p:cNvPr id="3" name="Content Placeholder 2"/>
          <p:cNvSpPr>
            <a:spLocks noGrp="1"/>
          </p:cNvSpPr>
          <p:nvPr>
            <p:ph idx="1"/>
          </p:nvPr>
        </p:nvSpPr>
        <p:spPr/>
        <p:txBody>
          <a:bodyPr>
            <a:normAutofit lnSpcReduction="10000"/>
          </a:bodyPr>
          <a:lstStyle/>
          <a:p>
            <a:r>
              <a:rPr lang="en-US" dirty="0" smtClean="0"/>
              <a:t> Capitalize proper nouns and proper adjectives. Proper nouns are names of people, places, or things, like </a:t>
            </a:r>
            <a:r>
              <a:rPr lang="en-US" i="1" dirty="0" smtClean="0"/>
              <a:t>Lyndon B. Johnson; Austin, Texas; or Mississippi River. </a:t>
            </a:r>
            <a:r>
              <a:rPr lang="en-US" dirty="0" smtClean="0"/>
              <a:t>They are different from common nouns like </a:t>
            </a:r>
            <a:r>
              <a:rPr lang="en-US" i="1" dirty="0" smtClean="0"/>
              <a:t>president, city, state, or river. </a:t>
            </a:r>
            <a:r>
              <a:rPr lang="en-US" dirty="0" smtClean="0"/>
              <a:t>Proper adjectives are adjectives formed from</a:t>
            </a:r>
            <a:r>
              <a:rPr lang="en-US" i="1" dirty="0" smtClean="0"/>
              <a:t> </a:t>
            </a:r>
            <a:r>
              <a:rPr lang="en-US" dirty="0" smtClean="0"/>
              <a:t>proper nouns. For instance, if the proper noun is </a:t>
            </a:r>
            <a:r>
              <a:rPr lang="en-US" i="1" dirty="0" smtClean="0"/>
              <a:t>Japan, the proper adjective would be Japanese language</a:t>
            </a:r>
            <a:endParaRPr lang="en-US" dirty="0" smtClean="0"/>
          </a:p>
          <a:p>
            <a:endParaRPr lang="en-US" dirty="0"/>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Rules:</a:t>
            </a:r>
            <a:endParaRPr lang="en-US" dirty="0"/>
          </a:p>
        </p:txBody>
      </p:sp>
      <p:sp>
        <p:nvSpPr>
          <p:cNvPr id="3" name="Content Placeholder 2"/>
          <p:cNvSpPr>
            <a:spLocks noGrp="1"/>
          </p:cNvSpPr>
          <p:nvPr>
            <p:ph idx="1"/>
          </p:nvPr>
        </p:nvSpPr>
        <p:spPr/>
        <p:txBody>
          <a:bodyPr/>
          <a:lstStyle/>
          <a:p>
            <a:r>
              <a:rPr lang="en-US" dirty="0" smtClean="0"/>
              <a:t>If the proper noun is </a:t>
            </a:r>
            <a:r>
              <a:rPr lang="en-US" i="1" dirty="0" smtClean="0"/>
              <a:t>South America, </a:t>
            </a:r>
            <a:r>
              <a:rPr lang="en-US" dirty="0" smtClean="0"/>
              <a:t>the proper adjective would be</a:t>
            </a:r>
            <a:r>
              <a:rPr lang="en-US" i="1" dirty="0" smtClean="0"/>
              <a:t> South American climate.</a:t>
            </a:r>
            <a:endParaRPr lang="en-US" i="1" dirty="0"/>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050" name="Picture 2"/>
          <p:cNvPicPr>
            <a:picLocks noChangeAspect="1" noChangeArrowheads="1"/>
          </p:cNvPicPr>
          <p:nvPr/>
        </p:nvPicPr>
        <p:blipFill>
          <a:blip r:embed="rId2"/>
          <a:srcRect l="10000" t="24186" r="16509" b="36744"/>
          <a:stretch>
            <a:fillRect/>
          </a:stretch>
        </p:blipFill>
        <p:spPr bwMode="auto">
          <a:xfrm>
            <a:off x="0" y="0"/>
            <a:ext cx="9144000" cy="580644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Practice</a:t>
            </a:r>
            <a:endParaRPr lang="en-US" dirty="0"/>
          </a:p>
        </p:txBody>
      </p:sp>
      <p:sp>
        <p:nvSpPr>
          <p:cNvPr id="3" name="Content Placeholder 2"/>
          <p:cNvSpPr>
            <a:spLocks noGrp="1"/>
          </p:cNvSpPr>
          <p:nvPr>
            <p:ph idx="1"/>
          </p:nvPr>
        </p:nvSpPr>
        <p:spPr/>
        <p:txBody>
          <a:bodyPr/>
          <a:lstStyle/>
          <a:p>
            <a:r>
              <a:rPr lang="en-US" dirty="0" smtClean="0"/>
              <a:t>The following excerpt contains no capitalized words. Choose those letters that should be capitalized.</a:t>
            </a:r>
            <a:endParaRPr lang="en-US" dirty="0"/>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Autofit/>
          </a:bodyPr>
          <a:lstStyle/>
          <a:p>
            <a:pPr marL="0" indent="393700" algn="just">
              <a:buNone/>
            </a:pPr>
            <a:r>
              <a:rPr lang="en-US" sz="3250" dirty="0" err="1" smtClean="0"/>
              <a:t>i</a:t>
            </a:r>
            <a:r>
              <a:rPr lang="en-US" sz="3250" dirty="0" smtClean="0"/>
              <a:t> had just spent a chilly new year’s day in </a:t>
            </a:r>
            <a:r>
              <a:rPr lang="en-US" sz="3250" dirty="0" err="1" smtClean="0"/>
              <a:t>sioux</a:t>
            </a:r>
            <a:r>
              <a:rPr lang="en-US" sz="3250" dirty="0" smtClean="0"/>
              <a:t> falls, south </a:t>
            </a:r>
            <a:r>
              <a:rPr lang="en-US" sz="3250" dirty="0" err="1" smtClean="0"/>
              <a:t>dakota</a:t>
            </a:r>
            <a:r>
              <a:rPr lang="en-US" sz="3250" dirty="0" smtClean="0"/>
              <a:t> and was driving west toward my home in </a:t>
            </a:r>
            <a:r>
              <a:rPr lang="en-US" sz="3250" dirty="0" err="1" smtClean="0"/>
              <a:t>denver</a:t>
            </a:r>
            <a:r>
              <a:rPr lang="en-US" sz="3250" dirty="0" smtClean="0"/>
              <a:t>, </a:t>
            </a:r>
            <a:r>
              <a:rPr lang="en-US" sz="3250" dirty="0" err="1" smtClean="0"/>
              <a:t>colorado</a:t>
            </a:r>
            <a:r>
              <a:rPr lang="en-US" sz="3250" dirty="0" smtClean="0"/>
              <a:t>. it was </a:t>
            </a:r>
            <a:r>
              <a:rPr lang="en-US" sz="3250" dirty="0" err="1" smtClean="0"/>
              <a:t>january</a:t>
            </a:r>
            <a:r>
              <a:rPr lang="en-US" sz="3250" dirty="0" smtClean="0"/>
              <a:t> 2, 1995. as </a:t>
            </a:r>
            <a:r>
              <a:rPr lang="en-US" sz="3250" dirty="0" err="1" smtClean="0"/>
              <a:t>i</a:t>
            </a:r>
            <a:r>
              <a:rPr lang="en-US" sz="3250" dirty="0" smtClean="0"/>
              <a:t> traveled along interstate 90, </a:t>
            </a:r>
            <a:r>
              <a:rPr lang="en-US" sz="3250" dirty="0" err="1" smtClean="0"/>
              <a:t>i</a:t>
            </a:r>
            <a:r>
              <a:rPr lang="en-US" sz="3250" dirty="0" smtClean="0"/>
              <a:t> could see the black hills rising slightly in the distance, and </a:t>
            </a:r>
            <a:r>
              <a:rPr lang="en-US" sz="3250" dirty="0" err="1" smtClean="0"/>
              <a:t>i</a:t>
            </a:r>
            <a:r>
              <a:rPr lang="en-US" sz="3250" dirty="0" smtClean="0"/>
              <a:t> was shocked by their beauty. President </a:t>
            </a:r>
            <a:r>
              <a:rPr lang="en-US" sz="3250" dirty="0" err="1" smtClean="0"/>
              <a:t>calvin</a:t>
            </a:r>
            <a:r>
              <a:rPr lang="en-US" sz="3250" dirty="0" smtClean="0"/>
              <a:t> </a:t>
            </a:r>
            <a:r>
              <a:rPr lang="en-US" sz="3250" dirty="0" err="1" smtClean="0"/>
              <a:t>coolidge</a:t>
            </a:r>
            <a:r>
              <a:rPr lang="en-US" sz="3250" dirty="0" smtClean="0"/>
              <a:t> had called them “a wondrous sight to behold.” </a:t>
            </a:r>
            <a:r>
              <a:rPr lang="en-US" sz="3250" dirty="0" err="1" smtClean="0"/>
              <a:t>i</a:t>
            </a:r>
            <a:r>
              <a:rPr lang="en-US" sz="3250" dirty="0" smtClean="0"/>
              <a:t> now understood why. Mount </a:t>
            </a:r>
            <a:r>
              <a:rPr lang="en-US" sz="3250" dirty="0" err="1" smtClean="0"/>
              <a:t>rushmore</a:t>
            </a:r>
            <a:r>
              <a:rPr lang="en-US" sz="3250" dirty="0" smtClean="0"/>
              <a:t> dominated the landscape. spearfish canyon, a geologic wonder, was full of ponderosa pines and added some greenery to the countryside. nearby, in </a:t>
            </a:r>
            <a:r>
              <a:rPr lang="en-US" sz="3250" dirty="0" err="1" smtClean="0"/>
              <a:t>custer</a:t>
            </a:r>
            <a:r>
              <a:rPr lang="en-US" sz="3250" dirty="0" smtClean="0"/>
              <a:t> state park, the largest buffalo herd in north </a:t>
            </a:r>
            <a:r>
              <a:rPr lang="en-US" sz="3250" dirty="0" err="1" smtClean="0"/>
              <a:t>america</a:t>
            </a:r>
            <a:r>
              <a:rPr lang="en-US" sz="3250" dirty="0" smtClean="0"/>
              <a:t> roamed the badlands. fortunately, my jeep </a:t>
            </a:r>
            <a:r>
              <a:rPr lang="en-US" sz="3250" dirty="0" err="1" smtClean="0"/>
              <a:t>cherokee</a:t>
            </a:r>
            <a:r>
              <a:rPr lang="en-US" sz="3250" dirty="0" smtClean="0"/>
              <a:t> had no trouble with the ice and snow that cold winter day.</a:t>
            </a:r>
            <a:endParaRPr lang="en-US" sz="3250" dirty="0"/>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Answer</a:t>
            </a:r>
            <a:endParaRPr lang="en-US" b="1" dirty="0"/>
          </a:p>
        </p:txBody>
      </p:sp>
      <p:sp>
        <p:nvSpPr>
          <p:cNvPr id="4" name="Subtitle 3"/>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Autofit/>
          </a:bodyPr>
          <a:lstStyle/>
          <a:p>
            <a:pPr marL="0" indent="466725" algn="just">
              <a:buNone/>
            </a:pPr>
            <a:r>
              <a:rPr lang="en-US" sz="3250" dirty="0" smtClean="0"/>
              <a:t>I had just spent a chilly New Year’s Day in Sioux Falls, South Dakota and was driving west toward my home in Denver, Colorado. It was January 2, 1995. As I traveled along Interstate 90, I could see the Black Hills rising slightly in the distance, and I was shocked by their beauty. President Calvin Coolidge had called them “a wondrous sight to behold.” I now understood why. Mount Rushmore dominated the landscape. Spearfish Canyon, a geologic wonder, was full of Ponderosa pines and added some greenery to the countryside. Nearby, in Custer State Park, the largest buffalo herd in North America roamed the Badlands. Fortunately, my Jeep Cherokee had no trouble with the ice and snow that cold winter day.</a:t>
            </a:r>
            <a:endParaRPr lang="en-US" sz="3250" dirty="0"/>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More Capitalization Practice</a:t>
            </a:r>
            <a:endParaRPr lang="en-US" dirty="0"/>
          </a:p>
        </p:txBody>
      </p:sp>
      <p:sp>
        <p:nvSpPr>
          <p:cNvPr id="4" name="Subtitle 3"/>
          <p:cNvSpPr>
            <a:spLocks noGrp="1"/>
          </p:cNvSpPr>
          <p:nvPr>
            <p:ph type="subTitle" idx="1"/>
          </p:nvPr>
        </p:nvSpPr>
        <p:spPr/>
        <p:txBody>
          <a:bodyPr/>
          <a:lstStyle/>
          <a:p>
            <a:r>
              <a:rPr lang="en-US" dirty="0" smtClean="0"/>
              <a:t>Choose the sentence that is capitalized correctly.</a:t>
            </a:r>
            <a:endParaRPr lang="en-US" dirty="0"/>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1.</a:t>
            </a:r>
            <a:endParaRPr lang="en-US" dirty="0"/>
          </a:p>
        </p:txBody>
      </p:sp>
      <p:sp>
        <p:nvSpPr>
          <p:cNvPr id="6" name="Content Placeholder 5"/>
          <p:cNvSpPr>
            <a:spLocks noGrp="1"/>
          </p:cNvSpPr>
          <p:nvPr>
            <p:ph idx="1"/>
          </p:nvPr>
        </p:nvSpPr>
        <p:spPr/>
        <p:txBody>
          <a:bodyPr>
            <a:normAutofit fontScale="92500"/>
          </a:bodyPr>
          <a:lstStyle/>
          <a:p>
            <a:pPr>
              <a:buNone/>
            </a:pPr>
            <a:r>
              <a:rPr lang="en-US" dirty="0" smtClean="0"/>
              <a:t>a. This year we will celebrate </a:t>
            </a:r>
            <a:r>
              <a:rPr lang="en-US" dirty="0" err="1" smtClean="0"/>
              <a:t>christmas</a:t>
            </a:r>
            <a:r>
              <a:rPr lang="en-US" dirty="0" smtClean="0"/>
              <a:t> on Tuesday, December 25 in Manchester, Ohio.</a:t>
            </a:r>
          </a:p>
          <a:p>
            <a:pPr>
              <a:buNone/>
            </a:pPr>
            <a:r>
              <a:rPr lang="en-US" dirty="0" smtClean="0"/>
              <a:t>b. This year we will celebrate Christmas on Tuesday, December 25 in </a:t>
            </a:r>
            <a:r>
              <a:rPr lang="en-US" dirty="0" err="1" smtClean="0"/>
              <a:t>manchester</a:t>
            </a:r>
            <a:r>
              <a:rPr lang="en-US" dirty="0" smtClean="0"/>
              <a:t>, Ohio.</a:t>
            </a:r>
          </a:p>
          <a:p>
            <a:pPr>
              <a:buNone/>
            </a:pPr>
            <a:r>
              <a:rPr lang="en-US" dirty="0" smtClean="0"/>
              <a:t>c. This year we will celebrate Christmas on Tuesday, December 25 in Manchester, Ohio.</a:t>
            </a:r>
          </a:p>
          <a:p>
            <a:pPr>
              <a:buNone/>
            </a:pPr>
            <a:r>
              <a:rPr lang="en-US" dirty="0" smtClean="0"/>
              <a:t>d. This year we will celebrate </a:t>
            </a:r>
            <a:r>
              <a:rPr lang="en-US" dirty="0" err="1" smtClean="0"/>
              <a:t>christmas</a:t>
            </a:r>
            <a:r>
              <a:rPr lang="en-US" dirty="0" smtClean="0"/>
              <a:t> on Tuesday, December 25 in </a:t>
            </a:r>
            <a:r>
              <a:rPr lang="en-US" dirty="0" err="1" smtClean="0"/>
              <a:t>manchester</a:t>
            </a:r>
            <a:r>
              <a:rPr lang="en-US" dirty="0" smtClean="0"/>
              <a:t>, Ohio.</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3074" name="Picture 2"/>
          <p:cNvPicPr>
            <a:picLocks noChangeAspect="1" noChangeArrowheads="1"/>
          </p:cNvPicPr>
          <p:nvPr/>
        </p:nvPicPr>
        <p:blipFill>
          <a:blip r:embed="rId2"/>
          <a:srcRect l="13889" t="13953" r="12778"/>
          <a:stretch>
            <a:fillRect/>
          </a:stretch>
        </p:blipFill>
        <p:spPr bwMode="auto">
          <a:xfrm>
            <a:off x="0" y="0"/>
            <a:ext cx="9134115" cy="6400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2.</a:t>
            </a:r>
            <a:endParaRPr lang="en-US" dirty="0"/>
          </a:p>
        </p:txBody>
      </p:sp>
      <p:sp>
        <p:nvSpPr>
          <p:cNvPr id="3" name="Content Placeholder 2"/>
          <p:cNvSpPr>
            <a:spLocks noGrp="1"/>
          </p:cNvSpPr>
          <p:nvPr>
            <p:ph idx="1"/>
          </p:nvPr>
        </p:nvSpPr>
        <p:spPr/>
        <p:txBody>
          <a:bodyPr>
            <a:normAutofit fontScale="92500"/>
          </a:bodyPr>
          <a:lstStyle/>
          <a:p>
            <a:pPr>
              <a:buNone/>
            </a:pPr>
            <a:r>
              <a:rPr lang="en-US" dirty="0" smtClean="0"/>
              <a:t>a. Abraham Adams made an appointment with Mayor Burns to discuss the building plans.</a:t>
            </a:r>
          </a:p>
          <a:p>
            <a:pPr>
              <a:buNone/>
            </a:pPr>
            <a:r>
              <a:rPr lang="en-US" dirty="0" smtClean="0"/>
              <a:t>b. Abraham Adams made an appointment with Mayor Burns to discuss the Building Plans.</a:t>
            </a:r>
          </a:p>
          <a:p>
            <a:pPr>
              <a:buNone/>
            </a:pPr>
            <a:r>
              <a:rPr lang="en-US" dirty="0" smtClean="0"/>
              <a:t>c. Abraham Adams made an appointment with mayor Burns to discuss the Building plans.</a:t>
            </a:r>
          </a:p>
          <a:p>
            <a:pPr>
              <a:buNone/>
            </a:pPr>
            <a:r>
              <a:rPr lang="en-US" dirty="0" smtClean="0"/>
              <a:t>d. Abraham Adams made an appointment with mayor Burns to discuss the Building Plans.</a:t>
            </a:r>
            <a:endParaRPr lang="en-US" dirty="0"/>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3.</a:t>
            </a:r>
            <a:endParaRPr lang="en-US" b="1" dirty="0"/>
          </a:p>
        </p:txBody>
      </p:sp>
      <p:sp>
        <p:nvSpPr>
          <p:cNvPr id="3" name="Content Placeholder 2"/>
          <p:cNvSpPr>
            <a:spLocks noGrp="1"/>
          </p:cNvSpPr>
          <p:nvPr>
            <p:ph idx="1"/>
          </p:nvPr>
        </p:nvSpPr>
        <p:spPr/>
        <p:txBody>
          <a:bodyPr>
            <a:normAutofit fontScale="92500"/>
          </a:bodyPr>
          <a:lstStyle/>
          <a:p>
            <a:pPr>
              <a:buNone/>
            </a:pPr>
            <a:r>
              <a:rPr lang="en-US" dirty="0" smtClean="0"/>
              <a:t>a. Ms. Abigail </a:t>
            </a:r>
            <a:r>
              <a:rPr lang="en-US" dirty="0" err="1" smtClean="0"/>
              <a:t>Dornburg</a:t>
            </a:r>
            <a:r>
              <a:rPr lang="en-US" dirty="0" smtClean="0"/>
              <a:t>, M.D., was named head of the review board for Physicians Mutual.</a:t>
            </a:r>
          </a:p>
          <a:p>
            <a:pPr>
              <a:buNone/>
            </a:pPr>
            <a:r>
              <a:rPr lang="en-US" dirty="0" smtClean="0"/>
              <a:t>b. Ms. Abigail </a:t>
            </a:r>
            <a:r>
              <a:rPr lang="en-US" dirty="0" err="1" smtClean="0"/>
              <a:t>Dornburg</a:t>
            </a:r>
            <a:r>
              <a:rPr lang="en-US" dirty="0" smtClean="0"/>
              <a:t>, M.D., was named Head of the Review Board for Physicians Mutual.</a:t>
            </a:r>
          </a:p>
          <a:p>
            <a:pPr>
              <a:buNone/>
            </a:pPr>
            <a:r>
              <a:rPr lang="en-US" dirty="0" smtClean="0"/>
              <a:t>c. Ms. Abigail </a:t>
            </a:r>
            <a:r>
              <a:rPr lang="en-US" dirty="0" err="1" smtClean="0"/>
              <a:t>Dornburg</a:t>
            </a:r>
            <a:r>
              <a:rPr lang="en-US" dirty="0" smtClean="0"/>
              <a:t>, m.d. Was named head of the review board for Physicians mutual.</a:t>
            </a:r>
          </a:p>
          <a:p>
            <a:pPr>
              <a:buNone/>
            </a:pPr>
            <a:r>
              <a:rPr lang="en-US" dirty="0" smtClean="0"/>
              <a:t>d. Ms. Abigail </a:t>
            </a:r>
            <a:r>
              <a:rPr lang="en-US" dirty="0" err="1" smtClean="0"/>
              <a:t>dornburg</a:t>
            </a:r>
            <a:r>
              <a:rPr lang="en-US" dirty="0" smtClean="0"/>
              <a:t>, M.D., was named head of the review board for Physicians Mutual.</a:t>
            </a:r>
            <a:endParaRPr lang="en-US" dirty="0"/>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Answers</a:t>
            </a:r>
            <a:br>
              <a:rPr lang="en-US" b="1" dirty="0" smtClean="0"/>
            </a:br>
            <a:endParaRPr lang="en-US" dirty="0"/>
          </a:p>
        </p:txBody>
      </p:sp>
      <p:sp>
        <p:nvSpPr>
          <p:cNvPr id="3" name="Content Placeholder 2"/>
          <p:cNvSpPr>
            <a:spLocks noGrp="1"/>
          </p:cNvSpPr>
          <p:nvPr>
            <p:ph idx="1"/>
          </p:nvPr>
        </p:nvSpPr>
        <p:spPr/>
        <p:txBody>
          <a:bodyPr/>
          <a:lstStyle/>
          <a:p>
            <a:pPr>
              <a:buNone/>
            </a:pPr>
            <a:r>
              <a:rPr lang="en-US" dirty="0" smtClean="0"/>
              <a:t>1. c.</a:t>
            </a:r>
          </a:p>
          <a:p>
            <a:pPr>
              <a:buNone/>
            </a:pPr>
            <a:r>
              <a:rPr lang="en-US" dirty="0" smtClean="0"/>
              <a:t>2. a.</a:t>
            </a:r>
          </a:p>
          <a:p>
            <a:pPr>
              <a:buNone/>
            </a:pPr>
            <a:r>
              <a:rPr lang="en-US" dirty="0" smtClean="0"/>
              <a:t>3. a. Note: The words “review board” are common nouns and not the specific title of a particular committee or panel. There is no need to capitalize them in this sentence.</a:t>
            </a:r>
            <a:endParaRPr lang="en-US" dirty="0"/>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Punctuation</a:t>
            </a:r>
            <a:endParaRPr lang="en-US" dirty="0"/>
          </a:p>
        </p:txBody>
      </p:sp>
      <p:sp>
        <p:nvSpPr>
          <p:cNvPr id="4" name="Subtitle 3"/>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dirty="0" smtClean="0"/>
              <a:t>A section on the written exam may test your punctuation skills. Knowing how to use periods, commas, and apostrophes correctly will effectively boost your score on the exam.</a:t>
            </a:r>
            <a:endParaRPr lang="en-US" dirty="0"/>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Periods</a:t>
            </a:r>
            <a:endParaRPr lang="en-US" dirty="0"/>
          </a:p>
        </p:txBody>
      </p:sp>
      <p:sp>
        <p:nvSpPr>
          <p:cNvPr id="3" name="Content Placeholder 2"/>
          <p:cNvSpPr>
            <a:spLocks noGrp="1"/>
          </p:cNvSpPr>
          <p:nvPr>
            <p:ph idx="1"/>
          </p:nvPr>
        </p:nvSpPr>
        <p:spPr/>
        <p:txBody>
          <a:bodyPr/>
          <a:lstStyle/>
          <a:p>
            <a:r>
              <a:rPr lang="en-US" dirty="0" smtClean="0"/>
              <a:t>If you know the most common rules for using periods, you will have a much easier time spotting and correcting sentence errors.</a:t>
            </a:r>
            <a:endParaRPr lang="en-US" dirty="0"/>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Rules (.)</a:t>
            </a:r>
            <a:endParaRPr lang="en-US" b="1" dirty="0"/>
          </a:p>
        </p:txBody>
      </p:sp>
      <p:sp>
        <p:nvSpPr>
          <p:cNvPr id="3" name="Content Placeholder 2"/>
          <p:cNvSpPr>
            <a:spLocks noGrp="1"/>
          </p:cNvSpPr>
          <p:nvPr>
            <p:ph idx="1"/>
          </p:nvPr>
        </p:nvSpPr>
        <p:spPr/>
        <p:txBody>
          <a:bodyPr/>
          <a:lstStyle/>
          <a:p>
            <a:r>
              <a:rPr lang="en-US" dirty="0" smtClean="0"/>
              <a:t>Use a period at the end of a sentence that is not a question or an exclamation.</a:t>
            </a:r>
          </a:p>
          <a:p>
            <a:r>
              <a:rPr lang="en-US" dirty="0" smtClean="0"/>
              <a:t> Use a period after an initial in a name. Example: John F. Kennedy</a:t>
            </a:r>
            <a:endParaRPr lang="en-US" dirty="0"/>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Rules (.)</a:t>
            </a:r>
            <a:endParaRPr lang="en-US" dirty="0"/>
          </a:p>
        </p:txBody>
      </p:sp>
      <p:sp>
        <p:nvSpPr>
          <p:cNvPr id="3" name="Content Placeholder 2"/>
          <p:cNvSpPr>
            <a:spLocks noGrp="1"/>
          </p:cNvSpPr>
          <p:nvPr>
            <p:ph idx="1"/>
          </p:nvPr>
        </p:nvSpPr>
        <p:spPr/>
        <p:txBody>
          <a:bodyPr>
            <a:normAutofit/>
          </a:bodyPr>
          <a:lstStyle/>
          <a:p>
            <a:r>
              <a:rPr lang="en-US" dirty="0" smtClean="0"/>
              <a:t>Use a period after an abbreviation, unless the abbreviation is an acronym.</a:t>
            </a:r>
          </a:p>
          <a:p>
            <a:pPr lvl="1"/>
            <a:r>
              <a:rPr lang="en-US" dirty="0" smtClean="0"/>
              <a:t>Abbreviations: Mr., Ms., Dr., A.M., General Motors Corp., Allied, Inc.</a:t>
            </a:r>
          </a:p>
          <a:p>
            <a:pPr lvl="1"/>
            <a:r>
              <a:rPr lang="en-US" dirty="0" smtClean="0"/>
              <a:t>Acronyms: NASA, SCUBA, RADAR</a:t>
            </a:r>
          </a:p>
          <a:p>
            <a:r>
              <a:rPr lang="en-US" dirty="0" smtClean="0"/>
              <a:t>If a sentence ends with an abbreviation, use only one period.</a:t>
            </a:r>
          </a:p>
          <a:p>
            <a:pPr lvl="1"/>
            <a:r>
              <a:rPr lang="en-US" dirty="0" smtClean="0"/>
              <a:t>Example: We brought pens, paper, pencils, etc.</a:t>
            </a:r>
          </a:p>
          <a:p>
            <a:pPr>
              <a:buNone/>
            </a:pPr>
            <a:endParaRPr lang="en-US" dirty="0"/>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Commas</a:t>
            </a:r>
            <a:endParaRPr lang="en-US" dirty="0"/>
          </a:p>
        </p:txBody>
      </p:sp>
      <p:sp>
        <p:nvSpPr>
          <p:cNvPr id="3" name="Content Placeholder 2"/>
          <p:cNvSpPr>
            <a:spLocks noGrp="1"/>
          </p:cNvSpPr>
          <p:nvPr>
            <p:ph idx="1"/>
          </p:nvPr>
        </p:nvSpPr>
        <p:spPr/>
        <p:txBody>
          <a:bodyPr>
            <a:normAutofit/>
          </a:bodyPr>
          <a:lstStyle/>
          <a:p>
            <a:r>
              <a:rPr lang="en-US" dirty="0" smtClean="0"/>
              <a:t>are more important than many people realize. </a:t>
            </a:r>
          </a:p>
          <a:p>
            <a:r>
              <a:rPr lang="en-US" dirty="0" smtClean="0"/>
              <a:t>correct use of commas helps present ideas and information clearly to readers. </a:t>
            </a:r>
          </a:p>
          <a:p>
            <a:r>
              <a:rPr lang="en-US" dirty="0" smtClean="0"/>
              <a:t>Missing or misplaced commas, on the other hand, can confuse readers and convey a message quite different from what was intended.</a:t>
            </a:r>
            <a:endParaRPr lang="en-US" dirty="0"/>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3200" dirty="0" smtClean="0"/>
              <a:t>Example:</a:t>
            </a:r>
            <a:endParaRPr lang="en-US" sz="3200" dirty="0"/>
          </a:p>
        </p:txBody>
      </p:sp>
      <p:graphicFrame>
        <p:nvGraphicFramePr>
          <p:cNvPr id="4" name="Content Placeholder 3"/>
          <p:cNvGraphicFramePr>
            <a:graphicFrameLocks noGrp="1"/>
          </p:cNvGraphicFramePr>
          <p:nvPr>
            <p:ph idx="1"/>
          </p:nvPr>
        </p:nvGraphicFramePr>
        <p:xfrm>
          <a:off x="228600" y="1447800"/>
          <a:ext cx="8686800" cy="2133600"/>
        </p:xfrm>
        <a:graphic>
          <a:graphicData uri="http://schemas.openxmlformats.org/drawingml/2006/table">
            <a:tbl>
              <a:tblPr firstRow="1" bandRow="1">
                <a:tableStyleId>{2D5ABB26-0587-4C30-8999-92F81FD0307C}</a:tableStyleId>
              </a:tblPr>
              <a:tblGrid>
                <a:gridCol w="8686800"/>
              </a:tblGrid>
              <a:tr h="370840">
                <a:tc>
                  <a:txBody>
                    <a:bodyPr/>
                    <a:lstStyle/>
                    <a:p>
                      <a:r>
                        <a:rPr lang="en-US" sz="3200" kern="1200" baseline="0" dirty="0" smtClean="0"/>
                        <a:t>There is an indeterminate number</a:t>
                      </a:r>
                    </a:p>
                    <a:p>
                      <a:r>
                        <a:rPr lang="en-US" sz="3200" kern="1200" baseline="0" dirty="0" smtClean="0"/>
                        <a:t>of people in this sentence.</a:t>
                      </a:r>
                      <a:endParaRPr lang="en-US"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3200" baseline="0" dirty="0" smtClean="0">
                          <a:latin typeface="HelveticaNeue-Roman"/>
                        </a:rPr>
                        <a:t>My sister Diane John Carey Melissa and I went to dinner.</a:t>
                      </a:r>
                      <a:endParaRPr lang="en-US" sz="9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Common Greek Root Words</a:t>
            </a:r>
            <a:endParaRPr lang="en-US" b="1" dirty="0"/>
          </a:p>
        </p:txBody>
      </p:sp>
      <p:sp>
        <p:nvSpPr>
          <p:cNvPr id="3" name="Content Placeholder 2"/>
          <p:cNvSpPr>
            <a:spLocks noGrp="1"/>
          </p:cNvSpPr>
          <p:nvPr>
            <p:ph idx="1"/>
          </p:nvPr>
        </p:nvSpPr>
        <p:spPr/>
        <p:txBody>
          <a:bodyPr/>
          <a:lstStyle/>
          <a:p>
            <a:r>
              <a:rPr lang="en-US" dirty="0"/>
              <a:t>The Greek words serve as </a:t>
            </a:r>
            <a:r>
              <a:rPr lang="en-US" b="1" dirty="0" smtClean="0"/>
              <a:t>roots, </a:t>
            </a:r>
            <a:r>
              <a:rPr lang="en-US" dirty="0" smtClean="0"/>
              <a:t>providing </a:t>
            </a:r>
            <a:r>
              <a:rPr lang="en-US" dirty="0"/>
              <a:t>the core meaning of the words; prefixes, suffixes, and other alterations give each word its </a:t>
            </a:r>
            <a:r>
              <a:rPr lang="en-US" dirty="0" smtClean="0"/>
              <a:t>distinct meaning</a:t>
            </a:r>
            <a:r>
              <a:rPr lang="en-US" dirty="0"/>
              <a:t>.</a:t>
            </a:r>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3200" dirty="0" smtClean="0"/>
              <a:t>Example:</a:t>
            </a:r>
            <a:endParaRPr lang="en-US" sz="3200" dirty="0"/>
          </a:p>
        </p:txBody>
      </p:sp>
      <p:graphicFrame>
        <p:nvGraphicFramePr>
          <p:cNvPr id="4" name="Content Placeholder 3"/>
          <p:cNvGraphicFramePr>
            <a:graphicFrameLocks noGrp="1"/>
          </p:cNvGraphicFramePr>
          <p:nvPr>
            <p:ph idx="1"/>
          </p:nvPr>
        </p:nvGraphicFramePr>
        <p:xfrm>
          <a:off x="228600" y="1447800"/>
          <a:ext cx="8686800" cy="1828800"/>
        </p:xfrm>
        <a:graphic>
          <a:graphicData uri="http://schemas.openxmlformats.org/drawingml/2006/table">
            <a:tbl>
              <a:tblPr firstRow="1" bandRow="1">
                <a:tableStyleId>{2D5ABB26-0587-4C30-8999-92F81FD0307C}</a:tableStyleId>
              </a:tblPr>
              <a:tblGrid>
                <a:gridCol w="8686800"/>
              </a:tblGrid>
              <a:tr h="370840">
                <a:tc>
                  <a:txBody>
                    <a:bodyPr/>
                    <a:lstStyle/>
                    <a:p>
                      <a:r>
                        <a:rPr lang="en-US" sz="3600" i="1" kern="1200" baseline="0" dirty="0" smtClean="0">
                          <a:solidFill>
                            <a:schemeClr val="tx1"/>
                          </a:solidFill>
                          <a:latin typeface="+mn-lt"/>
                          <a:ea typeface="+mn-ea"/>
                          <a:cs typeface="+mn-cs"/>
                        </a:rPr>
                        <a:t>There are four people in this sentence.</a:t>
                      </a:r>
                      <a:endParaRPr lang="en-US" sz="5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3600" kern="1200" baseline="0" dirty="0" smtClean="0">
                          <a:solidFill>
                            <a:schemeClr val="tx1"/>
                          </a:solidFill>
                          <a:latin typeface="+mn-lt"/>
                          <a:ea typeface="+mn-ea"/>
                          <a:cs typeface="+mn-cs"/>
                        </a:rPr>
                        <a:t>My sister Diane, John Carey, Melissa, and I went to dinner.</a:t>
                      </a:r>
                      <a:endParaRPr lang="en-US" sz="23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3200" dirty="0" smtClean="0"/>
              <a:t>Example:</a:t>
            </a:r>
            <a:endParaRPr lang="en-US" sz="3200" dirty="0"/>
          </a:p>
        </p:txBody>
      </p:sp>
      <p:graphicFrame>
        <p:nvGraphicFramePr>
          <p:cNvPr id="4" name="Content Placeholder 3"/>
          <p:cNvGraphicFramePr>
            <a:graphicFrameLocks noGrp="1"/>
          </p:cNvGraphicFramePr>
          <p:nvPr>
            <p:ph idx="1"/>
          </p:nvPr>
        </p:nvGraphicFramePr>
        <p:xfrm>
          <a:off x="228600" y="1447800"/>
          <a:ext cx="8686800" cy="2011680"/>
        </p:xfrm>
        <a:graphic>
          <a:graphicData uri="http://schemas.openxmlformats.org/drawingml/2006/table">
            <a:tbl>
              <a:tblPr firstRow="1" bandRow="1">
                <a:tableStyleId>{2D5ABB26-0587-4C30-8999-92F81FD0307C}</a:tableStyleId>
              </a:tblPr>
              <a:tblGrid>
                <a:gridCol w="8686800"/>
              </a:tblGrid>
              <a:tr h="370840">
                <a:tc>
                  <a:txBody>
                    <a:bodyPr/>
                    <a:lstStyle/>
                    <a:p>
                      <a:r>
                        <a:rPr lang="en-US" sz="4000" i="1" kern="1200" baseline="0" dirty="0" smtClean="0">
                          <a:solidFill>
                            <a:schemeClr val="tx1"/>
                          </a:solidFill>
                          <a:latin typeface="+mn-lt"/>
                          <a:ea typeface="+mn-ea"/>
                          <a:cs typeface="+mn-cs"/>
                        </a:rPr>
                        <a:t>There are five people in this sentence.</a:t>
                      </a:r>
                      <a:endParaRPr lang="en-US" sz="9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4000" kern="1200" baseline="0" dirty="0" smtClean="0">
                          <a:solidFill>
                            <a:schemeClr val="tx1"/>
                          </a:solidFill>
                          <a:latin typeface="+mn-lt"/>
                          <a:ea typeface="+mn-ea"/>
                          <a:cs typeface="+mn-cs"/>
                        </a:rPr>
                        <a:t>My sister, Diane, John Carey, Melissa, and I went to dinner.</a:t>
                      </a:r>
                      <a:endParaRPr lang="en-US" sz="7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3200" dirty="0" smtClean="0"/>
              <a:t>Example:</a:t>
            </a:r>
            <a:endParaRPr lang="en-US" sz="3200" dirty="0"/>
          </a:p>
        </p:txBody>
      </p:sp>
      <p:graphicFrame>
        <p:nvGraphicFramePr>
          <p:cNvPr id="4" name="Content Placeholder 3"/>
          <p:cNvGraphicFramePr>
            <a:graphicFrameLocks noGrp="1"/>
          </p:cNvGraphicFramePr>
          <p:nvPr>
            <p:ph idx="1"/>
          </p:nvPr>
        </p:nvGraphicFramePr>
        <p:xfrm>
          <a:off x="228600" y="1447800"/>
          <a:ext cx="8686800" cy="1828800"/>
        </p:xfrm>
        <a:graphic>
          <a:graphicData uri="http://schemas.openxmlformats.org/drawingml/2006/table">
            <a:tbl>
              <a:tblPr firstRow="1" bandRow="1">
                <a:tableStyleId>{2D5ABB26-0587-4C30-8999-92F81FD0307C}</a:tableStyleId>
              </a:tblPr>
              <a:tblGrid>
                <a:gridCol w="8686800"/>
              </a:tblGrid>
              <a:tr h="370840">
                <a:tc>
                  <a:txBody>
                    <a:bodyPr/>
                    <a:lstStyle/>
                    <a:p>
                      <a:r>
                        <a:rPr lang="en-US" sz="3600" i="1" kern="1200" baseline="0" dirty="0" smtClean="0">
                          <a:solidFill>
                            <a:schemeClr val="tx1"/>
                          </a:solidFill>
                          <a:latin typeface="+mn-lt"/>
                          <a:ea typeface="+mn-ea"/>
                          <a:cs typeface="+mn-cs"/>
                        </a:rPr>
                        <a:t>There are six people in this sentence.</a:t>
                      </a:r>
                      <a:endParaRPr lang="en-US" sz="23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3600" kern="1200" baseline="0" dirty="0" smtClean="0">
                          <a:solidFill>
                            <a:schemeClr val="tx1"/>
                          </a:solidFill>
                          <a:latin typeface="+mn-lt"/>
                          <a:ea typeface="+mn-ea"/>
                          <a:cs typeface="+mn-cs"/>
                        </a:rPr>
                        <a:t>My sister, Diane, John, Carey, Melissa, and I went to dinner.</a:t>
                      </a:r>
                      <a:endParaRPr lang="en-US" sz="177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Rules (,)</a:t>
            </a:r>
            <a:endParaRPr lang="en-US" dirty="0"/>
          </a:p>
        </p:txBody>
      </p:sp>
      <p:sp>
        <p:nvSpPr>
          <p:cNvPr id="3" name="Content Placeholder 2"/>
          <p:cNvSpPr>
            <a:spLocks noGrp="1"/>
          </p:cNvSpPr>
          <p:nvPr>
            <p:ph idx="1"/>
          </p:nvPr>
        </p:nvSpPr>
        <p:spPr/>
        <p:txBody>
          <a:bodyPr/>
          <a:lstStyle/>
          <a:p>
            <a:pPr>
              <a:buNone/>
            </a:pPr>
            <a:r>
              <a:rPr lang="en-US" dirty="0" smtClean="0"/>
              <a:t>1. Use a comma before </a:t>
            </a:r>
            <a:r>
              <a:rPr lang="en-US" i="1" dirty="0" smtClean="0"/>
              <a:t>and, but, so, or, for, nor, and yet </a:t>
            </a:r>
            <a:r>
              <a:rPr lang="en-US" dirty="0" smtClean="0"/>
              <a:t>when they separate two groups of words that could be complete sentences.</a:t>
            </a:r>
          </a:p>
          <a:p>
            <a:pPr>
              <a:buNone/>
            </a:pPr>
            <a:r>
              <a:rPr lang="en-US" dirty="0" smtClean="0"/>
              <a:t>Example: </a:t>
            </a:r>
          </a:p>
          <a:p>
            <a:pPr>
              <a:buNone/>
            </a:pPr>
            <a:r>
              <a:rPr lang="en-US" dirty="0" smtClean="0"/>
              <a:t>The manual listed the steps in sequence, and that made it easy for any reader to follow.</a:t>
            </a:r>
            <a:endParaRPr lang="en-US" dirty="0"/>
          </a:p>
        </p:txBody>
      </p:sp>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Rules (,)</a:t>
            </a:r>
            <a:endParaRPr lang="en-US" dirty="0"/>
          </a:p>
        </p:txBody>
      </p:sp>
      <p:sp>
        <p:nvSpPr>
          <p:cNvPr id="3" name="Content Placeholder 2"/>
          <p:cNvSpPr>
            <a:spLocks noGrp="1"/>
          </p:cNvSpPr>
          <p:nvPr>
            <p:ph idx="1"/>
          </p:nvPr>
        </p:nvSpPr>
        <p:spPr/>
        <p:txBody>
          <a:bodyPr/>
          <a:lstStyle/>
          <a:p>
            <a:pPr>
              <a:buNone/>
            </a:pPr>
            <a:r>
              <a:rPr lang="en-US" dirty="0" smtClean="0"/>
              <a:t>2. Use a comma </a:t>
            </a:r>
            <a:r>
              <a:rPr lang="en-US" b="1" dirty="0" smtClean="0"/>
              <a:t>to separate items</a:t>
            </a:r>
            <a:r>
              <a:rPr lang="en-US" dirty="0" smtClean="0"/>
              <a:t> in a </a:t>
            </a:r>
            <a:r>
              <a:rPr lang="en-US" b="1" dirty="0" smtClean="0"/>
              <a:t>series</a:t>
            </a:r>
            <a:r>
              <a:rPr lang="en-US" dirty="0" smtClean="0"/>
              <a:t>.</a:t>
            </a:r>
          </a:p>
          <a:p>
            <a:pPr>
              <a:buNone/>
            </a:pPr>
            <a:r>
              <a:rPr lang="en-US" dirty="0" smtClean="0"/>
              <a:t>Example: </a:t>
            </a:r>
          </a:p>
          <a:p>
            <a:pPr>
              <a:buNone/>
            </a:pPr>
            <a:r>
              <a:rPr lang="en-US" dirty="0" smtClean="0"/>
              <a:t>The student driver stopped, looked, and listened when she approached the railroad tracks.</a:t>
            </a:r>
            <a:endParaRPr lang="en-US" dirty="0"/>
          </a:p>
        </p:txBody>
      </p:sp>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Rules (,)</a:t>
            </a:r>
            <a:endParaRPr lang="en-US" dirty="0"/>
          </a:p>
        </p:txBody>
      </p:sp>
      <p:sp>
        <p:nvSpPr>
          <p:cNvPr id="3" name="Content Placeholder 2"/>
          <p:cNvSpPr>
            <a:spLocks noGrp="1"/>
          </p:cNvSpPr>
          <p:nvPr>
            <p:ph idx="1"/>
          </p:nvPr>
        </p:nvSpPr>
        <p:spPr/>
        <p:txBody>
          <a:bodyPr>
            <a:normAutofit/>
          </a:bodyPr>
          <a:lstStyle/>
          <a:p>
            <a:pPr>
              <a:buNone/>
            </a:pPr>
            <a:r>
              <a:rPr lang="en-US" dirty="0" smtClean="0"/>
              <a:t>Serial comma </a:t>
            </a:r>
          </a:p>
          <a:p>
            <a:pPr lvl="1"/>
            <a:r>
              <a:rPr lang="en-US" dirty="0" smtClean="0"/>
              <a:t>comma after the last item in a series </a:t>
            </a:r>
          </a:p>
          <a:p>
            <a:pPr>
              <a:buNone/>
            </a:pPr>
            <a:r>
              <a:rPr lang="en-US" dirty="0" smtClean="0"/>
              <a:t>3. Use a comma </a:t>
            </a:r>
            <a:r>
              <a:rPr lang="en-US" b="1" u="sng" dirty="0" smtClean="0"/>
              <a:t>to separate</a:t>
            </a:r>
            <a:r>
              <a:rPr lang="en-US" b="1" dirty="0" smtClean="0"/>
              <a:t> </a:t>
            </a:r>
            <a:r>
              <a:rPr lang="en-US" dirty="0" smtClean="0"/>
              <a:t>two or more adjectives modifying the same noun.</a:t>
            </a:r>
          </a:p>
          <a:p>
            <a:pPr>
              <a:buNone/>
            </a:pPr>
            <a:r>
              <a:rPr lang="en-US" dirty="0" smtClean="0"/>
              <a:t>Example: The hot, black, rich</a:t>
            </a:r>
            <a:r>
              <a:rPr lang="en-US" b="1" dirty="0" smtClean="0"/>
              <a:t> </a:t>
            </a:r>
            <a:r>
              <a:rPr lang="en-US" b="1" u="sng" dirty="0" smtClean="0"/>
              <a:t>coffee </a:t>
            </a:r>
            <a:r>
              <a:rPr lang="en-US" dirty="0" smtClean="0"/>
              <a:t>was just what I needed on Monday morning. (Notice that there is no comma between </a:t>
            </a:r>
            <a:r>
              <a:rPr lang="en-US" i="1" dirty="0" smtClean="0"/>
              <a:t>rich</a:t>
            </a:r>
            <a:r>
              <a:rPr lang="en-US" dirty="0" smtClean="0"/>
              <a:t>—an adjective—and </a:t>
            </a:r>
            <a:r>
              <a:rPr lang="en-US" i="1" dirty="0" smtClean="0"/>
              <a:t>coffee</a:t>
            </a:r>
            <a:r>
              <a:rPr lang="en-US" dirty="0" smtClean="0"/>
              <a:t>—the noun it describes.)</a:t>
            </a:r>
            <a:endParaRPr lang="en-US" dirty="0"/>
          </a:p>
        </p:txBody>
      </p:sp>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Rules (,)</a:t>
            </a:r>
            <a:endParaRPr lang="en-US" dirty="0"/>
          </a:p>
        </p:txBody>
      </p:sp>
      <p:sp>
        <p:nvSpPr>
          <p:cNvPr id="3" name="Content Placeholder 2"/>
          <p:cNvSpPr>
            <a:spLocks noGrp="1"/>
          </p:cNvSpPr>
          <p:nvPr>
            <p:ph idx="1"/>
          </p:nvPr>
        </p:nvSpPr>
        <p:spPr/>
        <p:txBody>
          <a:bodyPr>
            <a:normAutofit/>
          </a:bodyPr>
          <a:lstStyle/>
          <a:p>
            <a:pPr>
              <a:buNone/>
            </a:pPr>
            <a:r>
              <a:rPr lang="en-US" dirty="0" smtClean="0"/>
              <a:t>4. Use a comma </a:t>
            </a:r>
            <a:r>
              <a:rPr lang="en-US" b="1" u="sng" dirty="0" smtClean="0"/>
              <a:t>after introductory</a:t>
            </a:r>
            <a:r>
              <a:rPr lang="en-US" b="1" dirty="0" smtClean="0"/>
              <a:t> words</a:t>
            </a:r>
            <a:r>
              <a:rPr lang="en-US" dirty="0" smtClean="0"/>
              <a:t>, </a:t>
            </a:r>
            <a:r>
              <a:rPr lang="en-US" b="1" dirty="0" smtClean="0"/>
              <a:t>phrases</a:t>
            </a:r>
            <a:r>
              <a:rPr lang="en-US" dirty="0" smtClean="0"/>
              <a:t>, or </a:t>
            </a:r>
            <a:r>
              <a:rPr lang="en-US" b="1" dirty="0" smtClean="0"/>
              <a:t>clauses</a:t>
            </a:r>
            <a:r>
              <a:rPr lang="en-US" dirty="0" smtClean="0"/>
              <a:t> in a sentence.</a:t>
            </a:r>
          </a:p>
          <a:p>
            <a:pPr>
              <a:buNone/>
            </a:pPr>
            <a:r>
              <a:rPr lang="en-US" dirty="0" smtClean="0"/>
              <a:t>Example of an introductory word: </a:t>
            </a:r>
          </a:p>
          <a:p>
            <a:pPr>
              <a:buNone/>
            </a:pPr>
            <a:r>
              <a:rPr lang="en-US" b="1" dirty="0" smtClean="0"/>
              <a:t>Usually</a:t>
            </a:r>
            <a:r>
              <a:rPr lang="en-US" dirty="0" smtClean="0"/>
              <a:t>, the secretary reads the minutes of the meeting.</a:t>
            </a:r>
          </a:p>
          <a:p>
            <a:pPr>
              <a:buNone/>
            </a:pPr>
            <a:r>
              <a:rPr lang="en-US" dirty="0" smtClean="0"/>
              <a:t>Example of an introductory phrase: </a:t>
            </a:r>
          </a:p>
          <a:p>
            <a:pPr>
              <a:buNone/>
            </a:pPr>
            <a:r>
              <a:rPr lang="en-US" b="1" dirty="0" smtClean="0"/>
              <a:t>During her lunch break</a:t>
            </a:r>
            <a:r>
              <a:rPr lang="en-US" dirty="0" smtClean="0"/>
              <a:t>, she went shopping. </a:t>
            </a:r>
          </a:p>
        </p:txBody>
      </p:sp>
    </p:spTree>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Rules (,)</a:t>
            </a:r>
            <a:endParaRPr lang="en-US" dirty="0"/>
          </a:p>
        </p:txBody>
      </p:sp>
      <p:sp>
        <p:nvSpPr>
          <p:cNvPr id="3" name="Content Placeholder 2"/>
          <p:cNvSpPr>
            <a:spLocks noGrp="1"/>
          </p:cNvSpPr>
          <p:nvPr>
            <p:ph idx="1"/>
          </p:nvPr>
        </p:nvSpPr>
        <p:spPr/>
        <p:txBody>
          <a:bodyPr>
            <a:normAutofit/>
          </a:bodyPr>
          <a:lstStyle/>
          <a:p>
            <a:pPr>
              <a:buNone/>
            </a:pPr>
            <a:r>
              <a:rPr lang="en-US" dirty="0" smtClean="0"/>
              <a:t>Example of an introductory clause: </a:t>
            </a:r>
          </a:p>
          <a:p>
            <a:pPr>
              <a:buNone/>
            </a:pPr>
            <a:r>
              <a:rPr lang="en-US" b="1" dirty="0" smtClean="0"/>
              <a:t>After we found the source of the problem</a:t>
            </a:r>
            <a:r>
              <a:rPr lang="en-US" dirty="0" smtClean="0"/>
              <a:t>, it was easily rectified.</a:t>
            </a:r>
            <a:endParaRPr lang="en-US" dirty="0"/>
          </a:p>
        </p:txBody>
      </p:sp>
    </p:spTree>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Rules (,)</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dirty="0" smtClean="0"/>
              <a:t>5. Use a comma </a:t>
            </a:r>
            <a:r>
              <a:rPr lang="en-US" b="1" u="sng" dirty="0" smtClean="0"/>
              <a:t>after a name followed by</a:t>
            </a:r>
            <a:r>
              <a:rPr lang="en-US" b="1" dirty="0" smtClean="0"/>
              <a:t> Jr.</a:t>
            </a:r>
            <a:r>
              <a:rPr lang="en-US" dirty="0" smtClean="0"/>
              <a:t>, </a:t>
            </a:r>
            <a:r>
              <a:rPr lang="en-US" b="1" dirty="0" smtClean="0"/>
              <a:t>Sr.</a:t>
            </a:r>
            <a:r>
              <a:rPr lang="en-US" dirty="0" smtClean="0"/>
              <a:t>, </a:t>
            </a:r>
            <a:r>
              <a:rPr lang="en-US" b="1" dirty="0" smtClean="0"/>
              <a:t>M.D.</a:t>
            </a:r>
            <a:r>
              <a:rPr lang="en-US" dirty="0" smtClean="0"/>
              <a:t>, </a:t>
            </a:r>
            <a:r>
              <a:rPr lang="en-US" b="1" dirty="0" smtClean="0"/>
              <a:t>Ph.D.</a:t>
            </a:r>
            <a:r>
              <a:rPr lang="en-US" dirty="0" smtClean="0"/>
              <a:t>, or any other abbreviation.</a:t>
            </a:r>
          </a:p>
          <a:p>
            <a:pPr>
              <a:buNone/>
            </a:pPr>
            <a:r>
              <a:rPr lang="en-US" dirty="0" smtClean="0"/>
              <a:t>Example: The ceremony commemorated Martin Luther King, Jr. Remember that commas should be on both sides of an abbreviation—</a:t>
            </a:r>
            <a:r>
              <a:rPr lang="en-US" i="1" dirty="0" smtClean="0"/>
              <a:t>The life of Martin Luther King, Jr., was the subject of the documentary.</a:t>
            </a:r>
          </a:p>
          <a:p>
            <a:pPr>
              <a:buNone/>
            </a:pPr>
            <a:r>
              <a:rPr lang="en-US" dirty="0" smtClean="0"/>
              <a:t>6. Use a comma </a:t>
            </a:r>
            <a:r>
              <a:rPr lang="en-US" b="1" u="sng" dirty="0" smtClean="0"/>
              <a:t>to separate</a:t>
            </a:r>
            <a:r>
              <a:rPr lang="en-US" dirty="0" smtClean="0"/>
              <a:t> </a:t>
            </a:r>
            <a:r>
              <a:rPr lang="en-US" b="1" dirty="0" smtClean="0"/>
              <a:t>items in an address</a:t>
            </a:r>
            <a:r>
              <a:rPr lang="en-US" dirty="0" smtClean="0"/>
              <a:t>.</a:t>
            </a:r>
          </a:p>
          <a:p>
            <a:pPr>
              <a:buNone/>
            </a:pPr>
            <a:r>
              <a:rPr lang="en-US" dirty="0" smtClean="0"/>
              <a:t>Example: The package was addressed to 1433 West G Avenue, Orlando, Florida, 36890.</a:t>
            </a:r>
            <a:endParaRPr lang="en-US" dirty="0"/>
          </a:p>
        </p:txBody>
      </p:sp>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Rules (,)</a:t>
            </a:r>
            <a:endParaRPr lang="en-US" dirty="0"/>
          </a:p>
        </p:txBody>
      </p:sp>
      <p:sp>
        <p:nvSpPr>
          <p:cNvPr id="3" name="Content Placeholder 2"/>
          <p:cNvSpPr>
            <a:spLocks noGrp="1"/>
          </p:cNvSpPr>
          <p:nvPr>
            <p:ph idx="1"/>
          </p:nvPr>
        </p:nvSpPr>
        <p:spPr/>
        <p:txBody>
          <a:bodyPr>
            <a:normAutofit/>
          </a:bodyPr>
          <a:lstStyle/>
          <a:p>
            <a:pPr>
              <a:buNone/>
            </a:pPr>
            <a:r>
              <a:rPr lang="en-US" dirty="0" smtClean="0"/>
              <a:t>7. Use a comma </a:t>
            </a:r>
            <a:r>
              <a:rPr lang="en-US" b="1" u="sng" dirty="0" smtClean="0"/>
              <a:t>to separate</a:t>
            </a:r>
            <a:r>
              <a:rPr lang="en-US" dirty="0" smtClean="0"/>
              <a:t> a </a:t>
            </a:r>
            <a:r>
              <a:rPr lang="en-US" b="1" dirty="0" smtClean="0"/>
              <a:t>day</a:t>
            </a:r>
            <a:r>
              <a:rPr lang="en-US" dirty="0" smtClean="0"/>
              <a:t> and a </a:t>
            </a:r>
            <a:r>
              <a:rPr lang="en-US" b="1" dirty="0" smtClean="0"/>
              <a:t>year</a:t>
            </a:r>
            <a:r>
              <a:rPr lang="en-US" dirty="0" smtClean="0"/>
              <a:t>, as well as </a:t>
            </a:r>
            <a:r>
              <a:rPr lang="en-US" b="1" dirty="0" smtClean="0"/>
              <a:t>after the year </a:t>
            </a:r>
            <a:r>
              <a:rPr lang="en-US" dirty="0" smtClean="0"/>
              <a:t>when it is in a sentence.</a:t>
            </a:r>
          </a:p>
          <a:p>
            <a:pPr>
              <a:buNone/>
            </a:pPr>
            <a:endParaRPr lang="en-US" dirty="0" smtClean="0"/>
          </a:p>
          <a:p>
            <a:pPr>
              <a:buNone/>
            </a:pPr>
            <a:r>
              <a:rPr lang="en-US" dirty="0" smtClean="0"/>
              <a:t>Example: </a:t>
            </a:r>
          </a:p>
          <a:p>
            <a:pPr>
              <a:buNone/>
            </a:pPr>
            <a:r>
              <a:rPr lang="en-US" dirty="0" smtClean="0"/>
              <a:t>I was born on July </a:t>
            </a:r>
            <a:r>
              <a:rPr lang="en-US" b="1" u="sng" dirty="0" smtClean="0"/>
              <a:t>21, 1954</a:t>
            </a:r>
            <a:r>
              <a:rPr lang="en-US" dirty="0" smtClean="0"/>
              <a:t>, during a thunderstorm.</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098" name="Picture 2"/>
          <p:cNvPicPr>
            <a:picLocks noGrp="1" noChangeAspect="1" noChangeArrowheads="1"/>
          </p:cNvPicPr>
          <p:nvPr>
            <p:ph idx="1"/>
          </p:nvPr>
        </p:nvPicPr>
        <p:blipFill>
          <a:blip r:embed="rId2"/>
          <a:srcRect l="13802" t="9674" r="11791"/>
          <a:stretch>
            <a:fillRect/>
          </a:stretch>
        </p:blipFill>
        <p:spPr bwMode="auto">
          <a:xfrm>
            <a:off x="0" y="228600"/>
            <a:ext cx="9144000" cy="6629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Rules (,)</a:t>
            </a:r>
            <a:endParaRPr lang="en-US" dirty="0"/>
          </a:p>
        </p:txBody>
      </p:sp>
      <p:sp>
        <p:nvSpPr>
          <p:cNvPr id="3" name="Content Placeholder 2"/>
          <p:cNvSpPr>
            <a:spLocks noGrp="1"/>
          </p:cNvSpPr>
          <p:nvPr>
            <p:ph idx="1"/>
          </p:nvPr>
        </p:nvSpPr>
        <p:spPr/>
        <p:txBody>
          <a:bodyPr>
            <a:normAutofit lnSpcReduction="10000"/>
          </a:bodyPr>
          <a:lstStyle/>
          <a:p>
            <a:pPr>
              <a:buNone/>
            </a:pPr>
            <a:r>
              <a:rPr lang="en-US" dirty="0" smtClean="0"/>
              <a:t>8. Use a comma </a:t>
            </a:r>
            <a:r>
              <a:rPr lang="en-US" b="1" u="sng" dirty="0" smtClean="0"/>
              <a:t>after the greeting of a friendly letter</a:t>
            </a:r>
            <a:r>
              <a:rPr lang="en-US" dirty="0" smtClean="0"/>
              <a:t> and </a:t>
            </a:r>
            <a:r>
              <a:rPr lang="en-US" b="1" u="sng" dirty="0" smtClean="0"/>
              <a:t>after the closing of a letter</a:t>
            </a:r>
            <a:r>
              <a:rPr lang="en-US" dirty="0" smtClean="0"/>
              <a:t>.</a:t>
            </a:r>
          </a:p>
          <a:p>
            <a:pPr>
              <a:buNone/>
            </a:pPr>
            <a:endParaRPr lang="en-US" dirty="0" smtClean="0"/>
          </a:p>
          <a:p>
            <a:pPr>
              <a:buNone/>
            </a:pPr>
            <a:r>
              <a:rPr lang="en-US" dirty="0" smtClean="0"/>
              <a:t>Example of a greeting: </a:t>
            </a:r>
          </a:p>
          <a:p>
            <a:pPr>
              <a:buNone/>
            </a:pPr>
            <a:r>
              <a:rPr lang="en-US" dirty="0" smtClean="0"/>
              <a:t>		Dear Uncle John,</a:t>
            </a:r>
          </a:p>
          <a:p>
            <a:pPr>
              <a:buNone/>
            </a:pPr>
            <a:endParaRPr lang="en-US" dirty="0" smtClean="0"/>
          </a:p>
          <a:p>
            <a:pPr>
              <a:buNone/>
            </a:pPr>
            <a:r>
              <a:rPr lang="en-US" dirty="0" smtClean="0"/>
              <a:t>Example of a closing: </a:t>
            </a:r>
          </a:p>
          <a:p>
            <a:pPr>
              <a:buNone/>
            </a:pPr>
            <a:r>
              <a:rPr lang="en-US" dirty="0" smtClean="0"/>
              <a:t>		Sincerely yours,</a:t>
            </a:r>
            <a:endParaRPr lang="en-US" dirty="0"/>
          </a:p>
        </p:txBody>
      </p:sp>
    </p:spTree>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Rules (,)</a:t>
            </a:r>
            <a:endParaRPr lang="en-US" dirty="0"/>
          </a:p>
        </p:txBody>
      </p:sp>
      <p:sp>
        <p:nvSpPr>
          <p:cNvPr id="3" name="Content Placeholder 2"/>
          <p:cNvSpPr>
            <a:spLocks noGrp="1"/>
          </p:cNvSpPr>
          <p:nvPr>
            <p:ph idx="1"/>
          </p:nvPr>
        </p:nvSpPr>
        <p:spPr/>
        <p:txBody>
          <a:bodyPr>
            <a:normAutofit/>
          </a:bodyPr>
          <a:lstStyle/>
          <a:p>
            <a:pPr>
              <a:buNone/>
            </a:pPr>
            <a:r>
              <a:rPr lang="en-US" dirty="0" smtClean="0"/>
              <a:t>9. Use a comma </a:t>
            </a:r>
            <a:r>
              <a:rPr lang="en-US" b="1" u="sng" dirty="0" smtClean="0"/>
              <a:t>to separate contrasting elements</a:t>
            </a:r>
            <a:r>
              <a:rPr lang="en-US" dirty="0" smtClean="0"/>
              <a:t> in a </a:t>
            </a:r>
            <a:r>
              <a:rPr lang="en-US" b="1" dirty="0" smtClean="0"/>
              <a:t>sentence</a:t>
            </a:r>
            <a:r>
              <a:rPr lang="en-US" dirty="0" smtClean="0"/>
              <a:t>.</a:t>
            </a:r>
          </a:p>
          <a:p>
            <a:pPr>
              <a:buNone/>
            </a:pPr>
            <a:endParaRPr lang="en-US" dirty="0" smtClean="0"/>
          </a:p>
          <a:p>
            <a:pPr>
              <a:buNone/>
            </a:pPr>
            <a:r>
              <a:rPr lang="en-US" dirty="0" smtClean="0"/>
              <a:t>Example: </a:t>
            </a:r>
          </a:p>
          <a:p>
            <a:pPr>
              <a:buNone/>
            </a:pPr>
            <a:r>
              <a:rPr lang="en-US" dirty="0" smtClean="0"/>
              <a:t>	Your speech needs strong arguments, not strong opinions, to convince me.</a:t>
            </a:r>
            <a:endParaRPr lang="en-US" b="1"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Rules (,)</a:t>
            </a:r>
            <a:endParaRPr lang="en-US" dirty="0"/>
          </a:p>
        </p:txBody>
      </p:sp>
      <p:sp>
        <p:nvSpPr>
          <p:cNvPr id="3" name="Content Placeholder 2"/>
          <p:cNvSpPr>
            <a:spLocks noGrp="1"/>
          </p:cNvSpPr>
          <p:nvPr>
            <p:ph idx="1"/>
          </p:nvPr>
        </p:nvSpPr>
        <p:spPr/>
        <p:txBody>
          <a:bodyPr>
            <a:normAutofit/>
          </a:bodyPr>
          <a:lstStyle/>
          <a:p>
            <a:pPr>
              <a:buNone/>
            </a:pPr>
            <a:r>
              <a:rPr lang="en-US" dirty="0" smtClean="0"/>
              <a:t>10. Use commas </a:t>
            </a:r>
            <a:r>
              <a:rPr lang="en-US" b="1" u="sng" dirty="0" smtClean="0"/>
              <a:t>to set off appositives</a:t>
            </a:r>
            <a:r>
              <a:rPr lang="en-US" dirty="0" smtClean="0"/>
              <a:t>—</a:t>
            </a:r>
            <a:r>
              <a:rPr lang="en-US" b="1" dirty="0" smtClean="0"/>
              <a:t>words</a:t>
            </a:r>
            <a:r>
              <a:rPr lang="en-US" dirty="0" smtClean="0"/>
              <a:t> or </a:t>
            </a:r>
            <a:r>
              <a:rPr lang="en-US" b="1" dirty="0" smtClean="0"/>
              <a:t>phrases</a:t>
            </a:r>
            <a:r>
              <a:rPr lang="en-US" dirty="0" smtClean="0"/>
              <a:t> </a:t>
            </a:r>
            <a:r>
              <a:rPr lang="en-US" b="1" dirty="0" smtClean="0"/>
              <a:t>that explain </a:t>
            </a:r>
            <a:r>
              <a:rPr lang="en-US" dirty="0" smtClean="0"/>
              <a:t>or </a:t>
            </a:r>
            <a:r>
              <a:rPr lang="en-US" b="1" dirty="0" smtClean="0"/>
              <a:t>identify the noun </a:t>
            </a:r>
            <a:r>
              <a:rPr lang="en-US" dirty="0" smtClean="0"/>
              <a:t>in a sentence.</a:t>
            </a:r>
          </a:p>
          <a:p>
            <a:pPr>
              <a:buNone/>
            </a:pPr>
            <a:endParaRPr lang="en-US" dirty="0" smtClean="0"/>
          </a:p>
          <a:p>
            <a:pPr>
              <a:buNone/>
            </a:pPr>
            <a:r>
              <a:rPr lang="en-US" dirty="0" smtClean="0"/>
              <a:t>Example: </a:t>
            </a:r>
          </a:p>
          <a:p>
            <a:pPr>
              <a:buNone/>
            </a:pPr>
            <a:r>
              <a:rPr lang="en-US" dirty="0" smtClean="0"/>
              <a:t>		My dog, a dachshund, is named Penny.</a:t>
            </a:r>
            <a:endParaRPr lang="en-US" b="1"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Practice</a:t>
            </a:r>
            <a:endParaRPr lang="en-US" dirty="0"/>
          </a:p>
        </p:txBody>
      </p:sp>
      <p:sp>
        <p:nvSpPr>
          <p:cNvPr id="4" name="Subtitle 3"/>
          <p:cNvSpPr>
            <a:spLocks noGrp="1"/>
          </p:cNvSpPr>
          <p:nvPr>
            <p:ph type="subTitle" idx="1"/>
          </p:nvPr>
        </p:nvSpPr>
        <p:spPr/>
        <p:txBody>
          <a:bodyPr/>
          <a:lstStyle/>
          <a:p>
            <a:r>
              <a:rPr lang="en-US" dirty="0" smtClean="0"/>
              <a:t>The following paragraph contains no commas or periods. Add commas and periods as needed.</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915400" cy="6858000"/>
          </a:xfrm>
        </p:spPr>
        <p:txBody>
          <a:bodyPr>
            <a:noAutofit/>
          </a:bodyPr>
          <a:lstStyle/>
          <a:p>
            <a:pPr indent="517525" algn="just">
              <a:buNone/>
            </a:pPr>
            <a:r>
              <a:rPr lang="en-US" sz="3600" dirty="0" smtClean="0"/>
              <a:t>Dr Newton Brown </a:t>
            </a:r>
            <a:r>
              <a:rPr lang="en-US" sz="3600" dirty="0" err="1" smtClean="0"/>
              <a:t>Jr</a:t>
            </a:r>
            <a:r>
              <a:rPr lang="en-US" sz="3600" dirty="0" smtClean="0"/>
              <a:t> a renowned chemist has held research positions for OPEC Phillips Petroleum Inc Edward L Smith Chemical Designs and R J Reynolds Co His thorough exhaustive research is recognized in academic circles as well as in the business community as the most well-designed reliable data available Unfortunately on July 6 1988 he retired after a brief but serious illness He lives in a secluded retirement community at 2401 Beach Drive Sarasota Springs Florida</a:t>
            </a:r>
            <a:endParaRPr lang="en-US" sz="3600"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Answer</a:t>
            </a:r>
            <a:endParaRPr lang="en-US" dirty="0"/>
          </a:p>
        </p:txBody>
      </p:sp>
      <p:sp>
        <p:nvSpPr>
          <p:cNvPr id="4" name="Subtitle 3"/>
          <p:cNvSpPr>
            <a:spLocks noGrp="1"/>
          </p:cNvSpPr>
          <p:nvPr>
            <p:ph type="subTitle" idx="1"/>
          </p:nvPr>
        </p:nvSpPr>
        <p:spPr/>
        <p:txBody>
          <a:bodyPr/>
          <a:lstStyle/>
          <a:p>
            <a:r>
              <a:rPr lang="en-US" dirty="0" smtClean="0"/>
              <a:t>Check your version against the following corrected paragraph.</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indent="517525" algn="just">
              <a:buNone/>
            </a:pPr>
            <a:r>
              <a:rPr lang="en-US" sz="3600" dirty="0" smtClean="0"/>
              <a:t>Dr. Newton Brown, Jr., a renowned chemist, has held research positions for OPEC, Phillips Petroleum Inc., Edward L. Smith Chemical Designs, and R. J. Reynolds Co. His thorough, exhaustive research is recognized in academic circles, as well as in the business community, as the most well-designed, reliable data available. Unfortunately, on July 6, 1988, he retired after a brief but serious illness. He lives in a secluded retirement community at 2401 Beach Drive, Sarasota Springs, Florida.</a:t>
            </a:r>
            <a:endParaRPr lang="en-US" sz="3600"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6000" b="1" dirty="0" smtClean="0"/>
              <a:t>Apostrophes</a:t>
            </a:r>
            <a:endParaRPr lang="en-US" sz="6000" b="1" dirty="0"/>
          </a:p>
        </p:txBody>
      </p:sp>
      <p:sp>
        <p:nvSpPr>
          <p:cNvPr id="4" name="Subtitle 3"/>
          <p:cNvSpPr>
            <a:spLocks noGrp="1"/>
          </p:cNvSpPr>
          <p:nvPr>
            <p:ph type="subTitle" idx="1"/>
          </p:nvPr>
        </p:nvSpPr>
        <p:spPr/>
        <p:txBody>
          <a:bodyPr/>
          <a:lstStyle/>
          <a:p>
            <a:endParaRPr lang="en-US"/>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b="1" u="sng" dirty="0" smtClean="0"/>
              <a:t>to show ownership</a:t>
            </a:r>
            <a:r>
              <a:rPr lang="en-US" b="1" dirty="0" smtClean="0"/>
              <a:t> </a:t>
            </a:r>
            <a:r>
              <a:rPr lang="en-US" dirty="0" smtClean="0"/>
              <a:t>or </a:t>
            </a:r>
            <a:r>
              <a:rPr lang="en-US" b="1" u="sng" dirty="0" smtClean="0"/>
              <a:t>relationships</a:t>
            </a:r>
            <a:r>
              <a:rPr lang="en-US" dirty="0" smtClean="0"/>
              <a:t>, </a:t>
            </a:r>
          </a:p>
          <a:p>
            <a:pPr marL="514350" indent="-514350">
              <a:buFont typeface="+mj-lt"/>
              <a:buAutoNum type="arabicPeriod"/>
            </a:pPr>
            <a:r>
              <a:rPr lang="en-US" b="1" u="sng" dirty="0" smtClean="0"/>
              <a:t>to show where letters have been omitted</a:t>
            </a:r>
            <a:r>
              <a:rPr lang="en-US" dirty="0" smtClean="0"/>
              <a:t> in</a:t>
            </a:r>
            <a:r>
              <a:rPr lang="en-US" b="1" u="sng" dirty="0" smtClean="0"/>
              <a:t>  </a:t>
            </a:r>
            <a:r>
              <a:rPr lang="en-US" dirty="0" smtClean="0"/>
              <a:t>a </a:t>
            </a:r>
            <a:r>
              <a:rPr lang="en-US" b="1" dirty="0" smtClean="0"/>
              <a:t>contraction</a:t>
            </a:r>
            <a:r>
              <a:rPr lang="en-US" dirty="0" smtClean="0"/>
              <a:t>, </a:t>
            </a:r>
          </a:p>
          <a:p>
            <a:pPr marL="514350" indent="-514350">
              <a:buFont typeface="+mj-lt"/>
              <a:buAutoNum type="arabicPeriod"/>
            </a:pPr>
            <a:r>
              <a:rPr lang="en-US" dirty="0" smtClean="0"/>
              <a:t>and </a:t>
            </a:r>
            <a:r>
              <a:rPr lang="en-US" b="1" u="sng" dirty="0" smtClean="0"/>
              <a:t>to form</a:t>
            </a:r>
            <a:r>
              <a:rPr lang="en-US" u="sng" dirty="0" smtClean="0"/>
              <a:t> </a:t>
            </a:r>
            <a:r>
              <a:rPr lang="en-US" b="1" u="sng" dirty="0" smtClean="0"/>
              <a:t>the plurals </a:t>
            </a:r>
            <a:r>
              <a:rPr lang="en-US" dirty="0" smtClean="0"/>
              <a:t>of </a:t>
            </a:r>
            <a:r>
              <a:rPr lang="en-US" b="1" dirty="0" smtClean="0"/>
              <a:t>numbers</a:t>
            </a:r>
            <a:r>
              <a:rPr lang="en-US" dirty="0" smtClean="0"/>
              <a:t> and </a:t>
            </a:r>
            <a:r>
              <a:rPr lang="en-US" b="1" dirty="0" smtClean="0"/>
              <a:t>letters</a:t>
            </a:r>
            <a:r>
              <a:rPr lang="en-US" dirty="0" smtClean="0"/>
              <a:t>.</a:t>
            </a:r>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2. Use an apostrophe in contractions.</a:t>
            </a:r>
            <a:endParaRPr lang="en-US" b="1" dirty="0"/>
          </a:p>
        </p:txBody>
      </p:sp>
      <p:sp>
        <p:nvSpPr>
          <p:cNvPr id="3" name="Content Placeholder 2"/>
          <p:cNvSpPr>
            <a:spLocks noGrp="1"/>
          </p:cNvSpPr>
          <p:nvPr>
            <p:ph idx="1"/>
          </p:nvPr>
        </p:nvSpPr>
        <p:spPr/>
        <p:txBody>
          <a:bodyPr/>
          <a:lstStyle/>
          <a:p>
            <a:r>
              <a:rPr lang="en-US" dirty="0" smtClean="0"/>
              <a:t>This tells the reader that a letter has been omitted.</a:t>
            </a:r>
          </a:p>
          <a:p>
            <a:pPr>
              <a:buNone/>
            </a:pPr>
            <a:endParaRPr lang="en-US" dirty="0" smtClean="0"/>
          </a:p>
          <a:p>
            <a:pPr>
              <a:buNone/>
            </a:pPr>
            <a:r>
              <a:rPr lang="en-US" dirty="0" smtClean="0"/>
              <a:t>Examples: </a:t>
            </a:r>
          </a:p>
          <a:p>
            <a:pPr>
              <a:buNone/>
            </a:pPr>
            <a:r>
              <a:rPr lang="en-US" dirty="0" smtClean="0"/>
              <a:t>				do not = </a:t>
            </a:r>
            <a:r>
              <a:rPr lang="en-US" b="1" dirty="0" smtClean="0"/>
              <a:t>don’t</a:t>
            </a:r>
          </a:p>
          <a:p>
            <a:pPr>
              <a:buNone/>
            </a:pPr>
            <a:r>
              <a:rPr lang="en-US" dirty="0" smtClean="0"/>
              <a:t>				I will = </a:t>
            </a:r>
            <a:r>
              <a:rPr lang="en-US" b="1" dirty="0" smtClean="0"/>
              <a:t>I’ll</a:t>
            </a:r>
          </a:p>
          <a:p>
            <a:pPr>
              <a:buNone/>
            </a:pPr>
            <a:r>
              <a:rPr lang="en-US" dirty="0" smtClean="0"/>
              <a:t>				it is = </a:t>
            </a:r>
            <a:r>
              <a:rPr lang="en-US" b="1" dirty="0" smtClean="0"/>
              <a:t>it’s</a:t>
            </a:r>
            <a:endParaRPr lang="en-US" b="1"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Vocabulary in Context</a:t>
            </a:r>
            <a:endParaRPr lang="en-US" b="1" dirty="0"/>
          </a:p>
        </p:txBody>
      </p:sp>
      <p:sp>
        <p:nvSpPr>
          <p:cNvPr id="3" name="Content Placeholder 2"/>
          <p:cNvSpPr>
            <a:spLocks noGrp="1"/>
          </p:cNvSpPr>
          <p:nvPr>
            <p:ph idx="1"/>
          </p:nvPr>
        </p:nvSpPr>
        <p:spPr/>
        <p:txBody>
          <a:bodyPr>
            <a:normAutofit/>
          </a:bodyPr>
          <a:lstStyle/>
          <a:p>
            <a:r>
              <a:rPr lang="en-US" dirty="0"/>
              <a:t>often </a:t>
            </a:r>
            <a:r>
              <a:rPr lang="en-US" dirty="0" smtClean="0"/>
              <a:t>included in the CSC exams in the vocabulary section</a:t>
            </a:r>
          </a:p>
          <a:p>
            <a:r>
              <a:rPr lang="en-US" dirty="0"/>
              <a:t>you will be asked to identify the meaning of vocabulary words </a:t>
            </a:r>
            <a:r>
              <a:rPr lang="en-US" dirty="0" smtClean="0"/>
              <a:t>used in sentences</a:t>
            </a:r>
          </a:p>
          <a:p>
            <a:r>
              <a:rPr lang="en-US" dirty="0"/>
              <a:t>is a good idea to be an active </a:t>
            </a:r>
            <a:r>
              <a:rPr lang="en-US" dirty="0" smtClean="0"/>
              <a:t>reader</a:t>
            </a:r>
          </a:p>
          <a:p>
            <a:pPr lvl="1"/>
            <a:r>
              <a:rPr lang="en-US" dirty="0" smtClean="0"/>
              <a:t>Books</a:t>
            </a:r>
          </a:p>
          <a:p>
            <a:pPr lvl="1"/>
            <a:r>
              <a:rPr lang="en-US" dirty="0" smtClean="0"/>
              <a:t>newspapers</a:t>
            </a:r>
            <a:endParaRPr lang="en-US" dirty="0"/>
          </a:p>
        </p:txBody>
      </p:sp>
    </p:spTree>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b="1" dirty="0" smtClean="0"/>
              <a:t>3. Use an apostrophe to form the plural of numbers and letters</a:t>
            </a:r>
            <a:endParaRPr lang="en-US" b="1" dirty="0"/>
          </a:p>
        </p:txBody>
      </p:sp>
      <p:sp>
        <p:nvSpPr>
          <p:cNvPr id="3" name="Content Placeholder 2"/>
          <p:cNvSpPr>
            <a:spLocks noGrp="1"/>
          </p:cNvSpPr>
          <p:nvPr>
            <p:ph idx="1"/>
          </p:nvPr>
        </p:nvSpPr>
        <p:spPr/>
        <p:txBody>
          <a:bodyPr/>
          <a:lstStyle/>
          <a:p>
            <a:pPr>
              <a:buNone/>
            </a:pPr>
            <a:endParaRPr lang="en-US" dirty="0" smtClean="0"/>
          </a:p>
          <a:p>
            <a:pPr>
              <a:buNone/>
            </a:pPr>
            <a:r>
              <a:rPr lang="en-US" dirty="0" smtClean="0"/>
              <a:t>Examples: </a:t>
            </a:r>
          </a:p>
          <a:p>
            <a:pPr>
              <a:buNone/>
            </a:pPr>
            <a:r>
              <a:rPr lang="en-US" dirty="0" smtClean="0"/>
              <a:t>		There are two </a:t>
            </a:r>
            <a:r>
              <a:rPr lang="en-US" b="1" u="sng" dirty="0" err="1" smtClean="0"/>
              <a:t>o’s</a:t>
            </a:r>
            <a:r>
              <a:rPr lang="en-US" dirty="0" smtClean="0"/>
              <a:t> and two </a:t>
            </a:r>
            <a:r>
              <a:rPr lang="en-US" b="1" u="sng" dirty="0" smtClean="0"/>
              <a:t>m’s</a:t>
            </a:r>
            <a:r>
              <a:rPr lang="en-US" dirty="0" smtClean="0"/>
              <a:t> in the word roommate.</a:t>
            </a:r>
          </a:p>
          <a:p>
            <a:endParaRPr lang="en-US" dirty="0" smtClean="0"/>
          </a:p>
          <a:p>
            <a:pPr>
              <a:buNone/>
            </a:pPr>
            <a:r>
              <a:rPr lang="en-US" dirty="0" smtClean="0"/>
              <a:t>		She chose four </a:t>
            </a:r>
            <a:r>
              <a:rPr lang="en-US" b="1" u="sng" dirty="0" err="1" smtClean="0"/>
              <a:t>a’s</a:t>
            </a:r>
            <a:r>
              <a:rPr lang="en-US" dirty="0" smtClean="0"/>
              <a:t> on the multiple choice exam.</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b="1" dirty="0" smtClean="0"/>
              <a:t>1. Use an apostrophe to show possession.</a:t>
            </a:r>
            <a:endParaRPr lang="en-US" b="1" dirty="0"/>
          </a:p>
        </p:txBody>
      </p:sp>
      <p:graphicFrame>
        <p:nvGraphicFramePr>
          <p:cNvPr id="4" name="Content Placeholder 3"/>
          <p:cNvGraphicFramePr>
            <a:graphicFrameLocks noGrp="1"/>
          </p:cNvGraphicFramePr>
          <p:nvPr>
            <p:ph idx="1"/>
          </p:nvPr>
        </p:nvGraphicFramePr>
        <p:xfrm>
          <a:off x="313768" y="1676400"/>
          <a:ext cx="8686800" cy="4206240"/>
        </p:xfrm>
        <a:graphic>
          <a:graphicData uri="http://schemas.openxmlformats.org/drawingml/2006/table">
            <a:tbl>
              <a:tblPr firstRow="1" bandRow="1">
                <a:tableStyleId>{5C22544A-7EE6-4342-B048-85BDC9FD1C3A}</a:tableStyleId>
              </a:tblPr>
              <a:tblGrid>
                <a:gridCol w="2895600"/>
                <a:gridCol w="2895600"/>
                <a:gridCol w="2895600"/>
              </a:tblGrid>
              <a:tr h="370840">
                <a:tc>
                  <a:txBody>
                    <a:bodyPr/>
                    <a:lstStyle/>
                    <a:p>
                      <a:r>
                        <a:rPr lang="en-US" sz="3600" b="1" kern="1200" baseline="0" dirty="0" smtClean="0">
                          <a:solidFill>
                            <a:schemeClr val="lt1"/>
                          </a:solidFill>
                          <a:latin typeface="+mn-lt"/>
                          <a:ea typeface="+mn-ea"/>
                          <a:cs typeface="+mn-cs"/>
                        </a:rPr>
                        <a:t>Singular Nouns </a:t>
                      </a:r>
                    </a:p>
                    <a:p>
                      <a:r>
                        <a:rPr lang="en-US" sz="3600" b="1" kern="1200" baseline="0" dirty="0" smtClean="0">
                          <a:solidFill>
                            <a:schemeClr val="lt1"/>
                          </a:solidFill>
                          <a:latin typeface="+mn-lt"/>
                          <a:ea typeface="+mn-ea"/>
                          <a:cs typeface="+mn-cs"/>
                        </a:rPr>
                        <a:t>Rule: add ’s</a:t>
                      </a:r>
                      <a:endParaRPr lang="en-US" sz="3600" dirty="0"/>
                    </a:p>
                  </a:txBody>
                  <a:tcPr/>
                </a:tc>
                <a:tc>
                  <a:txBody>
                    <a:bodyPr/>
                    <a:lstStyle/>
                    <a:p>
                      <a:r>
                        <a:rPr lang="en-US" sz="3600" b="1" kern="1200" baseline="0" dirty="0" smtClean="0">
                          <a:solidFill>
                            <a:schemeClr val="lt1"/>
                          </a:solidFill>
                          <a:latin typeface="+mn-lt"/>
                          <a:ea typeface="+mn-ea"/>
                          <a:cs typeface="+mn-cs"/>
                        </a:rPr>
                        <a:t>Plural Nouns ending in </a:t>
                      </a:r>
                      <a:r>
                        <a:rPr lang="en-US" sz="3600" b="1" i="1" kern="1200" baseline="0" dirty="0" smtClean="0">
                          <a:solidFill>
                            <a:schemeClr val="lt1"/>
                          </a:solidFill>
                          <a:latin typeface="+mn-lt"/>
                          <a:ea typeface="+mn-ea"/>
                          <a:cs typeface="+mn-cs"/>
                        </a:rPr>
                        <a:t>s</a:t>
                      </a:r>
                    </a:p>
                    <a:p>
                      <a:r>
                        <a:rPr lang="en-US" sz="3600" b="1" kern="1200" baseline="0" dirty="0" smtClean="0">
                          <a:solidFill>
                            <a:schemeClr val="lt1"/>
                          </a:solidFill>
                          <a:latin typeface="+mn-lt"/>
                          <a:ea typeface="+mn-ea"/>
                          <a:cs typeface="+mn-cs"/>
                        </a:rPr>
                        <a:t>Rule: add ’</a:t>
                      </a:r>
                      <a:endParaRPr lang="en-US" sz="3600" dirty="0"/>
                    </a:p>
                  </a:txBody>
                  <a:tcPr/>
                </a:tc>
                <a:tc>
                  <a:txBody>
                    <a:bodyPr/>
                    <a:lstStyle/>
                    <a:p>
                      <a:r>
                        <a:rPr lang="en-US" sz="3600" b="1" kern="1200" baseline="0" dirty="0" smtClean="0">
                          <a:solidFill>
                            <a:schemeClr val="lt1"/>
                          </a:solidFill>
                          <a:latin typeface="+mn-lt"/>
                          <a:ea typeface="+mn-ea"/>
                          <a:cs typeface="+mn-cs"/>
                        </a:rPr>
                        <a:t>Plural nouns not ending in </a:t>
                      </a:r>
                      <a:r>
                        <a:rPr lang="en-US" sz="3600" b="1" i="1" kern="1200" baseline="0" dirty="0" smtClean="0">
                          <a:solidFill>
                            <a:schemeClr val="lt1"/>
                          </a:solidFill>
                          <a:latin typeface="+mn-lt"/>
                          <a:ea typeface="+mn-ea"/>
                          <a:cs typeface="+mn-cs"/>
                        </a:rPr>
                        <a:t>s</a:t>
                      </a:r>
                    </a:p>
                    <a:p>
                      <a:r>
                        <a:rPr lang="en-US" sz="3600" b="1" kern="1200" baseline="0" dirty="0" smtClean="0">
                          <a:solidFill>
                            <a:schemeClr val="lt1"/>
                          </a:solidFill>
                          <a:latin typeface="+mn-lt"/>
                          <a:ea typeface="+mn-ea"/>
                          <a:cs typeface="+mn-cs"/>
                        </a:rPr>
                        <a:t>Rule: add ’s</a:t>
                      </a:r>
                      <a:endParaRPr lang="en-US" sz="3600" dirty="0"/>
                    </a:p>
                  </a:txBody>
                  <a:tcPr/>
                </a:tc>
              </a:tr>
              <a:tr h="370840">
                <a:tc>
                  <a:txBody>
                    <a:bodyPr/>
                    <a:lstStyle/>
                    <a:p>
                      <a:r>
                        <a:rPr lang="en-US" sz="3600" kern="1200" baseline="0" dirty="0" smtClean="0">
                          <a:solidFill>
                            <a:schemeClr val="dk1"/>
                          </a:solidFill>
                          <a:latin typeface="+mn-lt"/>
                          <a:ea typeface="+mn-ea"/>
                          <a:cs typeface="+mn-cs"/>
                        </a:rPr>
                        <a:t>boy’s</a:t>
                      </a:r>
                      <a:endParaRPr lang="en-US" sz="3600" dirty="0"/>
                    </a:p>
                  </a:txBody>
                  <a:tcPr/>
                </a:tc>
                <a:tc>
                  <a:txBody>
                    <a:bodyPr/>
                    <a:lstStyle/>
                    <a:p>
                      <a:r>
                        <a:rPr lang="en-US" sz="3600" kern="1200" baseline="0" dirty="0" smtClean="0">
                          <a:solidFill>
                            <a:schemeClr val="dk1"/>
                          </a:solidFill>
                          <a:latin typeface="+mn-lt"/>
                          <a:ea typeface="+mn-ea"/>
                          <a:cs typeface="+mn-cs"/>
                        </a:rPr>
                        <a:t>boys’</a:t>
                      </a:r>
                      <a:endParaRPr lang="en-US" sz="3600" dirty="0"/>
                    </a:p>
                  </a:txBody>
                  <a:tcPr/>
                </a:tc>
                <a:tc>
                  <a:txBody>
                    <a:bodyPr/>
                    <a:lstStyle/>
                    <a:p>
                      <a:r>
                        <a:rPr lang="en-US" sz="3600" kern="1200" baseline="0" dirty="0" smtClean="0">
                          <a:solidFill>
                            <a:schemeClr val="dk1"/>
                          </a:solidFill>
                          <a:latin typeface="+mn-lt"/>
                          <a:ea typeface="+mn-ea"/>
                          <a:cs typeface="+mn-cs"/>
                        </a:rPr>
                        <a:t>men’s</a:t>
                      </a:r>
                      <a:endParaRPr lang="en-US" sz="3600" dirty="0"/>
                    </a:p>
                  </a:txBody>
                  <a:tcPr/>
                </a:tc>
              </a:tr>
              <a:tr h="370840">
                <a:tc>
                  <a:txBody>
                    <a:bodyPr/>
                    <a:lstStyle/>
                    <a:p>
                      <a:r>
                        <a:rPr lang="en-US" sz="3600" kern="1200" baseline="0" dirty="0" smtClean="0">
                          <a:solidFill>
                            <a:schemeClr val="dk1"/>
                          </a:solidFill>
                          <a:latin typeface="+mn-lt"/>
                          <a:ea typeface="+mn-ea"/>
                          <a:cs typeface="+mn-cs"/>
                        </a:rPr>
                        <a:t>child’s</a:t>
                      </a:r>
                      <a:endParaRPr lang="en-US" sz="3600" dirty="0"/>
                    </a:p>
                  </a:txBody>
                  <a:tcPr/>
                </a:tc>
                <a:tc>
                  <a:txBody>
                    <a:bodyPr/>
                    <a:lstStyle/>
                    <a:p>
                      <a:r>
                        <a:rPr lang="en-US" sz="3600" kern="1200" baseline="0" dirty="0" smtClean="0">
                          <a:solidFill>
                            <a:schemeClr val="dk1"/>
                          </a:solidFill>
                          <a:latin typeface="+mn-lt"/>
                          <a:ea typeface="+mn-ea"/>
                          <a:cs typeface="+mn-cs"/>
                        </a:rPr>
                        <a:t>kids’</a:t>
                      </a:r>
                      <a:endParaRPr lang="en-US" sz="3600" dirty="0"/>
                    </a:p>
                  </a:txBody>
                  <a:tcPr/>
                </a:tc>
                <a:tc>
                  <a:txBody>
                    <a:bodyPr/>
                    <a:lstStyle/>
                    <a:p>
                      <a:r>
                        <a:rPr lang="en-US" sz="3600" kern="1200" baseline="0" dirty="0" smtClean="0">
                          <a:solidFill>
                            <a:schemeClr val="dk1"/>
                          </a:solidFill>
                          <a:latin typeface="+mn-lt"/>
                          <a:ea typeface="+mn-ea"/>
                          <a:cs typeface="+mn-cs"/>
                        </a:rPr>
                        <a:t>children’s</a:t>
                      </a:r>
                      <a:endParaRPr lang="en-US" sz="3600" dirty="0"/>
                    </a:p>
                  </a:txBody>
                  <a:tcPr/>
                </a:tc>
              </a:tr>
              <a:tr h="370840">
                <a:tc>
                  <a:txBody>
                    <a:bodyPr/>
                    <a:lstStyle/>
                    <a:p>
                      <a:r>
                        <a:rPr lang="en-US" sz="3600" kern="1200" baseline="0" dirty="0" smtClean="0">
                          <a:solidFill>
                            <a:schemeClr val="dk1"/>
                          </a:solidFill>
                          <a:latin typeface="+mn-lt"/>
                          <a:ea typeface="+mn-ea"/>
                          <a:cs typeface="+mn-cs"/>
                        </a:rPr>
                        <a:t>lady’s</a:t>
                      </a:r>
                      <a:endParaRPr lang="en-US" sz="3600" dirty="0"/>
                    </a:p>
                  </a:txBody>
                  <a:tcPr/>
                </a:tc>
                <a:tc>
                  <a:txBody>
                    <a:bodyPr/>
                    <a:lstStyle/>
                    <a:p>
                      <a:r>
                        <a:rPr lang="en-US" sz="3600" kern="1200" baseline="0" dirty="0" smtClean="0">
                          <a:solidFill>
                            <a:schemeClr val="dk1"/>
                          </a:solidFill>
                          <a:latin typeface="+mn-lt"/>
                          <a:ea typeface="+mn-ea"/>
                          <a:cs typeface="+mn-cs"/>
                        </a:rPr>
                        <a:t>ladies’</a:t>
                      </a:r>
                      <a:endParaRPr lang="en-US" sz="3600" dirty="0"/>
                    </a:p>
                  </a:txBody>
                  <a:tcPr/>
                </a:tc>
                <a:tc>
                  <a:txBody>
                    <a:bodyPr/>
                    <a:lstStyle/>
                    <a:p>
                      <a:r>
                        <a:rPr lang="en-US" sz="3600" kern="1200" baseline="0" dirty="0" smtClean="0">
                          <a:solidFill>
                            <a:schemeClr val="dk1"/>
                          </a:solidFill>
                          <a:latin typeface="+mn-lt"/>
                          <a:ea typeface="+mn-ea"/>
                          <a:cs typeface="+mn-cs"/>
                        </a:rPr>
                        <a:t>women’s</a:t>
                      </a:r>
                      <a:endParaRPr lang="en-US" sz="3600" dirty="0"/>
                    </a:p>
                  </a:txBody>
                  <a:tcPr/>
                </a:tc>
              </a:tr>
            </a:tbl>
          </a:graphicData>
        </a:graphic>
      </p:graphicFrame>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Practice</a:t>
            </a:r>
            <a:endParaRPr lang="en-US" dirty="0"/>
          </a:p>
        </p:txBody>
      </p:sp>
      <p:sp>
        <p:nvSpPr>
          <p:cNvPr id="3" name="Content Placeholder 2"/>
          <p:cNvSpPr>
            <a:spLocks noGrp="1"/>
          </p:cNvSpPr>
          <p:nvPr>
            <p:ph type="subTitle" idx="1"/>
          </p:nvPr>
        </p:nvSpPr>
        <p:spPr/>
        <p:txBody>
          <a:bodyPr/>
          <a:lstStyle/>
          <a:p>
            <a:r>
              <a:rPr lang="en-US" dirty="0" smtClean="0"/>
              <a:t>Choose the sentence that is punctuated correctly.</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Autofit/>
          </a:bodyPr>
          <a:lstStyle/>
          <a:p>
            <a:pPr>
              <a:buNone/>
            </a:pPr>
            <a:r>
              <a:rPr lang="en-US" dirty="0" smtClean="0"/>
              <a:t>1. a. The reviewers purpose for interviewing Dr. E. S. Sanders Jr. was to gather more information to include in the newspaper article.</a:t>
            </a:r>
          </a:p>
          <a:p>
            <a:pPr>
              <a:buNone/>
            </a:pPr>
            <a:r>
              <a:rPr lang="en-US" dirty="0" smtClean="0"/>
              <a:t>b. The reviewer’s purpose for interviewing Dr. E. S. Sanders, Jr. was to gather more information to include in the newspaper article.</a:t>
            </a:r>
          </a:p>
          <a:p>
            <a:pPr>
              <a:buNone/>
            </a:pPr>
            <a:r>
              <a:rPr lang="en-US" dirty="0" smtClean="0"/>
              <a:t>c. The reviewer’s purpose for interviewing Dr. E. S. sanders, Jr., was to gather more information to include in the newspaper article.</a:t>
            </a:r>
          </a:p>
          <a:p>
            <a:pPr>
              <a:buNone/>
            </a:pPr>
            <a:r>
              <a:rPr lang="en-US" dirty="0" smtClean="0"/>
              <a:t>d. The reviewer’s purpose for interviewing Dr. E. S. Sanders, Jr. was to gather more information, to include in the newspaper article.</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Autofit/>
          </a:bodyPr>
          <a:lstStyle/>
          <a:p>
            <a:pPr>
              <a:buNone/>
            </a:pPr>
            <a:r>
              <a:rPr lang="en-US" sz="3600" dirty="0" smtClean="0"/>
              <a:t>2. a. During the town board meeting Mr. Peterson volunteered to make a detailed list of community members who would help pick up litter, set up picnic tables, and distribute flyers for the opening of the town beach on May 31, 2003.</a:t>
            </a:r>
          </a:p>
          <a:p>
            <a:pPr>
              <a:buNone/>
            </a:pPr>
            <a:r>
              <a:rPr lang="en-US" sz="3600" dirty="0" smtClean="0"/>
              <a:t>b. During the town board meeting, Mr. Peterson volunteered to make a detailed list of community members who would help pick up litter set up picnic tables, and distribute flyers for the opening of the town beach on May 31 2003.</a:t>
            </a:r>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Autofit/>
          </a:bodyPr>
          <a:lstStyle/>
          <a:p>
            <a:pPr>
              <a:buNone/>
            </a:pPr>
            <a:r>
              <a:rPr lang="en-US" sz="3600" dirty="0" smtClean="0"/>
              <a:t>c. During the town board meeting, Mr. Peterson volunteered to make a detailed list of community members who would help pick up litter set up picnic tables and distribute flyers for the opening of the town beach on May 31 2003.</a:t>
            </a:r>
          </a:p>
          <a:p>
            <a:pPr>
              <a:buNone/>
            </a:pPr>
            <a:r>
              <a:rPr lang="en-US" sz="3600" dirty="0" smtClean="0"/>
              <a:t>d. During the town board meeting, Mr. Peterson volunteered to make a detailed list of community members who would help pick up litter, set up picnic tables, and distribute flyers for the opening of the town beach on May 31, 2003.</a:t>
            </a:r>
            <a:endParaRPr lang="en-US" sz="3600"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Autofit/>
          </a:bodyPr>
          <a:lstStyle/>
          <a:p>
            <a:pPr>
              <a:buNone/>
            </a:pPr>
            <a:r>
              <a:rPr lang="en-US" sz="3600" dirty="0" smtClean="0"/>
              <a:t>3. a. When all of the candidates were interviewed, it was determined that four people would be chosen to fill the openings left by this years retirements.</a:t>
            </a:r>
          </a:p>
          <a:p>
            <a:pPr>
              <a:buNone/>
            </a:pPr>
            <a:r>
              <a:rPr lang="en-US" sz="3600" dirty="0" smtClean="0"/>
              <a:t>b. When all of the candidates were interviewed, it was determined that four people would be chosen to fill the openings left by this year’s retirements.</a:t>
            </a:r>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Autofit/>
          </a:bodyPr>
          <a:lstStyle/>
          <a:p>
            <a:pPr>
              <a:buNone/>
            </a:pPr>
            <a:r>
              <a:rPr lang="en-US" sz="3600" dirty="0" smtClean="0"/>
              <a:t>c. When all of the candidate’s were interviewed it was determined that four people would be chosen to fill the openings left by this year’s retirements.</a:t>
            </a:r>
          </a:p>
          <a:p>
            <a:pPr>
              <a:buNone/>
            </a:pPr>
            <a:r>
              <a:rPr lang="en-US" sz="3600" dirty="0" smtClean="0"/>
              <a:t>d. When all of the candidate’s were interviewed, it was determined that four people would be chosen to fill the openings left by this years retirements.</a:t>
            </a:r>
            <a:endParaRPr lang="en-US" sz="3600"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Answers</a:t>
            </a:r>
            <a:endParaRPr lang="en-US" dirty="0"/>
          </a:p>
        </p:txBody>
      </p:sp>
      <p:sp>
        <p:nvSpPr>
          <p:cNvPr id="3" name="Content Placeholder 2"/>
          <p:cNvSpPr>
            <a:spLocks noGrp="1"/>
          </p:cNvSpPr>
          <p:nvPr>
            <p:ph idx="1"/>
          </p:nvPr>
        </p:nvSpPr>
        <p:spPr/>
        <p:txBody>
          <a:bodyPr/>
          <a:lstStyle/>
          <a:p>
            <a:pPr>
              <a:buNone/>
            </a:pPr>
            <a:r>
              <a:rPr lang="en-US" b="1" dirty="0" smtClean="0"/>
              <a:t>1. d.</a:t>
            </a:r>
          </a:p>
          <a:p>
            <a:pPr>
              <a:buNone/>
            </a:pPr>
            <a:r>
              <a:rPr lang="en-US" b="1" dirty="0" smtClean="0"/>
              <a:t>2. d.</a:t>
            </a:r>
          </a:p>
          <a:p>
            <a:pPr>
              <a:buNone/>
            </a:pPr>
            <a:r>
              <a:rPr lang="en-US" b="1" dirty="0" smtClean="0"/>
              <a:t>3. b.</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b="1" dirty="0" smtClean="0"/>
              <a:t>Verbs</a:t>
            </a:r>
            <a:endParaRPr lang="en-US" sz="4800" b="1" dirty="0"/>
          </a:p>
        </p:txBody>
      </p:sp>
      <p:sp>
        <p:nvSpPr>
          <p:cNvPr id="4" name="Subtitle 3"/>
          <p:cNvSpPr>
            <a:spLocks noGrp="1"/>
          </p:cNvSpPr>
          <p:nvPr>
            <p:ph type="subTitle" idx="1"/>
          </p:nvPr>
        </p:nvSpPr>
        <p:spPr/>
        <p:txBody>
          <a:bodyPr>
            <a:normAutofit/>
          </a:bodyPr>
          <a:lstStyle/>
          <a:p>
            <a:r>
              <a:rPr lang="en-US" sz="3600" i="1" dirty="0" smtClean="0"/>
              <a:t>The subject of a sentence</a:t>
            </a:r>
            <a:endParaRPr lang="en-US" sz="36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Tips </a:t>
            </a:r>
            <a:endParaRPr lang="en-US" b="1" dirty="0"/>
          </a:p>
        </p:txBody>
      </p:sp>
      <p:sp>
        <p:nvSpPr>
          <p:cNvPr id="3" name="Content Placeholder 2"/>
          <p:cNvSpPr>
            <a:spLocks noGrp="1"/>
          </p:cNvSpPr>
          <p:nvPr>
            <p:ph idx="1"/>
          </p:nvPr>
        </p:nvSpPr>
        <p:spPr/>
        <p:txBody>
          <a:bodyPr/>
          <a:lstStyle/>
          <a:p>
            <a:r>
              <a:rPr lang="en-US" dirty="0" smtClean="0"/>
              <a:t>you </a:t>
            </a:r>
            <a:r>
              <a:rPr lang="en-US" dirty="0"/>
              <a:t>can still tell something about the word by </a:t>
            </a:r>
            <a:r>
              <a:rPr lang="en-US" dirty="0" smtClean="0"/>
              <a:t>how it </a:t>
            </a:r>
            <a:r>
              <a:rPr lang="en-US" dirty="0"/>
              <a:t>is </a:t>
            </a:r>
            <a:r>
              <a:rPr lang="en-US" dirty="0" smtClean="0"/>
              <a:t>used</a:t>
            </a:r>
          </a:p>
          <a:p>
            <a:r>
              <a:rPr lang="en-US" dirty="0" smtClean="0"/>
              <a:t>by </a:t>
            </a:r>
            <a:r>
              <a:rPr lang="en-US" dirty="0"/>
              <a:t>examining the words and ideas </a:t>
            </a:r>
            <a:r>
              <a:rPr lang="en-US" dirty="0" smtClean="0"/>
              <a:t>surrounding it</a:t>
            </a:r>
          </a:p>
          <a:p>
            <a:r>
              <a:rPr lang="en-US" dirty="0"/>
              <a:t>you must look at the </a:t>
            </a:r>
            <a:r>
              <a:rPr lang="en-US" dirty="0" smtClean="0"/>
              <a:t>passage for </a:t>
            </a:r>
            <a:r>
              <a:rPr lang="en-US" dirty="0"/>
              <a:t>clues that will uncover the definition of the </a:t>
            </a:r>
            <a:r>
              <a:rPr lang="en-US" dirty="0" smtClean="0"/>
              <a:t>word </a:t>
            </a:r>
          </a:p>
        </p:txBody>
      </p:sp>
    </p:spTree>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smtClean="0"/>
              <a:t>The </a:t>
            </a:r>
            <a:r>
              <a:rPr lang="en-US" i="1" dirty="0" smtClean="0"/>
              <a:t>subject of a sentence</a:t>
            </a:r>
          </a:p>
          <a:p>
            <a:r>
              <a:rPr lang="en-US" i="1" dirty="0" smtClean="0"/>
              <a:t>who or what the sentence is about, the person or thing performing the action</a:t>
            </a:r>
          </a:p>
          <a:p>
            <a:r>
              <a:rPr lang="en-US" dirty="0" smtClean="0"/>
              <a:t>should agree with its verb in number. </a:t>
            </a:r>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Rules (v)</a:t>
            </a:r>
            <a:endParaRPr lang="en-US" dirty="0"/>
          </a:p>
        </p:txBody>
      </p:sp>
      <p:sp>
        <p:nvSpPr>
          <p:cNvPr id="3" name="Content Placeholder 2"/>
          <p:cNvSpPr>
            <a:spLocks noGrp="1"/>
          </p:cNvSpPr>
          <p:nvPr>
            <p:ph idx="1"/>
          </p:nvPr>
        </p:nvSpPr>
        <p:spPr/>
        <p:txBody>
          <a:bodyPr/>
          <a:lstStyle/>
          <a:p>
            <a:r>
              <a:rPr lang="en-US" dirty="0" smtClean="0"/>
              <a:t>if a subject is singular, the verb must be singular; </a:t>
            </a:r>
          </a:p>
          <a:p>
            <a:r>
              <a:rPr lang="en-US" dirty="0" smtClean="0"/>
              <a:t>if the subject is plural, the verb must be plural. </a:t>
            </a:r>
          </a:p>
          <a:p>
            <a:r>
              <a:rPr lang="en-US" dirty="0" smtClean="0"/>
              <a:t>If you are unsure whether a verb is singular or plural, use this simple test. </a:t>
            </a:r>
          </a:p>
          <a:p>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630362"/>
          </a:xfrm>
        </p:spPr>
        <p:txBody>
          <a:bodyPr>
            <a:noAutofit/>
          </a:bodyPr>
          <a:lstStyle/>
          <a:p>
            <a:pPr algn="l"/>
            <a:r>
              <a:rPr lang="en-US" sz="3600" dirty="0" smtClean="0"/>
              <a:t>Fill in the blanks below using the verb </a:t>
            </a:r>
            <a:r>
              <a:rPr lang="en-US" sz="3600" b="1" i="1" u="sng" dirty="0" smtClean="0"/>
              <a:t>speak</a:t>
            </a:r>
            <a:r>
              <a:rPr lang="en-US" sz="3600" i="1" dirty="0" smtClean="0"/>
              <a:t>. </a:t>
            </a:r>
            <a:endParaRPr lang="en-US" sz="3600" dirty="0"/>
          </a:p>
        </p:txBody>
      </p:sp>
      <p:sp>
        <p:nvSpPr>
          <p:cNvPr id="3" name="Content Placeholder 2"/>
          <p:cNvSpPr>
            <a:spLocks noGrp="1"/>
          </p:cNvSpPr>
          <p:nvPr>
            <p:ph idx="1"/>
          </p:nvPr>
        </p:nvSpPr>
        <p:spPr>
          <a:xfrm>
            <a:off x="457200" y="1828800"/>
            <a:ext cx="8229600" cy="5029200"/>
          </a:xfrm>
        </p:spPr>
        <p:txBody>
          <a:bodyPr>
            <a:normAutofit/>
          </a:bodyPr>
          <a:lstStyle/>
          <a:p>
            <a:pPr>
              <a:buNone/>
            </a:pPr>
            <a:r>
              <a:rPr lang="en-US" i="1" dirty="0" smtClean="0"/>
              <a:t>Be sure that it agrees </a:t>
            </a:r>
            <a:r>
              <a:rPr lang="en-US" dirty="0" smtClean="0"/>
              <a:t>with the subject.</a:t>
            </a:r>
          </a:p>
          <a:p>
            <a:pPr>
              <a:buNone/>
            </a:pPr>
            <a:r>
              <a:rPr lang="en-US" dirty="0" smtClean="0"/>
              <a:t>1. He ________. (The correct form of the verb in this sentence would be singular because the subject—</a:t>
            </a:r>
            <a:r>
              <a:rPr lang="en-US" i="1" dirty="0" smtClean="0"/>
              <a:t>he—is singular. The sentence, written correctly, would be: He speaks.)</a:t>
            </a:r>
          </a:p>
          <a:p>
            <a:pPr>
              <a:buNone/>
            </a:pPr>
            <a:r>
              <a:rPr lang="en-US" dirty="0" smtClean="0"/>
              <a:t>2. They ________. (The correct form of the verb in this sentence would be plural because the subject— </a:t>
            </a:r>
            <a:r>
              <a:rPr lang="en-US" i="1" dirty="0" smtClean="0"/>
              <a:t>they—is plural. The sentence, written correctly, would be: They speak.)</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630362"/>
          </a:xfrm>
        </p:spPr>
        <p:txBody>
          <a:bodyPr>
            <a:noAutofit/>
          </a:bodyPr>
          <a:lstStyle/>
          <a:p>
            <a:pPr algn="l"/>
            <a:r>
              <a:rPr lang="en-US" sz="3600" dirty="0" smtClean="0"/>
              <a:t>Fill in the blanks below using the following verb:</a:t>
            </a:r>
            <a:endParaRPr lang="en-US" sz="3600" dirty="0"/>
          </a:p>
        </p:txBody>
      </p:sp>
      <p:sp>
        <p:nvSpPr>
          <p:cNvPr id="3" name="Content Placeholder 2"/>
          <p:cNvSpPr>
            <a:spLocks noGrp="1"/>
          </p:cNvSpPr>
          <p:nvPr>
            <p:ph idx="1"/>
          </p:nvPr>
        </p:nvSpPr>
        <p:spPr>
          <a:xfrm>
            <a:off x="457200" y="2209800"/>
            <a:ext cx="8229600" cy="3916363"/>
          </a:xfrm>
        </p:spPr>
        <p:txBody>
          <a:bodyPr>
            <a:normAutofit/>
          </a:bodyPr>
          <a:lstStyle/>
          <a:p>
            <a:r>
              <a:rPr lang="en-US" b="1" i="1" u="sng" dirty="0" smtClean="0"/>
              <a:t>sing</a:t>
            </a:r>
            <a:r>
              <a:rPr lang="en-US" i="1" dirty="0" smtClean="0"/>
              <a:t>, </a:t>
            </a:r>
            <a:r>
              <a:rPr lang="en-US" b="1" i="1" u="sng" dirty="0" smtClean="0"/>
              <a:t>write</a:t>
            </a:r>
            <a:r>
              <a:rPr lang="en-US" i="1" dirty="0" smtClean="0"/>
              <a:t>, </a:t>
            </a:r>
            <a:r>
              <a:rPr lang="en-US" b="1" i="1" u="sng" dirty="0" smtClean="0"/>
              <a:t>think</a:t>
            </a:r>
            <a:r>
              <a:rPr lang="en-US" i="1" dirty="0" smtClean="0"/>
              <a:t> or </a:t>
            </a:r>
            <a:r>
              <a:rPr lang="en-US" b="1" i="1" u="sng" dirty="0" smtClean="0"/>
              <a:t>plan</a:t>
            </a:r>
            <a:r>
              <a:rPr lang="en-US" i="1" dirty="0" smtClean="0"/>
              <a:t>)</a:t>
            </a:r>
            <a:endParaRPr lang="en-US" dirty="0" smtClean="0"/>
          </a:p>
          <a:p>
            <a:pPr>
              <a:buNone/>
            </a:pPr>
            <a:endParaRPr lang="en-US" dirty="0" smtClean="0"/>
          </a:p>
          <a:p>
            <a:pPr>
              <a:buNone/>
            </a:pPr>
            <a:r>
              <a:rPr lang="en-US" dirty="0" smtClean="0"/>
              <a:t>	He ________. </a:t>
            </a:r>
            <a:endParaRPr lang="en-US" i="1" dirty="0" smtClean="0"/>
          </a:p>
          <a:p>
            <a:pPr>
              <a:buNone/>
            </a:pPr>
            <a:r>
              <a:rPr lang="en-US" dirty="0" smtClean="0"/>
              <a:t>	They ________. </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Rules (</a:t>
            </a:r>
            <a:r>
              <a:rPr lang="en-US" dirty="0" err="1" smtClean="0"/>
              <a:t>subject+verb</a:t>
            </a:r>
            <a:r>
              <a:rPr lang="en-US" dirty="0" smtClean="0"/>
              <a:t>)</a:t>
            </a:r>
            <a:endParaRPr lang="en-US" dirty="0"/>
          </a:p>
        </p:txBody>
      </p:sp>
      <p:sp>
        <p:nvSpPr>
          <p:cNvPr id="3" name="Content Placeholder 2"/>
          <p:cNvSpPr>
            <a:spLocks noGrp="1"/>
          </p:cNvSpPr>
          <p:nvPr>
            <p:ph idx="1"/>
          </p:nvPr>
        </p:nvSpPr>
        <p:spPr/>
        <p:txBody>
          <a:bodyPr/>
          <a:lstStyle/>
          <a:p>
            <a:pPr>
              <a:buNone/>
            </a:pPr>
            <a:r>
              <a:rPr lang="en-US" dirty="0" smtClean="0"/>
              <a:t>1. a </a:t>
            </a:r>
            <a:r>
              <a:rPr lang="en-US" b="1" u="sng" dirty="0" smtClean="0"/>
              <a:t>verb</a:t>
            </a:r>
            <a:r>
              <a:rPr lang="en-US" dirty="0" smtClean="0"/>
              <a:t> ending with </a:t>
            </a:r>
            <a:r>
              <a:rPr lang="en-US" b="1" i="1" u="sng" dirty="0" smtClean="0"/>
              <a:t>s</a:t>
            </a:r>
            <a:r>
              <a:rPr lang="en-US" i="1" dirty="0" smtClean="0"/>
              <a:t> is usually a sign of the </a:t>
            </a:r>
            <a:r>
              <a:rPr lang="en-US" b="1" i="1" u="sng" dirty="0" smtClean="0"/>
              <a:t>singular form of the </a:t>
            </a:r>
            <a:r>
              <a:rPr lang="en-US" b="1" u="sng" dirty="0" smtClean="0"/>
              <a:t>verb</a:t>
            </a:r>
            <a:r>
              <a:rPr lang="en-US" dirty="0" smtClean="0"/>
              <a:t>, and there would be a </a:t>
            </a:r>
            <a:r>
              <a:rPr lang="en-US" b="1" u="sng" dirty="0" smtClean="0"/>
              <a:t>singular subject in the sentence</a:t>
            </a:r>
            <a:r>
              <a:rPr lang="en-US" dirty="0" smtClean="0"/>
              <a:t>. </a:t>
            </a:r>
          </a:p>
          <a:p>
            <a:pPr>
              <a:buNone/>
            </a:pPr>
            <a:r>
              <a:rPr lang="en-US" dirty="0" smtClean="0"/>
              <a:t>2. a </a:t>
            </a:r>
            <a:r>
              <a:rPr lang="en-US" b="1" u="sng" dirty="0" smtClean="0"/>
              <a:t>subject</a:t>
            </a:r>
            <a:r>
              <a:rPr lang="en-US" dirty="0" smtClean="0"/>
              <a:t> ending with </a:t>
            </a:r>
            <a:r>
              <a:rPr lang="en-US" b="1" i="1" u="sng" dirty="0" smtClean="0"/>
              <a:t>s</a:t>
            </a:r>
            <a:r>
              <a:rPr lang="en-US" i="1" dirty="0" smtClean="0"/>
              <a:t> is the sign </a:t>
            </a:r>
            <a:r>
              <a:rPr lang="en-US" dirty="0" smtClean="0"/>
              <a:t>of a </a:t>
            </a:r>
            <a:r>
              <a:rPr lang="en-US" b="1" u="sng" dirty="0" smtClean="0"/>
              <a:t>plural subject</a:t>
            </a:r>
            <a:r>
              <a:rPr lang="en-US" dirty="0" smtClean="0"/>
              <a:t>, and the </a:t>
            </a:r>
            <a:r>
              <a:rPr lang="en-US" b="1" u="sng" dirty="0" smtClean="0"/>
              <a:t>verb in the sentence would be plural</a:t>
            </a:r>
            <a:r>
              <a:rPr lang="en-US" dirty="0" smtClean="0"/>
              <a:t>.</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Rules (</a:t>
            </a:r>
            <a:r>
              <a:rPr lang="en-US" dirty="0" err="1" smtClean="0"/>
              <a:t>subject+verb</a:t>
            </a:r>
            <a:r>
              <a:rPr lang="en-US" dirty="0" smtClean="0"/>
              <a:t>)</a:t>
            </a:r>
            <a:endParaRPr lang="en-US" dirty="0"/>
          </a:p>
        </p:txBody>
      </p:sp>
      <p:sp>
        <p:nvSpPr>
          <p:cNvPr id="3" name="Content Placeholder 2"/>
          <p:cNvSpPr>
            <a:spLocks noGrp="1"/>
          </p:cNvSpPr>
          <p:nvPr>
            <p:ph idx="1"/>
          </p:nvPr>
        </p:nvSpPr>
        <p:spPr/>
        <p:txBody>
          <a:bodyPr/>
          <a:lstStyle/>
          <a:p>
            <a:pPr>
              <a:buNone/>
            </a:pPr>
            <a:r>
              <a:rPr lang="en-US" dirty="0" smtClean="0"/>
              <a:t>3. If a sentence includes a </a:t>
            </a:r>
            <a:r>
              <a:rPr lang="en-US" b="1" dirty="0" smtClean="0"/>
              <a:t>verb phrase </a:t>
            </a:r>
            <a:r>
              <a:rPr lang="en-US" dirty="0" smtClean="0"/>
              <a:t>(a main verb and one or more helping verbs), </a:t>
            </a:r>
            <a:r>
              <a:rPr lang="en-US" b="1" dirty="0" smtClean="0"/>
              <a:t>the helping verb</a:t>
            </a:r>
            <a:r>
              <a:rPr lang="en-US" dirty="0" smtClean="0"/>
              <a:t> (a verb that helps the main verb express action or make a statement) has to agree with the </a:t>
            </a:r>
            <a:r>
              <a:rPr lang="en-US" b="1" u="sng" dirty="0" smtClean="0"/>
              <a:t>subject</a:t>
            </a:r>
            <a:r>
              <a:rPr lang="en-US" dirty="0" smtClean="0"/>
              <a:t>.</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Content Placeholder 2"/>
          <p:cNvSpPr>
            <a:spLocks noGrp="1"/>
          </p:cNvSpPr>
          <p:nvPr>
            <p:ph idx="1"/>
          </p:nvPr>
        </p:nvSpPr>
        <p:spPr/>
        <p:txBody>
          <a:bodyPr/>
          <a:lstStyle/>
          <a:p>
            <a:pPr>
              <a:buNone/>
            </a:pPr>
            <a:r>
              <a:rPr lang="en-US" dirty="0" smtClean="0"/>
              <a:t>The </a:t>
            </a:r>
            <a:r>
              <a:rPr lang="en-US" b="1" dirty="0" smtClean="0"/>
              <a:t>gymnast is performing.</a:t>
            </a:r>
          </a:p>
          <a:p>
            <a:pPr>
              <a:buNone/>
            </a:pPr>
            <a:r>
              <a:rPr lang="en-US" dirty="0" smtClean="0"/>
              <a:t>The </a:t>
            </a:r>
            <a:r>
              <a:rPr lang="en-US" b="1" dirty="0" smtClean="0"/>
              <a:t>gymnasts are performing.</a:t>
            </a:r>
          </a:p>
          <a:p>
            <a:pPr>
              <a:buNone/>
            </a:pPr>
            <a:r>
              <a:rPr lang="en-US" dirty="0" smtClean="0"/>
              <a:t>The new </a:t>
            </a:r>
            <a:r>
              <a:rPr lang="en-US" b="1" dirty="0" smtClean="0"/>
              <a:t>schedule has interfered with our plans.</a:t>
            </a:r>
          </a:p>
          <a:p>
            <a:pPr>
              <a:buNone/>
            </a:pPr>
            <a:r>
              <a:rPr lang="en-US" dirty="0" smtClean="0"/>
              <a:t>The new </a:t>
            </a:r>
            <a:r>
              <a:rPr lang="en-US" b="1" dirty="0" smtClean="0"/>
              <a:t>schedules have interfered with our plans.</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Practice</a:t>
            </a:r>
            <a:endParaRPr lang="en-US" dirty="0"/>
          </a:p>
        </p:txBody>
      </p:sp>
      <p:sp>
        <p:nvSpPr>
          <p:cNvPr id="3" name="Content Placeholder 2"/>
          <p:cNvSpPr>
            <a:spLocks noGrp="1"/>
          </p:cNvSpPr>
          <p:nvPr>
            <p:ph idx="1"/>
          </p:nvPr>
        </p:nvSpPr>
        <p:spPr/>
        <p:txBody>
          <a:bodyPr>
            <a:normAutofit lnSpcReduction="10000"/>
          </a:bodyPr>
          <a:lstStyle/>
          <a:p>
            <a:pPr>
              <a:buNone/>
            </a:pPr>
            <a:r>
              <a:rPr lang="en-US" dirty="0" smtClean="0"/>
              <a:t>The subjects and verbs in this list are in agreement. Identify the singular subject-verb pairs with an </a:t>
            </a:r>
            <a:r>
              <a:rPr lang="en-US" b="1" i="1" u="sng" dirty="0" smtClean="0"/>
              <a:t>S</a:t>
            </a:r>
            <a:r>
              <a:rPr lang="en-US" i="1" dirty="0" smtClean="0"/>
              <a:t> </a:t>
            </a:r>
            <a:r>
              <a:rPr lang="en-US" dirty="0" smtClean="0"/>
              <a:t>and the plural with a </a:t>
            </a:r>
            <a:r>
              <a:rPr lang="en-US" b="1" i="1" u="sng" dirty="0" smtClean="0"/>
              <a:t>P</a:t>
            </a:r>
            <a:r>
              <a:rPr lang="en-US" i="1" dirty="0" smtClean="0"/>
              <a:t>.</a:t>
            </a:r>
          </a:p>
          <a:p>
            <a:pPr>
              <a:buNone/>
            </a:pPr>
            <a:r>
              <a:rPr lang="en-US" b="1" dirty="0" smtClean="0"/>
              <a:t>________ 1. birds fly</a:t>
            </a:r>
          </a:p>
          <a:p>
            <a:pPr>
              <a:buNone/>
            </a:pPr>
            <a:r>
              <a:rPr lang="en-US" b="1" dirty="0" smtClean="0"/>
              <a:t>________ 2. wind howls</a:t>
            </a:r>
          </a:p>
          <a:p>
            <a:pPr>
              <a:buNone/>
            </a:pPr>
            <a:r>
              <a:rPr lang="en-US" b="1" dirty="0" smtClean="0"/>
              <a:t>________ 3. members meet</a:t>
            </a:r>
          </a:p>
          <a:p>
            <a:pPr>
              <a:buNone/>
            </a:pPr>
            <a:r>
              <a:rPr lang="en-US" b="1" dirty="0" smtClean="0"/>
              <a:t>________ 4. Jack knows</a:t>
            </a:r>
          </a:p>
          <a:p>
            <a:pPr>
              <a:buNone/>
            </a:pPr>
            <a:r>
              <a:rPr lang="en-US" b="1" dirty="0" smtClean="0"/>
              <a:t>________ 5. motor runs</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Answers</a:t>
            </a:r>
            <a:endParaRPr lang="en-US" dirty="0"/>
          </a:p>
        </p:txBody>
      </p:sp>
      <p:sp>
        <p:nvSpPr>
          <p:cNvPr id="3" name="Content Placeholder 2"/>
          <p:cNvSpPr>
            <a:spLocks noGrp="1"/>
          </p:cNvSpPr>
          <p:nvPr>
            <p:ph idx="1"/>
          </p:nvPr>
        </p:nvSpPr>
        <p:spPr/>
        <p:txBody>
          <a:bodyPr/>
          <a:lstStyle/>
          <a:p>
            <a:r>
              <a:rPr lang="en-US" b="1" dirty="0" smtClean="0"/>
              <a:t>1. P</a:t>
            </a:r>
          </a:p>
          <a:p>
            <a:r>
              <a:rPr lang="en-US" b="1" dirty="0" smtClean="0"/>
              <a:t>2. S</a:t>
            </a:r>
          </a:p>
          <a:p>
            <a:r>
              <a:rPr lang="en-US" b="1" dirty="0" smtClean="0"/>
              <a:t>3. P</a:t>
            </a:r>
          </a:p>
          <a:p>
            <a:r>
              <a:rPr lang="en-US" b="1" dirty="0" smtClean="0"/>
              <a:t>4. S</a:t>
            </a:r>
          </a:p>
          <a:p>
            <a:r>
              <a:rPr lang="en-US" b="1" dirty="0" smtClean="0"/>
              <a:t>5. S</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Practice</a:t>
            </a:r>
            <a:endParaRPr lang="en-US" dirty="0"/>
          </a:p>
        </p:txBody>
      </p:sp>
      <p:sp>
        <p:nvSpPr>
          <p:cNvPr id="3" name="Content Placeholder 2"/>
          <p:cNvSpPr>
            <a:spLocks noGrp="1"/>
          </p:cNvSpPr>
          <p:nvPr>
            <p:ph idx="1"/>
          </p:nvPr>
        </p:nvSpPr>
        <p:spPr/>
        <p:txBody>
          <a:bodyPr/>
          <a:lstStyle/>
          <a:p>
            <a:r>
              <a:rPr lang="en-US" b="1" dirty="0" smtClean="0"/>
              <a:t>Choose the correct verb for each of the following sentences. Remember that the verbs have to be in agreement with their subjects.</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PH" dirty="0" smtClean="0"/>
              <a:t>Exercise No. 1</a:t>
            </a:r>
            <a:endParaRPr lang="en-PH" dirty="0"/>
          </a:p>
        </p:txBody>
      </p:sp>
      <p:sp>
        <p:nvSpPr>
          <p:cNvPr id="4" name="Subtitle 3"/>
          <p:cNvSpPr>
            <a:spLocks noGrp="1"/>
          </p:cNvSpPr>
          <p:nvPr>
            <p:ph type="subTitle" idx="1"/>
          </p:nvPr>
        </p:nvSpPr>
        <p:spPr/>
        <p:txBody>
          <a:bodyPr/>
          <a:lstStyle/>
          <a:p>
            <a:endParaRPr lang="en-PH"/>
          </a:p>
        </p:txBody>
      </p:sp>
    </p:spTree>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b="1" dirty="0" smtClean="0"/>
              <a:t>1. The flowers (were/was) arranged carefully.</a:t>
            </a:r>
          </a:p>
          <a:p>
            <a:pPr>
              <a:buNone/>
            </a:pPr>
            <a:r>
              <a:rPr lang="en-US" b="1" dirty="0" smtClean="0"/>
              <a:t>2. The meeting (starts/start) promptly at 10:00.</a:t>
            </a:r>
          </a:p>
          <a:p>
            <a:pPr>
              <a:buNone/>
            </a:pPr>
            <a:r>
              <a:rPr lang="en-US" b="1" dirty="0" smtClean="0"/>
              <a:t>3. That decision (changes/change) everything.</a:t>
            </a:r>
          </a:p>
          <a:p>
            <a:pPr>
              <a:buNone/>
            </a:pPr>
            <a:r>
              <a:rPr lang="en-US" b="1" dirty="0" smtClean="0"/>
              <a:t>4. Computers (saves/save) time.</a:t>
            </a:r>
          </a:p>
          <a:p>
            <a:pPr>
              <a:buNone/>
            </a:pPr>
            <a:r>
              <a:rPr lang="en-US" b="1" dirty="0" smtClean="0"/>
              <a:t>5. Lightning (strikes/strike) indiscriminately</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Answers</a:t>
            </a:r>
            <a:endParaRPr lang="en-US" dirty="0"/>
          </a:p>
        </p:txBody>
      </p:sp>
      <p:sp>
        <p:nvSpPr>
          <p:cNvPr id="3" name="Content Placeholder 2"/>
          <p:cNvSpPr>
            <a:spLocks noGrp="1"/>
          </p:cNvSpPr>
          <p:nvPr>
            <p:ph idx="1"/>
          </p:nvPr>
        </p:nvSpPr>
        <p:spPr/>
        <p:txBody>
          <a:bodyPr/>
          <a:lstStyle/>
          <a:p>
            <a:pPr>
              <a:buNone/>
            </a:pPr>
            <a:r>
              <a:rPr lang="en-US" b="1" dirty="0" smtClean="0"/>
              <a:t>1. were</a:t>
            </a:r>
          </a:p>
          <a:p>
            <a:pPr>
              <a:buNone/>
            </a:pPr>
            <a:r>
              <a:rPr lang="en-US" b="1" dirty="0" smtClean="0"/>
              <a:t>2. starts</a:t>
            </a:r>
          </a:p>
          <a:p>
            <a:pPr>
              <a:buNone/>
            </a:pPr>
            <a:r>
              <a:rPr lang="en-US" b="1" dirty="0" smtClean="0"/>
              <a:t>3. changes</a:t>
            </a:r>
          </a:p>
          <a:p>
            <a:pPr>
              <a:buNone/>
            </a:pPr>
            <a:r>
              <a:rPr lang="en-US" b="1" dirty="0" smtClean="0"/>
              <a:t>4. save</a:t>
            </a:r>
          </a:p>
          <a:p>
            <a:pPr>
              <a:buNone/>
            </a:pPr>
            <a:r>
              <a:rPr lang="en-US" b="1" dirty="0" smtClean="0"/>
              <a:t>5. strikes</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b="1" dirty="0" smtClean="0"/>
              <a:t>Agreement When Using Pronoun Subjects</a:t>
            </a:r>
            <a:endParaRPr lang="en-US" dirty="0"/>
          </a:p>
        </p:txBody>
      </p:sp>
      <p:sp>
        <p:nvSpPr>
          <p:cNvPr id="4" name="Subtitle 3"/>
          <p:cNvSpPr>
            <a:spLocks noGrp="1"/>
          </p:cNvSpPr>
          <p:nvPr>
            <p:ph type="subTitle" idx="1"/>
          </p:nvPr>
        </p:nvSpPr>
        <p:spPr/>
        <p:txBody>
          <a:bodyPr/>
          <a:lstStyle/>
          <a:p>
            <a:endParaRPr lang="en-US"/>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Few people have trouble matching noun subjects and verbs, </a:t>
            </a:r>
            <a:r>
              <a:rPr lang="en-US" b="1" u="sng" dirty="0" smtClean="0"/>
              <a:t>but pronouns are sometimes difficult for even the most sophisticated writers</a:t>
            </a:r>
            <a:r>
              <a:rPr lang="en-US" dirty="0" smtClean="0"/>
              <a:t>. </a:t>
            </a:r>
          </a:p>
          <a:p>
            <a:r>
              <a:rPr lang="en-US" dirty="0" smtClean="0"/>
              <a:t>Some pronouns are always singular; </a:t>
            </a:r>
          </a:p>
          <a:p>
            <a:r>
              <a:rPr lang="en-US" dirty="0" smtClean="0"/>
              <a:t>others are always plural.</a:t>
            </a:r>
          </a:p>
          <a:p>
            <a:r>
              <a:rPr lang="en-US" dirty="0" smtClean="0"/>
              <a:t>Still others can be either singular or plural, depending on the usage.</a:t>
            </a:r>
            <a:endParaRPr lang="en-US" b="1"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Always Singular Pronouns</a:t>
            </a:r>
            <a:endParaRPr lang="en-US" b="1" dirty="0"/>
          </a:p>
        </p:txBody>
      </p:sp>
      <p:pic>
        <p:nvPicPr>
          <p:cNvPr id="2050" name="Picture 2"/>
          <p:cNvPicPr>
            <a:picLocks noGrp="1" noChangeAspect="1" noChangeArrowheads="1"/>
          </p:cNvPicPr>
          <p:nvPr>
            <p:ph idx="1"/>
          </p:nvPr>
        </p:nvPicPr>
        <p:blipFill>
          <a:blip r:embed="rId2"/>
          <a:srcRect l="11791" t="26938" r="35923" b="41073"/>
          <a:stretch>
            <a:fillRect/>
          </a:stretch>
        </p:blipFill>
        <p:spPr bwMode="auto">
          <a:xfrm>
            <a:off x="1295400" y="1577787"/>
            <a:ext cx="6360695" cy="4648200"/>
          </a:xfrm>
          <a:prstGeom prst="rect">
            <a:avLst/>
          </a:prstGeom>
          <a:noFill/>
          <a:ln w="9525">
            <a:noFill/>
            <a:miter lim="800000"/>
            <a:headEnd/>
            <a:tailEnd/>
          </a:ln>
          <a:effectLst/>
        </p:spPr>
      </p:pic>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pPr>
              <a:buNone/>
            </a:pPr>
            <a:r>
              <a:rPr lang="en-US" b="1" u="sng" dirty="0" smtClean="0"/>
              <a:t>Neither</a:t>
            </a:r>
            <a:r>
              <a:rPr lang="en-US" dirty="0" smtClean="0"/>
              <a:t> of them </a:t>
            </a:r>
            <a:r>
              <a:rPr lang="en-US" b="1" i="1" u="sng" dirty="0" smtClean="0"/>
              <a:t>has</a:t>
            </a:r>
            <a:r>
              <a:rPr lang="en-US" i="1" dirty="0" smtClean="0"/>
              <a:t> been to Chicago   </a:t>
            </a:r>
          </a:p>
          <a:p>
            <a:pPr>
              <a:buNone/>
            </a:pPr>
            <a:r>
              <a:rPr lang="en-US" i="1" dirty="0" smtClean="0"/>
              <a:t>S				</a:t>
            </a:r>
            <a:r>
              <a:rPr lang="en-US" i="1" dirty="0" err="1" smtClean="0"/>
              <a:t>S</a:t>
            </a:r>
            <a:r>
              <a:rPr lang="en-US" i="1" dirty="0" smtClean="0"/>
              <a:t>	</a:t>
            </a:r>
          </a:p>
          <a:p>
            <a:pPr>
              <a:buNone/>
            </a:pPr>
            <a:r>
              <a:rPr lang="en-US" b="1" i="1" u="sng" dirty="0" smtClean="0"/>
              <a:t>Neither</a:t>
            </a:r>
            <a:r>
              <a:rPr lang="en-US" i="1" dirty="0" smtClean="0"/>
              <a:t> of them </a:t>
            </a:r>
            <a:r>
              <a:rPr lang="en-US" b="1" i="1" u="sng" dirty="0" smtClean="0"/>
              <a:t>have</a:t>
            </a:r>
            <a:r>
              <a:rPr lang="en-US" i="1" dirty="0" smtClean="0"/>
              <a:t> </a:t>
            </a:r>
            <a:r>
              <a:rPr lang="en-US" dirty="0" smtClean="0"/>
              <a:t>been to Chicago. </a:t>
            </a:r>
          </a:p>
          <a:p>
            <a:pPr>
              <a:buNone/>
            </a:pPr>
            <a:r>
              <a:rPr lang="en-US" i="1" dirty="0" smtClean="0"/>
              <a:t>S				P	</a:t>
            </a:r>
          </a:p>
          <a:p>
            <a:pPr>
              <a:buNone/>
            </a:pPr>
            <a:endParaRPr lang="en-US" i="1" dirty="0" smtClean="0"/>
          </a:p>
          <a:p>
            <a:pPr>
              <a:buNone/>
            </a:pPr>
            <a:r>
              <a:rPr lang="en-US" i="1" dirty="0" smtClean="0"/>
              <a:t>Neither is the subject, so the verb must be singular.</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The indefinite pronouns </a:t>
            </a:r>
            <a:r>
              <a:rPr lang="en-US" b="1" u="sng" dirty="0" smtClean="0"/>
              <a:t>each</a:t>
            </a:r>
            <a:r>
              <a:rPr lang="en-US" dirty="0" smtClean="0"/>
              <a:t>, </a:t>
            </a:r>
            <a:r>
              <a:rPr lang="en-US" b="1" u="sng" dirty="0" smtClean="0"/>
              <a:t>either</a:t>
            </a:r>
            <a:r>
              <a:rPr lang="en-US" dirty="0" smtClean="0"/>
              <a:t>, and </a:t>
            </a:r>
            <a:r>
              <a:rPr lang="en-US" b="1" u="sng" dirty="0" smtClean="0"/>
              <a:t>neither</a:t>
            </a:r>
            <a:r>
              <a:rPr lang="en-US" dirty="0" smtClean="0"/>
              <a:t> are most often misused. </a:t>
            </a:r>
          </a:p>
          <a:p>
            <a:r>
              <a:rPr lang="en-US" dirty="0" smtClean="0"/>
              <a:t>avoid a mismatch by mentally adding the word </a:t>
            </a:r>
            <a:r>
              <a:rPr lang="en-US" sz="4000" b="1" u="sng" dirty="0" smtClean="0"/>
              <a:t>one</a:t>
            </a:r>
            <a:r>
              <a:rPr lang="en-US" dirty="0" smtClean="0"/>
              <a:t> after the pronoun and removing the other words between the pronoun and the verb. </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Content Placeholder 2"/>
          <p:cNvSpPr>
            <a:spLocks noGrp="1"/>
          </p:cNvSpPr>
          <p:nvPr>
            <p:ph idx="1"/>
          </p:nvPr>
        </p:nvSpPr>
        <p:spPr/>
        <p:txBody>
          <a:bodyPr/>
          <a:lstStyle/>
          <a:p>
            <a:pPr>
              <a:buNone/>
            </a:pPr>
            <a:r>
              <a:rPr lang="en-US" dirty="0" smtClean="0"/>
              <a:t>Each of the men wants his own car.</a:t>
            </a:r>
          </a:p>
          <a:p>
            <a:pPr>
              <a:buNone/>
            </a:pPr>
            <a:r>
              <a:rPr lang="en-US" dirty="0" smtClean="0"/>
              <a:t>Each </a:t>
            </a:r>
            <a:r>
              <a:rPr lang="en-US" b="1" dirty="0" smtClean="0"/>
              <a:t>one of the men wants his own car.</a:t>
            </a:r>
          </a:p>
          <a:p>
            <a:endParaRPr lang="en-US" dirty="0" smtClean="0"/>
          </a:p>
          <a:p>
            <a:pPr>
              <a:buNone/>
            </a:pPr>
            <a:r>
              <a:rPr lang="en-US" dirty="0" smtClean="0"/>
              <a:t>Either of the sales clerks knows where the sale merchandise is located.</a:t>
            </a:r>
          </a:p>
          <a:p>
            <a:pPr>
              <a:buNone/>
            </a:pPr>
            <a:r>
              <a:rPr lang="en-US" dirty="0" smtClean="0"/>
              <a:t>Either </a:t>
            </a:r>
            <a:r>
              <a:rPr lang="en-US" b="1" dirty="0" smtClean="0"/>
              <a:t>one of the sales clerks knows where the sale merchandise is located.</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Rules (s)</a:t>
            </a:r>
            <a:endParaRPr lang="en-US" dirty="0"/>
          </a:p>
        </p:txBody>
      </p:sp>
      <p:sp>
        <p:nvSpPr>
          <p:cNvPr id="3" name="Content Placeholder 2"/>
          <p:cNvSpPr>
            <a:spLocks noGrp="1"/>
          </p:cNvSpPr>
          <p:nvPr>
            <p:ph idx="1"/>
          </p:nvPr>
        </p:nvSpPr>
        <p:spPr/>
        <p:txBody>
          <a:bodyPr>
            <a:normAutofit lnSpcReduction="10000"/>
          </a:bodyPr>
          <a:lstStyle/>
          <a:p>
            <a:r>
              <a:rPr lang="en-US" dirty="0" smtClean="0"/>
              <a:t>note that a subject is never found in a prepositional phrase. </a:t>
            </a:r>
          </a:p>
          <a:p>
            <a:r>
              <a:rPr lang="en-US" dirty="0" smtClean="0"/>
              <a:t>Any </a:t>
            </a:r>
            <a:r>
              <a:rPr lang="en-US" b="1" dirty="0" smtClean="0"/>
              <a:t>noun</a:t>
            </a:r>
            <a:r>
              <a:rPr lang="en-US" dirty="0" smtClean="0"/>
              <a:t> or </a:t>
            </a:r>
            <a:r>
              <a:rPr lang="en-US" b="1" dirty="0" smtClean="0"/>
              <a:t>pronoun</a:t>
            </a:r>
            <a:r>
              <a:rPr lang="en-US" dirty="0" smtClean="0"/>
              <a:t> found in a prepositional phrase is the </a:t>
            </a:r>
            <a:r>
              <a:rPr lang="en-US" b="1" u="sng" dirty="0" smtClean="0"/>
              <a:t>object of the preposition</a:t>
            </a:r>
          </a:p>
          <a:p>
            <a:r>
              <a:rPr lang="en-US" dirty="0" smtClean="0"/>
              <a:t>this word can never be the subject of the sentence. </a:t>
            </a:r>
          </a:p>
          <a:p>
            <a:r>
              <a:rPr lang="en-US" dirty="0" smtClean="0"/>
              <a:t>Try to filter out prepositional phrases when looking for the subject of a sentence.</a:t>
            </a:r>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Prepositional Phrases in bold</a:t>
            </a:r>
            <a:endParaRPr lang="en-US" b="1" dirty="0"/>
          </a:p>
        </p:txBody>
      </p:sp>
      <p:sp>
        <p:nvSpPr>
          <p:cNvPr id="3" name="Content Placeholder 2"/>
          <p:cNvSpPr>
            <a:spLocks noGrp="1"/>
          </p:cNvSpPr>
          <p:nvPr>
            <p:ph idx="1"/>
          </p:nvPr>
        </p:nvSpPr>
        <p:spPr/>
        <p:txBody>
          <a:bodyPr>
            <a:normAutofit lnSpcReduction="10000"/>
          </a:bodyPr>
          <a:lstStyle/>
          <a:p>
            <a:pPr>
              <a:buNone/>
            </a:pPr>
            <a:r>
              <a:rPr lang="en-US" dirty="0" smtClean="0"/>
              <a:t>Each </a:t>
            </a:r>
            <a:r>
              <a:rPr lang="en-US" b="1" dirty="0" smtClean="0"/>
              <a:t>of the men </a:t>
            </a:r>
            <a:r>
              <a:rPr lang="en-US" dirty="0" smtClean="0"/>
              <a:t>wants his own car.</a:t>
            </a:r>
          </a:p>
          <a:p>
            <a:pPr>
              <a:buNone/>
            </a:pPr>
            <a:r>
              <a:rPr lang="en-US" dirty="0" smtClean="0"/>
              <a:t>Either </a:t>
            </a:r>
            <a:r>
              <a:rPr lang="en-US" b="1" dirty="0" smtClean="0"/>
              <a:t>of the sales clerks </a:t>
            </a:r>
            <a:r>
              <a:rPr lang="en-US" dirty="0" smtClean="0"/>
              <a:t>knows where the sale merchandise is located.</a:t>
            </a:r>
          </a:p>
          <a:p>
            <a:pPr>
              <a:buNone/>
            </a:pPr>
            <a:endParaRPr lang="en-US" dirty="0" smtClean="0"/>
          </a:p>
          <a:p>
            <a:r>
              <a:rPr lang="en-US" dirty="0" smtClean="0"/>
              <a:t>To be sure that you are using them correctly, the </a:t>
            </a:r>
            <a:r>
              <a:rPr lang="en-US" b="1" dirty="0" smtClean="0"/>
              <a:t>substitution trick</a:t>
            </a:r>
            <a:r>
              <a:rPr lang="en-US" dirty="0" smtClean="0"/>
              <a:t>—inserting </a:t>
            </a:r>
            <a:r>
              <a:rPr lang="en-US" sz="4000" b="1" i="1" dirty="0" smtClean="0"/>
              <a:t>one</a:t>
            </a:r>
            <a:r>
              <a:rPr lang="en-US" i="1" dirty="0" smtClean="0"/>
              <a:t> for the words following the pronoun—will help you avoid making an </a:t>
            </a:r>
            <a:r>
              <a:rPr lang="en-US" dirty="0" smtClean="0"/>
              <a:t>error.</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lnSpcReduction="10000"/>
          </a:bodyPr>
          <a:lstStyle/>
          <a:p>
            <a:pPr marL="0" indent="0">
              <a:buNone/>
            </a:pPr>
            <a:r>
              <a:rPr lang="en-US" dirty="0" smtClean="0"/>
              <a:t>As a result of many meetings held by the Human Resources Department, a memo was written to help hiring supervisors present information about new procedures that benefit company, staff, and new employees during a new employee orientation seminar. The new procedures create a win-win situation for all concerned, and the Human Resources Department wants to make sure that those people who are instrumental in making the program work have all the information they need. Imagine that your title is Hiring Supervisor, and you receive the following memorandum from the Human Resources department. Read it carefully. Circle any words that are unfamiliar to you, but do not use a dictionary to look them up just yet.</a:t>
            </a:r>
            <a:endParaRPr lang="en-PH" dirty="0" smtClean="0"/>
          </a:p>
          <a:p>
            <a:endParaRPr lang="en-PH" dirty="0"/>
          </a:p>
        </p:txBody>
      </p:sp>
    </p:spTree>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smtClean="0"/>
              <a:t>Some pronouns are always plural and require a plural verb</a:t>
            </a:r>
            <a:endParaRPr lang="en-US" dirty="0"/>
          </a:p>
        </p:txBody>
      </p:sp>
      <p:pic>
        <p:nvPicPr>
          <p:cNvPr id="3075" name="Picture 3"/>
          <p:cNvPicPr>
            <a:picLocks noGrp="1" noChangeAspect="1" noChangeArrowheads="1"/>
          </p:cNvPicPr>
          <p:nvPr>
            <p:ph idx="1"/>
          </p:nvPr>
        </p:nvPicPr>
        <p:blipFill>
          <a:blip r:embed="rId2"/>
          <a:srcRect l="26557" t="45000" r="23675" b="41667"/>
          <a:stretch>
            <a:fillRect/>
          </a:stretch>
        </p:blipFill>
        <p:spPr bwMode="auto">
          <a:xfrm>
            <a:off x="762000" y="2438400"/>
            <a:ext cx="7381875" cy="2362200"/>
          </a:xfrm>
          <a:prstGeom prst="rect">
            <a:avLst/>
          </a:prstGeom>
          <a:noFill/>
          <a:ln w="9525">
            <a:noFill/>
            <a:miter lim="800000"/>
            <a:headEnd/>
            <a:tailEnd/>
          </a:ln>
          <a:effectLst/>
        </p:spPr>
      </p:pic>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smtClean="0"/>
              <a:t>Other pronouns can be either singular or plural:</a:t>
            </a:r>
            <a:endParaRPr lang="en-US" dirty="0"/>
          </a:p>
        </p:txBody>
      </p:sp>
      <p:pic>
        <p:nvPicPr>
          <p:cNvPr id="4" name="Content Placeholder 3"/>
          <p:cNvPicPr>
            <a:picLocks noGrp="1" noChangeAspect="1" noChangeArrowheads="1"/>
          </p:cNvPicPr>
          <p:nvPr>
            <p:ph idx="1"/>
          </p:nvPr>
        </p:nvPicPr>
        <p:blipFill>
          <a:blip r:embed="rId2"/>
          <a:srcRect l="26557" t="62180" r="23675" b="20146"/>
          <a:stretch>
            <a:fillRect/>
          </a:stretch>
        </p:blipFill>
        <p:spPr bwMode="auto">
          <a:xfrm>
            <a:off x="838200" y="1752600"/>
            <a:ext cx="7185451" cy="3048000"/>
          </a:xfrm>
          <a:prstGeom prst="rect">
            <a:avLst/>
          </a:prstGeom>
          <a:noFill/>
          <a:ln w="9525">
            <a:noFill/>
            <a:miter lim="800000"/>
            <a:headEnd/>
            <a:tailEnd/>
          </a:ln>
          <a:effectLst/>
        </p:spPr>
      </p:pic>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Rules (p)</a:t>
            </a:r>
            <a:endParaRPr lang="en-US" dirty="0"/>
          </a:p>
        </p:txBody>
      </p:sp>
      <p:sp>
        <p:nvSpPr>
          <p:cNvPr id="3" name="Content Placeholder 2"/>
          <p:cNvSpPr>
            <a:spLocks noGrp="1"/>
          </p:cNvSpPr>
          <p:nvPr>
            <p:ph idx="1"/>
          </p:nvPr>
        </p:nvSpPr>
        <p:spPr/>
        <p:txBody>
          <a:bodyPr/>
          <a:lstStyle/>
          <a:p>
            <a:pPr>
              <a:buNone/>
            </a:pPr>
            <a:r>
              <a:rPr lang="en-US" dirty="0" smtClean="0"/>
              <a:t>1. The words or prepositional phrases following these pronouns determine whether they are singular or plural. </a:t>
            </a:r>
          </a:p>
          <a:p>
            <a:pPr>
              <a:buNone/>
            </a:pPr>
            <a:r>
              <a:rPr lang="en-US" dirty="0" smtClean="0"/>
              <a:t>2. If what follows the pronoun is plural, the verb must be plural. </a:t>
            </a:r>
          </a:p>
          <a:p>
            <a:pPr>
              <a:buNone/>
            </a:pPr>
            <a:r>
              <a:rPr lang="en-US" dirty="0" smtClean="0"/>
              <a:t>3. If what follows is singular, the verb must be singular.</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pPr>
              <a:buNone/>
            </a:pPr>
            <a:r>
              <a:rPr lang="en-US" b="1" dirty="0" smtClean="0"/>
              <a:t>All</a:t>
            </a:r>
            <a:r>
              <a:rPr lang="en-US" dirty="0" smtClean="0"/>
              <a:t> of the </a:t>
            </a:r>
            <a:r>
              <a:rPr lang="en-US" b="1" dirty="0" smtClean="0"/>
              <a:t>work is </a:t>
            </a:r>
            <a:r>
              <a:rPr lang="en-US" dirty="0" smtClean="0"/>
              <a:t>finished.</a:t>
            </a:r>
          </a:p>
          <a:p>
            <a:pPr>
              <a:buNone/>
            </a:pPr>
            <a:r>
              <a:rPr lang="en-US" b="1" dirty="0" smtClean="0"/>
              <a:t>All</a:t>
            </a:r>
            <a:r>
              <a:rPr lang="en-US" dirty="0" smtClean="0"/>
              <a:t> of the </a:t>
            </a:r>
            <a:r>
              <a:rPr lang="en-US" b="1" dirty="0" smtClean="0"/>
              <a:t>jobs are </a:t>
            </a:r>
            <a:r>
              <a:rPr lang="en-US" dirty="0" smtClean="0"/>
              <a:t>finished.</a:t>
            </a:r>
          </a:p>
          <a:p>
            <a:pPr>
              <a:buNone/>
            </a:pPr>
            <a:r>
              <a:rPr lang="en-US" b="1" dirty="0" smtClean="0"/>
              <a:t>Is any </a:t>
            </a:r>
            <a:r>
              <a:rPr lang="en-US" dirty="0" smtClean="0"/>
              <a:t>of the </a:t>
            </a:r>
            <a:r>
              <a:rPr lang="en-US" b="1" dirty="0" smtClean="0"/>
              <a:t>pizza</a:t>
            </a:r>
            <a:r>
              <a:rPr lang="en-US" dirty="0" smtClean="0"/>
              <a:t> left?</a:t>
            </a:r>
          </a:p>
          <a:p>
            <a:pPr>
              <a:buNone/>
            </a:pPr>
            <a:r>
              <a:rPr lang="en-US" b="1" dirty="0" smtClean="0"/>
              <a:t>Are any </a:t>
            </a:r>
            <a:r>
              <a:rPr lang="en-US" dirty="0" smtClean="0"/>
              <a:t>of the </a:t>
            </a:r>
            <a:r>
              <a:rPr lang="en-US" b="1" dirty="0" smtClean="0"/>
              <a:t>pieces</a:t>
            </a:r>
            <a:r>
              <a:rPr lang="en-US" dirty="0" smtClean="0"/>
              <a:t> of pizza left?</a:t>
            </a:r>
          </a:p>
          <a:p>
            <a:pPr>
              <a:buNone/>
            </a:pPr>
            <a:r>
              <a:rPr lang="en-US" b="1" dirty="0" smtClean="0"/>
              <a:t>None</a:t>
            </a:r>
            <a:r>
              <a:rPr lang="en-US" dirty="0" smtClean="0"/>
              <a:t> of the </a:t>
            </a:r>
            <a:r>
              <a:rPr lang="en-US" b="1" dirty="0" smtClean="0"/>
              <a:t>time was </a:t>
            </a:r>
            <a:r>
              <a:rPr lang="en-US" dirty="0" smtClean="0"/>
              <a:t>wasted.</a:t>
            </a:r>
          </a:p>
          <a:p>
            <a:pPr>
              <a:buNone/>
            </a:pPr>
            <a:r>
              <a:rPr lang="en-US" b="1" dirty="0" smtClean="0"/>
              <a:t>None</a:t>
            </a:r>
            <a:r>
              <a:rPr lang="en-US" dirty="0" smtClean="0"/>
              <a:t> of the </a:t>
            </a:r>
            <a:r>
              <a:rPr lang="en-US" b="1" dirty="0" smtClean="0"/>
              <a:t>minutes were</a:t>
            </a:r>
            <a:r>
              <a:rPr lang="en-US" dirty="0" smtClean="0"/>
              <a:t> wasted.</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Rules (p)</a:t>
            </a:r>
            <a:endParaRPr lang="en-US" dirty="0"/>
          </a:p>
        </p:txBody>
      </p:sp>
      <p:sp>
        <p:nvSpPr>
          <p:cNvPr id="3" name="Content Placeholder 2"/>
          <p:cNvSpPr>
            <a:spLocks noGrp="1"/>
          </p:cNvSpPr>
          <p:nvPr>
            <p:ph idx="1"/>
          </p:nvPr>
        </p:nvSpPr>
        <p:spPr/>
        <p:txBody>
          <a:bodyPr/>
          <a:lstStyle/>
          <a:p>
            <a:pPr>
              <a:buNone/>
            </a:pPr>
            <a:r>
              <a:rPr lang="en-US" dirty="0" smtClean="0"/>
              <a:t>4. If two nouns or pronouns are joined by </a:t>
            </a:r>
            <a:r>
              <a:rPr lang="en-US" b="1" i="1" u="sng" dirty="0" smtClean="0"/>
              <a:t>and</a:t>
            </a:r>
            <a:r>
              <a:rPr lang="en-US" i="1" dirty="0" smtClean="0"/>
              <a:t>, they require a </a:t>
            </a:r>
            <a:r>
              <a:rPr lang="en-US" b="1" i="1" dirty="0" smtClean="0"/>
              <a:t>plural verb</a:t>
            </a:r>
            <a:r>
              <a:rPr lang="en-US" i="1" dirty="0" smtClean="0"/>
              <a:t>.</a:t>
            </a:r>
          </a:p>
          <a:p>
            <a:pPr>
              <a:buNone/>
            </a:pPr>
            <a:r>
              <a:rPr lang="en-US" dirty="0" smtClean="0"/>
              <a:t>		He </a:t>
            </a:r>
            <a:r>
              <a:rPr lang="en-US" b="1" dirty="0" smtClean="0"/>
              <a:t>and </a:t>
            </a:r>
            <a:r>
              <a:rPr lang="en-US" dirty="0" smtClean="0"/>
              <a:t>she want to buy a new house.</a:t>
            </a:r>
          </a:p>
          <a:p>
            <a:pPr>
              <a:buNone/>
            </a:pPr>
            <a:r>
              <a:rPr lang="en-US" dirty="0" smtClean="0"/>
              <a:t>		Bill </a:t>
            </a:r>
            <a:r>
              <a:rPr lang="en-US" b="1" dirty="0" smtClean="0"/>
              <a:t>and </a:t>
            </a:r>
            <a:r>
              <a:rPr lang="en-US" dirty="0" smtClean="0"/>
              <a:t>Verna want to buy a new house.</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Rules (p)</a:t>
            </a:r>
            <a:endParaRPr lang="en-US" dirty="0"/>
          </a:p>
        </p:txBody>
      </p:sp>
      <p:sp>
        <p:nvSpPr>
          <p:cNvPr id="3" name="Content Placeholder 2"/>
          <p:cNvSpPr>
            <a:spLocks noGrp="1"/>
          </p:cNvSpPr>
          <p:nvPr>
            <p:ph idx="1"/>
          </p:nvPr>
        </p:nvSpPr>
        <p:spPr/>
        <p:txBody>
          <a:bodyPr/>
          <a:lstStyle/>
          <a:p>
            <a:pPr>
              <a:buNone/>
            </a:pPr>
            <a:r>
              <a:rPr lang="en-US" dirty="0" smtClean="0"/>
              <a:t>5. If two nouns or pronouns are joined by </a:t>
            </a:r>
            <a:r>
              <a:rPr lang="en-US" b="1" i="1" u="sng" dirty="0" smtClean="0"/>
              <a:t>or</a:t>
            </a:r>
            <a:r>
              <a:rPr lang="en-US" i="1" dirty="0" smtClean="0"/>
              <a:t> </a:t>
            </a:r>
            <a:r>
              <a:rPr lang="en-US" i="1" dirty="0" err="1" smtClean="0"/>
              <a:t>or</a:t>
            </a:r>
            <a:r>
              <a:rPr lang="en-US" i="1" dirty="0" smtClean="0"/>
              <a:t> </a:t>
            </a:r>
            <a:r>
              <a:rPr lang="en-US" b="1" i="1" u="sng" dirty="0" smtClean="0"/>
              <a:t>nor</a:t>
            </a:r>
            <a:r>
              <a:rPr lang="en-US" i="1" dirty="0" smtClean="0"/>
              <a:t>, they require a singular verb. Think of them as </a:t>
            </a:r>
            <a:r>
              <a:rPr lang="en-US" dirty="0" smtClean="0"/>
              <a:t>two separate sentences, and you will never make a mistake in agreement.</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Content Placeholder 2"/>
          <p:cNvSpPr>
            <a:spLocks noGrp="1"/>
          </p:cNvSpPr>
          <p:nvPr>
            <p:ph idx="1"/>
          </p:nvPr>
        </p:nvSpPr>
        <p:spPr/>
        <p:txBody>
          <a:bodyPr/>
          <a:lstStyle/>
          <a:p>
            <a:r>
              <a:rPr lang="en-US" dirty="0" smtClean="0"/>
              <a:t>He </a:t>
            </a:r>
            <a:r>
              <a:rPr lang="en-US" b="1" u="sng" dirty="0" smtClean="0"/>
              <a:t>or</a:t>
            </a:r>
            <a:r>
              <a:rPr lang="en-US" b="1" dirty="0" smtClean="0"/>
              <a:t> </a:t>
            </a:r>
            <a:r>
              <a:rPr lang="en-US" dirty="0" smtClean="0"/>
              <a:t>she wants to buy a new house.</a:t>
            </a:r>
          </a:p>
          <a:p>
            <a:pPr>
              <a:buNone/>
            </a:pPr>
            <a:r>
              <a:rPr lang="en-US" dirty="0" smtClean="0"/>
              <a:t>		</a:t>
            </a:r>
            <a:r>
              <a:rPr lang="en-US" b="1" dirty="0" smtClean="0"/>
              <a:t>He</a:t>
            </a:r>
            <a:r>
              <a:rPr lang="en-US" dirty="0" smtClean="0"/>
              <a:t> wants to buy a new house.</a:t>
            </a:r>
          </a:p>
          <a:p>
            <a:pPr>
              <a:buNone/>
            </a:pPr>
            <a:r>
              <a:rPr lang="en-US" dirty="0" smtClean="0"/>
              <a:t>		</a:t>
            </a:r>
            <a:r>
              <a:rPr lang="en-US" b="1" dirty="0" smtClean="0"/>
              <a:t>She</a:t>
            </a:r>
            <a:r>
              <a:rPr lang="en-US" dirty="0" smtClean="0"/>
              <a:t> wants to buy a new house.</a:t>
            </a:r>
          </a:p>
          <a:p>
            <a:r>
              <a:rPr lang="en-US" dirty="0" smtClean="0"/>
              <a:t>Neither Portuguese </a:t>
            </a:r>
            <a:r>
              <a:rPr lang="en-US" b="1" u="sng" dirty="0" smtClean="0"/>
              <a:t>nor</a:t>
            </a:r>
            <a:r>
              <a:rPr lang="en-US" dirty="0" smtClean="0"/>
              <a:t> Dutch is widely spoken today.</a:t>
            </a:r>
          </a:p>
          <a:p>
            <a:pPr>
              <a:buNone/>
            </a:pPr>
            <a:r>
              <a:rPr lang="en-US" dirty="0" smtClean="0"/>
              <a:t>		</a:t>
            </a:r>
            <a:r>
              <a:rPr lang="en-US" b="1" dirty="0" smtClean="0"/>
              <a:t>Portuguese</a:t>
            </a:r>
            <a:r>
              <a:rPr lang="en-US" dirty="0" smtClean="0"/>
              <a:t> is not widely spoken today.</a:t>
            </a:r>
          </a:p>
          <a:p>
            <a:pPr>
              <a:buNone/>
            </a:pPr>
            <a:r>
              <a:rPr lang="en-US" dirty="0" smtClean="0"/>
              <a:t>		</a:t>
            </a:r>
            <a:r>
              <a:rPr lang="en-US" b="1" dirty="0" smtClean="0"/>
              <a:t>Dutch</a:t>
            </a:r>
            <a:r>
              <a:rPr lang="en-US" dirty="0" smtClean="0"/>
              <a:t> is not widely spoken today.</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PH" b="1" dirty="0" smtClean="0"/>
              <a:t>Practice</a:t>
            </a:r>
            <a:endParaRPr lang="en-PH" dirty="0"/>
          </a:p>
        </p:txBody>
      </p:sp>
      <p:sp>
        <p:nvSpPr>
          <p:cNvPr id="4" name="Subtitle 3"/>
          <p:cNvSpPr>
            <a:spLocks noGrp="1"/>
          </p:cNvSpPr>
          <p:nvPr>
            <p:ph type="subTitle" idx="1"/>
          </p:nvPr>
        </p:nvSpPr>
        <p:spPr/>
        <p:txBody>
          <a:bodyPr>
            <a:noAutofit/>
          </a:bodyPr>
          <a:lstStyle/>
          <a:p>
            <a:r>
              <a:rPr lang="en-PH" sz="2800" dirty="0" smtClean="0"/>
              <a:t>Choose the correct verb in each of the following sentences. Remember that the subject and verb have to agree in number.</a:t>
            </a:r>
            <a:br>
              <a:rPr lang="en-PH" sz="2800" dirty="0" smtClean="0"/>
            </a:br>
            <a:r>
              <a:rPr lang="en-PH" sz="2800" dirty="0" smtClean="0"/>
              <a:t/>
            </a:r>
            <a:br>
              <a:rPr lang="en-PH" sz="2800" dirty="0" smtClean="0"/>
            </a:br>
            <a:endParaRPr lang="en-PH" sz="2800"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PH"/>
          </a:p>
        </p:txBody>
      </p:sp>
      <p:sp>
        <p:nvSpPr>
          <p:cNvPr id="3" name="Content Placeholder 2"/>
          <p:cNvSpPr>
            <a:spLocks noGrp="1"/>
          </p:cNvSpPr>
          <p:nvPr>
            <p:ph idx="1"/>
          </p:nvPr>
        </p:nvSpPr>
        <p:spPr/>
        <p:txBody>
          <a:bodyPr>
            <a:normAutofit fontScale="85000" lnSpcReduction="20000"/>
          </a:bodyPr>
          <a:lstStyle/>
          <a:p>
            <a:pPr marL="514350" indent="-514350">
              <a:buAutoNum type="arabicPeriod"/>
            </a:pPr>
            <a:r>
              <a:rPr lang="en-PH" dirty="0" smtClean="0"/>
              <a:t>Every other day, either Gayle or Diane (takes/take) out the trash.</a:t>
            </a:r>
          </a:p>
          <a:p>
            <a:pPr marL="514350" indent="-514350">
              <a:buAutoNum type="arabicPeriod"/>
            </a:pPr>
            <a:r>
              <a:rPr lang="en-PH" dirty="0" smtClean="0"/>
              <a:t> A woman from my </a:t>
            </a:r>
            <a:r>
              <a:rPr lang="en-PH" dirty="0" err="1" smtClean="0"/>
              <a:t>neighborhood</a:t>
            </a:r>
            <a:r>
              <a:rPr lang="en-PH" dirty="0" smtClean="0"/>
              <a:t> (works/work) at the Community </a:t>
            </a:r>
            <a:r>
              <a:rPr lang="en-PH" dirty="0" err="1" smtClean="0"/>
              <a:t>Theater</a:t>
            </a:r>
            <a:r>
              <a:rPr lang="en-PH" dirty="0" smtClean="0"/>
              <a:t> box office.</a:t>
            </a:r>
          </a:p>
          <a:p>
            <a:pPr marL="514350" indent="-514350">
              <a:buAutoNum type="arabicPeriod"/>
            </a:pPr>
            <a:r>
              <a:rPr lang="en-PH" dirty="0" smtClean="0"/>
              <a:t>A good knowledge of the rules (helps/help) you understand the game.</a:t>
            </a:r>
          </a:p>
          <a:p>
            <a:pPr marL="514350" indent="-514350">
              <a:buAutoNum type="arabicPeriod"/>
            </a:pPr>
            <a:r>
              <a:rPr lang="en-PH" dirty="0" smtClean="0"/>
              <a:t>Each of these prescriptions (has/have) side effects.</a:t>
            </a:r>
          </a:p>
          <a:p>
            <a:pPr marL="514350" indent="-514350">
              <a:buAutoNum type="arabicPeriod"/>
            </a:pPr>
            <a:r>
              <a:rPr lang="en-PH" dirty="0" smtClean="0"/>
              <a:t>Do all of the chapters (describes/describe) a different character?</a:t>
            </a:r>
            <a:br>
              <a:rPr lang="en-PH" dirty="0" smtClean="0"/>
            </a:br>
            <a:r>
              <a:rPr lang="en-PH" dirty="0" smtClean="0"/>
              <a:t/>
            </a:r>
            <a:br>
              <a:rPr lang="en-PH" dirty="0" smtClean="0"/>
            </a:br>
            <a:endParaRPr lang="en-PH"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b="1" dirty="0" smtClean="0"/>
              <a:t>Answers</a:t>
            </a:r>
            <a:endParaRPr lang="en-PH" dirty="0"/>
          </a:p>
        </p:txBody>
      </p:sp>
      <p:sp>
        <p:nvSpPr>
          <p:cNvPr id="3" name="Content Placeholder 2"/>
          <p:cNvSpPr>
            <a:spLocks noGrp="1"/>
          </p:cNvSpPr>
          <p:nvPr>
            <p:ph idx="1"/>
          </p:nvPr>
        </p:nvSpPr>
        <p:spPr/>
        <p:txBody>
          <a:bodyPr>
            <a:normAutofit fontScale="85000" lnSpcReduction="20000"/>
          </a:bodyPr>
          <a:lstStyle/>
          <a:p>
            <a:pPr marL="514350" indent="-514350">
              <a:buAutoNum type="arabicPeriod"/>
            </a:pPr>
            <a:r>
              <a:rPr lang="en-PH" b="1" u="sng" dirty="0" smtClean="0"/>
              <a:t>takes</a:t>
            </a:r>
            <a:r>
              <a:rPr lang="en-PH" dirty="0" smtClean="0"/>
              <a:t>. The subject is either [Gayle or Diane] and uses the singular verb </a:t>
            </a:r>
            <a:r>
              <a:rPr lang="en-PH" i="1" dirty="0" smtClean="0"/>
              <a:t>takes</a:t>
            </a:r>
            <a:r>
              <a:rPr lang="en-PH" dirty="0" smtClean="0"/>
              <a:t>.</a:t>
            </a:r>
          </a:p>
          <a:p>
            <a:pPr marL="514350" indent="-514350">
              <a:buAutoNum type="arabicPeriod"/>
            </a:pPr>
            <a:r>
              <a:rPr lang="en-PH" b="1" u="sng" dirty="0" smtClean="0"/>
              <a:t>works</a:t>
            </a:r>
            <a:r>
              <a:rPr lang="en-PH" dirty="0" smtClean="0"/>
              <a:t>. The subject is </a:t>
            </a:r>
            <a:r>
              <a:rPr lang="en-PH" i="1" dirty="0" smtClean="0"/>
              <a:t>woman </a:t>
            </a:r>
            <a:r>
              <a:rPr lang="en-PH" dirty="0" smtClean="0"/>
              <a:t>and takes the singular verb </a:t>
            </a:r>
            <a:r>
              <a:rPr lang="en-PH" i="1" dirty="0" smtClean="0"/>
              <a:t>works</a:t>
            </a:r>
            <a:r>
              <a:rPr lang="en-PH" dirty="0" smtClean="0"/>
              <a:t>.</a:t>
            </a:r>
          </a:p>
          <a:p>
            <a:pPr marL="514350" indent="-514350">
              <a:buAutoNum type="arabicPeriod"/>
            </a:pPr>
            <a:r>
              <a:rPr lang="en-PH" b="1" u="sng" dirty="0" smtClean="0"/>
              <a:t>helps</a:t>
            </a:r>
            <a:r>
              <a:rPr lang="en-PH" b="1" dirty="0" smtClean="0"/>
              <a:t>. </a:t>
            </a:r>
            <a:r>
              <a:rPr lang="en-PH" dirty="0" smtClean="0"/>
              <a:t>The subject is </a:t>
            </a:r>
            <a:r>
              <a:rPr lang="en-PH" i="1" dirty="0" smtClean="0"/>
              <a:t>knowledge </a:t>
            </a:r>
            <a:r>
              <a:rPr lang="en-PH" dirty="0" smtClean="0"/>
              <a:t>and takes the singular verb </a:t>
            </a:r>
            <a:r>
              <a:rPr lang="en-PH" i="1" dirty="0" smtClean="0"/>
              <a:t>helps</a:t>
            </a:r>
            <a:r>
              <a:rPr lang="en-PH" dirty="0" smtClean="0"/>
              <a:t>.</a:t>
            </a:r>
          </a:p>
          <a:p>
            <a:pPr marL="514350" indent="-514350">
              <a:buAutoNum type="arabicPeriod"/>
            </a:pPr>
            <a:r>
              <a:rPr lang="en-PH" b="1" u="sng" dirty="0" smtClean="0"/>
              <a:t>has</a:t>
            </a:r>
            <a:r>
              <a:rPr lang="en-PH" dirty="0" smtClean="0"/>
              <a:t>. The subject is </a:t>
            </a:r>
            <a:r>
              <a:rPr lang="en-PH" i="1" dirty="0" smtClean="0"/>
              <a:t>each </a:t>
            </a:r>
            <a:r>
              <a:rPr lang="en-PH" dirty="0" smtClean="0"/>
              <a:t>and takes the singular verb </a:t>
            </a:r>
            <a:r>
              <a:rPr lang="en-PH" i="1" dirty="0" smtClean="0"/>
              <a:t>has</a:t>
            </a:r>
            <a:r>
              <a:rPr lang="en-PH" dirty="0" smtClean="0"/>
              <a:t>.</a:t>
            </a:r>
          </a:p>
          <a:p>
            <a:pPr marL="514350" indent="-514350">
              <a:buAutoNum type="arabicPeriod"/>
            </a:pPr>
            <a:r>
              <a:rPr lang="en-PH" b="1" u="sng" dirty="0" smtClean="0"/>
              <a:t>describe</a:t>
            </a:r>
            <a:r>
              <a:rPr lang="en-PH" b="1" dirty="0" smtClean="0"/>
              <a:t>. </a:t>
            </a:r>
            <a:r>
              <a:rPr lang="en-PH" dirty="0" smtClean="0"/>
              <a:t>The subject is </a:t>
            </a:r>
            <a:r>
              <a:rPr lang="en-PH" i="1" dirty="0" smtClean="0"/>
              <a:t>all </a:t>
            </a:r>
            <a:r>
              <a:rPr lang="en-PH" dirty="0" smtClean="0"/>
              <a:t>and takes the plural verb </a:t>
            </a:r>
            <a:r>
              <a:rPr lang="en-PH" i="1" dirty="0" smtClean="0"/>
              <a:t>describe</a:t>
            </a:r>
            <a:r>
              <a:rPr lang="en-PH" dirty="0" smtClean="0"/>
              <a:t>.</a:t>
            </a:r>
            <a:br>
              <a:rPr lang="en-PH" dirty="0" smtClean="0"/>
            </a:br>
            <a:r>
              <a:rPr lang="en-PH" dirty="0" smtClean="0"/>
              <a:t/>
            </a:r>
            <a:br>
              <a:rPr lang="en-PH" dirty="0" smtClean="0"/>
            </a:br>
            <a:endParaRPr lang="en-PH"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62500" lnSpcReduction="20000"/>
          </a:bodyPr>
          <a:lstStyle/>
          <a:p>
            <a:pPr>
              <a:buNone/>
            </a:pPr>
            <a:r>
              <a:rPr lang="en-US" dirty="0" smtClean="0"/>
              <a:t>TO: Hiring Supervisors</a:t>
            </a:r>
            <a:endParaRPr lang="en-PH" dirty="0" smtClean="0"/>
          </a:p>
          <a:p>
            <a:pPr>
              <a:buNone/>
            </a:pPr>
            <a:r>
              <a:rPr lang="en-US" dirty="0" smtClean="0"/>
              <a:t>FROM: Human Resources</a:t>
            </a:r>
            <a:endParaRPr lang="en-PH" dirty="0" smtClean="0"/>
          </a:p>
          <a:p>
            <a:pPr>
              <a:buNone/>
            </a:pPr>
            <a:r>
              <a:rPr lang="en-US" dirty="0" smtClean="0"/>
              <a:t>RE: New Employees</a:t>
            </a:r>
            <a:endParaRPr lang="en-PH" dirty="0" smtClean="0"/>
          </a:p>
          <a:p>
            <a:pPr>
              <a:buNone/>
            </a:pPr>
            <a:r>
              <a:rPr lang="en-US" dirty="0" smtClean="0"/>
              <a:t> </a:t>
            </a:r>
            <a:endParaRPr lang="en-PH" dirty="0" smtClean="0"/>
          </a:p>
          <a:p>
            <a:pPr marL="0" indent="0">
              <a:buNone/>
            </a:pPr>
            <a:r>
              <a:rPr lang="en-US" dirty="0" smtClean="0"/>
              <a:t>	</a:t>
            </a:r>
            <a:r>
              <a:rPr lang="en-US" sz="4000" dirty="0" smtClean="0"/>
              <a:t>In order to acquaint new employees with office practices and procedures, the New Employee’s Introduction Manual has been compiled. This manual should be distributed to all new hires during an orientation seminar that you will conduct one week before a new employee begins work. During orientation, be sure to point out that not only does the information in the manual inform new employees about office protocol and employee benefits, but it gives them a sense of the new family they are about to join. As you leaf through the manual with new hires, note that the manual begins with basic office etiquette, procedures, and dress codes and then there is a segue to important information about pay schedules and benefits. Explain to your orientation group that with this manual in hand, new employees will have a more global view of the company. They will know what to expect and can ask questions that will make their new position a little more comfortable on the first day. The benefits of the orientation seminar, in addition to the manual, will make our workplace a more cohesive and productive environment for all employees.</a:t>
            </a:r>
            <a:endParaRPr lang="en-PH" dirty="0" smtClean="0"/>
          </a:p>
          <a:p>
            <a:endParaRPr lang="en-PH" dirty="0"/>
          </a:p>
        </p:txBody>
      </p:sp>
    </p:spTree>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PH" b="1" dirty="0" smtClean="0"/>
              <a:t>Verb Tense</a:t>
            </a:r>
            <a:endParaRPr lang="en-PH" b="1" dirty="0"/>
          </a:p>
        </p:txBody>
      </p:sp>
      <p:sp>
        <p:nvSpPr>
          <p:cNvPr id="4" name="Subtitle 3"/>
          <p:cNvSpPr>
            <a:spLocks noGrp="1"/>
          </p:cNvSpPr>
          <p:nvPr>
            <p:ph type="subTitle" idx="1"/>
          </p:nvPr>
        </p:nvSpPr>
        <p:spPr/>
        <p:txBody>
          <a:bodyPr/>
          <a:lstStyle/>
          <a:p>
            <a:endParaRPr lang="en-PH"/>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PH"/>
          </a:p>
        </p:txBody>
      </p:sp>
      <p:sp>
        <p:nvSpPr>
          <p:cNvPr id="3" name="Content Placeholder 2"/>
          <p:cNvSpPr>
            <a:spLocks noGrp="1"/>
          </p:cNvSpPr>
          <p:nvPr>
            <p:ph idx="1"/>
          </p:nvPr>
        </p:nvSpPr>
        <p:spPr/>
        <p:txBody>
          <a:bodyPr>
            <a:normAutofit/>
          </a:bodyPr>
          <a:lstStyle/>
          <a:p>
            <a:r>
              <a:rPr lang="en-PH" dirty="0" smtClean="0"/>
              <a:t>tense of a verb tells the reader when the action </a:t>
            </a:r>
          </a:p>
          <a:p>
            <a:pPr lvl="1"/>
            <a:r>
              <a:rPr lang="en-PH" dirty="0" smtClean="0"/>
              <a:t>occurs, </a:t>
            </a:r>
          </a:p>
          <a:p>
            <a:pPr lvl="1"/>
            <a:r>
              <a:rPr lang="en-PH" dirty="0" smtClean="0"/>
              <a:t>occurred, </a:t>
            </a:r>
          </a:p>
          <a:p>
            <a:pPr lvl="1"/>
            <a:r>
              <a:rPr lang="en-PH" dirty="0" smtClean="0"/>
              <a:t>or will occur. </a:t>
            </a:r>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Types of Verb Tenses</a:t>
            </a:r>
            <a:endParaRPr lang="en-PH" dirty="0"/>
          </a:p>
        </p:txBody>
      </p:sp>
      <p:sp>
        <p:nvSpPr>
          <p:cNvPr id="3" name="Content Placeholder 2"/>
          <p:cNvSpPr>
            <a:spLocks noGrp="1"/>
          </p:cNvSpPr>
          <p:nvPr>
            <p:ph idx="1"/>
          </p:nvPr>
        </p:nvSpPr>
        <p:spPr/>
        <p:txBody>
          <a:bodyPr>
            <a:normAutofit/>
          </a:bodyPr>
          <a:lstStyle/>
          <a:p>
            <a:r>
              <a:rPr lang="en-PH" b="1" u="sng" dirty="0" smtClean="0"/>
              <a:t>Present tense verbs</a:t>
            </a:r>
            <a:r>
              <a:rPr lang="en-PH" b="1" dirty="0" smtClean="0"/>
              <a:t> </a:t>
            </a:r>
            <a:r>
              <a:rPr lang="en-PH" dirty="0" smtClean="0"/>
              <a:t>let the reader imagine the action as it is being read. </a:t>
            </a:r>
          </a:p>
          <a:p>
            <a:r>
              <a:rPr lang="en-PH" b="1" u="sng" dirty="0" smtClean="0"/>
              <a:t>Past tense verbs</a:t>
            </a:r>
            <a:r>
              <a:rPr lang="en-PH" b="1" dirty="0" smtClean="0"/>
              <a:t> </a:t>
            </a:r>
            <a:r>
              <a:rPr lang="en-PH" dirty="0" smtClean="0"/>
              <a:t>tell the reader what has already</a:t>
            </a:r>
            <a:br>
              <a:rPr lang="en-PH" dirty="0" smtClean="0"/>
            </a:br>
            <a:r>
              <a:rPr lang="en-PH" dirty="0" smtClean="0"/>
              <a:t>happened. </a:t>
            </a:r>
          </a:p>
          <a:p>
            <a:r>
              <a:rPr lang="en-PH" b="1" u="sng" dirty="0" smtClean="0"/>
              <a:t>Future tense verbs</a:t>
            </a:r>
            <a:r>
              <a:rPr lang="en-PH" b="1" dirty="0" smtClean="0"/>
              <a:t> </a:t>
            </a:r>
            <a:r>
              <a:rPr lang="en-PH" dirty="0" smtClean="0"/>
              <a:t>tell the reader what will happen.</a:t>
            </a:r>
            <a:br>
              <a:rPr lang="en-PH" dirty="0" smtClean="0"/>
            </a:br>
            <a:endParaRPr lang="en-PH" dirty="0" smtClean="0"/>
          </a:p>
          <a:p>
            <a:endParaRPr lang="en-PH"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dirty="0" smtClean="0"/>
              <a:t>Examples: </a:t>
            </a:r>
            <a:r>
              <a:rPr lang="en-PH" b="1" u="sng" dirty="0" smtClean="0"/>
              <a:t>present tense</a:t>
            </a:r>
            <a:endParaRPr lang="en-PH" b="1" u="sng" dirty="0"/>
          </a:p>
        </p:txBody>
      </p:sp>
      <p:sp>
        <p:nvSpPr>
          <p:cNvPr id="3" name="Content Placeholder 2"/>
          <p:cNvSpPr>
            <a:spLocks noGrp="1"/>
          </p:cNvSpPr>
          <p:nvPr>
            <p:ph idx="1"/>
          </p:nvPr>
        </p:nvSpPr>
        <p:spPr/>
        <p:txBody>
          <a:bodyPr>
            <a:normAutofit fontScale="85000" lnSpcReduction="10000"/>
          </a:bodyPr>
          <a:lstStyle/>
          <a:p>
            <a:pPr>
              <a:buNone/>
            </a:pPr>
            <a:r>
              <a:rPr lang="en-PH" dirty="0" smtClean="0"/>
              <a:t>1. To plan for growth in the small city, a city planner </a:t>
            </a:r>
            <a:r>
              <a:rPr lang="en-PH" b="1" dirty="0" smtClean="0"/>
              <a:t>is hired </a:t>
            </a:r>
            <a:r>
              <a:rPr lang="en-PH" dirty="0" smtClean="0"/>
              <a:t>to speak to the town council. The</a:t>
            </a:r>
            <a:br>
              <a:rPr lang="en-PH" dirty="0" smtClean="0"/>
            </a:br>
            <a:r>
              <a:rPr lang="en-PH" dirty="0" smtClean="0"/>
              <a:t>city planner </a:t>
            </a:r>
            <a:r>
              <a:rPr lang="en-PH" b="1" dirty="0" smtClean="0"/>
              <a:t>presents </a:t>
            </a:r>
            <a:r>
              <a:rPr lang="en-PH" dirty="0" smtClean="0"/>
              <a:t>a map of the city where some public buildings </a:t>
            </a:r>
            <a:r>
              <a:rPr lang="en-PH" b="1" dirty="0" smtClean="0"/>
              <a:t>are located</a:t>
            </a:r>
            <a:r>
              <a:rPr lang="en-PH" dirty="0" smtClean="0"/>
              <a:t>. Each of the</a:t>
            </a:r>
            <a:br>
              <a:rPr lang="en-PH" dirty="0" smtClean="0"/>
            </a:br>
            <a:r>
              <a:rPr lang="en-PH" dirty="0" smtClean="0"/>
              <a:t>squares on the map </a:t>
            </a:r>
            <a:r>
              <a:rPr lang="en-PH" b="1" dirty="0" smtClean="0"/>
              <a:t>represents </a:t>
            </a:r>
            <a:r>
              <a:rPr lang="en-PH" dirty="0" smtClean="0"/>
              <a:t>one city block. Street names </a:t>
            </a:r>
            <a:r>
              <a:rPr lang="en-PH" b="1" dirty="0" smtClean="0"/>
              <a:t>are </a:t>
            </a:r>
            <a:r>
              <a:rPr lang="en-PH" b="1" dirty="0" err="1" smtClean="0"/>
              <a:t>labeled</a:t>
            </a:r>
            <a:r>
              <a:rPr lang="en-PH" b="1" dirty="0" smtClean="0"/>
              <a:t>. </a:t>
            </a:r>
            <a:r>
              <a:rPr lang="en-PH" dirty="0" smtClean="0"/>
              <a:t>Arrows on streets</a:t>
            </a:r>
            <a:br>
              <a:rPr lang="en-PH" dirty="0" smtClean="0"/>
            </a:br>
            <a:r>
              <a:rPr lang="en-PH" b="1" dirty="0" smtClean="0"/>
              <a:t>indicate </a:t>
            </a:r>
            <a:r>
              <a:rPr lang="en-PH" dirty="0" smtClean="0"/>
              <a:t>that the street </a:t>
            </a:r>
            <a:r>
              <a:rPr lang="en-PH" b="1" dirty="0" smtClean="0"/>
              <a:t>is </a:t>
            </a:r>
            <a:r>
              <a:rPr lang="en-PH" dirty="0" smtClean="0"/>
              <a:t>one way only in the direction of the arrow. Two-way traffic </a:t>
            </a:r>
            <a:r>
              <a:rPr lang="en-PH" b="1" dirty="0" smtClean="0"/>
              <a:t>is </a:t>
            </a:r>
            <a:r>
              <a:rPr lang="en-PH" dirty="0" smtClean="0"/>
              <a:t>allowed</a:t>
            </a:r>
            <a:br>
              <a:rPr lang="en-PH" dirty="0" smtClean="0"/>
            </a:br>
            <a:r>
              <a:rPr lang="en-PH" dirty="0" smtClean="0"/>
              <a:t>on streets with no arrows. This plan </a:t>
            </a:r>
            <a:r>
              <a:rPr lang="en-PH" b="1" dirty="0" smtClean="0"/>
              <a:t>alleviates </a:t>
            </a:r>
            <a:r>
              <a:rPr lang="en-PH" dirty="0" smtClean="0"/>
              <a:t>traffic in the downtown area.</a:t>
            </a:r>
            <a:endParaRPr lang="en-PH"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dirty="0" smtClean="0"/>
              <a:t>Examples: </a:t>
            </a:r>
            <a:r>
              <a:rPr lang="en-PH" b="1" u="sng" dirty="0" smtClean="0"/>
              <a:t>past tense</a:t>
            </a:r>
            <a:endParaRPr lang="en-PH" b="1" u="sng" dirty="0"/>
          </a:p>
        </p:txBody>
      </p:sp>
      <p:sp>
        <p:nvSpPr>
          <p:cNvPr id="3" name="Content Placeholder 2"/>
          <p:cNvSpPr>
            <a:spLocks noGrp="1"/>
          </p:cNvSpPr>
          <p:nvPr>
            <p:ph idx="1"/>
          </p:nvPr>
        </p:nvSpPr>
        <p:spPr/>
        <p:txBody>
          <a:bodyPr>
            <a:normAutofit fontScale="85000" lnSpcReduction="10000"/>
          </a:bodyPr>
          <a:lstStyle/>
          <a:p>
            <a:pPr>
              <a:buNone/>
            </a:pPr>
            <a:r>
              <a:rPr lang="en-PH" dirty="0" smtClean="0"/>
              <a:t>2. To plan for growth in the small city, a city planner </a:t>
            </a:r>
            <a:r>
              <a:rPr lang="en-PH" b="1" dirty="0" smtClean="0"/>
              <a:t>was hired</a:t>
            </a:r>
            <a:r>
              <a:rPr lang="en-PH" dirty="0" smtClean="0"/>
              <a:t>. The city planner </a:t>
            </a:r>
            <a:r>
              <a:rPr lang="en-PH" b="1" dirty="0" smtClean="0"/>
              <a:t>presented </a:t>
            </a:r>
            <a:r>
              <a:rPr lang="en-PH" dirty="0" smtClean="0"/>
              <a:t>a</a:t>
            </a:r>
            <a:br>
              <a:rPr lang="en-PH" dirty="0" smtClean="0"/>
            </a:br>
            <a:r>
              <a:rPr lang="en-PH" dirty="0" smtClean="0"/>
              <a:t>map of the city where some public buildings </a:t>
            </a:r>
            <a:r>
              <a:rPr lang="en-PH" b="1" dirty="0" smtClean="0"/>
              <a:t>were located</a:t>
            </a:r>
            <a:r>
              <a:rPr lang="en-PH" dirty="0" smtClean="0"/>
              <a:t>. Each of the squares on the map</a:t>
            </a:r>
            <a:br>
              <a:rPr lang="en-PH" dirty="0" smtClean="0"/>
            </a:br>
            <a:r>
              <a:rPr lang="en-PH" b="1" dirty="0" smtClean="0"/>
              <a:t>represented </a:t>
            </a:r>
            <a:r>
              <a:rPr lang="en-PH" dirty="0" smtClean="0"/>
              <a:t>one city block. Street names </a:t>
            </a:r>
            <a:r>
              <a:rPr lang="en-PH" b="1" dirty="0" smtClean="0"/>
              <a:t>were </a:t>
            </a:r>
            <a:r>
              <a:rPr lang="en-PH" b="1" dirty="0" err="1" smtClean="0"/>
              <a:t>labeled</a:t>
            </a:r>
            <a:r>
              <a:rPr lang="en-PH" dirty="0" smtClean="0"/>
              <a:t>. Arrows on streets </a:t>
            </a:r>
            <a:r>
              <a:rPr lang="en-PH" b="1" dirty="0" smtClean="0"/>
              <a:t>indicated </a:t>
            </a:r>
            <a:r>
              <a:rPr lang="en-PH" dirty="0" smtClean="0"/>
              <a:t>that the</a:t>
            </a:r>
            <a:br>
              <a:rPr lang="en-PH" dirty="0" smtClean="0"/>
            </a:br>
            <a:r>
              <a:rPr lang="en-PH" dirty="0" smtClean="0"/>
              <a:t>street </a:t>
            </a:r>
            <a:r>
              <a:rPr lang="en-PH" b="1" dirty="0" smtClean="0"/>
              <a:t>was </a:t>
            </a:r>
            <a:r>
              <a:rPr lang="en-PH" dirty="0" smtClean="0"/>
              <a:t>one way only in the direction of the arrow. Two-way traffic </a:t>
            </a:r>
            <a:r>
              <a:rPr lang="en-PH" b="1" dirty="0" smtClean="0"/>
              <a:t>was </a:t>
            </a:r>
            <a:r>
              <a:rPr lang="en-PH" dirty="0" smtClean="0"/>
              <a:t>allowed on streets</a:t>
            </a:r>
            <a:br>
              <a:rPr lang="en-PH" dirty="0" smtClean="0"/>
            </a:br>
            <a:r>
              <a:rPr lang="en-PH" dirty="0" smtClean="0"/>
              <a:t>with no arrows. This plan </a:t>
            </a:r>
            <a:r>
              <a:rPr lang="en-PH" b="1" dirty="0" smtClean="0"/>
              <a:t>alleviated </a:t>
            </a:r>
            <a:r>
              <a:rPr lang="en-PH" dirty="0" smtClean="0"/>
              <a:t>traffic in the downtown area.</a:t>
            </a:r>
            <a:endParaRPr lang="en-PH"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dirty="0" smtClean="0"/>
              <a:t>Examples: </a:t>
            </a:r>
            <a:r>
              <a:rPr lang="en-PH" b="1" u="sng" dirty="0" smtClean="0"/>
              <a:t>future tense</a:t>
            </a:r>
            <a:endParaRPr lang="en-PH" b="1" u="sng" dirty="0"/>
          </a:p>
        </p:txBody>
      </p:sp>
      <p:sp>
        <p:nvSpPr>
          <p:cNvPr id="3" name="Content Placeholder 2"/>
          <p:cNvSpPr>
            <a:spLocks noGrp="1"/>
          </p:cNvSpPr>
          <p:nvPr>
            <p:ph idx="1"/>
          </p:nvPr>
        </p:nvSpPr>
        <p:spPr/>
        <p:txBody>
          <a:bodyPr>
            <a:normAutofit fontScale="92500" lnSpcReduction="10000"/>
          </a:bodyPr>
          <a:lstStyle/>
          <a:p>
            <a:pPr>
              <a:buNone/>
            </a:pPr>
            <a:r>
              <a:rPr lang="en-PH" dirty="0" smtClean="0"/>
              <a:t>3. To plan for growth in the small city, a city planner </a:t>
            </a:r>
            <a:r>
              <a:rPr lang="en-PH" b="1" dirty="0" smtClean="0"/>
              <a:t>will be hired</a:t>
            </a:r>
            <a:r>
              <a:rPr lang="en-PH" dirty="0" smtClean="0"/>
              <a:t>. The city planner </a:t>
            </a:r>
            <a:r>
              <a:rPr lang="en-PH" b="1" dirty="0" smtClean="0"/>
              <a:t>will present </a:t>
            </a:r>
            <a:r>
              <a:rPr lang="en-PH" dirty="0" smtClean="0"/>
              <a:t>a map of the city where some public buildings </a:t>
            </a:r>
            <a:r>
              <a:rPr lang="en-PH" b="1" dirty="0" smtClean="0"/>
              <a:t>will be located</a:t>
            </a:r>
            <a:r>
              <a:rPr lang="en-PH" dirty="0" smtClean="0"/>
              <a:t>. Each of the squares on the map </a:t>
            </a:r>
            <a:r>
              <a:rPr lang="en-PH" b="1" dirty="0" smtClean="0"/>
              <a:t>will represent </a:t>
            </a:r>
            <a:r>
              <a:rPr lang="en-PH" dirty="0" smtClean="0"/>
              <a:t>one city block. Street names </a:t>
            </a:r>
            <a:r>
              <a:rPr lang="en-PH" b="1" dirty="0" smtClean="0"/>
              <a:t>will be </a:t>
            </a:r>
            <a:r>
              <a:rPr lang="en-PH" b="1" dirty="0" err="1" smtClean="0"/>
              <a:t>labeled</a:t>
            </a:r>
            <a:r>
              <a:rPr lang="en-PH" dirty="0" smtClean="0"/>
              <a:t>. Arrows on streets </a:t>
            </a:r>
            <a:r>
              <a:rPr lang="en-PH" b="1" dirty="0" smtClean="0"/>
              <a:t>will indicate </a:t>
            </a:r>
            <a:r>
              <a:rPr lang="en-PH" dirty="0" smtClean="0"/>
              <a:t>that the street </a:t>
            </a:r>
            <a:r>
              <a:rPr lang="en-PH" b="1" dirty="0" smtClean="0"/>
              <a:t>will be </a:t>
            </a:r>
            <a:r>
              <a:rPr lang="en-PH" dirty="0" smtClean="0"/>
              <a:t>one way only in the direction of the arrow. Two-way traffic </a:t>
            </a:r>
            <a:r>
              <a:rPr lang="en-PH" b="1" dirty="0" smtClean="0"/>
              <a:t>will be allowed</a:t>
            </a:r>
            <a:r>
              <a:rPr lang="en-PH" dirty="0" smtClean="0"/>
              <a:t/>
            </a:r>
            <a:br>
              <a:rPr lang="en-PH" dirty="0" smtClean="0"/>
            </a:br>
            <a:r>
              <a:rPr lang="en-PH" dirty="0" smtClean="0"/>
              <a:t>on streets with no arrows. This plan </a:t>
            </a:r>
            <a:r>
              <a:rPr lang="en-PH" b="1" dirty="0" smtClean="0"/>
              <a:t>will alleviate </a:t>
            </a:r>
            <a:r>
              <a:rPr lang="en-PH" dirty="0" smtClean="0"/>
              <a:t>traffic in the downtown area.</a:t>
            </a:r>
            <a:endParaRPr lang="en-PH"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Rules (v, t)</a:t>
            </a:r>
            <a:endParaRPr lang="en-PH" dirty="0"/>
          </a:p>
        </p:txBody>
      </p:sp>
      <p:sp>
        <p:nvSpPr>
          <p:cNvPr id="3" name="Content Placeholder 2"/>
          <p:cNvSpPr>
            <a:spLocks noGrp="1"/>
          </p:cNvSpPr>
          <p:nvPr>
            <p:ph idx="1"/>
          </p:nvPr>
        </p:nvSpPr>
        <p:spPr/>
        <p:txBody>
          <a:bodyPr/>
          <a:lstStyle/>
          <a:p>
            <a:r>
              <a:rPr lang="en-PH" dirty="0" smtClean="0"/>
              <a:t>How to distinguish </a:t>
            </a:r>
            <a:r>
              <a:rPr lang="en-PH" b="1" u="sng" dirty="0" smtClean="0"/>
              <a:t>present</a:t>
            </a:r>
            <a:r>
              <a:rPr lang="en-PH" dirty="0" smtClean="0"/>
              <a:t>, </a:t>
            </a:r>
            <a:r>
              <a:rPr lang="en-PH" b="1" u="sng" dirty="0" smtClean="0"/>
              <a:t>past</a:t>
            </a:r>
            <a:r>
              <a:rPr lang="en-PH" dirty="0" smtClean="0"/>
              <a:t>, and </a:t>
            </a:r>
            <a:r>
              <a:rPr lang="en-PH" b="1" u="sng" dirty="0" smtClean="0"/>
              <a:t>future tense</a:t>
            </a:r>
            <a:r>
              <a:rPr lang="en-PH" dirty="0" smtClean="0"/>
              <a:t>?</a:t>
            </a:r>
          </a:p>
          <a:p>
            <a:pPr>
              <a:buNone/>
            </a:pPr>
            <a:r>
              <a:rPr lang="en-PH" dirty="0" smtClean="0"/>
              <a:t>1. By trying the word in a sentence beginning with: </a:t>
            </a:r>
          </a:p>
          <a:p>
            <a:pPr>
              <a:buNone/>
            </a:pPr>
            <a:r>
              <a:rPr lang="en-PH" i="1" dirty="0" smtClean="0"/>
              <a:t>		</a:t>
            </a:r>
            <a:r>
              <a:rPr lang="en-PH" b="1" i="1" dirty="0" smtClean="0"/>
              <a:t>today</a:t>
            </a:r>
            <a:r>
              <a:rPr lang="en-PH" i="1" dirty="0" smtClean="0"/>
              <a:t> </a:t>
            </a:r>
            <a:r>
              <a:rPr lang="en-PH" dirty="0" smtClean="0"/>
              <a:t>(present tense), </a:t>
            </a:r>
          </a:p>
          <a:p>
            <a:pPr>
              <a:buNone/>
            </a:pPr>
            <a:r>
              <a:rPr lang="en-PH" i="1" dirty="0" smtClean="0"/>
              <a:t>		</a:t>
            </a:r>
            <a:r>
              <a:rPr lang="en-PH" b="1" i="1" dirty="0" smtClean="0"/>
              <a:t>yesterday</a:t>
            </a:r>
            <a:r>
              <a:rPr lang="en-PH" i="1" dirty="0" smtClean="0"/>
              <a:t> </a:t>
            </a:r>
            <a:r>
              <a:rPr lang="en-PH" dirty="0" smtClean="0"/>
              <a:t>(past tense), </a:t>
            </a:r>
          </a:p>
          <a:p>
            <a:pPr>
              <a:buNone/>
            </a:pPr>
            <a:r>
              <a:rPr lang="en-PH" dirty="0" smtClean="0"/>
              <a:t>		or </a:t>
            </a:r>
            <a:r>
              <a:rPr lang="en-PH" b="1" i="1" dirty="0" smtClean="0"/>
              <a:t>tomorrow</a:t>
            </a:r>
            <a:r>
              <a:rPr lang="en-PH" i="1" dirty="0" smtClean="0"/>
              <a:t> </a:t>
            </a:r>
            <a:r>
              <a:rPr lang="en-PH" dirty="0" smtClean="0"/>
              <a:t>(future tense)</a:t>
            </a:r>
            <a:endParaRPr lang="en-PH"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Examples: Verb Tense</a:t>
            </a:r>
            <a:endParaRPr lang="en-PH" dirty="0"/>
          </a:p>
        </p:txBody>
      </p:sp>
      <p:graphicFrame>
        <p:nvGraphicFramePr>
          <p:cNvPr id="4" name="Content Placeholder 3"/>
          <p:cNvGraphicFramePr>
            <a:graphicFrameLocks noGrp="1"/>
          </p:cNvGraphicFramePr>
          <p:nvPr>
            <p:ph idx="1"/>
          </p:nvPr>
        </p:nvGraphicFramePr>
        <p:xfrm>
          <a:off x="1435100" y="1447800"/>
          <a:ext cx="7499349" cy="3444240"/>
        </p:xfrm>
        <a:graphic>
          <a:graphicData uri="http://schemas.openxmlformats.org/drawingml/2006/table">
            <a:tbl>
              <a:tblPr firstRow="1" bandRow="1">
                <a:tableStyleId>{5C22544A-7EE6-4342-B048-85BDC9FD1C3A}</a:tableStyleId>
              </a:tblPr>
              <a:tblGrid>
                <a:gridCol w="2499783"/>
                <a:gridCol w="2499783"/>
                <a:gridCol w="2499783"/>
              </a:tblGrid>
              <a:tr h="370840">
                <a:tc>
                  <a:txBody>
                    <a:bodyPr/>
                    <a:lstStyle/>
                    <a:p>
                      <a:r>
                        <a:rPr lang="en-PH" sz="2800" dirty="0" smtClean="0"/>
                        <a:t>Present Tense</a:t>
                      </a:r>
                    </a:p>
                    <a:p>
                      <a:r>
                        <a:rPr lang="en-PH" sz="2800" dirty="0" smtClean="0"/>
                        <a:t>Today,</a:t>
                      </a:r>
                      <a:r>
                        <a:rPr lang="en-PH" sz="2800" baseline="0" dirty="0" smtClean="0"/>
                        <a:t> I _________</a:t>
                      </a:r>
                      <a:endParaRPr lang="en-PH" sz="2800" dirty="0"/>
                    </a:p>
                  </a:txBody>
                  <a:tcPr marL="83326" marR="83326"/>
                </a:tc>
                <a:tc>
                  <a:txBody>
                    <a:bodyPr/>
                    <a:lstStyle/>
                    <a:p>
                      <a:r>
                        <a:rPr lang="en-PH" sz="2800" dirty="0" smtClean="0"/>
                        <a:t>Past Tense</a:t>
                      </a:r>
                    </a:p>
                    <a:p>
                      <a:r>
                        <a:rPr lang="en-PH" sz="2800" dirty="0" smtClean="0"/>
                        <a:t>Yesterday,</a:t>
                      </a:r>
                      <a:r>
                        <a:rPr lang="en-PH" sz="2800" baseline="0" dirty="0" smtClean="0"/>
                        <a:t> I ________</a:t>
                      </a:r>
                      <a:endParaRPr lang="en-PH" sz="2800" dirty="0"/>
                    </a:p>
                  </a:txBody>
                  <a:tcPr marL="83326" marR="83326"/>
                </a:tc>
                <a:tc>
                  <a:txBody>
                    <a:bodyPr/>
                    <a:lstStyle/>
                    <a:p>
                      <a:r>
                        <a:rPr lang="en-PH" sz="2800" dirty="0" smtClean="0"/>
                        <a:t>Future Tense</a:t>
                      </a:r>
                    </a:p>
                    <a:p>
                      <a:r>
                        <a:rPr lang="en-PH" sz="2800" dirty="0" smtClean="0"/>
                        <a:t>Tomorrow,</a:t>
                      </a:r>
                      <a:r>
                        <a:rPr lang="en-PH" sz="2800" baseline="0" dirty="0" smtClean="0"/>
                        <a:t> I _________</a:t>
                      </a:r>
                      <a:endParaRPr lang="en-PH" sz="2800" dirty="0"/>
                    </a:p>
                  </a:txBody>
                  <a:tcPr marL="83326" marR="83326"/>
                </a:tc>
              </a:tr>
              <a:tr h="370840">
                <a:tc>
                  <a:txBody>
                    <a:bodyPr/>
                    <a:lstStyle/>
                    <a:p>
                      <a:r>
                        <a:rPr lang="en-PH" sz="2800" dirty="0" smtClean="0"/>
                        <a:t>drive</a:t>
                      </a:r>
                      <a:endParaRPr lang="en-PH" sz="2800" dirty="0"/>
                    </a:p>
                  </a:txBody>
                  <a:tcPr marL="83326" marR="83326"/>
                </a:tc>
                <a:tc>
                  <a:txBody>
                    <a:bodyPr/>
                    <a:lstStyle/>
                    <a:p>
                      <a:r>
                        <a:rPr lang="en-PH" sz="2800" dirty="0" smtClean="0"/>
                        <a:t>drove</a:t>
                      </a:r>
                      <a:endParaRPr lang="en-PH" sz="2800" dirty="0"/>
                    </a:p>
                  </a:txBody>
                  <a:tcPr marL="83326" marR="83326"/>
                </a:tc>
                <a:tc>
                  <a:txBody>
                    <a:bodyPr/>
                    <a:lstStyle/>
                    <a:p>
                      <a:r>
                        <a:rPr lang="en-PH" sz="2800" dirty="0" smtClean="0"/>
                        <a:t>will drive</a:t>
                      </a:r>
                      <a:endParaRPr lang="en-PH" sz="2800" dirty="0"/>
                    </a:p>
                  </a:txBody>
                  <a:tcPr marL="83326" marR="83326"/>
                </a:tc>
              </a:tr>
              <a:tr h="370840">
                <a:tc>
                  <a:txBody>
                    <a:bodyPr/>
                    <a:lstStyle/>
                    <a:p>
                      <a:r>
                        <a:rPr lang="en-PH" sz="2800" dirty="0" smtClean="0"/>
                        <a:t>think</a:t>
                      </a:r>
                      <a:endParaRPr lang="en-PH" sz="2800" dirty="0"/>
                    </a:p>
                  </a:txBody>
                  <a:tcPr marL="83326" marR="83326"/>
                </a:tc>
                <a:tc>
                  <a:txBody>
                    <a:bodyPr/>
                    <a:lstStyle/>
                    <a:p>
                      <a:r>
                        <a:rPr lang="en-PH" sz="2800" dirty="0" smtClean="0"/>
                        <a:t>thought </a:t>
                      </a:r>
                      <a:endParaRPr lang="en-PH" sz="2800" dirty="0"/>
                    </a:p>
                  </a:txBody>
                  <a:tcPr marL="83326" marR="83326"/>
                </a:tc>
                <a:tc>
                  <a:txBody>
                    <a:bodyPr/>
                    <a:lstStyle/>
                    <a:p>
                      <a:r>
                        <a:rPr lang="en-PH" sz="2800" dirty="0" smtClean="0"/>
                        <a:t>will think</a:t>
                      </a:r>
                      <a:endParaRPr lang="en-PH" sz="2800" dirty="0"/>
                    </a:p>
                  </a:txBody>
                  <a:tcPr marL="83326" marR="83326"/>
                </a:tc>
              </a:tr>
              <a:tr h="370840">
                <a:tc>
                  <a:txBody>
                    <a:bodyPr/>
                    <a:lstStyle/>
                    <a:p>
                      <a:r>
                        <a:rPr lang="en-PH" sz="2800" dirty="0" smtClean="0"/>
                        <a:t>rise</a:t>
                      </a:r>
                      <a:endParaRPr lang="en-PH" sz="2800" dirty="0"/>
                    </a:p>
                  </a:txBody>
                  <a:tcPr marL="83326" marR="83326"/>
                </a:tc>
                <a:tc>
                  <a:txBody>
                    <a:bodyPr/>
                    <a:lstStyle/>
                    <a:p>
                      <a:r>
                        <a:rPr lang="en-PH" sz="2800" dirty="0" smtClean="0"/>
                        <a:t>rose</a:t>
                      </a:r>
                      <a:endParaRPr lang="en-PH" sz="2800" dirty="0"/>
                    </a:p>
                  </a:txBody>
                  <a:tcPr marL="83326" marR="83326"/>
                </a:tc>
                <a:tc>
                  <a:txBody>
                    <a:bodyPr/>
                    <a:lstStyle/>
                    <a:p>
                      <a:r>
                        <a:rPr lang="en-PH" sz="2800" dirty="0" smtClean="0"/>
                        <a:t>will rise</a:t>
                      </a:r>
                      <a:endParaRPr lang="en-PH" sz="2800" dirty="0"/>
                    </a:p>
                  </a:txBody>
                  <a:tcPr marL="83326" marR="83326"/>
                </a:tc>
              </a:tr>
              <a:tr h="370840">
                <a:tc>
                  <a:txBody>
                    <a:bodyPr/>
                    <a:lstStyle/>
                    <a:p>
                      <a:r>
                        <a:rPr lang="en-PH" sz="2800" dirty="0" smtClean="0"/>
                        <a:t>catch </a:t>
                      </a:r>
                      <a:endParaRPr lang="en-PH" sz="2800" dirty="0"/>
                    </a:p>
                  </a:txBody>
                  <a:tcPr marL="83326" marR="83326"/>
                </a:tc>
                <a:tc>
                  <a:txBody>
                    <a:bodyPr/>
                    <a:lstStyle/>
                    <a:p>
                      <a:r>
                        <a:rPr lang="en-PH" sz="2800" dirty="0" smtClean="0"/>
                        <a:t>caught </a:t>
                      </a:r>
                      <a:endParaRPr lang="en-PH" sz="2800" dirty="0"/>
                    </a:p>
                  </a:txBody>
                  <a:tcPr marL="83326" marR="83326"/>
                </a:tc>
                <a:tc>
                  <a:txBody>
                    <a:bodyPr/>
                    <a:lstStyle/>
                    <a:p>
                      <a:r>
                        <a:rPr lang="en-PH" sz="2800" dirty="0" smtClean="0"/>
                        <a:t>will catch</a:t>
                      </a:r>
                      <a:endParaRPr lang="en-PH" sz="2800" dirty="0"/>
                    </a:p>
                  </a:txBody>
                  <a:tcPr marL="83326" marR="83326"/>
                </a:tc>
              </a:tr>
            </a:tbl>
          </a:graphicData>
        </a:graphic>
      </p:graphicFrame>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Rules (v, t)</a:t>
            </a:r>
            <a:endParaRPr lang="en-PH" dirty="0"/>
          </a:p>
        </p:txBody>
      </p:sp>
      <p:sp>
        <p:nvSpPr>
          <p:cNvPr id="3" name="Content Placeholder 2"/>
          <p:cNvSpPr>
            <a:spLocks noGrp="1"/>
          </p:cNvSpPr>
          <p:nvPr>
            <p:ph idx="1"/>
          </p:nvPr>
        </p:nvSpPr>
        <p:spPr/>
        <p:txBody>
          <a:bodyPr>
            <a:normAutofit fontScale="92500" lnSpcReduction="20000"/>
          </a:bodyPr>
          <a:lstStyle/>
          <a:p>
            <a:pPr>
              <a:buNone/>
            </a:pPr>
            <a:r>
              <a:rPr lang="en-PH" dirty="0" smtClean="0"/>
              <a:t>2. </a:t>
            </a:r>
            <a:r>
              <a:rPr lang="en-PH" b="1" u="sng" dirty="0" smtClean="0"/>
              <a:t>The important thing to remember</a:t>
            </a:r>
            <a:r>
              <a:rPr lang="en-PH" dirty="0" smtClean="0"/>
              <a:t> about verb tense is to be consistent. </a:t>
            </a:r>
          </a:p>
          <a:p>
            <a:pPr>
              <a:buNone/>
            </a:pPr>
            <a:r>
              <a:rPr lang="en-PH" dirty="0" smtClean="0"/>
              <a:t>3. If a passage begins in the </a:t>
            </a:r>
            <a:r>
              <a:rPr lang="en-PH" b="1" u="sng" dirty="0" smtClean="0"/>
              <a:t>present tense</a:t>
            </a:r>
            <a:r>
              <a:rPr lang="en-PH" dirty="0" smtClean="0"/>
              <a:t>, keep it in the present tense </a:t>
            </a:r>
            <a:r>
              <a:rPr lang="en-PH" b="1" u="sng" dirty="0" smtClean="0"/>
              <a:t>unless there is a specific reason to change</a:t>
            </a:r>
            <a:r>
              <a:rPr lang="en-PH" dirty="0" smtClean="0"/>
              <a:t>—to indicate that some action occurred in the past, for instance.</a:t>
            </a:r>
          </a:p>
          <a:p>
            <a:pPr>
              <a:buNone/>
            </a:pPr>
            <a:r>
              <a:rPr lang="en-PH" dirty="0" smtClean="0"/>
              <a:t>4. </a:t>
            </a:r>
            <a:r>
              <a:rPr lang="en-PH" b="1" u="sng" dirty="0" smtClean="0"/>
              <a:t>past tense</a:t>
            </a:r>
            <a:r>
              <a:rPr lang="en-PH" dirty="0" smtClean="0"/>
              <a:t>, it should remain in the past tense. </a:t>
            </a:r>
          </a:p>
          <a:p>
            <a:pPr>
              <a:buNone/>
            </a:pPr>
            <a:r>
              <a:rPr lang="en-PH" dirty="0" smtClean="0"/>
              <a:t>5. </a:t>
            </a:r>
            <a:r>
              <a:rPr lang="en-PH" b="1" u="sng" dirty="0" smtClean="0"/>
              <a:t>future tense</a:t>
            </a:r>
            <a:r>
              <a:rPr lang="en-PH" dirty="0" smtClean="0"/>
              <a:t>, it should remain in the future tense.</a:t>
            </a:r>
          </a:p>
          <a:p>
            <a:pPr>
              <a:buNone/>
            </a:pPr>
            <a:r>
              <a:rPr lang="en-PH" dirty="0" smtClean="0"/>
              <a:t>6. Verb tense </a:t>
            </a:r>
            <a:r>
              <a:rPr lang="en-PH" b="1" u="sng" dirty="0" smtClean="0"/>
              <a:t>should never be mixed</a:t>
            </a:r>
            <a:r>
              <a:rPr lang="en-PH" dirty="0" smtClean="0"/>
              <a:t>.</a:t>
            </a:r>
            <a:endParaRPr lang="en-PH"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Example: tenses</a:t>
            </a:r>
            <a:endParaRPr lang="en-PH" dirty="0"/>
          </a:p>
        </p:txBody>
      </p:sp>
      <p:sp>
        <p:nvSpPr>
          <p:cNvPr id="3" name="Content Placeholder 2"/>
          <p:cNvSpPr>
            <a:spLocks noGrp="1"/>
          </p:cNvSpPr>
          <p:nvPr>
            <p:ph idx="1"/>
          </p:nvPr>
        </p:nvSpPr>
        <p:spPr/>
        <p:txBody>
          <a:bodyPr>
            <a:normAutofit fontScale="92500" lnSpcReduction="10000"/>
          </a:bodyPr>
          <a:lstStyle/>
          <a:p>
            <a:r>
              <a:rPr lang="en-PH" b="1" dirty="0" smtClean="0"/>
              <a:t>Incorrect</a:t>
            </a:r>
            <a:r>
              <a:rPr lang="en-PH" dirty="0" smtClean="0"/>
              <a:t/>
            </a:r>
            <a:br>
              <a:rPr lang="en-PH" dirty="0" smtClean="0"/>
            </a:br>
            <a:r>
              <a:rPr lang="en-PH" dirty="0" smtClean="0"/>
              <a:t>The doorman </a:t>
            </a:r>
            <a:r>
              <a:rPr lang="en-PH" b="1" dirty="0" smtClean="0"/>
              <a:t>opens </a:t>
            </a:r>
            <a:r>
              <a:rPr lang="en-PH" dirty="0" smtClean="0"/>
              <a:t>the door and </a:t>
            </a:r>
            <a:r>
              <a:rPr lang="en-PH" b="1" dirty="0" smtClean="0"/>
              <a:t>saw </a:t>
            </a:r>
            <a:r>
              <a:rPr lang="en-PH" dirty="0" smtClean="0"/>
              <a:t>the crowd of people.</a:t>
            </a:r>
            <a:br>
              <a:rPr lang="en-PH" dirty="0" smtClean="0"/>
            </a:br>
            <a:endParaRPr lang="en-PH" dirty="0" smtClean="0"/>
          </a:p>
          <a:p>
            <a:r>
              <a:rPr lang="en-PH" b="1" dirty="0" smtClean="0"/>
              <a:t>Correct</a:t>
            </a:r>
            <a:r>
              <a:rPr lang="en-PH" dirty="0" smtClean="0"/>
              <a:t/>
            </a:r>
            <a:br>
              <a:rPr lang="en-PH" dirty="0" smtClean="0"/>
            </a:br>
            <a:r>
              <a:rPr lang="en-PH" b="1" dirty="0" smtClean="0"/>
              <a:t>Present Tense</a:t>
            </a:r>
            <a:r>
              <a:rPr lang="en-PH" dirty="0" smtClean="0"/>
              <a:t>: The doorman </a:t>
            </a:r>
            <a:r>
              <a:rPr lang="en-PH" i="1" dirty="0" smtClean="0"/>
              <a:t>opens </a:t>
            </a:r>
            <a:r>
              <a:rPr lang="en-PH" dirty="0" smtClean="0"/>
              <a:t>the door and </a:t>
            </a:r>
            <a:r>
              <a:rPr lang="en-PH" i="1" dirty="0" smtClean="0"/>
              <a:t>sees </a:t>
            </a:r>
            <a:r>
              <a:rPr lang="en-PH" dirty="0" smtClean="0"/>
              <a:t>the crowd of people.</a:t>
            </a:r>
            <a:br>
              <a:rPr lang="en-PH" dirty="0" smtClean="0"/>
            </a:br>
            <a:r>
              <a:rPr lang="en-PH" b="1" dirty="0" smtClean="0"/>
              <a:t>Past Tense</a:t>
            </a:r>
            <a:r>
              <a:rPr lang="en-PH" dirty="0" smtClean="0"/>
              <a:t>: The doorman </a:t>
            </a:r>
            <a:r>
              <a:rPr lang="en-PH" i="1" dirty="0" smtClean="0"/>
              <a:t>opened </a:t>
            </a:r>
            <a:r>
              <a:rPr lang="en-PH" dirty="0" smtClean="0"/>
              <a:t>the door and </a:t>
            </a:r>
            <a:r>
              <a:rPr lang="en-PH" i="1" dirty="0" smtClean="0"/>
              <a:t>saw </a:t>
            </a:r>
            <a:r>
              <a:rPr lang="en-PH" dirty="0" smtClean="0"/>
              <a:t>the crowd of people.</a:t>
            </a:r>
            <a:br>
              <a:rPr lang="en-PH" dirty="0" smtClean="0"/>
            </a:br>
            <a:r>
              <a:rPr lang="en-PH" b="1" dirty="0" smtClean="0"/>
              <a:t>Future Tense</a:t>
            </a:r>
            <a:r>
              <a:rPr lang="en-PH" dirty="0" smtClean="0"/>
              <a:t>: The doorman </a:t>
            </a:r>
            <a:r>
              <a:rPr lang="en-PH" i="1" dirty="0" smtClean="0"/>
              <a:t>will open </a:t>
            </a:r>
            <a:r>
              <a:rPr lang="en-PH" dirty="0" smtClean="0"/>
              <a:t>the door and </a:t>
            </a:r>
            <a:r>
              <a:rPr lang="en-PH" i="1" dirty="0" smtClean="0"/>
              <a:t>will see </a:t>
            </a:r>
            <a:r>
              <a:rPr lang="en-PH" dirty="0" smtClean="0"/>
              <a:t>the crowd of people.</a:t>
            </a:r>
            <a:endParaRPr lang="en-PH"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Outline</a:t>
            </a:r>
            <a:endParaRPr lang="en-US" dirty="0"/>
          </a:p>
        </p:txBody>
      </p:sp>
      <p:graphicFrame>
        <p:nvGraphicFramePr>
          <p:cNvPr id="4" name="Content Placeholder 3"/>
          <p:cNvGraphicFramePr>
            <a:graphicFrameLocks noGrp="1"/>
          </p:cNvGraphicFramePr>
          <p:nvPr>
            <p:ph idx="1"/>
          </p:nvPr>
        </p:nvGraphicFramePr>
        <p:xfrm>
          <a:off x="1435100" y="1447800"/>
          <a:ext cx="7499350" cy="3439160"/>
        </p:xfrm>
        <a:graphic>
          <a:graphicData uri="http://schemas.openxmlformats.org/drawingml/2006/table">
            <a:tbl>
              <a:tblPr firstRow="1" bandRow="1">
                <a:tableStyleId>{5C22544A-7EE6-4342-B048-85BDC9FD1C3A}</a:tableStyleId>
              </a:tblPr>
              <a:tblGrid>
                <a:gridCol w="3749675"/>
                <a:gridCol w="3749675"/>
              </a:tblGrid>
              <a:tr h="370840">
                <a:tc>
                  <a:txBody>
                    <a:bodyPr/>
                    <a:lstStyle/>
                    <a:p>
                      <a:r>
                        <a:rPr lang="en-US" dirty="0" smtClean="0"/>
                        <a:t>Topic</a:t>
                      </a:r>
                      <a:endParaRPr lang="en-US" dirty="0"/>
                    </a:p>
                  </a:txBody>
                  <a:tcPr marL="83326" marR="83326"/>
                </a:tc>
                <a:tc>
                  <a:txBody>
                    <a:bodyPr/>
                    <a:lstStyle/>
                    <a:p>
                      <a:r>
                        <a:rPr lang="en-US" dirty="0" smtClean="0"/>
                        <a:t>Sub-topics</a:t>
                      </a:r>
                      <a:endParaRPr lang="en-US" dirty="0"/>
                    </a:p>
                  </a:txBody>
                  <a:tcPr marL="83326" marR="83326"/>
                </a:tc>
              </a:tr>
              <a:tr h="370840">
                <a:tc rowSpan="4">
                  <a:txBody>
                    <a:bodyPr/>
                    <a:lstStyle/>
                    <a:p>
                      <a:r>
                        <a:rPr lang="en-US" sz="2000" dirty="0" smtClean="0"/>
                        <a:t>I. Vocabulary</a:t>
                      </a:r>
                      <a:endParaRPr lang="en-US" sz="2000" dirty="0"/>
                    </a:p>
                  </a:txBody>
                  <a:tcPr marL="83326" marR="83326"/>
                </a:tc>
                <a:tc>
                  <a:txBody>
                    <a:bodyPr/>
                    <a:lstStyle/>
                    <a:p>
                      <a:r>
                        <a:rPr lang="en-US" sz="2000" dirty="0" smtClean="0"/>
                        <a:t>Commonly Tested Words</a:t>
                      </a:r>
                      <a:endParaRPr lang="en-US" sz="2000" dirty="0"/>
                    </a:p>
                  </a:txBody>
                  <a:tcPr marL="83326" marR="83326"/>
                </a:tc>
              </a:tr>
              <a:tr h="370840">
                <a:tc vMerge="1">
                  <a:txBody>
                    <a:bodyPr/>
                    <a:lstStyle/>
                    <a:p>
                      <a:endParaRPr lang="en-US" dirty="0"/>
                    </a:p>
                  </a:txBody>
                  <a:tcPr/>
                </a:tc>
                <a:tc>
                  <a:txBody>
                    <a:bodyPr/>
                    <a:lstStyle/>
                    <a:p>
                      <a:r>
                        <a:rPr lang="en-US" sz="2000" dirty="0" smtClean="0"/>
                        <a:t>Prefixes</a:t>
                      </a:r>
                      <a:endParaRPr lang="en-US" sz="2000" dirty="0"/>
                    </a:p>
                  </a:txBody>
                  <a:tcPr marL="83326" marR="83326"/>
                </a:tc>
              </a:tr>
              <a:tr h="370840">
                <a:tc vMerge="1">
                  <a:txBody>
                    <a:bodyPr/>
                    <a:lstStyle/>
                    <a:p>
                      <a:endParaRPr lang="en-US" dirty="0"/>
                    </a:p>
                  </a:txBody>
                  <a:tcPr/>
                </a:tc>
                <a:tc>
                  <a:txBody>
                    <a:bodyPr/>
                    <a:lstStyle/>
                    <a:p>
                      <a:r>
                        <a:rPr lang="en-US" sz="2000" dirty="0" smtClean="0"/>
                        <a:t>Suffixes</a:t>
                      </a:r>
                      <a:endParaRPr lang="en-US" sz="2000" dirty="0"/>
                    </a:p>
                  </a:txBody>
                  <a:tcPr marL="83326" marR="83326"/>
                </a:tc>
              </a:tr>
              <a:tr h="370840">
                <a:tc vMerge="1">
                  <a:txBody>
                    <a:bodyPr/>
                    <a:lstStyle/>
                    <a:p>
                      <a:endParaRPr lang="en-US" dirty="0"/>
                    </a:p>
                  </a:txBody>
                  <a:tcPr/>
                </a:tc>
                <a:tc>
                  <a:txBody>
                    <a:bodyPr/>
                    <a:lstStyle/>
                    <a:p>
                      <a:r>
                        <a:rPr lang="en-US" sz="2000" dirty="0" smtClean="0"/>
                        <a:t>And Root</a:t>
                      </a:r>
                      <a:r>
                        <a:rPr lang="en-US" sz="2000" baseline="0" dirty="0" smtClean="0"/>
                        <a:t> Words</a:t>
                      </a:r>
                      <a:endParaRPr lang="en-US" sz="2000" dirty="0"/>
                    </a:p>
                  </a:txBody>
                  <a:tcPr marL="83326" marR="83326"/>
                </a:tc>
              </a:tr>
              <a:tr h="370840">
                <a:tc>
                  <a:txBody>
                    <a:bodyPr/>
                    <a:lstStyle/>
                    <a:p>
                      <a:r>
                        <a:rPr lang="en-US" dirty="0" smtClean="0"/>
                        <a:t>II. Grammar and Composition</a:t>
                      </a:r>
                      <a:endParaRPr lang="en-US" dirty="0"/>
                    </a:p>
                  </a:txBody>
                  <a:tcPr marL="83326" marR="83326"/>
                </a:tc>
                <a:tc>
                  <a:txBody>
                    <a:bodyPr/>
                    <a:lstStyle/>
                    <a:p>
                      <a:endParaRPr lang="en-US" dirty="0"/>
                    </a:p>
                  </a:txBody>
                  <a:tcPr marL="83326" marR="83326"/>
                </a:tc>
              </a:tr>
              <a:tr h="370840">
                <a:tc>
                  <a:txBody>
                    <a:bodyPr/>
                    <a:lstStyle/>
                    <a:p>
                      <a:r>
                        <a:rPr lang="en-US" dirty="0" smtClean="0"/>
                        <a:t>III. Paragraph Organization</a:t>
                      </a:r>
                      <a:endParaRPr lang="en-US" dirty="0"/>
                    </a:p>
                  </a:txBody>
                  <a:tcPr marL="83326" marR="83326"/>
                </a:tc>
                <a:tc>
                  <a:txBody>
                    <a:bodyPr/>
                    <a:lstStyle/>
                    <a:p>
                      <a:endParaRPr lang="en-US" dirty="0"/>
                    </a:p>
                  </a:txBody>
                  <a:tcPr marL="83326" marR="83326"/>
                </a:tc>
              </a:tr>
              <a:tr h="370840">
                <a:tc>
                  <a:txBody>
                    <a:bodyPr/>
                    <a:lstStyle/>
                    <a:p>
                      <a:r>
                        <a:rPr lang="en-US" dirty="0" smtClean="0"/>
                        <a:t>IV. Reading Comprehension</a:t>
                      </a:r>
                      <a:endParaRPr lang="en-US" dirty="0"/>
                    </a:p>
                  </a:txBody>
                  <a:tcPr marL="83326" marR="83326"/>
                </a:tc>
                <a:tc>
                  <a:txBody>
                    <a:bodyPr/>
                    <a:lstStyle/>
                    <a:p>
                      <a:endParaRPr lang="en-US" dirty="0"/>
                    </a:p>
                  </a:txBody>
                  <a:tcPr marL="83326" marR="83326"/>
                </a:tc>
              </a:tr>
              <a:tr h="370840">
                <a:tc>
                  <a:txBody>
                    <a:bodyPr/>
                    <a:lstStyle/>
                    <a:p>
                      <a:r>
                        <a:rPr lang="en-US" dirty="0" smtClean="0"/>
                        <a:t>V. Verbal </a:t>
                      </a:r>
                      <a:endParaRPr lang="en-US" dirty="0"/>
                    </a:p>
                  </a:txBody>
                  <a:tcPr marL="83326" marR="83326"/>
                </a:tc>
                <a:tc>
                  <a:txBody>
                    <a:bodyPr/>
                    <a:lstStyle/>
                    <a:p>
                      <a:endParaRPr lang="en-US" dirty="0"/>
                    </a:p>
                  </a:txBody>
                  <a:tcPr marL="83326" marR="83326"/>
                </a:tc>
              </a:tr>
            </a:tbl>
          </a:graphicData>
        </a:graphic>
      </p:graphicFrame>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Autofit/>
          </a:bodyPr>
          <a:lstStyle/>
          <a:p>
            <a:pPr>
              <a:buNone/>
            </a:pPr>
            <a:r>
              <a:rPr lang="en-US" sz="2400" b="1" dirty="0" smtClean="0"/>
              <a:t>1. </a:t>
            </a:r>
            <a:r>
              <a:rPr lang="en-US" sz="2400" dirty="0" smtClean="0"/>
              <a:t>The best definition of the word </a:t>
            </a:r>
            <a:r>
              <a:rPr lang="en-US" sz="2400" b="1" i="1" u="sng" dirty="0" smtClean="0"/>
              <a:t>protocol</a:t>
            </a:r>
            <a:r>
              <a:rPr lang="en-US" sz="2400" i="1" dirty="0" smtClean="0"/>
              <a:t> </a:t>
            </a:r>
            <a:r>
              <a:rPr lang="en-US" sz="2400" dirty="0" smtClean="0"/>
              <a:t>is</a:t>
            </a:r>
            <a:endParaRPr lang="en-PH" sz="2400" dirty="0" smtClean="0"/>
          </a:p>
          <a:p>
            <a:pPr>
              <a:buNone/>
            </a:pPr>
            <a:r>
              <a:rPr lang="en-US" sz="2400" b="1" dirty="0" smtClean="0"/>
              <a:t>	a. </a:t>
            </a:r>
            <a:r>
              <a:rPr lang="en-US" sz="2400" dirty="0" smtClean="0"/>
              <a:t>a meeting’s agenda.</a:t>
            </a:r>
            <a:endParaRPr lang="en-PH" sz="2400" dirty="0" smtClean="0"/>
          </a:p>
          <a:p>
            <a:pPr>
              <a:buNone/>
            </a:pPr>
            <a:r>
              <a:rPr lang="en-US" sz="2400" b="1" dirty="0" smtClean="0"/>
              <a:t>	b. </a:t>
            </a:r>
            <a:r>
              <a:rPr lang="en-US" sz="2400" dirty="0" smtClean="0"/>
              <a:t>a code of correct procedure.</a:t>
            </a:r>
            <a:endParaRPr lang="en-PH" sz="2400" dirty="0" smtClean="0"/>
          </a:p>
          <a:p>
            <a:pPr>
              <a:buNone/>
            </a:pPr>
            <a:r>
              <a:rPr lang="en-US" sz="2400" b="1" dirty="0" smtClean="0"/>
              <a:t>	c. </a:t>
            </a:r>
            <a:r>
              <a:rPr lang="en-US" sz="2400" dirty="0" smtClean="0"/>
              <a:t>a salary schedule.</a:t>
            </a:r>
            <a:endParaRPr lang="en-PH" sz="2400" dirty="0" smtClean="0"/>
          </a:p>
          <a:p>
            <a:pPr>
              <a:buNone/>
            </a:pPr>
            <a:r>
              <a:rPr lang="en-US" sz="2400" dirty="0" smtClean="0"/>
              <a:t> </a:t>
            </a:r>
            <a:endParaRPr lang="en-PH" sz="2400" dirty="0" smtClean="0"/>
          </a:p>
          <a:p>
            <a:pPr>
              <a:buNone/>
            </a:pPr>
            <a:r>
              <a:rPr lang="en-US" sz="2400" b="1" dirty="0" smtClean="0"/>
              <a:t>2.</a:t>
            </a:r>
            <a:r>
              <a:rPr lang="en-US" sz="2400" dirty="0" smtClean="0"/>
              <a:t> Since the word </a:t>
            </a:r>
            <a:r>
              <a:rPr lang="en-US" sz="2400" b="1" i="1" u="sng" dirty="0" smtClean="0"/>
              <a:t>segue</a:t>
            </a:r>
            <a:r>
              <a:rPr lang="en-US" sz="2400" i="1" dirty="0" smtClean="0"/>
              <a:t> </a:t>
            </a:r>
            <a:r>
              <a:rPr lang="en-US" sz="2400" dirty="0" smtClean="0"/>
              <a:t>falls between a list of basic office etiquette, procedure, and dress code </a:t>
            </a:r>
            <a:r>
              <a:rPr lang="en-US" sz="2400" i="1" dirty="0" smtClean="0"/>
              <a:t>and </a:t>
            </a:r>
            <a:r>
              <a:rPr lang="en-US" sz="2400" dirty="0" smtClean="0"/>
              <a:t>important information about pay schedules and benefits, you know this word is a word of</a:t>
            </a:r>
            <a:endParaRPr lang="en-PH" sz="2400" dirty="0" smtClean="0"/>
          </a:p>
          <a:p>
            <a:pPr>
              <a:buNone/>
            </a:pPr>
            <a:r>
              <a:rPr lang="en-US" sz="2400" b="1" dirty="0" smtClean="0"/>
              <a:t>	a. </a:t>
            </a:r>
            <a:r>
              <a:rPr lang="en-US" sz="2400" dirty="0" smtClean="0"/>
              <a:t>interference in the sentence.</a:t>
            </a:r>
            <a:endParaRPr lang="en-PH" sz="2400" dirty="0" smtClean="0"/>
          </a:p>
          <a:p>
            <a:pPr>
              <a:buNone/>
            </a:pPr>
            <a:r>
              <a:rPr lang="en-US" sz="2400" b="1" dirty="0" smtClean="0"/>
              <a:t>	b. </a:t>
            </a:r>
            <a:r>
              <a:rPr lang="en-US" sz="2400" dirty="0" smtClean="0"/>
              <a:t>transition in the sentence.</a:t>
            </a:r>
            <a:endParaRPr lang="en-PH" sz="2400" dirty="0" smtClean="0"/>
          </a:p>
          <a:p>
            <a:pPr>
              <a:buNone/>
            </a:pPr>
            <a:r>
              <a:rPr lang="en-US" sz="2400" dirty="0" smtClean="0"/>
              <a:t> </a:t>
            </a:r>
            <a:endParaRPr lang="en-PH" sz="2400" dirty="0" smtClean="0"/>
          </a:p>
          <a:p>
            <a:pPr>
              <a:buNone/>
            </a:pPr>
            <a:r>
              <a:rPr lang="en-US" sz="2400" b="1" i="1" dirty="0" smtClean="0"/>
              <a:t>3.</a:t>
            </a:r>
            <a:r>
              <a:rPr lang="en-US" sz="2400" i="1" dirty="0" smtClean="0"/>
              <a:t> </a:t>
            </a:r>
            <a:r>
              <a:rPr lang="en-US" sz="2400" b="1" i="1" u="sng" dirty="0" smtClean="0"/>
              <a:t>Segue</a:t>
            </a:r>
            <a:r>
              <a:rPr lang="en-US" sz="2400" dirty="0" smtClean="0"/>
              <a:t>, in this case, can be defined as information that is</a:t>
            </a:r>
            <a:endParaRPr lang="en-PH" sz="2400" dirty="0" smtClean="0"/>
          </a:p>
          <a:p>
            <a:pPr>
              <a:buNone/>
            </a:pPr>
            <a:r>
              <a:rPr lang="en-US" sz="2400" b="1" dirty="0" smtClean="0"/>
              <a:t>	a. </a:t>
            </a:r>
            <a:r>
              <a:rPr lang="en-US" sz="2400" dirty="0" smtClean="0"/>
              <a:t>a disorganized flow of ideas.</a:t>
            </a:r>
            <a:endParaRPr lang="en-PH" sz="2400" dirty="0" smtClean="0"/>
          </a:p>
          <a:p>
            <a:pPr>
              <a:buNone/>
            </a:pPr>
            <a:r>
              <a:rPr lang="en-US" sz="2400" b="1" dirty="0" smtClean="0"/>
              <a:t>	b. </a:t>
            </a:r>
            <a:r>
              <a:rPr lang="en-US" sz="2400" dirty="0" smtClean="0"/>
              <a:t>merely sketchy details and descriptions.</a:t>
            </a:r>
            <a:endParaRPr lang="en-PH" sz="2400" dirty="0" smtClean="0"/>
          </a:p>
          <a:p>
            <a:pPr>
              <a:buNone/>
            </a:pPr>
            <a:r>
              <a:rPr lang="en-US" sz="2400" b="1" dirty="0" smtClean="0"/>
              <a:t>	c. </a:t>
            </a:r>
            <a:r>
              <a:rPr lang="en-US" sz="2400" dirty="0" smtClean="0"/>
              <a:t>uninterrupted movement from one stage to the next.</a:t>
            </a:r>
            <a:endParaRPr lang="en-PH" sz="2400" dirty="0" smtClean="0"/>
          </a:p>
          <a:p>
            <a:pPr>
              <a:buNone/>
            </a:pPr>
            <a:r>
              <a:rPr lang="en-US" sz="2400" b="1" dirty="0" smtClean="0"/>
              <a:t>	d. </a:t>
            </a:r>
            <a:r>
              <a:rPr lang="en-US" sz="2400" dirty="0" smtClean="0"/>
              <a:t>wordy and verbose language.</a:t>
            </a:r>
            <a:endParaRPr lang="en-PH" sz="2400" dirty="0" smtClean="0"/>
          </a:p>
          <a:p>
            <a:pPr>
              <a:buNone/>
            </a:pPr>
            <a:r>
              <a:rPr lang="en-US" sz="2400" dirty="0" smtClean="0"/>
              <a:t> </a:t>
            </a:r>
            <a:endParaRPr lang="en-PH" sz="2400" dirty="0" smtClean="0"/>
          </a:p>
          <a:p>
            <a:endParaRPr lang="en-PH" sz="2400" dirty="0"/>
          </a:p>
        </p:txBody>
      </p:sp>
    </p:spTree>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PH" dirty="0" smtClean="0"/>
              <a:t/>
            </a:r>
            <a:br>
              <a:rPr lang="en-PH" dirty="0" smtClean="0"/>
            </a:br>
            <a:r>
              <a:rPr lang="en-PH" dirty="0" smtClean="0"/>
              <a:t>Rules (v, t)</a:t>
            </a:r>
            <a:br>
              <a:rPr lang="en-PH" dirty="0" smtClean="0"/>
            </a:br>
            <a:endParaRPr lang="en-PH" dirty="0"/>
          </a:p>
        </p:txBody>
      </p:sp>
      <p:sp>
        <p:nvSpPr>
          <p:cNvPr id="3" name="Content Placeholder 2"/>
          <p:cNvSpPr>
            <a:spLocks noGrp="1"/>
          </p:cNvSpPr>
          <p:nvPr>
            <p:ph idx="1"/>
          </p:nvPr>
        </p:nvSpPr>
        <p:spPr/>
        <p:txBody>
          <a:bodyPr/>
          <a:lstStyle/>
          <a:p>
            <a:r>
              <a:rPr lang="en-PH" dirty="0" smtClean="0"/>
              <a:t>Sometimes it is necessary to use a different verb tense in order to clarify when an action took place. </a:t>
            </a:r>
            <a:endParaRPr lang="en-PH"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PH" dirty="0" smtClean="0"/>
              <a:t>Examples: when necessary to use different tenses</a:t>
            </a:r>
            <a:endParaRPr lang="en-PH" dirty="0"/>
          </a:p>
        </p:txBody>
      </p:sp>
      <p:sp>
        <p:nvSpPr>
          <p:cNvPr id="3" name="Content Placeholder 2"/>
          <p:cNvSpPr>
            <a:spLocks noGrp="1"/>
          </p:cNvSpPr>
          <p:nvPr>
            <p:ph idx="1"/>
          </p:nvPr>
        </p:nvSpPr>
        <p:spPr/>
        <p:txBody>
          <a:bodyPr>
            <a:normAutofit fontScale="85000" lnSpcReduction="10000"/>
          </a:bodyPr>
          <a:lstStyle/>
          <a:p>
            <a:pPr marL="514350" indent="-514350">
              <a:buAutoNum type="arabicPeriod"/>
            </a:pPr>
            <a:r>
              <a:rPr lang="en-PH" dirty="0" smtClean="0"/>
              <a:t>The game warden </a:t>
            </a:r>
            <a:r>
              <a:rPr lang="en-PH" b="1" dirty="0" smtClean="0"/>
              <a:t>sees </a:t>
            </a:r>
            <a:r>
              <a:rPr lang="en-PH" dirty="0" smtClean="0"/>
              <a:t>the fish that you </a:t>
            </a:r>
            <a:r>
              <a:rPr lang="en-PH" b="1" dirty="0" smtClean="0"/>
              <a:t>caught</a:t>
            </a:r>
            <a:r>
              <a:rPr lang="en-PH" dirty="0" smtClean="0"/>
              <a:t>. (The verb </a:t>
            </a:r>
            <a:r>
              <a:rPr lang="en-PH" b="1" i="1" u="sng" dirty="0" smtClean="0"/>
              <a:t>sees</a:t>
            </a:r>
            <a:r>
              <a:rPr lang="en-PH" i="1" dirty="0" smtClean="0"/>
              <a:t> </a:t>
            </a:r>
            <a:r>
              <a:rPr lang="en-PH" dirty="0" smtClean="0"/>
              <a:t>is in the present tense and indicates that the action is occurring in the present. The verb </a:t>
            </a:r>
            <a:r>
              <a:rPr lang="en-PH" b="1" i="1" u="sng" dirty="0" smtClean="0"/>
              <a:t>caught</a:t>
            </a:r>
            <a:r>
              <a:rPr lang="en-PH" i="1" dirty="0" smtClean="0"/>
              <a:t> </a:t>
            </a:r>
            <a:r>
              <a:rPr lang="en-PH" dirty="0" smtClean="0"/>
              <a:t>is in the past tense and indicates that the fish were caught at some earlier time.)</a:t>
            </a:r>
          </a:p>
          <a:p>
            <a:pPr marL="514350" indent="-514350">
              <a:buAutoNum type="arabicPeriod"/>
            </a:pPr>
            <a:r>
              <a:rPr lang="en-PH" dirty="0" smtClean="0"/>
              <a:t>The house that </a:t>
            </a:r>
            <a:r>
              <a:rPr lang="en-PH" b="1" dirty="0" smtClean="0"/>
              <a:t>was built </a:t>
            </a:r>
            <a:r>
              <a:rPr lang="en-PH" dirty="0" smtClean="0"/>
              <a:t>over a century ago </a:t>
            </a:r>
            <a:r>
              <a:rPr lang="en-PH" b="1" dirty="0" smtClean="0"/>
              <a:t>sits </a:t>
            </a:r>
            <a:r>
              <a:rPr lang="en-PH" dirty="0" smtClean="0"/>
              <a:t>on top of the hill. (The verb </a:t>
            </a:r>
            <a:r>
              <a:rPr lang="en-PH" b="1" u="sng" dirty="0" smtClean="0"/>
              <a:t>was built </a:t>
            </a:r>
            <a:r>
              <a:rPr lang="en-PH" dirty="0" smtClean="0"/>
              <a:t>is in</a:t>
            </a:r>
            <a:br>
              <a:rPr lang="en-PH" dirty="0" smtClean="0"/>
            </a:br>
            <a:r>
              <a:rPr lang="en-PH" dirty="0" smtClean="0"/>
              <a:t>the past tense and indicates that the house was built in the past. The verb </a:t>
            </a:r>
            <a:r>
              <a:rPr lang="en-PH" b="1" u="sng" dirty="0" smtClean="0"/>
              <a:t>sits</a:t>
            </a:r>
            <a:r>
              <a:rPr lang="en-PH" b="1" dirty="0" smtClean="0"/>
              <a:t> </a:t>
            </a:r>
            <a:r>
              <a:rPr lang="en-PH" dirty="0" smtClean="0"/>
              <a:t>is in the present</a:t>
            </a:r>
            <a:br>
              <a:rPr lang="en-PH" dirty="0" smtClean="0"/>
            </a:br>
            <a:r>
              <a:rPr lang="en-PH" dirty="0" smtClean="0"/>
              <a:t>tense and indicates that the action is still occurring.)</a:t>
            </a:r>
            <a:endParaRPr lang="en-PH"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PH" b="1" dirty="0" smtClean="0"/>
              <a:t>Practice</a:t>
            </a:r>
            <a:endParaRPr lang="en-PH" dirty="0"/>
          </a:p>
        </p:txBody>
      </p:sp>
      <p:sp>
        <p:nvSpPr>
          <p:cNvPr id="3" name="Content Placeholder 2"/>
          <p:cNvSpPr>
            <a:spLocks noGrp="1"/>
          </p:cNvSpPr>
          <p:nvPr>
            <p:ph type="subTitle" idx="1"/>
          </p:nvPr>
        </p:nvSpPr>
        <p:spPr/>
        <p:txBody>
          <a:bodyPr>
            <a:normAutofit/>
          </a:bodyPr>
          <a:lstStyle/>
          <a:p>
            <a:r>
              <a:rPr lang="en-PH" b="1" dirty="0" smtClean="0"/>
              <a:t>Choose the sentence that uses the verb tense correctly.</a:t>
            </a:r>
            <a:r>
              <a:rPr lang="en-PH" dirty="0" smtClean="0"/>
              <a:t/>
            </a:r>
            <a:br>
              <a:rPr lang="en-PH" dirty="0" smtClean="0"/>
            </a:br>
            <a:r>
              <a:rPr lang="en-PH" dirty="0" smtClean="0"/>
              <a:t/>
            </a:r>
            <a:br>
              <a:rPr lang="en-PH" dirty="0" smtClean="0"/>
            </a:br>
            <a:endParaRPr lang="en-PH"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PH"/>
          </a:p>
        </p:txBody>
      </p:sp>
      <p:sp>
        <p:nvSpPr>
          <p:cNvPr id="3" name="Content Placeholder 2"/>
          <p:cNvSpPr>
            <a:spLocks noGrp="1"/>
          </p:cNvSpPr>
          <p:nvPr>
            <p:ph idx="1"/>
          </p:nvPr>
        </p:nvSpPr>
        <p:spPr/>
        <p:txBody>
          <a:bodyPr/>
          <a:lstStyle/>
          <a:p>
            <a:pPr>
              <a:buNone/>
            </a:pPr>
            <a:r>
              <a:rPr lang="en-PH" b="1" dirty="0" smtClean="0"/>
              <a:t>1. a. </a:t>
            </a:r>
            <a:r>
              <a:rPr lang="en-PH" dirty="0" smtClean="0"/>
              <a:t>When I run, I always run fast.</a:t>
            </a:r>
            <a:br>
              <a:rPr lang="en-PH" dirty="0" smtClean="0"/>
            </a:br>
            <a:r>
              <a:rPr lang="en-PH" b="1" dirty="0" smtClean="0"/>
              <a:t>b. </a:t>
            </a:r>
            <a:r>
              <a:rPr lang="en-PH" dirty="0" smtClean="0"/>
              <a:t>When I run, I always ran fast.</a:t>
            </a:r>
            <a:br>
              <a:rPr lang="en-PH" dirty="0" smtClean="0"/>
            </a:br>
            <a:r>
              <a:rPr lang="en-PH" b="1" dirty="0" smtClean="0"/>
              <a:t>c. </a:t>
            </a:r>
            <a:r>
              <a:rPr lang="en-PH" dirty="0" smtClean="0"/>
              <a:t>When I ran, I always run fast.</a:t>
            </a:r>
            <a:br>
              <a:rPr lang="en-PH" dirty="0" smtClean="0"/>
            </a:br>
            <a:r>
              <a:rPr lang="en-PH" b="1" dirty="0" smtClean="0"/>
              <a:t>d. </a:t>
            </a:r>
            <a:r>
              <a:rPr lang="en-PH" dirty="0" smtClean="0"/>
              <a:t>When I ran, I always have ran fast.</a:t>
            </a:r>
            <a:br>
              <a:rPr lang="en-PH" dirty="0" smtClean="0"/>
            </a:br>
            <a:r>
              <a:rPr lang="en-PH" dirty="0" smtClean="0"/>
              <a:t/>
            </a:r>
            <a:br>
              <a:rPr lang="en-PH" dirty="0" smtClean="0"/>
            </a:br>
            <a:endParaRPr lang="en-PH"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PH"/>
          </a:p>
        </p:txBody>
      </p:sp>
      <p:sp>
        <p:nvSpPr>
          <p:cNvPr id="3" name="Content Placeholder 2"/>
          <p:cNvSpPr>
            <a:spLocks noGrp="1"/>
          </p:cNvSpPr>
          <p:nvPr>
            <p:ph idx="1"/>
          </p:nvPr>
        </p:nvSpPr>
        <p:spPr/>
        <p:txBody>
          <a:bodyPr>
            <a:normAutofit lnSpcReduction="10000"/>
          </a:bodyPr>
          <a:lstStyle/>
          <a:p>
            <a:pPr>
              <a:buNone/>
            </a:pPr>
            <a:r>
              <a:rPr lang="en-PH" b="1" dirty="0" smtClean="0"/>
              <a:t>2. a. </a:t>
            </a:r>
            <a:r>
              <a:rPr lang="en-PH" dirty="0" smtClean="0"/>
              <a:t>Her glasses were broke, and she had trouble reading the manual.</a:t>
            </a:r>
            <a:br>
              <a:rPr lang="en-PH" dirty="0" smtClean="0"/>
            </a:br>
            <a:r>
              <a:rPr lang="en-PH" b="1" dirty="0" smtClean="0"/>
              <a:t>b. </a:t>
            </a:r>
            <a:r>
              <a:rPr lang="en-PH" dirty="0" smtClean="0"/>
              <a:t>Her glasses were broken, and she had trouble reading the manual.</a:t>
            </a:r>
            <a:br>
              <a:rPr lang="en-PH" dirty="0" smtClean="0"/>
            </a:br>
            <a:r>
              <a:rPr lang="en-PH" b="1" dirty="0" smtClean="0"/>
              <a:t>c. </a:t>
            </a:r>
            <a:r>
              <a:rPr lang="en-PH" dirty="0" smtClean="0"/>
              <a:t>Her glasses was broke, and she have trouble reading the manual.</a:t>
            </a:r>
            <a:br>
              <a:rPr lang="en-PH" dirty="0" smtClean="0"/>
            </a:br>
            <a:r>
              <a:rPr lang="en-PH" b="1" dirty="0" smtClean="0"/>
              <a:t>d. </a:t>
            </a:r>
            <a:r>
              <a:rPr lang="en-PH" dirty="0" smtClean="0"/>
              <a:t>Her glasses is broken, and she has trouble reading the manual.</a:t>
            </a:r>
            <a:br>
              <a:rPr lang="en-PH" dirty="0" smtClean="0"/>
            </a:br>
            <a:r>
              <a:rPr lang="en-PH" dirty="0" smtClean="0"/>
              <a:t/>
            </a:r>
            <a:br>
              <a:rPr lang="en-PH" dirty="0" smtClean="0"/>
            </a:br>
            <a:endParaRPr lang="en-PH"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PH"/>
          </a:p>
        </p:txBody>
      </p:sp>
      <p:sp>
        <p:nvSpPr>
          <p:cNvPr id="3" name="Content Placeholder 2"/>
          <p:cNvSpPr>
            <a:spLocks noGrp="1"/>
          </p:cNvSpPr>
          <p:nvPr>
            <p:ph idx="1"/>
          </p:nvPr>
        </p:nvSpPr>
        <p:spPr/>
        <p:txBody>
          <a:bodyPr>
            <a:normAutofit lnSpcReduction="10000"/>
          </a:bodyPr>
          <a:lstStyle/>
          <a:p>
            <a:pPr>
              <a:buNone/>
            </a:pPr>
            <a:r>
              <a:rPr lang="en-PH" b="1" dirty="0" smtClean="0"/>
              <a:t>3. a. </a:t>
            </a:r>
            <a:r>
              <a:rPr lang="en-PH" dirty="0" smtClean="0"/>
              <a:t>It begin to snow, and the bank closed early.</a:t>
            </a:r>
            <a:br>
              <a:rPr lang="en-PH" dirty="0" smtClean="0"/>
            </a:br>
            <a:r>
              <a:rPr lang="en-PH" b="1" dirty="0" smtClean="0"/>
              <a:t>b. </a:t>
            </a:r>
            <a:r>
              <a:rPr lang="en-PH" dirty="0" smtClean="0"/>
              <a:t>It beginning to snow, and the bank closed early.</a:t>
            </a:r>
            <a:br>
              <a:rPr lang="en-PH" dirty="0" smtClean="0"/>
            </a:br>
            <a:r>
              <a:rPr lang="en-PH" b="1" dirty="0" smtClean="0"/>
              <a:t>c. </a:t>
            </a:r>
            <a:r>
              <a:rPr lang="en-PH" dirty="0" smtClean="0"/>
              <a:t>It was begin to snow, and the bank is closed early.</a:t>
            </a:r>
            <a:br>
              <a:rPr lang="en-PH" dirty="0" smtClean="0"/>
            </a:br>
            <a:r>
              <a:rPr lang="en-PH" b="1" dirty="0" smtClean="0"/>
              <a:t>d. </a:t>
            </a:r>
            <a:r>
              <a:rPr lang="en-PH" dirty="0" smtClean="0"/>
              <a:t>It began to snow, and the bank closed early.</a:t>
            </a:r>
            <a:br>
              <a:rPr lang="en-PH" dirty="0" smtClean="0"/>
            </a:br>
            <a:r>
              <a:rPr lang="en-PH" dirty="0" smtClean="0"/>
              <a:t/>
            </a:r>
            <a:br>
              <a:rPr lang="en-PH" dirty="0" smtClean="0"/>
            </a:br>
            <a:endParaRPr lang="en-PH"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b="1" dirty="0" smtClean="0"/>
              <a:t>Answers</a:t>
            </a:r>
            <a:endParaRPr lang="en-PH" dirty="0"/>
          </a:p>
        </p:txBody>
      </p:sp>
      <p:sp>
        <p:nvSpPr>
          <p:cNvPr id="3" name="Content Placeholder 2"/>
          <p:cNvSpPr>
            <a:spLocks noGrp="1"/>
          </p:cNvSpPr>
          <p:nvPr>
            <p:ph idx="1"/>
          </p:nvPr>
        </p:nvSpPr>
        <p:spPr/>
        <p:txBody>
          <a:bodyPr/>
          <a:lstStyle/>
          <a:p>
            <a:pPr marL="514350" indent="-514350">
              <a:buAutoNum type="arabicPeriod"/>
            </a:pPr>
            <a:r>
              <a:rPr lang="en-PH" b="1" dirty="0" smtClean="0"/>
              <a:t>a.</a:t>
            </a:r>
          </a:p>
          <a:p>
            <a:pPr marL="514350" indent="-514350">
              <a:buAutoNum type="arabicPeriod"/>
            </a:pPr>
            <a:r>
              <a:rPr lang="en-PH" b="1" dirty="0" smtClean="0"/>
              <a:t>b.</a:t>
            </a:r>
          </a:p>
          <a:p>
            <a:pPr marL="514350" indent="-514350">
              <a:buAutoNum type="arabicPeriod"/>
            </a:pPr>
            <a:r>
              <a:rPr lang="en-PH" b="1" dirty="0" smtClean="0"/>
              <a:t>d.</a:t>
            </a:r>
            <a:r>
              <a:rPr lang="en-PH" dirty="0" smtClean="0"/>
              <a:t/>
            </a:r>
            <a:br>
              <a:rPr lang="en-PH" dirty="0" smtClean="0"/>
            </a:br>
            <a:r>
              <a:rPr lang="en-PH" dirty="0" smtClean="0"/>
              <a:t/>
            </a:r>
            <a:br>
              <a:rPr lang="en-PH" dirty="0" smtClean="0"/>
            </a:br>
            <a:endParaRPr lang="en-PH"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b="1" dirty="0" smtClean="0"/>
              <a:t>Pronouns</a:t>
            </a:r>
            <a:endParaRPr lang="en-PH" dirty="0"/>
          </a:p>
        </p:txBody>
      </p:sp>
      <p:sp>
        <p:nvSpPr>
          <p:cNvPr id="3" name="Content Placeholder 2"/>
          <p:cNvSpPr>
            <a:spLocks noGrp="1"/>
          </p:cNvSpPr>
          <p:nvPr>
            <p:ph idx="1"/>
          </p:nvPr>
        </p:nvSpPr>
        <p:spPr/>
        <p:txBody>
          <a:bodyPr>
            <a:normAutofit fontScale="92500" lnSpcReduction="20000"/>
          </a:bodyPr>
          <a:lstStyle/>
          <a:p>
            <a:r>
              <a:rPr lang="en-PH" dirty="0" smtClean="0"/>
              <a:t>Using a single pronoun in a sentence is usually easy to do. In fact, most people would readily be able to identify the mistakes in the following sentences.</a:t>
            </a:r>
          </a:p>
          <a:p>
            <a:endParaRPr lang="en-PH" dirty="0" smtClean="0"/>
          </a:p>
          <a:p>
            <a:pPr>
              <a:buNone/>
            </a:pPr>
            <a:r>
              <a:rPr lang="en-PH" b="1" dirty="0" smtClean="0"/>
              <a:t>		Me </a:t>
            </a:r>
            <a:r>
              <a:rPr lang="en-PH" dirty="0" smtClean="0"/>
              <a:t>went to the movie with </a:t>
            </a:r>
            <a:r>
              <a:rPr lang="en-PH" b="1" dirty="0" smtClean="0"/>
              <a:t>he</a:t>
            </a:r>
            <a:r>
              <a:rPr lang="en-PH" dirty="0" smtClean="0"/>
              <a:t>.</a:t>
            </a:r>
          </a:p>
          <a:p>
            <a:pPr>
              <a:buNone/>
            </a:pPr>
            <a:r>
              <a:rPr lang="en-PH" dirty="0" smtClean="0"/>
              <a:t>		</a:t>
            </a:r>
          </a:p>
          <a:p>
            <a:pPr>
              <a:buNone/>
            </a:pPr>
            <a:r>
              <a:rPr lang="en-PH" dirty="0" smtClean="0"/>
              <a:t>		My instructor gave </a:t>
            </a:r>
            <a:r>
              <a:rPr lang="en-PH" b="1" dirty="0" smtClean="0"/>
              <a:t>she </a:t>
            </a:r>
            <a:r>
              <a:rPr lang="en-PH" dirty="0" smtClean="0"/>
              <a:t>a ride to the class. </a:t>
            </a:r>
            <a:br>
              <a:rPr lang="en-PH" dirty="0" smtClean="0"/>
            </a:br>
            <a:r>
              <a:rPr lang="en-PH" dirty="0" smtClean="0"/>
              <a:t/>
            </a:r>
            <a:br>
              <a:rPr lang="en-PH" dirty="0" smtClean="0"/>
            </a:br>
            <a:endParaRPr lang="en-PH"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PH"/>
          </a:p>
        </p:txBody>
      </p:sp>
      <p:sp>
        <p:nvSpPr>
          <p:cNvPr id="3" name="Content Placeholder 2"/>
          <p:cNvSpPr>
            <a:spLocks noGrp="1"/>
          </p:cNvSpPr>
          <p:nvPr>
            <p:ph idx="1"/>
          </p:nvPr>
        </p:nvSpPr>
        <p:spPr/>
        <p:txBody>
          <a:bodyPr>
            <a:normAutofit/>
          </a:bodyPr>
          <a:lstStyle/>
          <a:p>
            <a:r>
              <a:rPr lang="en-PH" dirty="0" smtClean="0"/>
              <a:t>The problem occurs when a pronoun is used with a noun or another pronoun. See if you can spot the errors in the following sentences.</a:t>
            </a:r>
          </a:p>
          <a:p>
            <a:endParaRPr lang="en-PH" dirty="0" smtClean="0"/>
          </a:p>
          <a:p>
            <a:pPr>
              <a:buNone/>
            </a:pPr>
            <a:r>
              <a:rPr lang="en-PH" dirty="0" smtClean="0"/>
              <a:t>		The director rode with Jerry and </a:t>
            </a:r>
            <a:r>
              <a:rPr lang="en-PH" b="1" dirty="0" smtClean="0"/>
              <a:t>I</a:t>
            </a:r>
            <a:r>
              <a:rPr lang="en-PH" dirty="0" smtClean="0"/>
              <a:t>.</a:t>
            </a:r>
            <a:br>
              <a:rPr lang="en-PH" dirty="0" smtClean="0"/>
            </a:br>
            <a:r>
              <a:rPr lang="en-PH" dirty="0" smtClean="0"/>
              <a:t>	</a:t>
            </a:r>
          </a:p>
          <a:p>
            <a:pPr>
              <a:buNone/>
            </a:pPr>
            <a:r>
              <a:rPr lang="en-PH" dirty="0" smtClean="0"/>
              <a:t>		Belle and </a:t>
            </a:r>
            <a:r>
              <a:rPr lang="en-PH" b="1" dirty="0" smtClean="0"/>
              <a:t>him </a:t>
            </a:r>
            <a:r>
              <a:rPr lang="en-PH" dirty="0" smtClean="0"/>
              <a:t>are going to the company picnic.</a:t>
            </a:r>
            <a:endParaRPr lang="en-PH"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PH"/>
          </a:p>
        </p:txBody>
      </p:sp>
      <p:sp>
        <p:nvSpPr>
          <p:cNvPr id="3" name="Content Placeholder 2"/>
          <p:cNvSpPr>
            <a:spLocks noGrp="1"/>
          </p:cNvSpPr>
          <p:nvPr>
            <p:ph idx="1"/>
          </p:nvPr>
        </p:nvSpPr>
        <p:spPr/>
        <p:txBody>
          <a:bodyPr>
            <a:normAutofit/>
          </a:bodyPr>
          <a:lstStyle/>
          <a:p>
            <a:r>
              <a:rPr lang="en-PH" dirty="0" smtClean="0"/>
              <a:t>The errors in these sentences are not as easy to spot as those in the sentences using a single pronoun. </a:t>
            </a:r>
          </a:p>
          <a:p>
            <a:r>
              <a:rPr lang="en-PH" dirty="0" smtClean="0"/>
              <a:t>In order to remedy this problem, you can turn the sentence with two pronouns into two separate sentences. Then the error becomes more clear.</a:t>
            </a:r>
            <a:br>
              <a:rPr lang="en-PH" dirty="0" smtClean="0"/>
            </a:br>
            <a:r>
              <a:rPr lang="en-PH" dirty="0" smtClean="0"/>
              <a:t/>
            </a:r>
            <a:br>
              <a:rPr lang="en-PH" dirty="0" smtClean="0"/>
            </a:br>
            <a:endParaRPr lang="en-PH"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PH" dirty="0" smtClean="0"/>
              <a:t>Synonyms and Antonyms </a:t>
            </a:r>
            <a:endParaRPr lang="en-PH" dirty="0"/>
          </a:p>
        </p:txBody>
      </p:sp>
      <p:sp>
        <p:nvSpPr>
          <p:cNvPr id="4" name="Subtitle 3"/>
          <p:cNvSpPr>
            <a:spLocks noGrp="1"/>
          </p:cNvSpPr>
          <p:nvPr>
            <p:ph type="subTitle" idx="1"/>
          </p:nvPr>
        </p:nvSpPr>
        <p:spPr/>
        <p:txBody>
          <a:bodyPr/>
          <a:lstStyle/>
          <a:p>
            <a:endParaRPr lang="en-PH"/>
          </a:p>
        </p:txBody>
      </p:sp>
    </p:spTree>
  </p:cSld>
  <p:clrMapOvr>
    <a:masterClrMapping/>
  </p:clrMapOvr>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Solution: Checking</a:t>
            </a:r>
            <a:endParaRPr lang="en-PH" dirty="0"/>
          </a:p>
        </p:txBody>
      </p:sp>
      <p:sp>
        <p:nvSpPr>
          <p:cNvPr id="3" name="Content Placeholder 2"/>
          <p:cNvSpPr>
            <a:spLocks noGrp="1"/>
          </p:cNvSpPr>
          <p:nvPr>
            <p:ph idx="1"/>
          </p:nvPr>
        </p:nvSpPr>
        <p:spPr/>
        <p:txBody>
          <a:bodyPr>
            <a:normAutofit fontScale="92500" lnSpcReduction="10000"/>
          </a:bodyPr>
          <a:lstStyle/>
          <a:p>
            <a:pPr>
              <a:buNone/>
            </a:pPr>
            <a:r>
              <a:rPr lang="en-PH" dirty="0" smtClean="0"/>
              <a:t>The director rode with Jerry and </a:t>
            </a:r>
            <a:r>
              <a:rPr lang="en-PH" b="1" dirty="0" smtClean="0"/>
              <a:t>I</a:t>
            </a:r>
            <a:r>
              <a:rPr lang="en-PH" dirty="0" smtClean="0"/>
              <a:t>. 	</a:t>
            </a:r>
          </a:p>
          <a:p>
            <a:pPr>
              <a:buNone/>
            </a:pPr>
            <a:r>
              <a:rPr lang="en-PH" dirty="0" smtClean="0"/>
              <a:t>	The director rode with Jerry.</a:t>
            </a:r>
            <a:br>
              <a:rPr lang="en-PH" dirty="0" smtClean="0"/>
            </a:br>
            <a:r>
              <a:rPr lang="en-PH" dirty="0" smtClean="0"/>
              <a:t>The director rode with </a:t>
            </a:r>
            <a:r>
              <a:rPr lang="en-PH" b="1" dirty="0" smtClean="0"/>
              <a:t>me </a:t>
            </a:r>
            <a:r>
              <a:rPr lang="en-PH" dirty="0" smtClean="0"/>
              <a:t>(not </a:t>
            </a:r>
            <a:r>
              <a:rPr lang="en-PH" i="1" dirty="0" smtClean="0"/>
              <a:t>I</a:t>
            </a:r>
            <a:r>
              <a:rPr lang="en-PH" dirty="0" smtClean="0"/>
              <a:t>).</a:t>
            </a:r>
            <a:br>
              <a:rPr lang="en-PH" dirty="0" smtClean="0"/>
            </a:br>
            <a:endParaRPr lang="en-PH" dirty="0" smtClean="0"/>
          </a:p>
          <a:p>
            <a:pPr>
              <a:buNone/>
            </a:pPr>
            <a:r>
              <a:rPr lang="en-PH" dirty="0" smtClean="0"/>
              <a:t>Belle and </a:t>
            </a:r>
            <a:r>
              <a:rPr lang="en-PH" b="1" dirty="0" smtClean="0"/>
              <a:t>him </a:t>
            </a:r>
            <a:r>
              <a:rPr lang="en-PH" dirty="0" smtClean="0"/>
              <a:t>are going to the company picnic. </a:t>
            </a:r>
          </a:p>
          <a:p>
            <a:pPr>
              <a:buNone/>
            </a:pPr>
            <a:r>
              <a:rPr lang="en-PH" dirty="0" smtClean="0"/>
              <a:t>	Belle is going to the company picnic.</a:t>
            </a:r>
            <a:br>
              <a:rPr lang="en-PH" dirty="0" smtClean="0"/>
            </a:br>
            <a:r>
              <a:rPr lang="en-PH" b="1" dirty="0" smtClean="0"/>
              <a:t>He </a:t>
            </a:r>
            <a:r>
              <a:rPr lang="en-PH" dirty="0" smtClean="0"/>
              <a:t>(not </a:t>
            </a:r>
            <a:r>
              <a:rPr lang="en-PH" i="1" dirty="0" smtClean="0"/>
              <a:t>him</a:t>
            </a:r>
            <a:r>
              <a:rPr lang="en-PH" dirty="0" smtClean="0"/>
              <a:t>) is going to the company picnic.</a:t>
            </a:r>
            <a:br>
              <a:rPr lang="en-PH" dirty="0" smtClean="0"/>
            </a:br>
            <a:r>
              <a:rPr lang="en-PH" dirty="0" smtClean="0"/>
              <a:t/>
            </a:r>
            <a:br>
              <a:rPr lang="en-PH" dirty="0" smtClean="0"/>
            </a:br>
            <a:endParaRPr lang="en-PH"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Rules (p)</a:t>
            </a:r>
            <a:endParaRPr lang="en-PH" dirty="0"/>
          </a:p>
        </p:txBody>
      </p:sp>
      <p:sp>
        <p:nvSpPr>
          <p:cNvPr id="3" name="Content Placeholder 2"/>
          <p:cNvSpPr>
            <a:spLocks noGrp="1"/>
          </p:cNvSpPr>
          <p:nvPr>
            <p:ph idx="1"/>
          </p:nvPr>
        </p:nvSpPr>
        <p:spPr/>
        <p:txBody>
          <a:bodyPr>
            <a:normAutofit fontScale="85000" lnSpcReduction="10000"/>
          </a:bodyPr>
          <a:lstStyle/>
          <a:p>
            <a:pPr>
              <a:buNone/>
            </a:pPr>
            <a:r>
              <a:rPr lang="en-PH" dirty="0" smtClean="0"/>
              <a:t>1. To help you move through this grammar problem with ease, </a:t>
            </a:r>
            <a:r>
              <a:rPr lang="en-PH" b="1" u="sng" dirty="0" smtClean="0"/>
              <a:t>you should know</a:t>
            </a:r>
            <a:r>
              <a:rPr lang="en-PH" dirty="0" smtClean="0"/>
              <a:t>:</a:t>
            </a:r>
          </a:p>
          <a:p>
            <a:r>
              <a:rPr lang="en-PH" b="1" u="sng" dirty="0" smtClean="0"/>
              <a:t>subject pronouns</a:t>
            </a:r>
            <a:r>
              <a:rPr lang="en-PH" dirty="0" smtClean="0"/>
              <a:t>—those that are the subject in a sentence or the predicate nominative—are in the nominative case. </a:t>
            </a:r>
          </a:p>
          <a:p>
            <a:r>
              <a:rPr lang="en-PH" b="1" u="sng" dirty="0" smtClean="0"/>
              <a:t>predicate nominative</a:t>
            </a:r>
            <a:r>
              <a:rPr lang="en-PH" b="1" dirty="0" smtClean="0"/>
              <a:t> </a:t>
            </a:r>
            <a:r>
              <a:rPr lang="en-PH" dirty="0" smtClean="0"/>
              <a:t>is a noun or pronoun that is the same as the subject. </a:t>
            </a:r>
          </a:p>
          <a:p>
            <a:pPr>
              <a:buNone/>
            </a:pPr>
            <a:r>
              <a:rPr lang="en-PH" dirty="0" smtClean="0"/>
              <a:t>For example: </a:t>
            </a:r>
            <a:r>
              <a:rPr lang="en-PH" b="1" i="1" dirty="0" smtClean="0"/>
              <a:t>It </a:t>
            </a:r>
            <a:r>
              <a:rPr lang="en-PH" dirty="0" smtClean="0"/>
              <a:t>was</a:t>
            </a:r>
            <a:r>
              <a:rPr lang="en-PH" b="1" i="1" dirty="0" smtClean="0"/>
              <a:t> I</a:t>
            </a:r>
            <a:r>
              <a:rPr lang="en-PH" dirty="0" smtClean="0"/>
              <a:t>. In this sentence, the subject </a:t>
            </a:r>
            <a:r>
              <a:rPr lang="en-PH" b="1" i="1" u="sng" dirty="0" smtClean="0"/>
              <a:t>it</a:t>
            </a:r>
            <a:r>
              <a:rPr lang="en-PH" i="1" dirty="0" smtClean="0"/>
              <a:t> </a:t>
            </a:r>
            <a:r>
              <a:rPr lang="en-PH" dirty="0" smtClean="0"/>
              <a:t>is the same as the pronoun </a:t>
            </a:r>
            <a:r>
              <a:rPr lang="en-PH" b="1" i="1" u="sng" dirty="0" smtClean="0"/>
              <a:t>I</a:t>
            </a:r>
            <a:r>
              <a:rPr lang="en-PH" i="1" dirty="0" smtClean="0"/>
              <a:t>.</a:t>
            </a:r>
            <a:r>
              <a:rPr lang="en-PH" dirty="0" smtClean="0"/>
              <a:t>) Subjective pronouns are </a:t>
            </a:r>
            <a:r>
              <a:rPr lang="en-PH" b="1" i="1" u="sng" dirty="0" smtClean="0"/>
              <a:t>I</a:t>
            </a:r>
            <a:r>
              <a:rPr lang="en-PH" i="1" dirty="0" smtClean="0"/>
              <a:t>, </a:t>
            </a:r>
            <a:r>
              <a:rPr lang="en-PH" b="1" i="1" u="sng" dirty="0" smtClean="0"/>
              <a:t>he</a:t>
            </a:r>
            <a:r>
              <a:rPr lang="en-PH" i="1" dirty="0" smtClean="0"/>
              <a:t>, </a:t>
            </a:r>
            <a:r>
              <a:rPr lang="en-PH" b="1" i="1" u="sng" dirty="0" smtClean="0"/>
              <a:t>she</a:t>
            </a:r>
            <a:r>
              <a:rPr lang="en-PH" i="1" dirty="0" smtClean="0"/>
              <a:t>, </a:t>
            </a:r>
            <a:r>
              <a:rPr lang="en-PH" b="1" i="1" u="sng" dirty="0" smtClean="0"/>
              <a:t>we</a:t>
            </a:r>
            <a:r>
              <a:rPr lang="en-PH" i="1" dirty="0" smtClean="0"/>
              <a:t>, </a:t>
            </a:r>
            <a:r>
              <a:rPr lang="en-PH" dirty="0" smtClean="0"/>
              <a:t>and </a:t>
            </a:r>
            <a:r>
              <a:rPr lang="en-PH" b="1" i="1" u="sng" dirty="0" smtClean="0"/>
              <a:t>they</a:t>
            </a:r>
            <a:r>
              <a:rPr lang="en-PH" dirty="0" smtClean="0"/>
              <a:t>.</a:t>
            </a:r>
            <a:br>
              <a:rPr lang="en-PH" dirty="0" smtClean="0"/>
            </a:br>
            <a:r>
              <a:rPr lang="en-PH" dirty="0" smtClean="0"/>
              <a:t/>
            </a:r>
            <a:br>
              <a:rPr lang="en-PH" dirty="0" smtClean="0"/>
            </a:br>
            <a:endParaRPr lang="en-PH"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Rules (p)</a:t>
            </a:r>
            <a:endParaRPr lang="en-PH" dirty="0"/>
          </a:p>
        </p:txBody>
      </p:sp>
      <p:sp>
        <p:nvSpPr>
          <p:cNvPr id="3" name="Content Placeholder 2"/>
          <p:cNvSpPr>
            <a:spLocks noGrp="1"/>
          </p:cNvSpPr>
          <p:nvPr>
            <p:ph idx="1"/>
          </p:nvPr>
        </p:nvSpPr>
        <p:spPr/>
        <p:txBody>
          <a:bodyPr>
            <a:normAutofit fontScale="77500" lnSpcReduction="20000"/>
          </a:bodyPr>
          <a:lstStyle/>
          <a:p>
            <a:r>
              <a:rPr lang="en-PH" b="1" u="sng" dirty="0" smtClean="0"/>
              <a:t>Objective pronouns</a:t>
            </a:r>
            <a:r>
              <a:rPr lang="en-PH" dirty="0" smtClean="0"/>
              <a:t>—those that are the object of a preposition or the direct/indirect object of the</a:t>
            </a:r>
            <a:br>
              <a:rPr lang="en-PH" dirty="0" smtClean="0"/>
            </a:br>
            <a:r>
              <a:rPr lang="en-PH" dirty="0" smtClean="0"/>
              <a:t>sentence—are in the objective case.  </a:t>
            </a:r>
          </a:p>
          <a:p>
            <a:r>
              <a:rPr lang="en-PH" b="1" u="sng" dirty="0" smtClean="0"/>
              <a:t>direct object </a:t>
            </a:r>
            <a:r>
              <a:rPr lang="en-PH" dirty="0" smtClean="0"/>
              <a:t>is the word that </a:t>
            </a:r>
            <a:r>
              <a:rPr lang="en-PH" b="1" dirty="0" smtClean="0"/>
              <a:t>receives the action of the verb</a:t>
            </a:r>
            <a:r>
              <a:rPr lang="en-PH" dirty="0" smtClean="0"/>
              <a:t> or </a:t>
            </a:r>
            <a:r>
              <a:rPr lang="en-PH" b="1" dirty="0" smtClean="0"/>
              <a:t>shows the result of the action</a:t>
            </a:r>
            <a:r>
              <a:rPr lang="en-PH" dirty="0" smtClean="0"/>
              <a:t>. </a:t>
            </a:r>
          </a:p>
          <a:p>
            <a:pPr lvl="1"/>
            <a:r>
              <a:rPr lang="en-PH" dirty="0" smtClean="0"/>
              <a:t>answers the question </a:t>
            </a:r>
            <a:r>
              <a:rPr lang="en-PH" b="1" i="1" u="sng" dirty="0" smtClean="0"/>
              <a:t>who</a:t>
            </a:r>
            <a:r>
              <a:rPr lang="en-PH" i="1" dirty="0" smtClean="0"/>
              <a:t> </a:t>
            </a:r>
            <a:r>
              <a:rPr lang="en-PH" dirty="0" smtClean="0"/>
              <a:t>or </a:t>
            </a:r>
            <a:r>
              <a:rPr lang="en-PH" i="1" dirty="0" smtClean="0"/>
              <a:t>whom</a:t>
            </a:r>
            <a:r>
              <a:rPr lang="en-PH" dirty="0" smtClean="0"/>
              <a:t>. </a:t>
            </a:r>
          </a:p>
          <a:p>
            <a:pPr lvl="1"/>
            <a:r>
              <a:rPr lang="en-PH" dirty="0" smtClean="0"/>
              <a:t>example: She went with </a:t>
            </a:r>
            <a:r>
              <a:rPr lang="en-PH" b="1" i="1" u="sng" dirty="0" smtClean="0"/>
              <a:t>me</a:t>
            </a:r>
            <a:r>
              <a:rPr lang="en-PH" dirty="0" smtClean="0"/>
              <a:t>.</a:t>
            </a:r>
          </a:p>
          <a:p>
            <a:r>
              <a:rPr lang="en-PH" b="1" u="sng" dirty="0" smtClean="0"/>
              <a:t>indirect object</a:t>
            </a:r>
            <a:r>
              <a:rPr lang="en-PH" dirty="0" smtClean="0"/>
              <a:t> is the word that </a:t>
            </a:r>
            <a:r>
              <a:rPr lang="en-PH" b="1" dirty="0" smtClean="0"/>
              <a:t>comes before</a:t>
            </a:r>
            <a:r>
              <a:rPr lang="en-PH" dirty="0" smtClean="0"/>
              <a:t> the direct object. </a:t>
            </a:r>
          </a:p>
          <a:p>
            <a:pPr lvl="1"/>
            <a:r>
              <a:rPr lang="en-PH" dirty="0" smtClean="0"/>
              <a:t>tells </a:t>
            </a:r>
            <a:r>
              <a:rPr lang="en-PH" i="1" dirty="0" smtClean="0"/>
              <a:t>to whom </a:t>
            </a:r>
            <a:r>
              <a:rPr lang="en-PH" dirty="0" smtClean="0"/>
              <a:t>or </a:t>
            </a:r>
            <a:r>
              <a:rPr lang="en-PH" i="1" dirty="0" smtClean="0"/>
              <a:t>for whom </a:t>
            </a:r>
            <a:r>
              <a:rPr lang="en-PH" dirty="0" smtClean="0"/>
              <a:t>the action of the verb is done. For example: She gave </a:t>
            </a:r>
            <a:r>
              <a:rPr lang="en-PH" b="1" i="1" u="sng" dirty="0" smtClean="0"/>
              <a:t>me</a:t>
            </a:r>
            <a:r>
              <a:rPr lang="en-PH" i="1" dirty="0" smtClean="0"/>
              <a:t> </a:t>
            </a:r>
            <a:r>
              <a:rPr lang="en-PH" dirty="0" smtClean="0"/>
              <a:t>some flowers on my birthday.</a:t>
            </a:r>
            <a:endParaRPr lang="en-PH"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Rules (p)</a:t>
            </a:r>
            <a:endParaRPr lang="en-PH" dirty="0"/>
          </a:p>
        </p:txBody>
      </p:sp>
      <p:sp>
        <p:nvSpPr>
          <p:cNvPr id="3" name="Content Placeholder 2"/>
          <p:cNvSpPr>
            <a:spLocks noGrp="1"/>
          </p:cNvSpPr>
          <p:nvPr>
            <p:ph idx="1"/>
          </p:nvPr>
        </p:nvSpPr>
        <p:spPr/>
        <p:txBody>
          <a:bodyPr>
            <a:normAutofit/>
          </a:bodyPr>
          <a:lstStyle/>
          <a:p>
            <a:r>
              <a:rPr lang="en-PH" b="1" i="1" dirty="0" smtClean="0"/>
              <a:t>me</a:t>
            </a:r>
            <a:r>
              <a:rPr lang="en-PH" i="1" dirty="0" smtClean="0"/>
              <a:t>, </a:t>
            </a:r>
            <a:r>
              <a:rPr lang="en-PH" b="1" i="1" dirty="0" smtClean="0"/>
              <a:t>him</a:t>
            </a:r>
            <a:r>
              <a:rPr lang="en-PH" i="1" dirty="0" smtClean="0"/>
              <a:t>, </a:t>
            </a:r>
            <a:r>
              <a:rPr lang="en-PH" b="1" i="1" dirty="0" smtClean="0"/>
              <a:t>her</a:t>
            </a:r>
            <a:r>
              <a:rPr lang="en-PH" i="1" dirty="0" smtClean="0"/>
              <a:t>, </a:t>
            </a:r>
            <a:r>
              <a:rPr lang="en-PH" b="1" i="1" dirty="0" smtClean="0"/>
              <a:t>us</a:t>
            </a:r>
            <a:r>
              <a:rPr lang="en-PH" i="1" dirty="0" smtClean="0"/>
              <a:t>, </a:t>
            </a:r>
            <a:r>
              <a:rPr lang="en-PH" dirty="0" smtClean="0"/>
              <a:t>and </a:t>
            </a:r>
            <a:r>
              <a:rPr lang="en-PH" b="1" i="1" dirty="0" smtClean="0"/>
              <a:t>them</a:t>
            </a:r>
            <a:r>
              <a:rPr lang="en-PH" dirty="0" smtClean="0"/>
              <a:t>. </a:t>
            </a:r>
            <a:r>
              <a:rPr lang="en-PH" b="1" i="1" u="sng" dirty="0" smtClean="0"/>
              <a:t>You</a:t>
            </a:r>
            <a:r>
              <a:rPr lang="en-PH" i="1" dirty="0" smtClean="0"/>
              <a:t> </a:t>
            </a:r>
            <a:r>
              <a:rPr lang="en-PH" dirty="0" smtClean="0"/>
              <a:t>and </a:t>
            </a:r>
            <a:r>
              <a:rPr lang="en-PH" b="1" i="1" u="sng" dirty="0" smtClean="0"/>
              <a:t>it</a:t>
            </a:r>
            <a:r>
              <a:rPr lang="en-PH" i="1" dirty="0" smtClean="0"/>
              <a:t> </a:t>
            </a:r>
            <a:r>
              <a:rPr lang="en-PH" dirty="0" smtClean="0"/>
              <a:t>do not change their forms, so there is no need to memorize case for those words.</a:t>
            </a:r>
            <a:br>
              <a:rPr lang="en-PH" dirty="0" smtClean="0"/>
            </a:br>
            <a:r>
              <a:rPr lang="en-PH" dirty="0" smtClean="0"/>
              <a:t/>
            </a:r>
            <a:br>
              <a:rPr lang="en-PH" dirty="0" smtClean="0"/>
            </a:br>
            <a:r>
              <a:rPr lang="en-PH" dirty="0" smtClean="0"/>
              <a:t/>
            </a:r>
            <a:br>
              <a:rPr lang="en-PH" dirty="0" smtClean="0"/>
            </a:br>
            <a:endParaRPr lang="en-PH"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PH"/>
          </a:p>
        </p:txBody>
      </p:sp>
      <p:sp>
        <p:nvSpPr>
          <p:cNvPr id="3" name="Content Placeholder 2"/>
          <p:cNvSpPr>
            <a:spLocks noGrp="1"/>
          </p:cNvSpPr>
          <p:nvPr>
            <p:ph idx="1"/>
          </p:nvPr>
        </p:nvSpPr>
        <p:spPr/>
        <p:txBody>
          <a:bodyPr>
            <a:normAutofit fontScale="92500" lnSpcReduction="10000"/>
          </a:bodyPr>
          <a:lstStyle/>
          <a:p>
            <a:r>
              <a:rPr lang="en-PH" dirty="0" smtClean="0"/>
              <a:t>Knowing when to use objective pronouns can become problematic when they are used in compounds such as:</a:t>
            </a:r>
          </a:p>
          <a:p>
            <a:pPr>
              <a:buNone/>
            </a:pPr>
            <a:r>
              <a:rPr lang="en-PH" dirty="0" smtClean="0"/>
              <a:t>She directed her comments to Margaret and me.</a:t>
            </a:r>
            <a:br>
              <a:rPr lang="en-PH" dirty="0" smtClean="0"/>
            </a:br>
            <a:r>
              <a:rPr lang="en-PH" dirty="0" smtClean="0"/>
              <a:t>*</a:t>
            </a:r>
            <a:r>
              <a:rPr lang="en-PH" b="1" dirty="0" smtClean="0"/>
              <a:t>simple way to find the correct pronoun is to test each one separately</a:t>
            </a:r>
            <a:r>
              <a:rPr lang="en-PH" dirty="0" smtClean="0"/>
              <a:t>.</a:t>
            </a:r>
            <a:br>
              <a:rPr lang="en-PH" dirty="0" smtClean="0"/>
            </a:br>
            <a:endParaRPr lang="en-PH" dirty="0" smtClean="0"/>
          </a:p>
          <a:p>
            <a:pPr>
              <a:buNone/>
            </a:pPr>
            <a:r>
              <a:rPr lang="en-PH" dirty="0" smtClean="0"/>
              <a:t>	She directed her comments to Margaret.</a:t>
            </a:r>
            <a:br>
              <a:rPr lang="en-PH" dirty="0" smtClean="0"/>
            </a:br>
            <a:r>
              <a:rPr lang="en-PH" dirty="0" smtClean="0"/>
              <a:t>She directed her comments to me.</a:t>
            </a:r>
            <a:endParaRPr lang="en-PH"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PH" b="1" dirty="0" smtClean="0"/>
              <a:t>Pronoun Agreement</a:t>
            </a:r>
            <a:endParaRPr lang="en-PH" dirty="0"/>
          </a:p>
        </p:txBody>
      </p:sp>
      <p:sp>
        <p:nvSpPr>
          <p:cNvPr id="4" name="Subtitle 3"/>
          <p:cNvSpPr>
            <a:spLocks noGrp="1"/>
          </p:cNvSpPr>
          <p:nvPr>
            <p:ph type="subTitle" idx="1"/>
          </p:nvPr>
        </p:nvSpPr>
        <p:spPr/>
        <p:txBody>
          <a:bodyPr/>
          <a:lstStyle/>
          <a:p>
            <a:endParaRPr lang="en-PH"/>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Rules (pa)</a:t>
            </a:r>
            <a:endParaRPr lang="en-PH" dirty="0"/>
          </a:p>
        </p:txBody>
      </p:sp>
      <p:sp>
        <p:nvSpPr>
          <p:cNvPr id="3" name="Content Placeholder 2"/>
          <p:cNvSpPr>
            <a:spLocks noGrp="1"/>
          </p:cNvSpPr>
          <p:nvPr>
            <p:ph idx="1"/>
          </p:nvPr>
        </p:nvSpPr>
        <p:spPr/>
        <p:txBody>
          <a:bodyPr>
            <a:normAutofit fontScale="92500" lnSpcReduction="10000"/>
          </a:bodyPr>
          <a:lstStyle/>
          <a:p>
            <a:pPr marL="514350" indent="-514350">
              <a:buFont typeface="+mj-lt"/>
              <a:buAutoNum type="arabicPeriod"/>
            </a:pPr>
            <a:r>
              <a:rPr lang="en-PH" dirty="0" smtClean="0"/>
              <a:t>Like </a:t>
            </a:r>
            <a:r>
              <a:rPr lang="en-PH" b="1" dirty="0" smtClean="0"/>
              <a:t>subjects and verbs</a:t>
            </a:r>
            <a:r>
              <a:rPr lang="en-PH" dirty="0" smtClean="0"/>
              <a:t>, pronouns must</a:t>
            </a:r>
            <a:br>
              <a:rPr lang="en-PH" dirty="0" smtClean="0"/>
            </a:br>
            <a:r>
              <a:rPr lang="en-PH" dirty="0" smtClean="0"/>
              <a:t>match the number of the nouns they represent.</a:t>
            </a:r>
          </a:p>
          <a:p>
            <a:pPr lvl="1"/>
            <a:r>
              <a:rPr lang="en-PH" dirty="0" smtClean="0"/>
              <a:t>If the noun that a pronoun represents is singular, the pronoun must be singular</a:t>
            </a:r>
          </a:p>
          <a:p>
            <a:pPr lvl="1"/>
            <a:r>
              <a:rPr lang="en-PH" dirty="0" smtClean="0"/>
              <a:t>if the noun a pronoun represents is plural, the pronoun must be plural</a:t>
            </a:r>
          </a:p>
          <a:p>
            <a:pPr marL="514350" indent="-514350">
              <a:buFont typeface="+mj-lt"/>
              <a:buAutoNum type="arabicPeriod" startAt="2"/>
            </a:pPr>
            <a:r>
              <a:rPr lang="en-PH" dirty="0" smtClean="0"/>
              <a:t>Sometimes a pronoun represents another pronoun. If so, either both pronouns must</a:t>
            </a:r>
            <a:br>
              <a:rPr lang="en-PH" dirty="0" smtClean="0"/>
            </a:br>
            <a:r>
              <a:rPr lang="en-PH" dirty="0" smtClean="0"/>
              <a:t>be singular or both pronouns must be plural</a:t>
            </a:r>
            <a:endParaRPr lang="en-PH"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Examples:</a:t>
            </a:r>
            <a:endParaRPr lang="en-PH" dirty="0"/>
          </a:p>
        </p:txBody>
      </p:sp>
      <p:sp>
        <p:nvSpPr>
          <p:cNvPr id="3" name="Content Placeholder 2"/>
          <p:cNvSpPr>
            <a:spLocks noGrp="1"/>
          </p:cNvSpPr>
          <p:nvPr>
            <p:ph idx="1"/>
          </p:nvPr>
        </p:nvSpPr>
        <p:spPr/>
        <p:txBody>
          <a:bodyPr>
            <a:normAutofit/>
          </a:bodyPr>
          <a:lstStyle/>
          <a:p>
            <a:pPr>
              <a:buNone/>
            </a:pPr>
            <a:r>
              <a:rPr lang="en-PH" sz="2800" dirty="0" smtClean="0"/>
              <a:t>The </a:t>
            </a:r>
            <a:r>
              <a:rPr lang="en-PH" sz="2800" b="1" i="1" u="sng" dirty="0" smtClean="0"/>
              <a:t>doctor</a:t>
            </a:r>
            <a:r>
              <a:rPr lang="en-PH" sz="2800" i="1" dirty="0" smtClean="0"/>
              <a:t> </a:t>
            </a:r>
            <a:r>
              <a:rPr lang="en-PH" sz="2800" dirty="0" smtClean="0"/>
              <a:t>must take a break when </a:t>
            </a:r>
            <a:r>
              <a:rPr lang="en-PH" sz="2800" b="1" i="1" u="sng" dirty="0" smtClean="0"/>
              <a:t>she</a:t>
            </a:r>
            <a:r>
              <a:rPr lang="en-PH" sz="2800" i="1" dirty="0" smtClean="0"/>
              <a:t> </a:t>
            </a:r>
            <a:r>
              <a:rPr lang="en-PH" sz="2800" dirty="0" smtClean="0"/>
              <a:t>is tired. (singular)</a:t>
            </a:r>
          </a:p>
          <a:p>
            <a:pPr>
              <a:buNone/>
            </a:pPr>
            <a:r>
              <a:rPr lang="en-PH" sz="2800" b="1" i="1" u="sng" dirty="0" smtClean="0"/>
              <a:t>Doctors</a:t>
            </a:r>
            <a:r>
              <a:rPr lang="en-PH" sz="2800" i="1" dirty="0" smtClean="0"/>
              <a:t> </a:t>
            </a:r>
            <a:r>
              <a:rPr lang="en-PH" sz="2800" dirty="0" smtClean="0"/>
              <a:t>must take breaks when </a:t>
            </a:r>
            <a:r>
              <a:rPr lang="en-PH" sz="2800" b="1" i="1" u="sng" dirty="0" smtClean="0"/>
              <a:t>they</a:t>
            </a:r>
            <a:r>
              <a:rPr lang="en-PH" sz="2800" i="1" dirty="0" smtClean="0"/>
              <a:t> </a:t>
            </a:r>
            <a:r>
              <a:rPr lang="en-PH" sz="2800" dirty="0" smtClean="0"/>
              <a:t>are tired. (plural)</a:t>
            </a:r>
            <a:br>
              <a:rPr lang="en-PH" sz="2800" dirty="0" smtClean="0"/>
            </a:br>
            <a:endParaRPr lang="en-PH" sz="2800" dirty="0" smtClean="0"/>
          </a:p>
          <a:p>
            <a:pPr>
              <a:buNone/>
            </a:pPr>
            <a:r>
              <a:rPr lang="en-PH" sz="2800" b="1" i="1" u="sng" dirty="0" smtClean="0"/>
              <a:t>One</a:t>
            </a:r>
            <a:r>
              <a:rPr lang="en-PH" sz="2800" i="1" dirty="0" smtClean="0"/>
              <a:t> </a:t>
            </a:r>
            <a:r>
              <a:rPr lang="en-PH" sz="2800" dirty="0" smtClean="0"/>
              <a:t>of the girls misplaced </a:t>
            </a:r>
            <a:r>
              <a:rPr lang="en-PH" sz="2800" b="1" i="1" u="sng" dirty="0" smtClean="0"/>
              <a:t>her</a:t>
            </a:r>
            <a:r>
              <a:rPr lang="en-PH" sz="2800" i="1" dirty="0" smtClean="0"/>
              <a:t> </a:t>
            </a:r>
            <a:r>
              <a:rPr lang="en-PH" sz="2800" dirty="0" smtClean="0"/>
              <a:t>purse. (singular)</a:t>
            </a:r>
            <a:br>
              <a:rPr lang="en-PH" sz="2800" dirty="0" smtClean="0"/>
            </a:br>
            <a:endParaRPr lang="en-PH" sz="2800" dirty="0" smtClean="0"/>
          </a:p>
          <a:p>
            <a:pPr>
              <a:buNone/>
            </a:pPr>
            <a:r>
              <a:rPr lang="en-PH" sz="2800" b="1" i="1" u="sng" dirty="0" smtClean="0"/>
              <a:t>All</a:t>
            </a:r>
            <a:r>
              <a:rPr lang="en-PH" sz="2800" i="1" dirty="0" smtClean="0"/>
              <a:t> </a:t>
            </a:r>
            <a:r>
              <a:rPr lang="en-PH" sz="2800" dirty="0" smtClean="0"/>
              <a:t>of the girls misplaced </a:t>
            </a:r>
            <a:r>
              <a:rPr lang="en-PH" sz="2800" b="1" i="1" u="sng" dirty="0" smtClean="0"/>
              <a:t>their</a:t>
            </a:r>
            <a:r>
              <a:rPr lang="en-PH" sz="2800" i="1" dirty="0" smtClean="0"/>
              <a:t> </a:t>
            </a:r>
            <a:r>
              <a:rPr lang="en-PH" sz="2800" dirty="0" smtClean="0"/>
              <a:t>purses. (plural)</a:t>
            </a:r>
            <a:endParaRPr lang="en-PH" sz="2800"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Rules (pa) </a:t>
            </a:r>
            <a:endParaRPr lang="en-PH" dirty="0"/>
          </a:p>
        </p:txBody>
      </p:sp>
      <p:sp>
        <p:nvSpPr>
          <p:cNvPr id="3" name="Content Placeholder 2"/>
          <p:cNvSpPr>
            <a:spLocks noGrp="1"/>
          </p:cNvSpPr>
          <p:nvPr>
            <p:ph idx="1"/>
          </p:nvPr>
        </p:nvSpPr>
        <p:spPr/>
        <p:txBody>
          <a:bodyPr>
            <a:normAutofit fontScale="92500" lnSpcReduction="20000"/>
          </a:bodyPr>
          <a:lstStyle/>
          <a:p>
            <a:pPr>
              <a:buNone/>
            </a:pPr>
            <a:r>
              <a:rPr lang="en-PH" sz="2800" dirty="0" smtClean="0"/>
              <a:t>3. If two or more singular nouns or pronouns are joined by </a:t>
            </a:r>
            <a:r>
              <a:rPr lang="en-PH" sz="2800" b="1" i="1" u="sng" dirty="0" smtClean="0"/>
              <a:t>and</a:t>
            </a:r>
            <a:r>
              <a:rPr lang="en-PH" sz="2800" dirty="0" smtClean="0"/>
              <a:t>, use a plural pronoun to represent them.</a:t>
            </a:r>
            <a:br>
              <a:rPr lang="en-PH" sz="2800" dirty="0" smtClean="0"/>
            </a:br>
            <a:endParaRPr lang="en-PH" sz="2800" dirty="0" smtClean="0"/>
          </a:p>
          <a:p>
            <a:pPr>
              <a:buNone/>
            </a:pPr>
            <a:r>
              <a:rPr lang="en-PH" sz="2800" dirty="0" smtClean="0"/>
              <a:t>If </a:t>
            </a:r>
            <a:r>
              <a:rPr lang="en-PH" sz="2800" b="1" i="1" dirty="0" smtClean="0"/>
              <a:t>he and she </a:t>
            </a:r>
            <a:r>
              <a:rPr lang="en-PH" sz="2800" dirty="0" smtClean="0"/>
              <a:t>want to join us, </a:t>
            </a:r>
            <a:r>
              <a:rPr lang="en-PH" sz="2800" b="1" i="1" dirty="0" smtClean="0"/>
              <a:t>they</a:t>
            </a:r>
            <a:r>
              <a:rPr lang="en-PH" sz="2800" i="1" dirty="0" smtClean="0"/>
              <a:t> </a:t>
            </a:r>
            <a:r>
              <a:rPr lang="en-PH" sz="2800" dirty="0" smtClean="0"/>
              <a:t>are welcome to do so.</a:t>
            </a:r>
            <a:br>
              <a:rPr lang="en-PH" sz="2800" dirty="0" smtClean="0"/>
            </a:br>
            <a:endParaRPr lang="en-PH" sz="2800" dirty="0" smtClean="0"/>
          </a:p>
          <a:p>
            <a:pPr>
              <a:buNone/>
            </a:pPr>
            <a:r>
              <a:rPr lang="en-PH" sz="2800" b="1" i="1" dirty="0" smtClean="0"/>
              <a:t>Mark and Jennifer </a:t>
            </a:r>
            <a:r>
              <a:rPr lang="en-PH" sz="2800" dirty="0" smtClean="0"/>
              <a:t>planned a meeting to discuss </a:t>
            </a:r>
            <a:r>
              <a:rPr lang="en-PH" sz="2800" b="1" i="1" dirty="0" smtClean="0"/>
              <a:t>their</a:t>
            </a:r>
            <a:r>
              <a:rPr lang="en-PH" sz="2800" i="1" dirty="0" smtClean="0"/>
              <a:t> ideas.</a:t>
            </a:r>
            <a:r>
              <a:rPr lang="en-PH" sz="2800" dirty="0" smtClean="0"/>
              <a:t/>
            </a:r>
            <a:br>
              <a:rPr lang="en-PH" sz="2800" dirty="0" smtClean="0"/>
            </a:br>
            <a:r>
              <a:rPr lang="en-PH" sz="2800" dirty="0" smtClean="0"/>
              <a:t/>
            </a:r>
            <a:br>
              <a:rPr lang="en-PH" sz="2800" dirty="0" smtClean="0"/>
            </a:br>
            <a:r>
              <a:rPr lang="en-PH" sz="2800" dirty="0" smtClean="0"/>
              <a:t> </a:t>
            </a:r>
            <a:br>
              <a:rPr lang="en-PH" sz="2800" dirty="0" smtClean="0"/>
            </a:br>
            <a:r>
              <a:rPr lang="en-PH" sz="2800" dirty="0" smtClean="0"/>
              <a:t/>
            </a:r>
            <a:br>
              <a:rPr lang="en-PH" sz="2800" dirty="0" smtClean="0"/>
            </a:br>
            <a:endParaRPr lang="en-PH" sz="2800"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Rules (pa)</a:t>
            </a:r>
            <a:endParaRPr lang="en-PH" dirty="0"/>
          </a:p>
        </p:txBody>
      </p:sp>
      <p:sp>
        <p:nvSpPr>
          <p:cNvPr id="3" name="Content Placeholder 2"/>
          <p:cNvSpPr>
            <a:spLocks noGrp="1"/>
          </p:cNvSpPr>
          <p:nvPr>
            <p:ph idx="1"/>
          </p:nvPr>
        </p:nvSpPr>
        <p:spPr/>
        <p:txBody>
          <a:bodyPr>
            <a:normAutofit/>
          </a:bodyPr>
          <a:lstStyle/>
          <a:p>
            <a:pPr>
              <a:buNone/>
            </a:pPr>
            <a:r>
              <a:rPr lang="en-PH" sz="2800" dirty="0" smtClean="0"/>
              <a:t>4. If two or more singular nouns or pronouns are joined by </a:t>
            </a:r>
            <a:r>
              <a:rPr lang="en-PH" sz="2800" b="1" i="1" u="sng" dirty="0" smtClean="0"/>
              <a:t>or</a:t>
            </a:r>
            <a:r>
              <a:rPr lang="en-PH" sz="2800" dirty="0" smtClean="0"/>
              <a:t>, use a singular pronoun. </a:t>
            </a:r>
          </a:p>
          <a:p>
            <a:pPr>
              <a:buNone/>
            </a:pPr>
            <a:r>
              <a:rPr lang="en-PH" sz="2800" dirty="0" smtClean="0"/>
              <a:t>5. If a singular and a plural noun or pronoun are joined by </a:t>
            </a:r>
            <a:r>
              <a:rPr lang="en-PH" sz="2800" b="1" i="1" u="sng" dirty="0" smtClean="0"/>
              <a:t>nor</a:t>
            </a:r>
            <a:r>
              <a:rPr lang="en-PH" sz="2800" dirty="0" smtClean="0"/>
              <a:t>, the pronoun should agree with the closest noun or pronoun it represents.</a:t>
            </a:r>
            <a:br>
              <a:rPr lang="en-PH" sz="2800" dirty="0" smtClean="0"/>
            </a:br>
            <a:r>
              <a:rPr lang="en-PH" sz="2800" dirty="0" smtClean="0"/>
              <a:t/>
            </a:r>
            <a:br>
              <a:rPr lang="en-PH" sz="2800" dirty="0" smtClean="0"/>
            </a:br>
            <a:endParaRPr lang="en-PH" sz="28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PH"/>
          </a:p>
        </p:txBody>
      </p:sp>
      <p:sp>
        <p:nvSpPr>
          <p:cNvPr id="3" name="Content Placeholder 2"/>
          <p:cNvSpPr>
            <a:spLocks noGrp="1"/>
          </p:cNvSpPr>
          <p:nvPr>
            <p:ph idx="1"/>
          </p:nvPr>
        </p:nvSpPr>
        <p:spPr/>
        <p:txBody>
          <a:bodyPr/>
          <a:lstStyle/>
          <a:p>
            <a:r>
              <a:rPr lang="en-PH" b="1" u="sng" dirty="0" smtClean="0"/>
              <a:t>Synonyms</a:t>
            </a:r>
            <a:r>
              <a:rPr lang="en-PH" u="sng" dirty="0" smtClean="0"/>
              <a:t> </a:t>
            </a:r>
            <a:r>
              <a:rPr lang="en-PH" dirty="0" smtClean="0"/>
              <a:t>are words that share </a:t>
            </a:r>
            <a:r>
              <a:rPr lang="en-PH" b="1" dirty="0" smtClean="0"/>
              <a:t>the same meaning</a:t>
            </a:r>
            <a:r>
              <a:rPr lang="en-PH" dirty="0" smtClean="0"/>
              <a:t> or </a:t>
            </a:r>
            <a:r>
              <a:rPr lang="en-PH" b="1" dirty="0" smtClean="0"/>
              <a:t>nearly the same meaning </a:t>
            </a:r>
            <a:r>
              <a:rPr lang="en-PH" dirty="0" smtClean="0"/>
              <a:t>as other words. </a:t>
            </a:r>
          </a:p>
          <a:p>
            <a:endParaRPr lang="en-PH" dirty="0" smtClean="0"/>
          </a:p>
          <a:p>
            <a:r>
              <a:rPr lang="en-PH" b="1" u="sng" dirty="0" smtClean="0"/>
              <a:t>Antonyms</a:t>
            </a:r>
            <a:r>
              <a:rPr lang="en-PH" dirty="0" smtClean="0"/>
              <a:t> are words with </a:t>
            </a:r>
            <a:r>
              <a:rPr lang="en-PH" b="1" dirty="0" smtClean="0"/>
              <a:t>opposite meanings</a:t>
            </a:r>
            <a:r>
              <a:rPr lang="en-PH" dirty="0" smtClean="0"/>
              <a:t>.</a:t>
            </a:r>
            <a:br>
              <a:rPr lang="en-PH" dirty="0" smtClean="0"/>
            </a:br>
            <a:r>
              <a:rPr lang="en-PH" dirty="0" smtClean="0"/>
              <a:t/>
            </a:r>
            <a:br>
              <a:rPr lang="en-PH" dirty="0" smtClean="0"/>
            </a:br>
            <a:endParaRPr lang="en-PH" dirty="0"/>
          </a:p>
        </p:txBody>
      </p:sp>
    </p:spTree>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Examples</a:t>
            </a:r>
            <a:endParaRPr lang="en-PH" dirty="0"/>
          </a:p>
        </p:txBody>
      </p:sp>
      <p:sp>
        <p:nvSpPr>
          <p:cNvPr id="3" name="Content Placeholder 2"/>
          <p:cNvSpPr>
            <a:spLocks noGrp="1"/>
          </p:cNvSpPr>
          <p:nvPr>
            <p:ph idx="1"/>
          </p:nvPr>
        </p:nvSpPr>
        <p:spPr/>
        <p:txBody>
          <a:bodyPr>
            <a:normAutofit/>
          </a:bodyPr>
          <a:lstStyle/>
          <a:p>
            <a:pPr>
              <a:buNone/>
            </a:pPr>
            <a:r>
              <a:rPr lang="en-PH" dirty="0" smtClean="0"/>
              <a:t>The </a:t>
            </a:r>
            <a:r>
              <a:rPr lang="en-PH" b="1" i="1" dirty="0" smtClean="0"/>
              <a:t>bank</a:t>
            </a:r>
            <a:r>
              <a:rPr lang="en-PH" i="1" dirty="0" smtClean="0"/>
              <a:t> </a:t>
            </a:r>
            <a:r>
              <a:rPr lang="en-PH" b="1" i="1" u="sng" dirty="0" smtClean="0"/>
              <a:t>or</a:t>
            </a:r>
            <a:r>
              <a:rPr lang="en-PH" i="1" dirty="0" smtClean="0"/>
              <a:t> </a:t>
            </a:r>
            <a:r>
              <a:rPr lang="en-PH" b="1" i="1" dirty="0" smtClean="0"/>
              <a:t>the credit </a:t>
            </a:r>
            <a:r>
              <a:rPr lang="en-PH" i="1" dirty="0" smtClean="0"/>
              <a:t>union </a:t>
            </a:r>
            <a:r>
              <a:rPr lang="en-PH" dirty="0" smtClean="0"/>
              <a:t>can lend money to </a:t>
            </a:r>
            <a:r>
              <a:rPr lang="en-PH" b="1" i="1" u="sng" dirty="0" smtClean="0"/>
              <a:t>its</a:t>
            </a:r>
            <a:r>
              <a:rPr lang="en-PH" i="1" dirty="0" smtClean="0"/>
              <a:t> </a:t>
            </a:r>
            <a:r>
              <a:rPr lang="en-PH" dirty="0" smtClean="0"/>
              <a:t>patrons.</a:t>
            </a:r>
          </a:p>
          <a:p>
            <a:pPr>
              <a:buNone/>
            </a:pPr>
            <a:r>
              <a:rPr lang="en-PH" dirty="0" smtClean="0"/>
              <a:t>The </a:t>
            </a:r>
            <a:r>
              <a:rPr lang="en-PH" b="1" i="1" dirty="0" smtClean="0"/>
              <a:t>treasurer</a:t>
            </a:r>
            <a:r>
              <a:rPr lang="en-PH" i="1" dirty="0" smtClean="0"/>
              <a:t> </a:t>
            </a:r>
            <a:r>
              <a:rPr lang="en-PH" b="1" i="1" u="sng" dirty="0" smtClean="0"/>
              <a:t>or</a:t>
            </a:r>
            <a:r>
              <a:rPr lang="en-PH" i="1" dirty="0" smtClean="0"/>
              <a:t> the </a:t>
            </a:r>
            <a:r>
              <a:rPr lang="en-PH" b="1" i="1" dirty="0" smtClean="0"/>
              <a:t>assistant</a:t>
            </a:r>
            <a:r>
              <a:rPr lang="en-PH" i="1" dirty="0" smtClean="0"/>
              <a:t> </a:t>
            </a:r>
            <a:r>
              <a:rPr lang="en-PH" dirty="0" smtClean="0"/>
              <a:t>will loan you </a:t>
            </a:r>
            <a:r>
              <a:rPr lang="en-PH" b="1" i="1" u="sng" dirty="0" smtClean="0"/>
              <a:t>his</a:t>
            </a:r>
            <a:r>
              <a:rPr lang="en-PH" i="1" dirty="0" smtClean="0"/>
              <a:t> </a:t>
            </a:r>
            <a:r>
              <a:rPr lang="en-PH" dirty="0" smtClean="0"/>
              <a:t>calculator.</a:t>
            </a:r>
          </a:p>
          <a:p>
            <a:pPr>
              <a:buNone/>
            </a:pPr>
            <a:r>
              <a:rPr lang="en-PH" b="1" dirty="0" smtClean="0"/>
              <a:t>Neither </a:t>
            </a:r>
            <a:r>
              <a:rPr lang="en-PH" b="1" i="1" dirty="0" smtClean="0"/>
              <a:t>the soldiers </a:t>
            </a:r>
            <a:r>
              <a:rPr lang="en-PH" b="1" i="1" u="sng" dirty="0" smtClean="0"/>
              <a:t>nor</a:t>
            </a:r>
            <a:r>
              <a:rPr lang="en-PH" i="1" dirty="0" smtClean="0"/>
              <a:t> </a:t>
            </a:r>
            <a:r>
              <a:rPr lang="en-PH" b="1" i="1" dirty="0" smtClean="0"/>
              <a:t>the sergeant </a:t>
            </a:r>
            <a:r>
              <a:rPr lang="en-PH" dirty="0" smtClean="0"/>
              <a:t>was sure of </a:t>
            </a:r>
            <a:r>
              <a:rPr lang="en-PH" b="1" i="1" u="sng" dirty="0" smtClean="0"/>
              <a:t>his</a:t>
            </a:r>
            <a:r>
              <a:rPr lang="en-PH" i="1" dirty="0" smtClean="0"/>
              <a:t> </a:t>
            </a:r>
            <a:r>
              <a:rPr lang="en-PH" dirty="0" smtClean="0"/>
              <a:t>location.</a:t>
            </a:r>
          </a:p>
          <a:p>
            <a:pPr>
              <a:buNone/>
            </a:pPr>
            <a:r>
              <a:rPr lang="en-PH" b="1" dirty="0" smtClean="0"/>
              <a:t>Neither </a:t>
            </a:r>
            <a:r>
              <a:rPr lang="en-PH" b="1" i="1" dirty="0" smtClean="0"/>
              <a:t>the sergeant</a:t>
            </a:r>
            <a:r>
              <a:rPr lang="en-PH" i="1" dirty="0" smtClean="0"/>
              <a:t> </a:t>
            </a:r>
            <a:r>
              <a:rPr lang="en-PH" b="1" i="1" u="sng" dirty="0" smtClean="0"/>
              <a:t>nor</a:t>
            </a:r>
            <a:r>
              <a:rPr lang="en-PH" i="1" dirty="0" smtClean="0"/>
              <a:t> </a:t>
            </a:r>
            <a:r>
              <a:rPr lang="en-PH" b="1" i="1" dirty="0" smtClean="0"/>
              <a:t>the soldier</a:t>
            </a:r>
            <a:r>
              <a:rPr lang="en-PH" b="1" i="1" u="sng" dirty="0" smtClean="0"/>
              <a:t>s</a:t>
            </a:r>
            <a:r>
              <a:rPr lang="en-PH" i="1" dirty="0" smtClean="0"/>
              <a:t> </a:t>
            </a:r>
            <a:r>
              <a:rPr lang="en-PH" dirty="0" smtClean="0"/>
              <a:t>was sure of </a:t>
            </a:r>
            <a:r>
              <a:rPr lang="en-PH" b="1" i="1" u="sng" dirty="0" smtClean="0"/>
              <a:t>their</a:t>
            </a:r>
            <a:r>
              <a:rPr lang="en-PH" i="1" dirty="0" smtClean="0"/>
              <a:t> </a:t>
            </a:r>
            <a:r>
              <a:rPr lang="en-PH" dirty="0" smtClean="0"/>
              <a:t>location.</a:t>
            </a:r>
            <a:endParaRPr lang="en-PH"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b="1" dirty="0" smtClean="0"/>
              <a:t>Practice</a:t>
            </a:r>
            <a:endParaRPr lang="en-PH" dirty="0"/>
          </a:p>
        </p:txBody>
      </p:sp>
      <p:sp>
        <p:nvSpPr>
          <p:cNvPr id="3" name="Content Placeholder 2"/>
          <p:cNvSpPr>
            <a:spLocks noGrp="1"/>
          </p:cNvSpPr>
          <p:nvPr>
            <p:ph idx="1"/>
          </p:nvPr>
        </p:nvSpPr>
        <p:spPr>
          <a:xfrm>
            <a:off x="0" y="1600200"/>
            <a:ext cx="9144000" cy="4953000"/>
          </a:xfrm>
        </p:spPr>
        <p:txBody>
          <a:bodyPr>
            <a:normAutofit lnSpcReduction="10000"/>
          </a:bodyPr>
          <a:lstStyle/>
          <a:p>
            <a:pPr>
              <a:buNone/>
            </a:pPr>
            <a:r>
              <a:rPr lang="en-PH" dirty="0" smtClean="0"/>
              <a:t>Choose the correct pronoun in the following sentences.</a:t>
            </a:r>
            <a:br>
              <a:rPr lang="en-PH" dirty="0" smtClean="0"/>
            </a:br>
            <a:r>
              <a:rPr lang="en-PH" b="1" dirty="0" smtClean="0"/>
              <a:t>1. </a:t>
            </a:r>
            <a:r>
              <a:rPr lang="en-PH" dirty="0" smtClean="0"/>
              <a:t>Andrew or Alex will bring (his/their) camera so (he/they) can take pictures of the party.</a:t>
            </a:r>
            <a:br>
              <a:rPr lang="en-PH" dirty="0" smtClean="0"/>
            </a:br>
            <a:r>
              <a:rPr lang="en-PH" b="1" dirty="0" smtClean="0"/>
              <a:t>2. </a:t>
            </a:r>
            <a:r>
              <a:rPr lang="en-PH" dirty="0" smtClean="0"/>
              <a:t>One of the file folders is not in (its/their) drawer.</a:t>
            </a:r>
            <a:br>
              <a:rPr lang="en-PH" dirty="0" smtClean="0"/>
            </a:br>
            <a:r>
              <a:rPr lang="en-PH" b="1" dirty="0" smtClean="0"/>
              <a:t>3. </a:t>
            </a:r>
            <a:r>
              <a:rPr lang="en-PH" dirty="0" smtClean="0"/>
              <a:t>The auto parts store sent Bob and Neil the parts (he/they) ordered.</a:t>
            </a:r>
            <a:br>
              <a:rPr lang="en-PH" dirty="0" smtClean="0"/>
            </a:br>
            <a:r>
              <a:rPr lang="en-PH" b="1" dirty="0" smtClean="0"/>
              <a:t>4. </a:t>
            </a:r>
            <a:r>
              <a:rPr lang="en-PH" dirty="0" smtClean="0"/>
              <a:t>Carolyn and (he/him) went to the movies with Lisa and (I/me).</a:t>
            </a:r>
            <a:br>
              <a:rPr lang="en-PH" dirty="0" smtClean="0"/>
            </a:br>
            <a:r>
              <a:rPr lang="en-PH" b="1" dirty="0" smtClean="0"/>
              <a:t>5. </a:t>
            </a:r>
            <a:r>
              <a:rPr lang="en-PH" dirty="0" smtClean="0"/>
              <a:t>Neither my cousins nor my uncle knows what (he/they) will do tomorrow</a:t>
            </a:r>
            <a:endParaRPr lang="en-PH"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b="1" dirty="0" smtClean="0"/>
              <a:t>Answers</a:t>
            </a:r>
            <a:endParaRPr lang="en-PH" dirty="0"/>
          </a:p>
        </p:txBody>
      </p:sp>
      <p:sp>
        <p:nvSpPr>
          <p:cNvPr id="3" name="Content Placeholder 2"/>
          <p:cNvSpPr>
            <a:spLocks noGrp="1"/>
          </p:cNvSpPr>
          <p:nvPr>
            <p:ph idx="1"/>
          </p:nvPr>
        </p:nvSpPr>
        <p:spPr/>
        <p:txBody>
          <a:bodyPr/>
          <a:lstStyle/>
          <a:p>
            <a:pPr>
              <a:buNone/>
            </a:pPr>
            <a:r>
              <a:rPr lang="en-PH" dirty="0" smtClean="0"/>
              <a:t/>
            </a:r>
            <a:br>
              <a:rPr lang="en-PH" dirty="0" smtClean="0"/>
            </a:br>
            <a:r>
              <a:rPr lang="en-PH" b="1" dirty="0" smtClean="0"/>
              <a:t>1. his, he</a:t>
            </a:r>
            <a:r>
              <a:rPr lang="en-PH" dirty="0" smtClean="0"/>
              <a:t/>
            </a:r>
            <a:br>
              <a:rPr lang="en-PH" dirty="0" smtClean="0"/>
            </a:br>
            <a:r>
              <a:rPr lang="en-PH" b="1" dirty="0" smtClean="0"/>
              <a:t>2. its</a:t>
            </a:r>
            <a:r>
              <a:rPr lang="en-PH" dirty="0" smtClean="0"/>
              <a:t/>
            </a:r>
            <a:br>
              <a:rPr lang="en-PH" dirty="0" smtClean="0"/>
            </a:br>
            <a:r>
              <a:rPr lang="en-PH" b="1" dirty="0" smtClean="0"/>
              <a:t>3. they</a:t>
            </a:r>
            <a:r>
              <a:rPr lang="en-PH" dirty="0" smtClean="0"/>
              <a:t/>
            </a:r>
            <a:br>
              <a:rPr lang="en-PH" dirty="0" smtClean="0"/>
            </a:br>
            <a:r>
              <a:rPr lang="en-PH" b="1" dirty="0" smtClean="0"/>
              <a:t>4. he, me</a:t>
            </a:r>
            <a:r>
              <a:rPr lang="en-PH" dirty="0" smtClean="0"/>
              <a:t/>
            </a:r>
            <a:br>
              <a:rPr lang="en-PH" dirty="0" smtClean="0"/>
            </a:br>
            <a:r>
              <a:rPr lang="en-PH" b="1" dirty="0" smtClean="0"/>
              <a:t>5. he</a:t>
            </a:r>
            <a:r>
              <a:rPr lang="en-PH" dirty="0" smtClean="0"/>
              <a:t/>
            </a:r>
            <a:br>
              <a:rPr lang="en-PH" dirty="0" smtClean="0"/>
            </a:br>
            <a:r>
              <a:rPr lang="en-PH" dirty="0" smtClean="0"/>
              <a:t/>
            </a:r>
            <a:br>
              <a:rPr lang="en-PH" dirty="0" smtClean="0"/>
            </a:br>
            <a:endParaRPr lang="en-PH"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PH" dirty="0" smtClean="0"/>
              <a:t>Commonly Confused Words </a:t>
            </a:r>
            <a:endParaRPr lang="en-PH" dirty="0"/>
          </a:p>
        </p:txBody>
      </p:sp>
      <p:sp>
        <p:nvSpPr>
          <p:cNvPr id="4" name="Subtitle 3"/>
          <p:cNvSpPr>
            <a:spLocks noGrp="1"/>
          </p:cNvSpPr>
          <p:nvPr>
            <p:ph type="subTitle" idx="1"/>
          </p:nvPr>
        </p:nvSpPr>
        <p:spPr/>
        <p:txBody>
          <a:bodyPr/>
          <a:lstStyle/>
          <a:p>
            <a:endParaRPr lang="en-PH"/>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b="1" dirty="0" smtClean="0"/>
              <a:t>Its/It’s</a:t>
            </a:r>
            <a:endParaRPr lang="en-PH" dirty="0"/>
          </a:p>
        </p:txBody>
      </p:sp>
      <p:sp>
        <p:nvSpPr>
          <p:cNvPr id="3" name="Content Placeholder 2"/>
          <p:cNvSpPr>
            <a:spLocks noGrp="1"/>
          </p:cNvSpPr>
          <p:nvPr>
            <p:ph idx="1"/>
          </p:nvPr>
        </p:nvSpPr>
        <p:spPr/>
        <p:txBody>
          <a:bodyPr>
            <a:normAutofit/>
          </a:bodyPr>
          <a:lstStyle/>
          <a:p>
            <a:r>
              <a:rPr lang="en-PH" b="1" i="1" u="sng" dirty="0" smtClean="0"/>
              <a:t>Its</a:t>
            </a:r>
            <a:r>
              <a:rPr lang="en-PH" i="1" dirty="0" smtClean="0"/>
              <a:t> </a:t>
            </a:r>
            <a:r>
              <a:rPr lang="en-PH" dirty="0" smtClean="0"/>
              <a:t>is a possessive pronoun and shows that something belongs to </a:t>
            </a:r>
            <a:r>
              <a:rPr lang="en-PH" i="1" dirty="0" smtClean="0"/>
              <a:t>it</a:t>
            </a:r>
            <a:r>
              <a:rPr lang="en-PH" dirty="0" smtClean="0"/>
              <a:t>. </a:t>
            </a:r>
          </a:p>
          <a:p>
            <a:r>
              <a:rPr lang="en-PH" b="1" i="1" u="sng" dirty="0" smtClean="0"/>
              <a:t>It’s</a:t>
            </a:r>
            <a:r>
              <a:rPr lang="en-PH" i="1" dirty="0" smtClean="0"/>
              <a:t> </a:t>
            </a:r>
            <a:r>
              <a:rPr lang="en-PH" dirty="0" smtClean="0"/>
              <a:t>is a contraction for </a:t>
            </a:r>
            <a:r>
              <a:rPr lang="en-PH" b="1" i="1" u="sng" dirty="0" smtClean="0"/>
              <a:t>it is </a:t>
            </a:r>
            <a:r>
              <a:rPr lang="en-PH" dirty="0" smtClean="0"/>
              <a:t>or </a:t>
            </a:r>
            <a:r>
              <a:rPr lang="en-PH" b="1" i="1" u="sng" dirty="0" smtClean="0"/>
              <a:t>it has</a:t>
            </a:r>
            <a:r>
              <a:rPr lang="en-PH" i="1" dirty="0" smtClean="0"/>
              <a:t>.</a:t>
            </a:r>
            <a:r>
              <a:rPr lang="en-PH" dirty="0" smtClean="0"/>
              <a:t/>
            </a:r>
            <a:br>
              <a:rPr lang="en-PH" dirty="0" smtClean="0"/>
            </a:br>
            <a:endParaRPr lang="en-PH" dirty="0" smtClean="0"/>
          </a:p>
          <a:p>
            <a:r>
              <a:rPr lang="en-PH" dirty="0" smtClean="0"/>
              <a:t>The only time you should ever use </a:t>
            </a:r>
            <a:r>
              <a:rPr lang="en-PH" i="1" dirty="0" smtClean="0"/>
              <a:t>it’s </a:t>
            </a:r>
          </a:p>
          <a:p>
            <a:pPr lvl="1"/>
            <a:r>
              <a:rPr lang="en-PH" dirty="0" smtClean="0"/>
              <a:t>is when you can also substitute the words </a:t>
            </a:r>
            <a:r>
              <a:rPr lang="en-PH" b="1" i="1" u="sng" dirty="0" smtClean="0"/>
              <a:t>it is </a:t>
            </a:r>
            <a:r>
              <a:rPr lang="en-PH" dirty="0" smtClean="0"/>
              <a:t>or </a:t>
            </a:r>
            <a:r>
              <a:rPr lang="en-PH" b="1" i="1" u="sng" dirty="0" smtClean="0"/>
              <a:t>it has</a:t>
            </a:r>
            <a:r>
              <a:rPr lang="en-PH" b="1" dirty="0" smtClean="0"/>
              <a:t>.</a:t>
            </a:r>
            <a:r>
              <a:rPr lang="en-PH" dirty="0" smtClean="0"/>
              <a:t/>
            </a:r>
            <a:br>
              <a:rPr lang="en-PH" dirty="0" smtClean="0"/>
            </a:br>
            <a:r>
              <a:rPr lang="en-PH" dirty="0" smtClean="0"/>
              <a:t/>
            </a:r>
            <a:br>
              <a:rPr lang="en-PH" dirty="0" smtClean="0"/>
            </a:br>
            <a:endParaRPr lang="en-PH"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Examples:</a:t>
            </a:r>
            <a:endParaRPr lang="en-PH" dirty="0"/>
          </a:p>
        </p:txBody>
      </p:sp>
      <p:sp>
        <p:nvSpPr>
          <p:cNvPr id="3" name="Content Placeholder 2"/>
          <p:cNvSpPr>
            <a:spLocks noGrp="1"/>
          </p:cNvSpPr>
          <p:nvPr>
            <p:ph idx="1"/>
          </p:nvPr>
        </p:nvSpPr>
        <p:spPr/>
        <p:txBody>
          <a:bodyPr/>
          <a:lstStyle/>
          <a:p>
            <a:pPr>
              <a:buNone/>
            </a:pPr>
            <a:r>
              <a:rPr lang="en-PH" dirty="0" smtClean="0"/>
              <a:t>	</a:t>
            </a:r>
          </a:p>
          <a:p>
            <a:pPr>
              <a:buNone/>
            </a:pPr>
            <a:r>
              <a:rPr lang="en-PH" dirty="0" smtClean="0"/>
              <a:t>	The dog knows </a:t>
            </a:r>
            <a:r>
              <a:rPr lang="en-PH" i="1" dirty="0" smtClean="0"/>
              <a:t>its </a:t>
            </a:r>
            <a:r>
              <a:rPr lang="en-PH" dirty="0" smtClean="0"/>
              <a:t>way home.</a:t>
            </a:r>
          </a:p>
          <a:p>
            <a:endParaRPr lang="en-PH" dirty="0" smtClean="0"/>
          </a:p>
          <a:p>
            <a:pPr>
              <a:buNone/>
            </a:pPr>
            <a:r>
              <a:rPr lang="en-PH" dirty="0" smtClean="0"/>
              <a:t/>
            </a:r>
            <a:br>
              <a:rPr lang="en-PH" dirty="0" smtClean="0"/>
            </a:br>
            <a:r>
              <a:rPr lang="en-PH" i="1" dirty="0" smtClean="0"/>
              <a:t>It’s </a:t>
            </a:r>
            <a:r>
              <a:rPr lang="en-PH" dirty="0" smtClean="0"/>
              <a:t>only fair that I should do the dishes for you tonight.</a:t>
            </a:r>
            <a:br>
              <a:rPr lang="en-PH" dirty="0" smtClean="0"/>
            </a:br>
            <a:r>
              <a:rPr lang="en-PH" dirty="0" smtClean="0"/>
              <a:t/>
            </a:r>
            <a:br>
              <a:rPr lang="en-PH" dirty="0" smtClean="0"/>
            </a:br>
            <a:endParaRPr lang="en-PH"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b="1" dirty="0" smtClean="0"/>
              <a:t>That/Who</a:t>
            </a:r>
            <a:endParaRPr lang="en-PH" dirty="0"/>
          </a:p>
        </p:txBody>
      </p:sp>
      <p:sp>
        <p:nvSpPr>
          <p:cNvPr id="3" name="Content Placeholder 2"/>
          <p:cNvSpPr>
            <a:spLocks noGrp="1"/>
          </p:cNvSpPr>
          <p:nvPr>
            <p:ph idx="1"/>
          </p:nvPr>
        </p:nvSpPr>
        <p:spPr/>
        <p:txBody>
          <a:bodyPr>
            <a:normAutofit fontScale="92500" lnSpcReduction="10000"/>
          </a:bodyPr>
          <a:lstStyle/>
          <a:p>
            <a:r>
              <a:rPr lang="en-PH" b="1" i="1" u="sng" dirty="0" smtClean="0"/>
              <a:t>That</a:t>
            </a:r>
            <a:r>
              <a:rPr lang="en-PH" i="1" dirty="0" smtClean="0"/>
              <a:t> </a:t>
            </a:r>
            <a:r>
              <a:rPr lang="en-PH" dirty="0" smtClean="0"/>
              <a:t>refers to things. </a:t>
            </a:r>
          </a:p>
          <a:p>
            <a:r>
              <a:rPr lang="en-PH" b="1" i="1" u="sng" dirty="0" smtClean="0"/>
              <a:t>Who</a:t>
            </a:r>
            <a:r>
              <a:rPr lang="en-PH" i="1" dirty="0" smtClean="0"/>
              <a:t> </a:t>
            </a:r>
            <a:r>
              <a:rPr lang="en-PH" dirty="0" smtClean="0"/>
              <a:t>refers to people.</a:t>
            </a:r>
            <a:br>
              <a:rPr lang="en-PH" dirty="0" smtClean="0"/>
            </a:br>
            <a:endParaRPr lang="en-PH" dirty="0" smtClean="0"/>
          </a:p>
          <a:p>
            <a:pPr>
              <a:buNone/>
            </a:pPr>
            <a:r>
              <a:rPr lang="en-PH" dirty="0" smtClean="0"/>
              <a:t>	There is the man </a:t>
            </a:r>
            <a:r>
              <a:rPr lang="en-PH" b="1" i="1" u="sng" dirty="0" smtClean="0"/>
              <a:t>who</a:t>
            </a:r>
            <a:r>
              <a:rPr lang="en-PH" i="1" dirty="0" smtClean="0"/>
              <a:t> </a:t>
            </a:r>
            <a:r>
              <a:rPr lang="en-PH" dirty="0" smtClean="0"/>
              <a:t>helped me find my wallet.</a:t>
            </a:r>
            <a:br>
              <a:rPr lang="en-PH" dirty="0" smtClean="0"/>
            </a:br>
            <a:r>
              <a:rPr lang="en-PH" dirty="0" smtClean="0"/>
              <a:t>The office worker </a:t>
            </a:r>
            <a:r>
              <a:rPr lang="en-PH" b="1" i="1" u="sng" dirty="0" smtClean="0"/>
              <a:t>who</a:t>
            </a:r>
            <a:r>
              <a:rPr lang="en-PH" i="1" dirty="0" smtClean="0"/>
              <a:t> </a:t>
            </a:r>
            <a:r>
              <a:rPr lang="en-PH" dirty="0" smtClean="0"/>
              <a:t>invented White-Out was very creative.</a:t>
            </a:r>
            <a:br>
              <a:rPr lang="en-PH" dirty="0" smtClean="0"/>
            </a:br>
            <a:endParaRPr lang="en-PH" dirty="0" smtClean="0"/>
          </a:p>
          <a:p>
            <a:pPr>
              <a:buNone/>
            </a:pPr>
            <a:r>
              <a:rPr lang="en-PH" dirty="0" smtClean="0"/>
              <a:t>	This is the house </a:t>
            </a:r>
            <a:r>
              <a:rPr lang="en-PH" b="1" i="1" u="sng" dirty="0" smtClean="0"/>
              <a:t>that</a:t>
            </a:r>
            <a:r>
              <a:rPr lang="en-PH" i="1" dirty="0" smtClean="0"/>
              <a:t> </a:t>
            </a:r>
            <a:r>
              <a:rPr lang="en-PH" dirty="0" smtClean="0"/>
              <a:t>my sister bought.</a:t>
            </a:r>
            <a:br>
              <a:rPr lang="en-PH" dirty="0" smtClean="0"/>
            </a:br>
            <a:r>
              <a:rPr lang="en-PH" dirty="0" smtClean="0"/>
              <a:t>The book </a:t>
            </a:r>
            <a:r>
              <a:rPr lang="en-PH" b="1" i="1" u="sng" dirty="0" smtClean="0"/>
              <a:t>that</a:t>
            </a:r>
            <a:r>
              <a:rPr lang="en-PH" i="1" dirty="0" smtClean="0"/>
              <a:t> </a:t>
            </a:r>
            <a:r>
              <a:rPr lang="en-PH" dirty="0" smtClean="0"/>
              <a:t>I need is no longer in print.</a:t>
            </a:r>
            <a:endParaRPr lang="en-PH"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b="1" dirty="0" smtClean="0"/>
              <a:t>There/Their/They’re</a:t>
            </a:r>
            <a:endParaRPr lang="en-PH" dirty="0"/>
          </a:p>
        </p:txBody>
      </p:sp>
      <p:sp>
        <p:nvSpPr>
          <p:cNvPr id="3" name="Content Placeholder 2"/>
          <p:cNvSpPr>
            <a:spLocks noGrp="1"/>
          </p:cNvSpPr>
          <p:nvPr>
            <p:ph idx="1"/>
          </p:nvPr>
        </p:nvSpPr>
        <p:spPr/>
        <p:txBody>
          <a:bodyPr>
            <a:normAutofit/>
          </a:bodyPr>
          <a:lstStyle/>
          <a:p>
            <a:pPr>
              <a:buNone/>
            </a:pPr>
            <a:r>
              <a:rPr lang="en-PH" b="1" i="1" u="sng" dirty="0" smtClean="0"/>
              <a:t>Their</a:t>
            </a:r>
            <a:r>
              <a:rPr lang="en-PH" i="1" dirty="0" smtClean="0"/>
              <a:t> </a:t>
            </a:r>
            <a:r>
              <a:rPr lang="en-PH" dirty="0" smtClean="0"/>
              <a:t>is a </a:t>
            </a:r>
            <a:r>
              <a:rPr lang="en-PH" b="1" dirty="0" smtClean="0"/>
              <a:t>possessive pronoun</a:t>
            </a:r>
            <a:r>
              <a:rPr lang="en-PH" dirty="0" smtClean="0"/>
              <a:t> that shows ownership. </a:t>
            </a:r>
          </a:p>
          <a:p>
            <a:pPr>
              <a:buNone/>
            </a:pPr>
            <a:r>
              <a:rPr lang="en-PH" b="1" i="1" u="sng" dirty="0" smtClean="0"/>
              <a:t>There</a:t>
            </a:r>
            <a:r>
              <a:rPr lang="en-PH" i="1" dirty="0" smtClean="0"/>
              <a:t> </a:t>
            </a:r>
            <a:r>
              <a:rPr lang="en-PH" dirty="0" smtClean="0"/>
              <a:t>is an </a:t>
            </a:r>
            <a:r>
              <a:rPr lang="en-PH" b="1" dirty="0" smtClean="0"/>
              <a:t>adverb</a:t>
            </a:r>
            <a:r>
              <a:rPr lang="en-PH" dirty="0" smtClean="0"/>
              <a:t> that tells where an action or</a:t>
            </a:r>
            <a:br>
              <a:rPr lang="en-PH" dirty="0" smtClean="0"/>
            </a:br>
            <a:r>
              <a:rPr lang="en-PH" dirty="0" smtClean="0"/>
              <a:t>item is located. </a:t>
            </a:r>
          </a:p>
          <a:p>
            <a:pPr>
              <a:buNone/>
            </a:pPr>
            <a:r>
              <a:rPr lang="en-PH" b="1" i="1" u="sng" dirty="0" smtClean="0"/>
              <a:t>They’re</a:t>
            </a:r>
            <a:r>
              <a:rPr lang="en-PH" i="1" dirty="0" smtClean="0"/>
              <a:t> </a:t>
            </a:r>
            <a:r>
              <a:rPr lang="en-PH" dirty="0" smtClean="0"/>
              <a:t>is a </a:t>
            </a:r>
            <a:r>
              <a:rPr lang="en-PH" b="1" dirty="0" smtClean="0"/>
              <a:t>contraction</a:t>
            </a:r>
            <a:r>
              <a:rPr lang="en-PH" dirty="0" smtClean="0"/>
              <a:t> for the words </a:t>
            </a:r>
            <a:r>
              <a:rPr lang="en-PH" b="1" i="1" u="sng" dirty="0" smtClean="0"/>
              <a:t>they are</a:t>
            </a:r>
            <a:r>
              <a:rPr lang="en-PH" dirty="0" smtClean="0"/>
              <a:t>. </a:t>
            </a:r>
            <a:br>
              <a:rPr lang="en-PH" dirty="0" smtClean="0"/>
            </a:br>
            <a:r>
              <a:rPr lang="en-PH" dirty="0" smtClean="0"/>
              <a:t/>
            </a:r>
            <a:br>
              <a:rPr lang="en-PH" dirty="0" smtClean="0"/>
            </a:br>
            <a:endParaRPr lang="en-PH" dirty="0"/>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PH" dirty="0" smtClean="0"/>
              <a:t>It is easy to remember the differences if you remember these tips.</a:t>
            </a:r>
            <a:endParaRPr lang="en-PH" dirty="0"/>
          </a:p>
        </p:txBody>
      </p:sp>
      <p:sp>
        <p:nvSpPr>
          <p:cNvPr id="3" name="Content Placeholder 2"/>
          <p:cNvSpPr>
            <a:spLocks noGrp="1"/>
          </p:cNvSpPr>
          <p:nvPr>
            <p:ph idx="1"/>
          </p:nvPr>
        </p:nvSpPr>
        <p:spPr/>
        <p:txBody>
          <a:bodyPr>
            <a:normAutofit fontScale="85000" lnSpcReduction="10000"/>
          </a:bodyPr>
          <a:lstStyle/>
          <a:p>
            <a:r>
              <a:rPr lang="en-PH" b="1" i="1" u="sng" dirty="0" smtClean="0"/>
              <a:t>Their</a:t>
            </a:r>
            <a:r>
              <a:rPr lang="en-PH" i="1" dirty="0" smtClean="0"/>
              <a:t> </a:t>
            </a:r>
            <a:r>
              <a:rPr lang="en-PH" dirty="0" smtClean="0"/>
              <a:t>means </a:t>
            </a:r>
            <a:r>
              <a:rPr lang="en-PH" b="1" dirty="0" smtClean="0"/>
              <a:t>belonging to them</a:t>
            </a:r>
            <a:r>
              <a:rPr lang="en-PH" dirty="0" smtClean="0"/>
              <a:t>. Of the three words, </a:t>
            </a:r>
            <a:r>
              <a:rPr lang="en-PH" i="1" dirty="0" smtClean="0"/>
              <a:t>their </a:t>
            </a:r>
            <a:r>
              <a:rPr lang="en-PH" dirty="0" smtClean="0"/>
              <a:t>can be most easily transformed</a:t>
            </a:r>
            <a:br>
              <a:rPr lang="en-PH" dirty="0" smtClean="0"/>
            </a:br>
            <a:r>
              <a:rPr lang="en-PH" dirty="0" smtClean="0"/>
              <a:t>into the word </a:t>
            </a:r>
            <a:r>
              <a:rPr lang="en-PH" b="1" i="1" u="sng" dirty="0" smtClean="0"/>
              <a:t>them</a:t>
            </a:r>
            <a:r>
              <a:rPr lang="en-PH" dirty="0" smtClean="0"/>
              <a:t>. Extend the </a:t>
            </a:r>
            <a:r>
              <a:rPr lang="en-PH" i="1" dirty="0" smtClean="0"/>
              <a:t>r </a:t>
            </a:r>
            <a:r>
              <a:rPr lang="en-PH" dirty="0" smtClean="0"/>
              <a:t>on the right side and connect the </a:t>
            </a:r>
            <a:r>
              <a:rPr lang="en-PH" i="1" dirty="0" err="1" smtClean="0"/>
              <a:t>i</a:t>
            </a:r>
            <a:r>
              <a:rPr lang="en-PH" i="1" dirty="0" smtClean="0"/>
              <a:t> </a:t>
            </a:r>
            <a:r>
              <a:rPr lang="en-PH" dirty="0" smtClean="0"/>
              <a:t>and the </a:t>
            </a:r>
            <a:r>
              <a:rPr lang="en-PH" i="1" dirty="0" smtClean="0"/>
              <a:t>r </a:t>
            </a:r>
            <a:r>
              <a:rPr lang="en-PH" dirty="0" smtClean="0"/>
              <a:t>to turn </a:t>
            </a:r>
            <a:r>
              <a:rPr lang="en-PH" b="1" i="1" dirty="0" smtClean="0"/>
              <a:t>their</a:t>
            </a:r>
            <a:r>
              <a:rPr lang="en-PH" dirty="0" smtClean="0"/>
              <a:t/>
            </a:r>
            <a:br>
              <a:rPr lang="en-PH" dirty="0" smtClean="0"/>
            </a:br>
            <a:r>
              <a:rPr lang="en-PH" dirty="0" smtClean="0"/>
              <a:t>into </a:t>
            </a:r>
            <a:r>
              <a:rPr lang="en-PH" b="1" i="1" dirty="0" smtClean="0"/>
              <a:t>them</a:t>
            </a:r>
            <a:r>
              <a:rPr lang="en-PH" dirty="0" smtClean="0"/>
              <a:t>. This clue will help you remember that </a:t>
            </a:r>
            <a:r>
              <a:rPr lang="en-PH" i="1" dirty="0" smtClean="0"/>
              <a:t>their </a:t>
            </a:r>
            <a:r>
              <a:rPr lang="en-PH" dirty="0" smtClean="0"/>
              <a:t>means that it belongs to them.</a:t>
            </a:r>
            <a:br>
              <a:rPr lang="en-PH" dirty="0" smtClean="0"/>
            </a:br>
            <a:endParaRPr lang="en-PH" dirty="0" smtClean="0"/>
          </a:p>
          <a:p>
            <a:pPr>
              <a:buNone/>
            </a:pPr>
            <a:r>
              <a:rPr lang="en-PH" b="1" i="1" u="sng" dirty="0" smtClean="0"/>
              <a:t>Their</a:t>
            </a:r>
            <a:r>
              <a:rPr lang="en-PH" i="1" dirty="0" smtClean="0"/>
              <a:t> </a:t>
            </a:r>
            <a:r>
              <a:rPr lang="en-PH" dirty="0" smtClean="0"/>
              <a:t>coats should be hanging on racks by the door.</a:t>
            </a:r>
            <a:br>
              <a:rPr lang="en-PH" dirty="0" smtClean="0"/>
            </a:br>
            <a:r>
              <a:rPr lang="en-PH" dirty="0" smtClean="0"/>
              <a:t/>
            </a:r>
            <a:br>
              <a:rPr lang="en-PH" dirty="0" smtClean="0"/>
            </a:br>
            <a:endParaRPr lang="en-PH" dirty="0"/>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PH"/>
          </a:p>
        </p:txBody>
      </p:sp>
      <p:sp>
        <p:nvSpPr>
          <p:cNvPr id="3" name="Content Placeholder 2"/>
          <p:cNvSpPr>
            <a:spLocks noGrp="1"/>
          </p:cNvSpPr>
          <p:nvPr>
            <p:ph idx="1"/>
          </p:nvPr>
        </p:nvSpPr>
        <p:spPr/>
        <p:txBody>
          <a:bodyPr>
            <a:normAutofit/>
          </a:bodyPr>
          <a:lstStyle/>
          <a:p>
            <a:r>
              <a:rPr lang="en-PH" dirty="0" smtClean="0"/>
              <a:t> If you examine the word </a:t>
            </a:r>
            <a:r>
              <a:rPr lang="en-PH" b="1" i="1" u="sng" dirty="0" smtClean="0"/>
              <a:t>there</a:t>
            </a:r>
            <a:r>
              <a:rPr lang="en-PH" dirty="0" smtClean="0"/>
              <a:t>, you can see that it contains the word </a:t>
            </a:r>
            <a:r>
              <a:rPr lang="en-PH" b="1" i="1" u="sng" dirty="0" smtClean="0"/>
              <a:t>here</a:t>
            </a:r>
            <a:r>
              <a:rPr lang="en-PH" dirty="0" smtClean="0"/>
              <a:t>. Whenever you use </a:t>
            </a:r>
            <a:r>
              <a:rPr lang="en-PH" b="1" i="1" u="sng" dirty="0" smtClean="0"/>
              <a:t>there</a:t>
            </a:r>
            <a:r>
              <a:rPr lang="en-PH" dirty="0" smtClean="0"/>
              <a:t>, you should be able to substitute </a:t>
            </a:r>
            <a:r>
              <a:rPr lang="en-PH" b="1" i="1" u="sng" dirty="0" smtClean="0"/>
              <a:t>here</a:t>
            </a:r>
            <a:r>
              <a:rPr lang="en-PH" dirty="0" smtClean="0"/>
              <a:t>, and the sentence should still make sense.</a:t>
            </a:r>
          </a:p>
          <a:p>
            <a:pPr>
              <a:buNone/>
            </a:pPr>
            <a:r>
              <a:rPr lang="en-PH" dirty="0" smtClean="0"/>
              <a:t/>
            </a:r>
            <a:br>
              <a:rPr lang="en-PH" dirty="0" smtClean="0"/>
            </a:br>
            <a:r>
              <a:rPr lang="en-PH" dirty="0" smtClean="0"/>
              <a:t>She told me to wait over </a:t>
            </a:r>
            <a:r>
              <a:rPr lang="en-PH" i="1" dirty="0" smtClean="0"/>
              <a:t>there </a:t>
            </a:r>
            <a:r>
              <a:rPr lang="en-PH" dirty="0" smtClean="0"/>
              <a:t>for the next available salesperson.</a:t>
            </a:r>
            <a:br>
              <a:rPr lang="en-PH" dirty="0" smtClean="0"/>
            </a:br>
            <a:endParaRPr lang="en-PH"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Rules</a:t>
            </a:r>
            <a:endParaRPr lang="en-PH" dirty="0"/>
          </a:p>
        </p:txBody>
      </p:sp>
      <p:sp>
        <p:nvSpPr>
          <p:cNvPr id="3" name="Content Placeholder 2"/>
          <p:cNvSpPr>
            <a:spLocks noGrp="1"/>
          </p:cNvSpPr>
          <p:nvPr>
            <p:ph idx="1"/>
          </p:nvPr>
        </p:nvSpPr>
        <p:spPr/>
        <p:txBody>
          <a:bodyPr>
            <a:normAutofit/>
          </a:bodyPr>
          <a:lstStyle/>
          <a:p>
            <a:r>
              <a:rPr lang="en-PH" dirty="0" smtClean="0"/>
              <a:t>Basic type of exam used by the CSC to assess your vocabulary aptitude.</a:t>
            </a:r>
          </a:p>
          <a:p>
            <a:r>
              <a:rPr lang="en-PH" dirty="0" smtClean="0"/>
              <a:t>The ability to recognize synonym and antonyms</a:t>
            </a:r>
          </a:p>
          <a:p>
            <a:r>
              <a:rPr lang="en-PH" dirty="0" smtClean="0"/>
              <a:t>Best strategy is to look at the structure of the word</a:t>
            </a:r>
          </a:p>
          <a:p>
            <a:pPr lvl="1"/>
            <a:r>
              <a:rPr lang="en-PH" dirty="0" smtClean="0"/>
              <a:t>Latin or Greek </a:t>
            </a:r>
          </a:p>
          <a:p>
            <a:r>
              <a:rPr lang="en-PH" dirty="0" smtClean="0"/>
              <a:t>Determine the meaning of a word within the root</a:t>
            </a:r>
            <a:endParaRPr lang="en-PH" dirty="0"/>
          </a:p>
        </p:txBody>
      </p:sp>
    </p:spTree>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PH"/>
          </a:p>
        </p:txBody>
      </p:sp>
      <p:sp>
        <p:nvSpPr>
          <p:cNvPr id="3" name="Content Placeholder 2"/>
          <p:cNvSpPr>
            <a:spLocks noGrp="1"/>
          </p:cNvSpPr>
          <p:nvPr>
            <p:ph idx="1"/>
          </p:nvPr>
        </p:nvSpPr>
        <p:spPr/>
        <p:txBody>
          <a:bodyPr>
            <a:normAutofit/>
          </a:bodyPr>
          <a:lstStyle/>
          <a:p>
            <a:r>
              <a:rPr lang="en-PH" dirty="0" smtClean="0"/>
              <a:t>Imagine that the apostrophe in </a:t>
            </a:r>
            <a:r>
              <a:rPr lang="en-PH" b="1" i="1" u="sng" dirty="0" smtClean="0"/>
              <a:t>they’re</a:t>
            </a:r>
            <a:r>
              <a:rPr lang="en-PH" i="1" dirty="0" smtClean="0"/>
              <a:t> </a:t>
            </a:r>
            <a:r>
              <a:rPr lang="en-PH" dirty="0" smtClean="0"/>
              <a:t>is actually a very small letter </a:t>
            </a:r>
            <a:r>
              <a:rPr lang="en-PH" i="1" dirty="0" smtClean="0"/>
              <a:t>a</a:t>
            </a:r>
            <a:r>
              <a:rPr lang="en-PH" dirty="0" smtClean="0"/>
              <a:t>. Use </a:t>
            </a:r>
            <a:r>
              <a:rPr lang="en-PH" i="1" dirty="0" smtClean="0"/>
              <a:t>they’re </a:t>
            </a:r>
            <a:r>
              <a:rPr lang="en-PH" dirty="0" smtClean="0"/>
              <a:t>in a sentence only when you can substitute </a:t>
            </a:r>
            <a:r>
              <a:rPr lang="en-PH" b="1" i="1" u="sng" dirty="0" smtClean="0"/>
              <a:t>they are</a:t>
            </a:r>
            <a:r>
              <a:rPr lang="en-PH" dirty="0" smtClean="0"/>
              <a:t>.</a:t>
            </a:r>
          </a:p>
          <a:p>
            <a:pPr>
              <a:buNone/>
            </a:pPr>
            <a:r>
              <a:rPr lang="en-PH" dirty="0" smtClean="0"/>
              <a:t/>
            </a:r>
            <a:br>
              <a:rPr lang="en-PH" dirty="0" smtClean="0"/>
            </a:br>
            <a:r>
              <a:rPr lang="en-PH" dirty="0" smtClean="0"/>
              <a:t>Yes, </a:t>
            </a:r>
            <a:r>
              <a:rPr lang="en-PH" b="1" i="1" u="sng" dirty="0" smtClean="0"/>
              <a:t>they’re</a:t>
            </a:r>
            <a:r>
              <a:rPr lang="en-PH" i="1" dirty="0" smtClean="0"/>
              <a:t> </a:t>
            </a:r>
            <a:r>
              <a:rPr lang="en-PH" dirty="0" smtClean="0"/>
              <a:t>coming to dinner with us next Saturday night.</a:t>
            </a:r>
            <a:endParaRPr lang="en-PH" dirty="0"/>
          </a:p>
        </p:txBody>
      </p:sp>
    </p:spTree>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b="1" dirty="0" smtClean="0"/>
              <a:t>Your/You’re</a:t>
            </a:r>
            <a:endParaRPr lang="en-PH" dirty="0"/>
          </a:p>
        </p:txBody>
      </p:sp>
      <p:sp>
        <p:nvSpPr>
          <p:cNvPr id="3" name="Content Placeholder 2"/>
          <p:cNvSpPr>
            <a:spLocks noGrp="1"/>
          </p:cNvSpPr>
          <p:nvPr>
            <p:ph idx="1"/>
          </p:nvPr>
        </p:nvSpPr>
        <p:spPr/>
        <p:txBody>
          <a:bodyPr>
            <a:normAutofit lnSpcReduction="10000"/>
          </a:bodyPr>
          <a:lstStyle/>
          <a:p>
            <a:r>
              <a:rPr lang="en-PH" b="1" i="1" u="sng" dirty="0" smtClean="0"/>
              <a:t>Your</a:t>
            </a:r>
            <a:r>
              <a:rPr lang="en-PH" i="1" dirty="0" smtClean="0"/>
              <a:t> </a:t>
            </a:r>
            <a:r>
              <a:rPr lang="en-PH" dirty="0" smtClean="0"/>
              <a:t>is </a:t>
            </a:r>
            <a:r>
              <a:rPr lang="en-PH" b="1" dirty="0" smtClean="0"/>
              <a:t>a possessive pronoun </a:t>
            </a:r>
            <a:r>
              <a:rPr lang="en-PH" dirty="0" smtClean="0"/>
              <a:t>that means something belongs to you. </a:t>
            </a:r>
          </a:p>
          <a:p>
            <a:r>
              <a:rPr lang="en-PH" b="1" i="1" u="sng" dirty="0" smtClean="0"/>
              <a:t>You’re</a:t>
            </a:r>
            <a:r>
              <a:rPr lang="en-PH" i="1" dirty="0" smtClean="0"/>
              <a:t> </a:t>
            </a:r>
            <a:r>
              <a:rPr lang="en-PH" dirty="0" smtClean="0"/>
              <a:t>is </a:t>
            </a:r>
            <a:r>
              <a:rPr lang="en-PH" b="1" dirty="0" smtClean="0"/>
              <a:t>a contraction </a:t>
            </a:r>
            <a:r>
              <a:rPr lang="en-PH" dirty="0" smtClean="0"/>
              <a:t>for the words</a:t>
            </a:r>
            <a:br>
              <a:rPr lang="en-PH" dirty="0" smtClean="0"/>
            </a:br>
            <a:r>
              <a:rPr lang="en-PH" b="1" i="1" u="sng" dirty="0" smtClean="0"/>
              <a:t>you are</a:t>
            </a:r>
            <a:r>
              <a:rPr lang="en-PH" dirty="0" smtClean="0"/>
              <a:t>. The only time you should use </a:t>
            </a:r>
            <a:r>
              <a:rPr lang="en-PH" b="1" i="1" u="sng" dirty="0" smtClean="0"/>
              <a:t>you’re</a:t>
            </a:r>
            <a:r>
              <a:rPr lang="en-PH" i="1" dirty="0" smtClean="0"/>
              <a:t> </a:t>
            </a:r>
            <a:r>
              <a:rPr lang="en-PH" dirty="0" smtClean="0"/>
              <a:t>is when you can substitute the words </a:t>
            </a:r>
            <a:r>
              <a:rPr lang="en-PH" b="1" i="1" u="sng" dirty="0" smtClean="0"/>
              <a:t>you are</a:t>
            </a:r>
            <a:r>
              <a:rPr lang="en-PH" dirty="0" smtClean="0"/>
              <a:t>.</a:t>
            </a:r>
            <a:br>
              <a:rPr lang="en-PH" dirty="0" smtClean="0"/>
            </a:br>
            <a:endParaRPr lang="en-PH" dirty="0" smtClean="0"/>
          </a:p>
          <a:p>
            <a:pPr>
              <a:buNone/>
            </a:pPr>
            <a:r>
              <a:rPr lang="en-PH" i="1" dirty="0" smtClean="0"/>
              <a:t>	</a:t>
            </a:r>
            <a:r>
              <a:rPr lang="en-PH" b="1" i="1" u="sng" dirty="0" smtClean="0"/>
              <a:t>Your</a:t>
            </a:r>
            <a:r>
              <a:rPr lang="en-PH" i="1" dirty="0" smtClean="0"/>
              <a:t> </a:t>
            </a:r>
            <a:r>
              <a:rPr lang="en-PH" dirty="0" smtClean="0"/>
              <a:t>name will be the next one called.</a:t>
            </a:r>
            <a:br>
              <a:rPr lang="en-PH" dirty="0" smtClean="0"/>
            </a:br>
            <a:endParaRPr lang="en-PH" dirty="0" smtClean="0"/>
          </a:p>
          <a:p>
            <a:pPr>
              <a:buNone/>
            </a:pPr>
            <a:r>
              <a:rPr lang="en-PH" i="1" dirty="0" smtClean="0"/>
              <a:t>	</a:t>
            </a:r>
            <a:r>
              <a:rPr lang="en-PH" b="1" i="1" u="sng" dirty="0" smtClean="0"/>
              <a:t>You’re</a:t>
            </a:r>
            <a:r>
              <a:rPr lang="en-PH" i="1" dirty="0" smtClean="0"/>
              <a:t> </a:t>
            </a:r>
            <a:r>
              <a:rPr lang="en-PH" dirty="0" smtClean="0"/>
              <a:t>the next person to be called.</a:t>
            </a:r>
            <a:endParaRPr lang="en-PH" dirty="0"/>
          </a:p>
        </p:txBody>
      </p:sp>
    </p:spTree>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b="1" dirty="0" smtClean="0"/>
              <a:t>To/Too/Two</a:t>
            </a:r>
            <a:endParaRPr lang="en-PH" dirty="0"/>
          </a:p>
        </p:txBody>
      </p:sp>
      <p:sp>
        <p:nvSpPr>
          <p:cNvPr id="3" name="Content Placeholder 2"/>
          <p:cNvSpPr>
            <a:spLocks noGrp="1"/>
          </p:cNvSpPr>
          <p:nvPr>
            <p:ph idx="1"/>
          </p:nvPr>
        </p:nvSpPr>
        <p:spPr/>
        <p:txBody>
          <a:bodyPr/>
          <a:lstStyle/>
          <a:p>
            <a:r>
              <a:rPr lang="en-PH" b="1" i="1" u="sng" dirty="0" smtClean="0"/>
              <a:t>To</a:t>
            </a:r>
            <a:r>
              <a:rPr lang="en-PH" i="1" dirty="0" smtClean="0"/>
              <a:t> </a:t>
            </a:r>
            <a:r>
              <a:rPr lang="en-PH" dirty="0" smtClean="0"/>
              <a:t>can be used as a preposition or an infinitive.</a:t>
            </a:r>
            <a:br>
              <a:rPr lang="en-PH" dirty="0" smtClean="0"/>
            </a:br>
            <a:r>
              <a:rPr lang="en-PH" dirty="0" smtClean="0"/>
              <a:t/>
            </a:r>
            <a:br>
              <a:rPr lang="en-PH" dirty="0" smtClean="0"/>
            </a:br>
            <a:endParaRPr lang="en-PH" dirty="0"/>
          </a:p>
        </p:txBody>
      </p:sp>
    </p:spTree>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PH"/>
          </a:p>
        </p:txBody>
      </p:sp>
      <p:sp>
        <p:nvSpPr>
          <p:cNvPr id="3" name="Content Placeholder 2"/>
          <p:cNvSpPr>
            <a:spLocks noGrp="1"/>
          </p:cNvSpPr>
          <p:nvPr>
            <p:ph idx="1"/>
          </p:nvPr>
        </p:nvSpPr>
        <p:spPr/>
        <p:txBody>
          <a:bodyPr>
            <a:normAutofit fontScale="85000" lnSpcReduction="10000"/>
          </a:bodyPr>
          <a:lstStyle/>
          <a:p>
            <a:r>
              <a:rPr lang="en-PH" dirty="0" smtClean="0"/>
              <a:t>A </a:t>
            </a:r>
            <a:r>
              <a:rPr lang="en-PH" b="1" u="sng" dirty="0" smtClean="0"/>
              <a:t>preposition</a:t>
            </a:r>
            <a:r>
              <a:rPr lang="en-PH" b="1" dirty="0" smtClean="0"/>
              <a:t> </a:t>
            </a:r>
            <a:r>
              <a:rPr lang="en-PH" dirty="0" smtClean="0"/>
              <a:t>shows relationships between other words in a sentence.</a:t>
            </a:r>
          </a:p>
          <a:p>
            <a:pPr>
              <a:buNone/>
            </a:pPr>
            <a:r>
              <a:rPr lang="en-PH" dirty="0" smtClean="0"/>
              <a:t/>
            </a:r>
            <a:br>
              <a:rPr lang="en-PH" dirty="0" smtClean="0"/>
            </a:br>
            <a:r>
              <a:rPr lang="en-PH" dirty="0" smtClean="0"/>
              <a:t>Example: My car is </a:t>
            </a:r>
            <a:r>
              <a:rPr lang="en-PH" b="1" i="1" u="sng" dirty="0" smtClean="0"/>
              <a:t>in</a:t>
            </a:r>
            <a:r>
              <a:rPr lang="en-PH" i="1" dirty="0" smtClean="0"/>
              <a:t> </a:t>
            </a:r>
            <a:r>
              <a:rPr lang="en-PH" dirty="0" smtClean="0"/>
              <a:t>the employee parking lot.</a:t>
            </a:r>
            <a:br>
              <a:rPr lang="en-PH" dirty="0" smtClean="0"/>
            </a:br>
            <a:r>
              <a:rPr lang="en-PH" dirty="0" smtClean="0"/>
              <a:t>The word </a:t>
            </a:r>
            <a:r>
              <a:rPr lang="en-PH" b="1" i="1" u="sng" dirty="0" smtClean="0"/>
              <a:t>in</a:t>
            </a:r>
            <a:r>
              <a:rPr lang="en-PH" i="1" dirty="0" smtClean="0"/>
              <a:t> </a:t>
            </a:r>
            <a:r>
              <a:rPr lang="en-PH" dirty="0" smtClean="0"/>
              <a:t>shows the relation of </a:t>
            </a:r>
            <a:r>
              <a:rPr lang="en-PH" i="1" dirty="0" smtClean="0"/>
              <a:t>my car </a:t>
            </a:r>
            <a:r>
              <a:rPr lang="en-PH" dirty="0" smtClean="0"/>
              <a:t>to the </a:t>
            </a:r>
            <a:r>
              <a:rPr lang="en-PH" i="1" dirty="0" smtClean="0"/>
              <a:t>parking lot. </a:t>
            </a:r>
            <a:r>
              <a:rPr lang="en-PH" dirty="0" smtClean="0"/>
              <a:t>The meaning of the sentence</a:t>
            </a:r>
            <a:br>
              <a:rPr lang="en-PH" dirty="0" smtClean="0"/>
            </a:br>
            <a:r>
              <a:rPr lang="en-PH" dirty="0" smtClean="0"/>
              <a:t>would be different if another preposition such as </a:t>
            </a:r>
            <a:r>
              <a:rPr lang="en-PH" i="1" dirty="0" smtClean="0"/>
              <a:t>on</a:t>
            </a:r>
            <a:r>
              <a:rPr lang="en-PH" dirty="0" smtClean="0"/>
              <a:t>, </a:t>
            </a:r>
            <a:r>
              <a:rPr lang="en-PH" i="1" dirty="0" smtClean="0"/>
              <a:t>over</a:t>
            </a:r>
            <a:r>
              <a:rPr lang="en-PH" dirty="0" smtClean="0"/>
              <a:t>, or </a:t>
            </a:r>
            <a:r>
              <a:rPr lang="en-PH" i="1" dirty="0" smtClean="0"/>
              <a:t>beside </a:t>
            </a:r>
            <a:r>
              <a:rPr lang="en-PH" dirty="0" smtClean="0"/>
              <a:t>were used. Other examples: </a:t>
            </a:r>
            <a:r>
              <a:rPr lang="en-PH" i="1" dirty="0" smtClean="0"/>
              <a:t>to </a:t>
            </a:r>
            <a:r>
              <a:rPr lang="en-PH" dirty="0" smtClean="0"/>
              <a:t>the office, </a:t>
            </a:r>
            <a:r>
              <a:rPr lang="en-PH" i="1" dirty="0" smtClean="0"/>
              <a:t>in </a:t>
            </a:r>
            <a:r>
              <a:rPr lang="en-PH" dirty="0" smtClean="0"/>
              <a:t>the red, </a:t>
            </a:r>
            <a:r>
              <a:rPr lang="en-PH" i="1" dirty="0" smtClean="0"/>
              <a:t>to </a:t>
            </a:r>
            <a:r>
              <a:rPr lang="en-PH" dirty="0" smtClean="0"/>
              <a:t>my church, </a:t>
            </a:r>
            <a:r>
              <a:rPr lang="en-PH" i="1" dirty="0" smtClean="0"/>
              <a:t>beside </a:t>
            </a:r>
            <a:r>
              <a:rPr lang="en-PH" dirty="0" smtClean="0"/>
              <a:t>the table, </a:t>
            </a:r>
            <a:r>
              <a:rPr lang="en-PH" i="1" dirty="0" smtClean="0"/>
              <a:t>over </a:t>
            </a:r>
            <a:r>
              <a:rPr lang="en-PH" dirty="0" smtClean="0"/>
              <a:t>the top, </a:t>
            </a:r>
            <a:r>
              <a:rPr lang="en-PH" i="1" dirty="0" smtClean="0"/>
              <a:t>at </a:t>
            </a:r>
            <a:r>
              <a:rPr lang="en-PH" dirty="0" smtClean="0"/>
              <a:t>his restaurant, </a:t>
            </a:r>
            <a:r>
              <a:rPr lang="en-PH" i="1" dirty="0" smtClean="0"/>
              <a:t>to</a:t>
            </a:r>
            <a:r>
              <a:rPr lang="en-PH" dirty="0" smtClean="0"/>
              <a:t/>
            </a:r>
            <a:br>
              <a:rPr lang="en-PH" dirty="0" smtClean="0"/>
            </a:br>
            <a:r>
              <a:rPr lang="en-PH" dirty="0" smtClean="0"/>
              <a:t>our disadvantage, </a:t>
            </a:r>
            <a:r>
              <a:rPr lang="en-PH" i="1" dirty="0" smtClean="0"/>
              <a:t>in </a:t>
            </a:r>
            <a:r>
              <a:rPr lang="en-PH" dirty="0" smtClean="0"/>
              <a:t>an open room, </a:t>
            </a:r>
            <a:r>
              <a:rPr lang="en-PH" i="1" dirty="0" smtClean="0"/>
              <a:t>by </a:t>
            </a:r>
            <a:r>
              <a:rPr lang="en-PH" dirty="0" smtClean="0"/>
              <a:t>the door</a:t>
            </a:r>
            <a:endParaRPr lang="en-PH" dirty="0"/>
          </a:p>
        </p:txBody>
      </p:sp>
    </p:spTree>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PH"/>
          </a:p>
        </p:txBody>
      </p:sp>
      <p:sp>
        <p:nvSpPr>
          <p:cNvPr id="3" name="Content Placeholder 2"/>
          <p:cNvSpPr>
            <a:spLocks noGrp="1"/>
          </p:cNvSpPr>
          <p:nvPr>
            <p:ph idx="1"/>
          </p:nvPr>
        </p:nvSpPr>
        <p:spPr/>
        <p:txBody>
          <a:bodyPr/>
          <a:lstStyle/>
          <a:p>
            <a:r>
              <a:rPr lang="en-PH" dirty="0" smtClean="0"/>
              <a:t>An </a:t>
            </a:r>
            <a:r>
              <a:rPr lang="en-PH" b="1" dirty="0" smtClean="0"/>
              <a:t>infinitive </a:t>
            </a:r>
            <a:r>
              <a:rPr lang="en-PH" dirty="0" smtClean="0"/>
              <a:t>is </a:t>
            </a:r>
            <a:r>
              <a:rPr lang="en-PH" b="1" i="1" u="sng" dirty="0" smtClean="0"/>
              <a:t>to </a:t>
            </a:r>
            <a:r>
              <a:rPr lang="en-PH" dirty="0" smtClean="0"/>
              <a:t>followed by a verb. For example: </a:t>
            </a:r>
            <a:r>
              <a:rPr lang="en-PH" i="1" dirty="0" smtClean="0"/>
              <a:t>to </a:t>
            </a:r>
            <a:r>
              <a:rPr lang="en-PH" dirty="0" smtClean="0"/>
              <a:t>talk, </a:t>
            </a:r>
            <a:r>
              <a:rPr lang="en-PH" i="1" dirty="0" smtClean="0"/>
              <a:t>to </a:t>
            </a:r>
            <a:r>
              <a:rPr lang="en-PH" dirty="0" smtClean="0"/>
              <a:t>deny, </a:t>
            </a:r>
            <a:r>
              <a:rPr lang="en-PH" i="1" dirty="0" smtClean="0"/>
              <a:t>to </a:t>
            </a:r>
            <a:r>
              <a:rPr lang="en-PH" dirty="0" smtClean="0"/>
              <a:t>see, </a:t>
            </a:r>
            <a:r>
              <a:rPr lang="en-PH" i="1" dirty="0" smtClean="0"/>
              <a:t>to </a:t>
            </a:r>
            <a:r>
              <a:rPr lang="en-PH" dirty="0" smtClean="0"/>
              <a:t>find, </a:t>
            </a:r>
            <a:r>
              <a:rPr lang="en-PH" i="1" dirty="0" smtClean="0"/>
              <a:t>to </a:t>
            </a:r>
            <a:r>
              <a:rPr lang="en-PH" dirty="0" smtClean="0"/>
              <a:t>advance, </a:t>
            </a:r>
            <a:r>
              <a:rPr lang="en-PH" i="1" dirty="0" smtClean="0"/>
              <a:t>to </a:t>
            </a:r>
            <a:r>
              <a:rPr lang="en-PH" dirty="0" smtClean="0"/>
              <a:t>read, </a:t>
            </a:r>
            <a:r>
              <a:rPr lang="en-PH" i="1" dirty="0" smtClean="0"/>
              <a:t>to </a:t>
            </a:r>
            <a:r>
              <a:rPr lang="en-PH" dirty="0" smtClean="0"/>
              <a:t>build, </a:t>
            </a:r>
            <a:r>
              <a:rPr lang="en-PH" i="1" dirty="0" smtClean="0"/>
              <a:t>to </a:t>
            </a:r>
            <a:r>
              <a:rPr lang="en-PH" dirty="0" smtClean="0"/>
              <a:t>want, </a:t>
            </a:r>
            <a:r>
              <a:rPr lang="en-PH" i="1" dirty="0" smtClean="0"/>
              <a:t>to </a:t>
            </a:r>
            <a:r>
              <a:rPr lang="en-PH" dirty="0" smtClean="0"/>
              <a:t>misinterpret, </a:t>
            </a:r>
            <a:r>
              <a:rPr lang="en-PH" i="1" dirty="0" smtClean="0"/>
              <a:t>to </a:t>
            </a:r>
            <a:r>
              <a:rPr lang="en-PH" dirty="0" smtClean="0"/>
              <a:t>peruse </a:t>
            </a:r>
          </a:p>
          <a:p>
            <a:r>
              <a:rPr lang="en-PH" i="1" dirty="0" smtClean="0"/>
              <a:t>To find </a:t>
            </a:r>
            <a:r>
              <a:rPr lang="en-PH" dirty="0" smtClean="0"/>
              <a:t>the correct answer, I did some very careful thinking.</a:t>
            </a:r>
            <a:endParaRPr lang="en-PH" dirty="0"/>
          </a:p>
        </p:txBody>
      </p:sp>
    </p:spTree>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Too</a:t>
            </a:r>
            <a:endParaRPr lang="en-PH" dirty="0"/>
          </a:p>
        </p:txBody>
      </p:sp>
      <p:sp>
        <p:nvSpPr>
          <p:cNvPr id="3" name="Content Placeholder 2"/>
          <p:cNvSpPr>
            <a:spLocks noGrp="1"/>
          </p:cNvSpPr>
          <p:nvPr>
            <p:ph idx="1"/>
          </p:nvPr>
        </p:nvSpPr>
        <p:spPr/>
        <p:txBody>
          <a:bodyPr/>
          <a:lstStyle/>
          <a:p>
            <a:r>
              <a:rPr lang="en-PH" b="1" i="1" u="sng" dirty="0" smtClean="0"/>
              <a:t>Too</a:t>
            </a:r>
            <a:r>
              <a:rPr lang="en-PH" i="1" dirty="0" smtClean="0"/>
              <a:t> </a:t>
            </a:r>
            <a:r>
              <a:rPr lang="en-PH" dirty="0" smtClean="0"/>
              <a:t>means </a:t>
            </a:r>
            <a:r>
              <a:rPr lang="en-PH" i="1" dirty="0" smtClean="0"/>
              <a:t>also</a:t>
            </a:r>
            <a:r>
              <a:rPr lang="en-PH" dirty="0" smtClean="0"/>
              <a:t>. To see if you are using the correct spelling of the word </a:t>
            </a:r>
            <a:r>
              <a:rPr lang="en-PH" i="1" dirty="0" smtClean="0"/>
              <a:t>too</a:t>
            </a:r>
            <a:r>
              <a:rPr lang="en-PH" dirty="0" smtClean="0"/>
              <a:t>, substitute the word </a:t>
            </a:r>
            <a:r>
              <a:rPr lang="en-PH" i="1" dirty="0" smtClean="0"/>
              <a:t>also</a:t>
            </a:r>
            <a:r>
              <a:rPr lang="en-PH" dirty="0" smtClean="0"/>
              <a:t>.</a:t>
            </a:r>
            <a:br>
              <a:rPr lang="en-PH" dirty="0" smtClean="0"/>
            </a:br>
            <a:r>
              <a:rPr lang="en-PH" dirty="0" smtClean="0"/>
              <a:t>The sentence should still make sense.</a:t>
            </a:r>
            <a:br>
              <a:rPr lang="en-PH" dirty="0" smtClean="0"/>
            </a:br>
            <a:r>
              <a:rPr lang="en-PH" dirty="0" smtClean="0"/>
              <a:t/>
            </a:r>
            <a:br>
              <a:rPr lang="en-PH" dirty="0" smtClean="0"/>
            </a:br>
            <a:endParaRPr lang="en-PH" dirty="0"/>
          </a:p>
        </p:txBody>
      </p:sp>
    </p:spTree>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Too</a:t>
            </a:r>
            <a:endParaRPr lang="en-PH" dirty="0"/>
          </a:p>
        </p:txBody>
      </p:sp>
      <p:sp>
        <p:nvSpPr>
          <p:cNvPr id="3" name="Content Placeholder 2"/>
          <p:cNvSpPr>
            <a:spLocks noGrp="1"/>
          </p:cNvSpPr>
          <p:nvPr>
            <p:ph idx="1"/>
          </p:nvPr>
        </p:nvSpPr>
        <p:spPr/>
        <p:txBody>
          <a:bodyPr>
            <a:normAutofit/>
          </a:bodyPr>
          <a:lstStyle/>
          <a:p>
            <a:pPr>
              <a:buNone/>
            </a:pPr>
            <a:r>
              <a:rPr lang="en-PH" dirty="0" smtClean="0"/>
              <a:t>I did not know that you wanted to go </a:t>
            </a:r>
            <a:r>
              <a:rPr lang="en-PH" i="1" dirty="0" smtClean="0"/>
              <a:t>too</a:t>
            </a:r>
            <a:r>
              <a:rPr lang="en-PH" dirty="0" smtClean="0"/>
              <a:t>.</a:t>
            </a:r>
          </a:p>
          <a:p>
            <a:pPr>
              <a:buNone/>
            </a:pPr>
            <a:r>
              <a:rPr lang="en-PH" i="1" dirty="0" smtClean="0"/>
              <a:t>Too </a:t>
            </a:r>
            <a:r>
              <a:rPr lang="en-PH" dirty="0" smtClean="0"/>
              <a:t>can also mean </a:t>
            </a:r>
            <a:r>
              <a:rPr lang="en-PH" i="1" dirty="0" smtClean="0"/>
              <a:t>excessively: </a:t>
            </a:r>
            <a:r>
              <a:rPr lang="en-PH" dirty="0" smtClean="0"/>
              <a:t>It was </a:t>
            </a:r>
            <a:r>
              <a:rPr lang="en-PH" i="1" dirty="0" smtClean="0"/>
              <a:t>too </a:t>
            </a:r>
            <a:r>
              <a:rPr lang="en-PH" dirty="0" smtClean="0"/>
              <a:t>hot inside the car.</a:t>
            </a:r>
          </a:p>
          <a:p>
            <a:pPr>
              <a:buNone/>
            </a:pPr>
            <a:r>
              <a:rPr lang="en-PH" dirty="0" smtClean="0"/>
              <a:t/>
            </a:r>
            <a:br>
              <a:rPr lang="en-PH" dirty="0" smtClean="0"/>
            </a:br>
            <a:endParaRPr lang="en-PH" dirty="0"/>
          </a:p>
        </p:txBody>
      </p:sp>
    </p:spTree>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Two</a:t>
            </a:r>
            <a:endParaRPr lang="en-PH" dirty="0"/>
          </a:p>
        </p:txBody>
      </p:sp>
      <p:sp>
        <p:nvSpPr>
          <p:cNvPr id="3" name="Content Placeholder 2"/>
          <p:cNvSpPr>
            <a:spLocks noGrp="1"/>
          </p:cNvSpPr>
          <p:nvPr>
            <p:ph idx="1"/>
          </p:nvPr>
        </p:nvSpPr>
        <p:spPr/>
        <p:txBody>
          <a:bodyPr/>
          <a:lstStyle/>
          <a:p>
            <a:r>
              <a:rPr lang="en-PH" i="1" dirty="0" smtClean="0"/>
              <a:t>Two </a:t>
            </a:r>
            <a:r>
              <a:rPr lang="en-PH" dirty="0" smtClean="0"/>
              <a:t>is a number, as in one, </a:t>
            </a:r>
            <a:r>
              <a:rPr lang="en-PH" i="1" dirty="0" smtClean="0"/>
              <a:t>two</a:t>
            </a:r>
            <a:r>
              <a:rPr lang="en-PH" dirty="0" smtClean="0"/>
              <a:t>. If you memorize this, you will never misuse this form.</a:t>
            </a:r>
          </a:p>
          <a:p>
            <a:pPr>
              <a:buNone/>
            </a:pPr>
            <a:r>
              <a:rPr lang="en-PH" dirty="0" smtClean="0"/>
              <a:t/>
            </a:r>
            <a:br>
              <a:rPr lang="en-PH" dirty="0" smtClean="0"/>
            </a:br>
            <a:r>
              <a:rPr lang="en-PH" dirty="0" smtClean="0"/>
              <a:t>There are only </a:t>
            </a:r>
            <a:r>
              <a:rPr lang="en-PH" i="1" dirty="0" smtClean="0"/>
              <a:t>two </a:t>
            </a:r>
            <a:r>
              <a:rPr lang="en-PH" dirty="0" smtClean="0"/>
              <a:t>people in our party.</a:t>
            </a:r>
            <a:endParaRPr lang="en-PH" dirty="0"/>
          </a:p>
        </p:txBody>
      </p:sp>
    </p:spTree>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PH" b="1" dirty="0" smtClean="0"/>
              <a:t>Practice</a:t>
            </a:r>
            <a:endParaRPr lang="en-PH" dirty="0"/>
          </a:p>
        </p:txBody>
      </p:sp>
      <p:sp>
        <p:nvSpPr>
          <p:cNvPr id="4" name="Subtitle 3"/>
          <p:cNvSpPr>
            <a:spLocks noGrp="1"/>
          </p:cNvSpPr>
          <p:nvPr>
            <p:ph type="subTitle" idx="1"/>
          </p:nvPr>
        </p:nvSpPr>
        <p:spPr/>
        <p:txBody>
          <a:bodyPr/>
          <a:lstStyle/>
          <a:p>
            <a:endParaRPr lang="en-PH"/>
          </a:p>
        </p:txBody>
      </p:sp>
    </p:spTree>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PH" dirty="0" smtClean="0"/>
              <a:t>Choose the correct form of these words commonly confused.</a:t>
            </a:r>
            <a:endParaRPr lang="en-PH" b="1" dirty="0"/>
          </a:p>
        </p:txBody>
      </p:sp>
      <p:sp>
        <p:nvSpPr>
          <p:cNvPr id="3" name="Content Placeholder 2"/>
          <p:cNvSpPr>
            <a:spLocks noGrp="1"/>
          </p:cNvSpPr>
          <p:nvPr>
            <p:ph idx="1"/>
          </p:nvPr>
        </p:nvSpPr>
        <p:spPr/>
        <p:txBody>
          <a:bodyPr>
            <a:normAutofit fontScale="85000" lnSpcReduction="10000"/>
          </a:bodyPr>
          <a:lstStyle/>
          <a:p>
            <a:pPr>
              <a:buNone/>
            </a:pPr>
            <a:r>
              <a:rPr lang="en-PH" b="1" dirty="0" smtClean="0"/>
              <a:t>1. </a:t>
            </a:r>
            <a:r>
              <a:rPr lang="en-PH" dirty="0" smtClean="0"/>
              <a:t>(Its/it’s) (to/too/two) late (to/too/two) remedy the situation now.</a:t>
            </a:r>
          </a:p>
          <a:p>
            <a:pPr>
              <a:buNone/>
            </a:pPr>
            <a:r>
              <a:rPr lang="en-PH" b="1" dirty="0" smtClean="0"/>
              <a:t>2. </a:t>
            </a:r>
            <a:r>
              <a:rPr lang="en-PH" dirty="0" smtClean="0"/>
              <a:t>Where is the librarian (who/that) helped me with the research material?</a:t>
            </a:r>
          </a:p>
          <a:p>
            <a:pPr>
              <a:buNone/>
            </a:pPr>
            <a:r>
              <a:rPr lang="en-PH" b="1" dirty="0" smtClean="0"/>
              <a:t>3. </a:t>
            </a:r>
            <a:r>
              <a:rPr lang="en-PH" dirty="0" smtClean="0"/>
              <a:t>(There/Their/They’re) going (to/too/two) begin construction as soon as the plans are finished.</a:t>
            </a:r>
          </a:p>
          <a:p>
            <a:pPr>
              <a:buNone/>
            </a:pPr>
            <a:r>
              <a:rPr lang="en-PH" b="1" dirty="0" smtClean="0"/>
              <a:t>4. </a:t>
            </a:r>
            <a:r>
              <a:rPr lang="en-PH" dirty="0" smtClean="0"/>
              <a:t>We left (there/their/they’re) house after the storm subsided.</a:t>
            </a:r>
          </a:p>
          <a:p>
            <a:pPr>
              <a:buNone/>
            </a:pPr>
            <a:r>
              <a:rPr lang="en-PH" b="1" dirty="0" smtClean="0"/>
              <a:t>5. </a:t>
            </a:r>
            <a:r>
              <a:rPr lang="en-PH" dirty="0" smtClean="0"/>
              <a:t>I think (your/you’re) going (to/too/two) win at least (to/too/two) more times.</a:t>
            </a:r>
          </a:p>
          <a:p>
            <a:pPr>
              <a:buNone/>
            </a:pPr>
            <a:r>
              <a:rPr lang="en-PH" b="1" dirty="0" smtClean="0"/>
              <a:t>6. </a:t>
            </a:r>
            <a:r>
              <a:rPr lang="en-PH" dirty="0" smtClean="0"/>
              <a:t>The corporation moved (its/it’s) home office.</a:t>
            </a:r>
            <a:endParaRPr lang="en-PH"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Rules</a:t>
            </a:r>
            <a:endParaRPr lang="en-PH" dirty="0"/>
          </a:p>
        </p:txBody>
      </p:sp>
      <p:sp>
        <p:nvSpPr>
          <p:cNvPr id="3" name="Content Placeholder 2"/>
          <p:cNvSpPr>
            <a:spLocks noGrp="1"/>
          </p:cNvSpPr>
          <p:nvPr>
            <p:ph idx="1"/>
          </p:nvPr>
        </p:nvSpPr>
        <p:spPr/>
        <p:txBody>
          <a:bodyPr>
            <a:normAutofit lnSpcReduction="10000"/>
          </a:bodyPr>
          <a:lstStyle/>
          <a:p>
            <a:r>
              <a:rPr lang="en-PH" dirty="0" smtClean="0"/>
              <a:t>Look for related words that have the same root as the word in question can help you choose the correct answer </a:t>
            </a:r>
          </a:p>
          <a:p>
            <a:r>
              <a:rPr lang="en-PH" dirty="0" smtClean="0"/>
              <a:t>dissect meaning is to look for prefixes and suffixes</a:t>
            </a:r>
          </a:p>
          <a:p>
            <a:r>
              <a:rPr lang="en-PH" dirty="0" smtClean="0"/>
              <a:t>best strategy is to think of words you already know that carry the same root, suffix, or prefix</a:t>
            </a:r>
            <a:br>
              <a:rPr lang="en-PH" dirty="0" smtClean="0"/>
            </a:br>
            <a:r>
              <a:rPr lang="en-PH" dirty="0" smtClean="0"/>
              <a:t/>
            </a:r>
            <a:br>
              <a:rPr lang="en-PH" dirty="0" smtClean="0"/>
            </a:br>
            <a:endParaRPr lang="en-PH" dirty="0"/>
          </a:p>
        </p:txBody>
      </p:sp>
    </p:spTree>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b="1" dirty="0" smtClean="0"/>
              <a:t>Answers</a:t>
            </a:r>
            <a:endParaRPr lang="en-PH" dirty="0"/>
          </a:p>
        </p:txBody>
      </p:sp>
      <p:sp>
        <p:nvSpPr>
          <p:cNvPr id="3" name="Content Placeholder 2"/>
          <p:cNvSpPr>
            <a:spLocks noGrp="1"/>
          </p:cNvSpPr>
          <p:nvPr>
            <p:ph idx="1"/>
          </p:nvPr>
        </p:nvSpPr>
        <p:spPr/>
        <p:txBody>
          <a:bodyPr/>
          <a:lstStyle/>
          <a:p>
            <a:pPr>
              <a:buNone/>
            </a:pPr>
            <a:r>
              <a:rPr lang="en-PH" dirty="0" smtClean="0"/>
              <a:t/>
            </a:r>
            <a:br>
              <a:rPr lang="en-PH" dirty="0" smtClean="0"/>
            </a:br>
            <a:r>
              <a:rPr lang="en-PH" b="1" dirty="0" smtClean="0"/>
              <a:t>1. It’s, too, to</a:t>
            </a:r>
            <a:r>
              <a:rPr lang="en-PH" dirty="0" smtClean="0"/>
              <a:t/>
            </a:r>
            <a:br>
              <a:rPr lang="en-PH" dirty="0" smtClean="0"/>
            </a:br>
            <a:r>
              <a:rPr lang="en-PH" b="1" dirty="0" smtClean="0"/>
              <a:t>2. who</a:t>
            </a:r>
            <a:r>
              <a:rPr lang="en-PH" dirty="0" smtClean="0"/>
              <a:t/>
            </a:r>
            <a:br>
              <a:rPr lang="en-PH" dirty="0" smtClean="0"/>
            </a:br>
            <a:r>
              <a:rPr lang="en-PH" b="1" dirty="0" smtClean="0"/>
              <a:t>3. They’re, to</a:t>
            </a:r>
            <a:r>
              <a:rPr lang="en-PH" dirty="0" smtClean="0"/>
              <a:t/>
            </a:r>
            <a:br>
              <a:rPr lang="en-PH" dirty="0" smtClean="0"/>
            </a:br>
            <a:r>
              <a:rPr lang="en-PH" b="1" dirty="0" smtClean="0"/>
              <a:t>4. their</a:t>
            </a:r>
            <a:r>
              <a:rPr lang="en-PH" dirty="0" smtClean="0"/>
              <a:t/>
            </a:r>
            <a:br>
              <a:rPr lang="en-PH" dirty="0" smtClean="0"/>
            </a:br>
            <a:r>
              <a:rPr lang="en-PH" b="1" dirty="0" smtClean="0"/>
              <a:t>5. you’re, to, two</a:t>
            </a:r>
            <a:r>
              <a:rPr lang="en-PH" dirty="0" smtClean="0"/>
              <a:t/>
            </a:r>
            <a:br>
              <a:rPr lang="en-PH" dirty="0" smtClean="0"/>
            </a:br>
            <a:r>
              <a:rPr lang="en-PH" b="1" dirty="0" smtClean="0"/>
              <a:t>6. its</a:t>
            </a:r>
            <a:r>
              <a:rPr lang="en-PH" dirty="0" smtClean="0"/>
              <a:t/>
            </a:r>
            <a:br>
              <a:rPr lang="en-PH" dirty="0" smtClean="0"/>
            </a:br>
            <a:r>
              <a:rPr lang="en-PH" dirty="0" smtClean="0"/>
              <a:t/>
            </a:r>
            <a:br>
              <a:rPr lang="en-PH" dirty="0" smtClean="0"/>
            </a:br>
            <a:endParaRPr lang="en-PH" dirty="0"/>
          </a:p>
        </p:txBody>
      </p:sp>
    </p:spTree>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PH" b="1" dirty="0" smtClean="0"/>
              <a:t>Spelling</a:t>
            </a:r>
            <a:endParaRPr lang="en-PH" b="1" dirty="0"/>
          </a:p>
        </p:txBody>
      </p:sp>
      <p:sp>
        <p:nvSpPr>
          <p:cNvPr id="4" name="Subtitle 3"/>
          <p:cNvSpPr>
            <a:spLocks noGrp="1"/>
          </p:cNvSpPr>
          <p:nvPr>
            <p:ph type="subTitle" idx="1"/>
          </p:nvPr>
        </p:nvSpPr>
        <p:spPr/>
        <p:txBody>
          <a:bodyPr/>
          <a:lstStyle/>
          <a:p>
            <a:endParaRPr lang="en-PH"/>
          </a:p>
        </p:txBody>
      </p:sp>
    </p:spTree>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Spelling</a:t>
            </a:r>
            <a:endParaRPr lang="en-PH" dirty="0"/>
          </a:p>
        </p:txBody>
      </p:sp>
      <p:sp>
        <p:nvSpPr>
          <p:cNvPr id="3" name="Content Placeholder 2"/>
          <p:cNvSpPr>
            <a:spLocks noGrp="1"/>
          </p:cNvSpPr>
          <p:nvPr>
            <p:ph idx="1"/>
          </p:nvPr>
        </p:nvSpPr>
        <p:spPr/>
        <p:txBody>
          <a:bodyPr/>
          <a:lstStyle/>
          <a:p>
            <a:r>
              <a:rPr lang="en-PH" dirty="0" smtClean="0"/>
              <a:t>Since accurate spelling is such an essential and important communication skill, it is always tested on CSE. In this chapter, you will find spelling rules, test tips, and practice exercises that will make the spelling section of the exam easier for you.</a:t>
            </a:r>
            <a:br>
              <a:rPr lang="en-PH" dirty="0" smtClean="0"/>
            </a:br>
            <a:r>
              <a:rPr lang="en-PH" dirty="0" smtClean="0"/>
              <a:t/>
            </a:r>
            <a:br>
              <a:rPr lang="en-PH" dirty="0" smtClean="0"/>
            </a:br>
            <a:endParaRPr lang="en-PH" dirty="0"/>
          </a:p>
        </p:txBody>
      </p:sp>
    </p:spTree>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Rules (s)</a:t>
            </a:r>
            <a:endParaRPr lang="en-PH" dirty="0"/>
          </a:p>
        </p:txBody>
      </p:sp>
      <p:sp>
        <p:nvSpPr>
          <p:cNvPr id="3" name="Content Placeholder 2"/>
          <p:cNvSpPr>
            <a:spLocks noGrp="1"/>
          </p:cNvSpPr>
          <p:nvPr>
            <p:ph idx="1"/>
          </p:nvPr>
        </p:nvSpPr>
        <p:spPr/>
        <p:txBody>
          <a:bodyPr>
            <a:normAutofit fontScale="92500" lnSpcReduction="10000"/>
          </a:bodyPr>
          <a:lstStyle/>
          <a:p>
            <a:r>
              <a:rPr lang="en-PH" dirty="0" smtClean="0"/>
              <a:t>there is no “quick fix” for spelling. </a:t>
            </a:r>
          </a:p>
          <a:p>
            <a:r>
              <a:rPr lang="en-PH" dirty="0" smtClean="0"/>
              <a:t>secret to correct spelling is memorization.</a:t>
            </a:r>
          </a:p>
          <a:p>
            <a:r>
              <a:rPr lang="en-PH" dirty="0" smtClean="0"/>
              <a:t> If you take the time to commit the words you encounter every day to memory, you will not only excel on this section of the test, but your </a:t>
            </a:r>
            <a:r>
              <a:rPr lang="en-PH" b="1" u="sng" dirty="0" smtClean="0"/>
              <a:t>correspondence and written work</a:t>
            </a:r>
            <a:r>
              <a:rPr lang="en-PH" dirty="0" smtClean="0"/>
              <a:t> will be more clear and effective and look more professional.</a:t>
            </a:r>
            <a:br>
              <a:rPr lang="en-PH" dirty="0" smtClean="0"/>
            </a:br>
            <a:r>
              <a:rPr lang="en-PH" dirty="0" smtClean="0"/>
              <a:t/>
            </a:r>
            <a:br>
              <a:rPr lang="en-PH" dirty="0" smtClean="0"/>
            </a:br>
            <a:endParaRPr lang="en-PH" dirty="0"/>
          </a:p>
        </p:txBody>
      </p:sp>
    </p:spTree>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Rules (s)</a:t>
            </a:r>
            <a:endParaRPr lang="en-PH" dirty="0"/>
          </a:p>
        </p:txBody>
      </p:sp>
      <p:sp>
        <p:nvSpPr>
          <p:cNvPr id="3" name="Content Placeholder 2"/>
          <p:cNvSpPr>
            <a:spLocks noGrp="1"/>
          </p:cNvSpPr>
          <p:nvPr>
            <p:ph idx="1"/>
          </p:nvPr>
        </p:nvSpPr>
        <p:spPr/>
        <p:txBody>
          <a:bodyPr>
            <a:normAutofit/>
          </a:bodyPr>
          <a:lstStyle/>
          <a:p>
            <a:r>
              <a:rPr lang="en-PH" dirty="0" smtClean="0"/>
              <a:t>The best way to prepare for a spelling test is to put your memorization skills into high gear</a:t>
            </a:r>
          </a:p>
          <a:p>
            <a:pPr lvl="1"/>
            <a:r>
              <a:rPr lang="en-PH" dirty="0" smtClean="0"/>
              <a:t>have a good grasp of spelling rules, </a:t>
            </a:r>
          </a:p>
          <a:p>
            <a:pPr lvl="1"/>
            <a:r>
              <a:rPr lang="en-PH" dirty="0" smtClean="0"/>
              <a:t>and know the exceptions to those rules</a:t>
            </a:r>
            <a:br>
              <a:rPr lang="en-PH" dirty="0" smtClean="0"/>
            </a:br>
            <a:r>
              <a:rPr lang="en-PH" dirty="0" smtClean="0"/>
              <a:t/>
            </a:r>
            <a:br>
              <a:rPr lang="en-PH" dirty="0" smtClean="0"/>
            </a:br>
            <a:r>
              <a:rPr lang="en-PH" dirty="0" smtClean="0"/>
              <a:t> </a:t>
            </a:r>
            <a:br>
              <a:rPr lang="en-PH" dirty="0" smtClean="0"/>
            </a:br>
            <a:r>
              <a:rPr lang="en-PH" dirty="0" smtClean="0"/>
              <a:t> </a:t>
            </a:r>
            <a:br>
              <a:rPr lang="en-PH" dirty="0" smtClean="0"/>
            </a:br>
            <a:endParaRPr lang="en-PH" dirty="0"/>
          </a:p>
        </p:txBody>
      </p:sp>
    </p:spTree>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5400" y="2015034"/>
            <a:ext cx="7406640" cy="1472184"/>
          </a:xfrm>
        </p:spPr>
        <p:txBody>
          <a:bodyPr>
            <a:normAutofit/>
          </a:bodyPr>
          <a:lstStyle/>
          <a:p>
            <a:r>
              <a:rPr lang="en-PH" dirty="0" smtClean="0"/>
              <a:t>The Fundamental Rules and Exceptions</a:t>
            </a:r>
            <a:endParaRPr lang="en-PH" dirty="0"/>
          </a:p>
        </p:txBody>
      </p:sp>
      <p:sp>
        <p:nvSpPr>
          <p:cNvPr id="6" name="Subtitle 5"/>
          <p:cNvSpPr>
            <a:spLocks noGrp="1"/>
          </p:cNvSpPr>
          <p:nvPr>
            <p:ph type="subTitle" idx="1"/>
          </p:nvPr>
        </p:nvSpPr>
        <p:spPr>
          <a:xfrm>
            <a:off x="1295400" y="3505200"/>
            <a:ext cx="7406640" cy="1752600"/>
          </a:xfrm>
        </p:spPr>
        <p:txBody>
          <a:bodyPr/>
          <a:lstStyle/>
          <a:p>
            <a:endParaRPr lang="en-PH" dirty="0"/>
          </a:p>
        </p:txBody>
      </p:sp>
    </p:spTree>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781288" cy="1143000"/>
          </a:xfrm>
        </p:spPr>
        <p:txBody>
          <a:bodyPr>
            <a:normAutofit fontScale="90000"/>
          </a:bodyPr>
          <a:lstStyle/>
          <a:p>
            <a:r>
              <a:rPr lang="en-PH" dirty="0" smtClean="0"/>
              <a:t>The Fundamental Rules and Exceptions</a:t>
            </a:r>
            <a:endParaRPr lang="en-PH" dirty="0"/>
          </a:p>
        </p:txBody>
      </p:sp>
      <p:graphicFrame>
        <p:nvGraphicFramePr>
          <p:cNvPr id="4" name="Content Placeholder 3"/>
          <p:cNvGraphicFramePr>
            <a:graphicFrameLocks noGrp="1"/>
          </p:cNvGraphicFramePr>
          <p:nvPr>
            <p:ph idx="1"/>
          </p:nvPr>
        </p:nvGraphicFramePr>
        <p:xfrm>
          <a:off x="76200" y="1295400"/>
          <a:ext cx="8991600" cy="5486400"/>
        </p:xfrm>
        <a:graphic>
          <a:graphicData uri="http://schemas.openxmlformats.org/drawingml/2006/table">
            <a:tbl>
              <a:tblPr firstRow="1" bandRow="1">
                <a:tableStyleId>{5C22544A-7EE6-4342-B048-85BDC9FD1C3A}</a:tableStyleId>
              </a:tblPr>
              <a:tblGrid>
                <a:gridCol w="4495800"/>
                <a:gridCol w="4495800"/>
              </a:tblGrid>
              <a:tr h="370840">
                <a:tc>
                  <a:txBody>
                    <a:bodyPr/>
                    <a:lstStyle/>
                    <a:p>
                      <a:r>
                        <a:rPr lang="en-PH" sz="2400" dirty="0" smtClean="0"/>
                        <a:t>The Rule</a:t>
                      </a:r>
                      <a:endParaRPr lang="en-PH" sz="2400" dirty="0"/>
                    </a:p>
                  </a:txBody>
                  <a:tcPr/>
                </a:tc>
                <a:tc>
                  <a:txBody>
                    <a:bodyPr/>
                    <a:lstStyle/>
                    <a:p>
                      <a:r>
                        <a:rPr lang="en-PH" sz="2400" dirty="0" smtClean="0"/>
                        <a:t>The Exception</a:t>
                      </a:r>
                      <a:endParaRPr lang="en-PH" sz="2400" dirty="0"/>
                    </a:p>
                  </a:txBody>
                  <a:tcPr/>
                </a:tc>
              </a:tr>
              <a:tr h="370840">
                <a:tc>
                  <a:txBody>
                    <a:bodyPr/>
                    <a:lstStyle/>
                    <a:p>
                      <a:r>
                        <a:rPr lang="en-PH" sz="2400" i="0" kern="1200" dirty="0" smtClean="0">
                          <a:solidFill>
                            <a:schemeClr val="dk1"/>
                          </a:solidFill>
                          <a:latin typeface="+mn-lt"/>
                          <a:ea typeface="+mn-ea"/>
                          <a:cs typeface="+mn-cs"/>
                        </a:rPr>
                        <a:t>Use</a:t>
                      </a:r>
                      <a:r>
                        <a:rPr lang="en-PH" sz="2400" b="1" i="0" u="sng" kern="1200" dirty="0" smtClean="0">
                          <a:solidFill>
                            <a:schemeClr val="dk1"/>
                          </a:solidFill>
                          <a:latin typeface="+mn-lt"/>
                          <a:ea typeface="+mn-ea"/>
                          <a:cs typeface="+mn-cs"/>
                        </a:rPr>
                        <a:t> </a:t>
                      </a:r>
                      <a:r>
                        <a:rPr lang="en-PH" sz="2400" b="1" i="1" u="sng" kern="1200" dirty="0" err="1" smtClean="0">
                          <a:solidFill>
                            <a:schemeClr val="dk1"/>
                          </a:solidFill>
                          <a:latin typeface="+mn-lt"/>
                          <a:ea typeface="+mn-ea"/>
                          <a:cs typeface="+mn-cs"/>
                        </a:rPr>
                        <a:t>i</a:t>
                      </a:r>
                      <a:r>
                        <a:rPr lang="en-PH" sz="2400" b="1" i="1" u="sng" kern="1200" dirty="0" smtClean="0">
                          <a:solidFill>
                            <a:schemeClr val="dk1"/>
                          </a:solidFill>
                          <a:latin typeface="+mn-lt"/>
                          <a:ea typeface="+mn-ea"/>
                          <a:cs typeface="+mn-cs"/>
                        </a:rPr>
                        <a:t> </a:t>
                      </a:r>
                      <a:r>
                        <a:rPr lang="en-PH" sz="2400" i="0" kern="1200" dirty="0" smtClean="0">
                          <a:solidFill>
                            <a:schemeClr val="dk1"/>
                          </a:solidFill>
                          <a:latin typeface="+mn-lt"/>
                          <a:ea typeface="+mn-ea"/>
                          <a:cs typeface="+mn-cs"/>
                        </a:rPr>
                        <a:t>before </a:t>
                      </a:r>
                      <a:r>
                        <a:rPr lang="en-PH" sz="2400" b="1" i="1" u="sng" kern="1200" dirty="0" smtClean="0">
                          <a:solidFill>
                            <a:schemeClr val="dk1"/>
                          </a:solidFill>
                          <a:latin typeface="+mn-lt"/>
                          <a:ea typeface="+mn-ea"/>
                          <a:cs typeface="+mn-cs"/>
                        </a:rPr>
                        <a:t>e</a:t>
                      </a:r>
                      <a:r>
                        <a:rPr lang="en-PH" sz="2400" i="1" kern="1200" dirty="0" smtClean="0">
                          <a:solidFill>
                            <a:schemeClr val="dk1"/>
                          </a:solidFill>
                          <a:latin typeface="+mn-lt"/>
                          <a:ea typeface="+mn-ea"/>
                          <a:cs typeface="+mn-cs"/>
                        </a:rPr>
                        <a:t>—</a:t>
                      </a:r>
                      <a:r>
                        <a:rPr lang="en-PH" sz="2400" i="0" kern="1200" dirty="0" smtClean="0">
                          <a:solidFill>
                            <a:schemeClr val="dk1"/>
                          </a:solidFill>
                          <a:latin typeface="+mn-lt"/>
                          <a:ea typeface="+mn-ea"/>
                          <a:cs typeface="+mn-cs"/>
                        </a:rPr>
                        <a:t>as in </a:t>
                      </a:r>
                      <a:r>
                        <a:rPr lang="en-PH" sz="2400" i="1" kern="1200" dirty="0" smtClean="0">
                          <a:solidFill>
                            <a:schemeClr val="dk1"/>
                          </a:solidFill>
                          <a:latin typeface="+mn-lt"/>
                          <a:ea typeface="+mn-ea"/>
                          <a:cs typeface="+mn-cs"/>
                        </a:rPr>
                        <a:t>piece</a:t>
                      </a:r>
                      <a:endParaRPr lang="en-PH" sz="2400" dirty="0"/>
                    </a:p>
                  </a:txBody>
                  <a:tcPr/>
                </a:tc>
                <a:tc>
                  <a:txBody>
                    <a:bodyPr/>
                    <a:lstStyle/>
                    <a:p>
                      <a:r>
                        <a:rPr lang="en-PH" sz="2400" i="0" kern="1200" dirty="0" smtClean="0">
                          <a:solidFill>
                            <a:schemeClr val="dk1"/>
                          </a:solidFill>
                          <a:latin typeface="+mn-lt"/>
                          <a:ea typeface="+mn-ea"/>
                          <a:cs typeface="+mn-cs"/>
                        </a:rPr>
                        <a:t>Use </a:t>
                      </a:r>
                      <a:r>
                        <a:rPr lang="en-PH" sz="2400" b="1" i="1" u="sng" kern="1200" dirty="0" err="1" smtClean="0">
                          <a:solidFill>
                            <a:schemeClr val="dk1"/>
                          </a:solidFill>
                          <a:latin typeface="+mn-lt"/>
                          <a:ea typeface="+mn-ea"/>
                          <a:cs typeface="+mn-cs"/>
                        </a:rPr>
                        <a:t>i</a:t>
                      </a:r>
                      <a:r>
                        <a:rPr lang="en-PH" sz="2400" b="1" i="1" u="sng" kern="1200" dirty="0" smtClean="0">
                          <a:solidFill>
                            <a:schemeClr val="dk1"/>
                          </a:solidFill>
                          <a:latin typeface="+mn-lt"/>
                          <a:ea typeface="+mn-ea"/>
                          <a:cs typeface="+mn-cs"/>
                        </a:rPr>
                        <a:t> </a:t>
                      </a:r>
                      <a:r>
                        <a:rPr lang="en-PH" sz="2400" i="0" kern="1200" dirty="0" smtClean="0">
                          <a:solidFill>
                            <a:schemeClr val="dk1"/>
                          </a:solidFill>
                          <a:latin typeface="+mn-lt"/>
                          <a:ea typeface="+mn-ea"/>
                          <a:cs typeface="+mn-cs"/>
                        </a:rPr>
                        <a:t>before </a:t>
                      </a:r>
                      <a:r>
                        <a:rPr lang="en-PH" sz="2400" b="1" i="1" u="sng" kern="1200" dirty="0" smtClean="0">
                          <a:solidFill>
                            <a:schemeClr val="dk1"/>
                          </a:solidFill>
                          <a:latin typeface="+mn-lt"/>
                          <a:ea typeface="+mn-ea"/>
                          <a:cs typeface="+mn-cs"/>
                        </a:rPr>
                        <a:t>e</a:t>
                      </a:r>
                      <a:r>
                        <a:rPr lang="en-PH" sz="2400" i="1" kern="1200" dirty="0" smtClean="0">
                          <a:solidFill>
                            <a:schemeClr val="dk1"/>
                          </a:solidFill>
                          <a:latin typeface="+mn-lt"/>
                          <a:ea typeface="+mn-ea"/>
                          <a:cs typeface="+mn-cs"/>
                        </a:rPr>
                        <a:t> </a:t>
                      </a:r>
                      <a:r>
                        <a:rPr lang="en-PH" sz="2400" i="0" kern="1200" dirty="0" smtClean="0">
                          <a:solidFill>
                            <a:schemeClr val="dk1"/>
                          </a:solidFill>
                          <a:latin typeface="+mn-lt"/>
                          <a:ea typeface="+mn-ea"/>
                          <a:cs typeface="+mn-cs"/>
                        </a:rPr>
                        <a:t>except after </a:t>
                      </a:r>
                      <a:r>
                        <a:rPr lang="en-PH" sz="2400" b="1" i="1" u="sng" kern="1200" dirty="0" smtClean="0">
                          <a:solidFill>
                            <a:schemeClr val="dk1"/>
                          </a:solidFill>
                          <a:latin typeface="+mn-lt"/>
                          <a:ea typeface="+mn-ea"/>
                          <a:cs typeface="+mn-cs"/>
                        </a:rPr>
                        <a:t>c</a:t>
                      </a:r>
                      <a:r>
                        <a:rPr lang="en-PH" sz="2400" i="1" kern="1200" dirty="0" smtClean="0">
                          <a:solidFill>
                            <a:schemeClr val="dk1"/>
                          </a:solidFill>
                          <a:latin typeface="+mn-lt"/>
                          <a:ea typeface="+mn-ea"/>
                          <a:cs typeface="+mn-cs"/>
                        </a:rPr>
                        <a:t>—</a:t>
                      </a:r>
                      <a:r>
                        <a:rPr lang="en-PH" sz="2400" i="0" kern="1200" dirty="0" smtClean="0">
                          <a:solidFill>
                            <a:schemeClr val="dk1"/>
                          </a:solidFill>
                          <a:latin typeface="+mn-lt"/>
                          <a:ea typeface="+mn-ea"/>
                          <a:cs typeface="+mn-cs"/>
                        </a:rPr>
                        <a:t>as in </a:t>
                      </a:r>
                      <a:r>
                        <a:rPr lang="en-PH" sz="2400" i="1" kern="1200" dirty="0" smtClean="0">
                          <a:solidFill>
                            <a:schemeClr val="dk1"/>
                          </a:solidFill>
                          <a:latin typeface="+mn-lt"/>
                          <a:ea typeface="+mn-ea"/>
                          <a:cs typeface="+mn-cs"/>
                        </a:rPr>
                        <a:t>receive </a:t>
                      </a:r>
                      <a:r>
                        <a:rPr lang="en-PH" sz="2400" i="0" kern="1200" dirty="0" smtClean="0">
                          <a:solidFill>
                            <a:schemeClr val="dk1"/>
                          </a:solidFill>
                          <a:latin typeface="+mn-lt"/>
                          <a:ea typeface="+mn-ea"/>
                          <a:cs typeface="+mn-cs"/>
                        </a:rPr>
                        <a:t>or </a:t>
                      </a:r>
                      <a:r>
                        <a:rPr lang="en-PH" sz="2400" i="1" kern="1200" dirty="0" smtClean="0">
                          <a:solidFill>
                            <a:schemeClr val="dk1"/>
                          </a:solidFill>
                          <a:latin typeface="+mn-lt"/>
                          <a:ea typeface="+mn-ea"/>
                          <a:cs typeface="+mn-cs"/>
                        </a:rPr>
                        <a:t>conceive—</a:t>
                      </a:r>
                      <a:r>
                        <a:rPr lang="en-PH" sz="2400" i="0" kern="1200" dirty="0" smtClean="0">
                          <a:solidFill>
                            <a:schemeClr val="dk1"/>
                          </a:solidFill>
                          <a:latin typeface="+mn-lt"/>
                          <a:ea typeface="+mn-ea"/>
                          <a:cs typeface="+mn-cs"/>
                        </a:rPr>
                        <a:t>or when </a:t>
                      </a:r>
                      <a:r>
                        <a:rPr lang="en-PH" sz="2400" b="1" i="1" kern="1200" dirty="0" err="1" smtClean="0">
                          <a:solidFill>
                            <a:schemeClr val="dk1"/>
                          </a:solidFill>
                          <a:latin typeface="+mn-lt"/>
                          <a:ea typeface="+mn-ea"/>
                          <a:cs typeface="+mn-cs"/>
                        </a:rPr>
                        <a:t>ei</a:t>
                      </a:r>
                      <a:r>
                        <a:rPr lang="en-PH" sz="2400" i="1" kern="1200" dirty="0" smtClean="0">
                          <a:solidFill>
                            <a:schemeClr val="dk1"/>
                          </a:solidFill>
                          <a:latin typeface="+mn-lt"/>
                          <a:ea typeface="+mn-ea"/>
                          <a:cs typeface="+mn-cs"/>
                        </a:rPr>
                        <a:t> </a:t>
                      </a:r>
                      <a:r>
                        <a:rPr lang="en-PH" sz="2400" i="0" kern="1200" dirty="0" smtClean="0">
                          <a:solidFill>
                            <a:schemeClr val="dk1"/>
                          </a:solidFill>
                          <a:latin typeface="+mn-lt"/>
                          <a:ea typeface="+mn-ea"/>
                          <a:cs typeface="+mn-cs"/>
                        </a:rPr>
                        <a:t>sounds like </a:t>
                      </a:r>
                      <a:r>
                        <a:rPr lang="en-PH" sz="2400" i="1" kern="1200" dirty="0" smtClean="0">
                          <a:solidFill>
                            <a:schemeClr val="dk1"/>
                          </a:solidFill>
                          <a:latin typeface="+mn-lt"/>
                          <a:ea typeface="+mn-ea"/>
                          <a:cs typeface="+mn-cs"/>
                        </a:rPr>
                        <a:t>a—</a:t>
                      </a:r>
                      <a:r>
                        <a:rPr lang="en-PH" sz="2400" i="0" kern="1200" dirty="0" smtClean="0">
                          <a:solidFill>
                            <a:schemeClr val="dk1"/>
                          </a:solidFill>
                          <a:latin typeface="+mn-lt"/>
                          <a:ea typeface="+mn-ea"/>
                          <a:cs typeface="+mn-cs"/>
                        </a:rPr>
                        <a:t>as in </a:t>
                      </a:r>
                      <a:r>
                        <a:rPr lang="en-PH" sz="2400" i="1" kern="1200" dirty="0" err="1" smtClean="0">
                          <a:solidFill>
                            <a:schemeClr val="dk1"/>
                          </a:solidFill>
                          <a:latin typeface="+mn-lt"/>
                          <a:ea typeface="+mn-ea"/>
                          <a:cs typeface="+mn-cs"/>
                        </a:rPr>
                        <a:t>neighbor</a:t>
                      </a:r>
                      <a:r>
                        <a:rPr lang="en-PH" sz="2400" i="1" kern="1200" dirty="0" smtClean="0">
                          <a:solidFill>
                            <a:schemeClr val="dk1"/>
                          </a:solidFill>
                          <a:latin typeface="+mn-lt"/>
                          <a:ea typeface="+mn-ea"/>
                          <a:cs typeface="+mn-cs"/>
                        </a:rPr>
                        <a:t> </a:t>
                      </a:r>
                      <a:r>
                        <a:rPr lang="en-PH" sz="2400" i="0" kern="1200" dirty="0" smtClean="0">
                          <a:solidFill>
                            <a:schemeClr val="dk1"/>
                          </a:solidFill>
                          <a:latin typeface="+mn-lt"/>
                          <a:ea typeface="+mn-ea"/>
                          <a:cs typeface="+mn-cs"/>
                        </a:rPr>
                        <a:t>or </a:t>
                      </a:r>
                      <a:r>
                        <a:rPr lang="en-PH" sz="2400" i="1" kern="1200" dirty="0" smtClean="0">
                          <a:solidFill>
                            <a:schemeClr val="dk1"/>
                          </a:solidFill>
                          <a:latin typeface="+mn-lt"/>
                          <a:ea typeface="+mn-ea"/>
                          <a:cs typeface="+mn-cs"/>
                        </a:rPr>
                        <a:t>weigh</a:t>
                      </a:r>
                      <a:r>
                        <a:rPr lang="en-PH" sz="2400" i="0" kern="1200" dirty="0" smtClean="0">
                          <a:solidFill>
                            <a:schemeClr val="dk1"/>
                          </a:solidFill>
                          <a:latin typeface="+mn-lt"/>
                          <a:ea typeface="+mn-ea"/>
                          <a:cs typeface="+mn-cs"/>
                        </a:rPr>
                        <a:t>.</a:t>
                      </a:r>
                      <a:endParaRPr lang="en-PH" sz="2400" dirty="0"/>
                    </a:p>
                  </a:txBody>
                  <a:tcPr/>
                </a:tc>
              </a:tr>
              <a:tr h="370840">
                <a:tc>
                  <a:txBody>
                    <a:bodyPr/>
                    <a:lstStyle/>
                    <a:p>
                      <a:r>
                        <a:rPr lang="en-PH" sz="2400" i="0" kern="1200" dirty="0" smtClean="0">
                          <a:solidFill>
                            <a:schemeClr val="dk1"/>
                          </a:solidFill>
                          <a:latin typeface="+mn-lt"/>
                          <a:ea typeface="+mn-ea"/>
                          <a:cs typeface="+mn-cs"/>
                        </a:rPr>
                        <a:t>When adding prefixes, </a:t>
                      </a:r>
                      <a:r>
                        <a:rPr lang="en-PH" sz="2400" b="1" i="0" kern="1200" dirty="0" smtClean="0">
                          <a:solidFill>
                            <a:schemeClr val="dk1"/>
                          </a:solidFill>
                          <a:latin typeface="+mn-lt"/>
                          <a:ea typeface="+mn-ea"/>
                          <a:cs typeface="+mn-cs"/>
                        </a:rPr>
                        <a:t>do not change</a:t>
                      </a:r>
                      <a:r>
                        <a:rPr lang="en-PH" sz="2400" i="0" kern="1200" dirty="0" smtClean="0">
                          <a:solidFill>
                            <a:schemeClr val="dk1"/>
                          </a:solidFill>
                          <a:latin typeface="+mn-lt"/>
                          <a:ea typeface="+mn-ea"/>
                          <a:cs typeface="+mn-cs"/>
                        </a:rPr>
                        <a:t> the spelling of the word—as in </a:t>
                      </a:r>
                      <a:r>
                        <a:rPr lang="en-PH" sz="2400" i="1" kern="1200" dirty="0" smtClean="0">
                          <a:solidFill>
                            <a:schemeClr val="dk1"/>
                          </a:solidFill>
                          <a:latin typeface="+mn-lt"/>
                          <a:ea typeface="+mn-ea"/>
                          <a:cs typeface="+mn-cs"/>
                        </a:rPr>
                        <a:t>unnecessary or misspell</a:t>
                      </a:r>
                      <a:endParaRPr lang="en-PH" sz="2400" dirty="0"/>
                    </a:p>
                  </a:txBody>
                  <a:tcPr/>
                </a:tc>
                <a:tc>
                  <a:txBody>
                    <a:bodyPr/>
                    <a:lstStyle/>
                    <a:p>
                      <a:r>
                        <a:rPr lang="en-PH" sz="2400" i="0" kern="1200" dirty="0" smtClean="0">
                          <a:solidFill>
                            <a:schemeClr val="dk1"/>
                          </a:solidFill>
                          <a:latin typeface="+mn-lt"/>
                          <a:ea typeface="+mn-ea"/>
                          <a:cs typeface="+mn-cs"/>
                        </a:rPr>
                        <a:t>None</a:t>
                      </a:r>
                      <a:endParaRPr lang="en-PH" sz="2400" dirty="0"/>
                    </a:p>
                  </a:txBody>
                  <a:tcPr/>
                </a:tc>
              </a:tr>
              <a:tr h="370840">
                <a:tc>
                  <a:txBody>
                    <a:bodyPr/>
                    <a:lstStyle/>
                    <a:p>
                      <a:r>
                        <a:rPr lang="en-PH" sz="2400" i="0" kern="1200" dirty="0" smtClean="0">
                          <a:solidFill>
                            <a:schemeClr val="dk1"/>
                          </a:solidFill>
                          <a:latin typeface="+mn-lt"/>
                          <a:ea typeface="+mn-ea"/>
                          <a:cs typeface="+mn-cs"/>
                        </a:rPr>
                        <a:t>When adding suffixes, </a:t>
                      </a:r>
                      <a:r>
                        <a:rPr lang="en-PH" sz="2400" b="1" i="0" kern="1200" dirty="0" smtClean="0">
                          <a:solidFill>
                            <a:schemeClr val="dk1"/>
                          </a:solidFill>
                          <a:latin typeface="+mn-lt"/>
                          <a:ea typeface="+mn-ea"/>
                          <a:cs typeface="+mn-cs"/>
                        </a:rPr>
                        <a:t>do not change the spelling</a:t>
                      </a:r>
                      <a:r>
                        <a:rPr lang="en-PH" sz="2400" i="0" kern="1200" dirty="0" smtClean="0">
                          <a:solidFill>
                            <a:schemeClr val="dk1"/>
                          </a:solidFill>
                          <a:latin typeface="+mn-lt"/>
                          <a:ea typeface="+mn-ea"/>
                          <a:cs typeface="+mn-cs"/>
                        </a:rPr>
                        <a:t> of the word—as in </a:t>
                      </a:r>
                      <a:r>
                        <a:rPr lang="en-PH" sz="2400" i="1" kern="1200" dirty="0" smtClean="0">
                          <a:solidFill>
                            <a:schemeClr val="dk1"/>
                          </a:solidFill>
                          <a:latin typeface="+mn-lt"/>
                          <a:ea typeface="+mn-ea"/>
                          <a:cs typeface="+mn-cs"/>
                        </a:rPr>
                        <a:t>finally or usually</a:t>
                      </a:r>
                      <a:endParaRPr lang="en-PH" sz="2400" dirty="0"/>
                    </a:p>
                  </a:txBody>
                  <a:tcPr/>
                </a:tc>
                <a:tc>
                  <a:txBody>
                    <a:bodyPr/>
                    <a:lstStyle/>
                    <a:p>
                      <a:r>
                        <a:rPr lang="en-PH" sz="2400" i="0" kern="1200" dirty="0" smtClean="0">
                          <a:solidFill>
                            <a:schemeClr val="dk1"/>
                          </a:solidFill>
                          <a:latin typeface="+mn-lt"/>
                          <a:ea typeface="+mn-ea"/>
                          <a:cs typeface="+mn-cs"/>
                        </a:rPr>
                        <a:t>When a word ends in </a:t>
                      </a:r>
                      <a:r>
                        <a:rPr lang="en-PH" sz="2400" i="1" kern="1200" dirty="0" smtClean="0">
                          <a:solidFill>
                            <a:schemeClr val="dk1"/>
                          </a:solidFill>
                          <a:latin typeface="+mn-lt"/>
                          <a:ea typeface="+mn-ea"/>
                          <a:cs typeface="+mn-cs"/>
                        </a:rPr>
                        <a:t>y</a:t>
                      </a:r>
                      <a:r>
                        <a:rPr lang="en-PH" sz="2400" i="0" kern="1200" dirty="0" smtClean="0">
                          <a:solidFill>
                            <a:schemeClr val="dk1"/>
                          </a:solidFill>
                          <a:latin typeface="+mn-lt"/>
                          <a:ea typeface="+mn-ea"/>
                          <a:cs typeface="+mn-cs"/>
                        </a:rPr>
                        <a:t>, change the </a:t>
                      </a:r>
                      <a:r>
                        <a:rPr lang="en-PH" sz="2400" i="1" kern="1200" dirty="0" smtClean="0">
                          <a:solidFill>
                            <a:schemeClr val="dk1"/>
                          </a:solidFill>
                          <a:latin typeface="+mn-lt"/>
                          <a:ea typeface="+mn-ea"/>
                          <a:cs typeface="+mn-cs"/>
                        </a:rPr>
                        <a:t>y </a:t>
                      </a:r>
                      <a:r>
                        <a:rPr lang="en-PH" sz="2400" i="0" kern="1200" dirty="0" smtClean="0">
                          <a:solidFill>
                            <a:schemeClr val="dk1"/>
                          </a:solidFill>
                          <a:latin typeface="+mn-lt"/>
                          <a:ea typeface="+mn-ea"/>
                          <a:cs typeface="+mn-cs"/>
                        </a:rPr>
                        <a:t>to </a:t>
                      </a:r>
                      <a:r>
                        <a:rPr lang="en-PH" sz="2400" i="1" kern="1200" dirty="0" err="1" smtClean="0">
                          <a:solidFill>
                            <a:schemeClr val="dk1"/>
                          </a:solidFill>
                          <a:latin typeface="+mn-lt"/>
                          <a:ea typeface="+mn-ea"/>
                          <a:cs typeface="+mn-cs"/>
                        </a:rPr>
                        <a:t>i</a:t>
                      </a:r>
                      <a:r>
                        <a:rPr lang="en-PH" sz="2400" i="1" kern="1200" dirty="0" smtClean="0">
                          <a:solidFill>
                            <a:schemeClr val="dk1"/>
                          </a:solidFill>
                          <a:latin typeface="+mn-lt"/>
                          <a:ea typeface="+mn-ea"/>
                          <a:cs typeface="+mn-cs"/>
                        </a:rPr>
                        <a:t> </a:t>
                      </a:r>
                      <a:r>
                        <a:rPr lang="en-PH" sz="2400" i="0" kern="1200" dirty="0" smtClean="0">
                          <a:solidFill>
                            <a:schemeClr val="dk1"/>
                          </a:solidFill>
                          <a:latin typeface="+mn-lt"/>
                          <a:ea typeface="+mn-ea"/>
                          <a:cs typeface="+mn-cs"/>
                        </a:rPr>
                        <a:t>before adding </a:t>
                      </a:r>
                      <a:r>
                        <a:rPr lang="en-PH" sz="2400" i="1" kern="1200" dirty="0" err="1" smtClean="0">
                          <a:solidFill>
                            <a:schemeClr val="dk1"/>
                          </a:solidFill>
                          <a:latin typeface="+mn-lt"/>
                          <a:ea typeface="+mn-ea"/>
                          <a:cs typeface="+mn-cs"/>
                        </a:rPr>
                        <a:t>ness</a:t>
                      </a:r>
                      <a:r>
                        <a:rPr lang="en-PH" sz="2400" i="1" kern="1200" dirty="0" smtClean="0">
                          <a:solidFill>
                            <a:schemeClr val="dk1"/>
                          </a:solidFill>
                          <a:latin typeface="+mn-lt"/>
                          <a:ea typeface="+mn-ea"/>
                          <a:cs typeface="+mn-cs"/>
                        </a:rPr>
                        <a:t> </a:t>
                      </a:r>
                      <a:r>
                        <a:rPr lang="en-PH" sz="2400" i="0" kern="1200" dirty="0" smtClean="0">
                          <a:solidFill>
                            <a:schemeClr val="dk1"/>
                          </a:solidFill>
                          <a:latin typeface="+mn-lt"/>
                          <a:ea typeface="+mn-ea"/>
                          <a:cs typeface="+mn-cs"/>
                        </a:rPr>
                        <a:t>or </a:t>
                      </a:r>
                      <a:r>
                        <a:rPr lang="en-PH" sz="2400" i="1" kern="1200" dirty="0" err="1" smtClean="0">
                          <a:solidFill>
                            <a:schemeClr val="dk1"/>
                          </a:solidFill>
                          <a:latin typeface="+mn-lt"/>
                          <a:ea typeface="+mn-ea"/>
                          <a:cs typeface="+mn-cs"/>
                        </a:rPr>
                        <a:t>ly</a:t>
                      </a:r>
                      <a:r>
                        <a:rPr lang="en-PH" sz="2400" i="0" kern="1200" dirty="0" smtClean="0">
                          <a:solidFill>
                            <a:schemeClr val="dk1"/>
                          </a:solidFill>
                          <a:latin typeface="+mn-lt"/>
                          <a:ea typeface="+mn-ea"/>
                          <a:cs typeface="+mn-cs"/>
                        </a:rPr>
                        <a:t>—as in </a:t>
                      </a:r>
                      <a:r>
                        <a:rPr lang="en-PH" sz="2400" i="1" kern="1200" dirty="0" smtClean="0">
                          <a:solidFill>
                            <a:schemeClr val="dk1"/>
                          </a:solidFill>
                          <a:latin typeface="+mn-lt"/>
                          <a:ea typeface="+mn-ea"/>
                          <a:cs typeface="+mn-cs"/>
                        </a:rPr>
                        <a:t>readily </a:t>
                      </a:r>
                      <a:r>
                        <a:rPr lang="en-PH" sz="2400" i="0" kern="1200" dirty="0" smtClean="0">
                          <a:solidFill>
                            <a:schemeClr val="dk1"/>
                          </a:solidFill>
                          <a:latin typeface="+mn-lt"/>
                          <a:ea typeface="+mn-ea"/>
                          <a:cs typeface="+mn-cs"/>
                        </a:rPr>
                        <a:t>or </a:t>
                      </a:r>
                      <a:r>
                        <a:rPr lang="en-PH" sz="2400" i="1" kern="1200" dirty="0" smtClean="0">
                          <a:solidFill>
                            <a:schemeClr val="dk1"/>
                          </a:solidFill>
                          <a:latin typeface="+mn-lt"/>
                          <a:ea typeface="+mn-ea"/>
                          <a:cs typeface="+mn-cs"/>
                        </a:rPr>
                        <a:t>heaviness.</a:t>
                      </a:r>
                      <a:r>
                        <a:rPr lang="en-PH" sz="2400" i="0" kern="1200" dirty="0" smtClean="0">
                          <a:solidFill>
                            <a:schemeClr val="dk1"/>
                          </a:solidFill>
                          <a:latin typeface="+mn-lt"/>
                          <a:ea typeface="+mn-ea"/>
                          <a:cs typeface="+mn-cs"/>
                        </a:rPr>
                        <a:t/>
                      </a:r>
                      <a:br>
                        <a:rPr lang="en-PH" sz="2400" i="0" kern="1200" dirty="0" smtClean="0">
                          <a:solidFill>
                            <a:schemeClr val="dk1"/>
                          </a:solidFill>
                          <a:latin typeface="+mn-lt"/>
                          <a:ea typeface="+mn-ea"/>
                          <a:cs typeface="+mn-cs"/>
                        </a:rPr>
                      </a:br>
                      <a:r>
                        <a:rPr lang="en-PH" sz="2400" i="0" kern="1200" dirty="0" smtClean="0">
                          <a:solidFill>
                            <a:schemeClr val="dk1"/>
                          </a:solidFill>
                          <a:latin typeface="+mn-lt"/>
                          <a:ea typeface="+mn-ea"/>
                          <a:cs typeface="+mn-cs"/>
                        </a:rPr>
                        <a:t>One-syllable words ending in </a:t>
                      </a:r>
                      <a:r>
                        <a:rPr lang="en-PH" sz="2400" i="1" kern="1200" dirty="0" smtClean="0">
                          <a:solidFill>
                            <a:schemeClr val="dk1"/>
                          </a:solidFill>
                          <a:latin typeface="+mn-lt"/>
                          <a:ea typeface="+mn-ea"/>
                          <a:cs typeface="+mn-cs"/>
                        </a:rPr>
                        <a:t>y </a:t>
                      </a:r>
                      <a:r>
                        <a:rPr lang="en-PH" sz="2400" i="0" kern="1200" dirty="0" smtClean="0">
                          <a:solidFill>
                            <a:schemeClr val="dk1"/>
                          </a:solidFill>
                          <a:latin typeface="+mn-lt"/>
                          <a:ea typeface="+mn-ea"/>
                          <a:cs typeface="+mn-cs"/>
                        </a:rPr>
                        <a:t>generally remain the same—as in </a:t>
                      </a:r>
                      <a:r>
                        <a:rPr lang="en-PH" sz="2400" i="1" kern="1200" dirty="0" smtClean="0">
                          <a:solidFill>
                            <a:schemeClr val="dk1"/>
                          </a:solidFill>
                          <a:latin typeface="+mn-lt"/>
                          <a:ea typeface="+mn-ea"/>
                          <a:cs typeface="+mn-cs"/>
                        </a:rPr>
                        <a:t>dryness </a:t>
                      </a:r>
                      <a:r>
                        <a:rPr lang="en-PH" sz="2400" i="0" kern="1200" dirty="0" smtClean="0">
                          <a:solidFill>
                            <a:schemeClr val="dk1"/>
                          </a:solidFill>
                          <a:latin typeface="+mn-lt"/>
                          <a:ea typeface="+mn-ea"/>
                          <a:cs typeface="+mn-cs"/>
                        </a:rPr>
                        <a:t>or </a:t>
                      </a:r>
                      <a:r>
                        <a:rPr lang="en-PH" sz="2400" i="1" kern="1200" dirty="0" smtClean="0">
                          <a:solidFill>
                            <a:schemeClr val="dk1"/>
                          </a:solidFill>
                          <a:latin typeface="+mn-lt"/>
                          <a:ea typeface="+mn-ea"/>
                          <a:cs typeface="+mn-cs"/>
                        </a:rPr>
                        <a:t>shyly.</a:t>
                      </a:r>
                      <a:endParaRPr lang="en-PH" sz="2400" dirty="0"/>
                    </a:p>
                  </a:txBody>
                  <a:tcPr/>
                </a:tc>
              </a:tr>
            </a:tbl>
          </a:graphicData>
        </a:graphic>
      </p:graphicFrame>
    </p:spTree>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274638"/>
            <a:ext cx="8857488" cy="1143000"/>
          </a:xfrm>
        </p:spPr>
        <p:txBody>
          <a:bodyPr>
            <a:normAutofit/>
          </a:bodyPr>
          <a:lstStyle/>
          <a:p>
            <a:r>
              <a:rPr lang="en-PH" dirty="0" smtClean="0"/>
              <a:t>The Fundamental Rules and Exceptions</a:t>
            </a:r>
            <a:endParaRPr lang="en-PH" dirty="0"/>
          </a:p>
        </p:txBody>
      </p:sp>
      <p:graphicFrame>
        <p:nvGraphicFramePr>
          <p:cNvPr id="4" name="Content Placeholder 3"/>
          <p:cNvGraphicFramePr>
            <a:graphicFrameLocks noGrp="1"/>
          </p:cNvGraphicFramePr>
          <p:nvPr>
            <p:ph idx="1"/>
          </p:nvPr>
        </p:nvGraphicFramePr>
        <p:xfrm>
          <a:off x="76200" y="1234440"/>
          <a:ext cx="8991600" cy="5547360"/>
        </p:xfrm>
        <a:graphic>
          <a:graphicData uri="http://schemas.openxmlformats.org/drawingml/2006/table">
            <a:tbl>
              <a:tblPr firstRow="1" bandRow="1">
                <a:tableStyleId>{5C22544A-7EE6-4342-B048-85BDC9FD1C3A}</a:tableStyleId>
              </a:tblPr>
              <a:tblGrid>
                <a:gridCol w="4495800"/>
                <a:gridCol w="4495800"/>
              </a:tblGrid>
              <a:tr h="370840">
                <a:tc>
                  <a:txBody>
                    <a:bodyPr/>
                    <a:lstStyle/>
                    <a:p>
                      <a:r>
                        <a:rPr lang="en-PH" sz="2800" dirty="0" smtClean="0"/>
                        <a:t>The Rule</a:t>
                      </a:r>
                      <a:endParaRPr lang="en-PH" sz="2800" dirty="0"/>
                    </a:p>
                  </a:txBody>
                  <a:tcPr/>
                </a:tc>
                <a:tc>
                  <a:txBody>
                    <a:bodyPr/>
                    <a:lstStyle/>
                    <a:p>
                      <a:r>
                        <a:rPr lang="en-PH" sz="2800" dirty="0" smtClean="0"/>
                        <a:t>The Exception</a:t>
                      </a:r>
                      <a:endParaRPr lang="en-PH" sz="2800" dirty="0"/>
                    </a:p>
                  </a:txBody>
                  <a:tcPr/>
                </a:tc>
              </a:tr>
              <a:tr h="370840">
                <a:tc>
                  <a:txBody>
                    <a:bodyPr/>
                    <a:lstStyle/>
                    <a:p>
                      <a:r>
                        <a:rPr lang="en-PH" sz="2600" i="0" kern="1200" dirty="0" smtClean="0">
                          <a:solidFill>
                            <a:schemeClr val="dk1"/>
                          </a:solidFill>
                          <a:latin typeface="+mn-lt"/>
                          <a:ea typeface="+mn-ea"/>
                          <a:cs typeface="+mn-cs"/>
                        </a:rPr>
                        <a:t>Drop the final </a:t>
                      </a:r>
                      <a:r>
                        <a:rPr lang="en-PH" sz="2600" b="1" i="0" kern="1200" dirty="0" smtClean="0">
                          <a:solidFill>
                            <a:schemeClr val="dk1"/>
                          </a:solidFill>
                          <a:latin typeface="+mn-lt"/>
                          <a:ea typeface="+mn-ea"/>
                          <a:cs typeface="+mn-cs"/>
                        </a:rPr>
                        <a:t>e</a:t>
                      </a:r>
                      <a:r>
                        <a:rPr lang="en-PH" sz="2600" i="0" kern="1200" dirty="0" smtClean="0">
                          <a:solidFill>
                            <a:schemeClr val="dk1"/>
                          </a:solidFill>
                          <a:latin typeface="+mn-lt"/>
                          <a:ea typeface="+mn-ea"/>
                          <a:cs typeface="+mn-cs"/>
                        </a:rPr>
                        <a:t> before adding a suffix that begins with a vowel—as in </a:t>
                      </a:r>
                      <a:r>
                        <a:rPr lang="en-PH" sz="2600" i="1" kern="1200" dirty="0" smtClean="0">
                          <a:solidFill>
                            <a:schemeClr val="dk1"/>
                          </a:solidFill>
                          <a:latin typeface="+mn-lt"/>
                          <a:ea typeface="+mn-ea"/>
                          <a:cs typeface="+mn-cs"/>
                        </a:rPr>
                        <a:t>caring </a:t>
                      </a:r>
                      <a:r>
                        <a:rPr lang="en-PH" sz="2600" i="0" kern="1200" dirty="0" smtClean="0">
                          <a:solidFill>
                            <a:schemeClr val="dk1"/>
                          </a:solidFill>
                          <a:latin typeface="+mn-lt"/>
                          <a:ea typeface="+mn-ea"/>
                          <a:cs typeface="+mn-cs"/>
                        </a:rPr>
                        <a:t>or </a:t>
                      </a:r>
                      <a:r>
                        <a:rPr lang="en-PH" sz="2600" i="1" kern="1200" dirty="0" smtClean="0">
                          <a:solidFill>
                            <a:schemeClr val="dk1"/>
                          </a:solidFill>
                          <a:latin typeface="+mn-lt"/>
                          <a:ea typeface="+mn-ea"/>
                          <a:cs typeface="+mn-cs"/>
                        </a:rPr>
                        <a:t>usable.</a:t>
                      </a:r>
                      <a:endParaRPr lang="en-PH" sz="2600" dirty="0"/>
                    </a:p>
                  </a:txBody>
                  <a:tcPr/>
                </a:tc>
                <a:tc>
                  <a:txBody>
                    <a:bodyPr/>
                    <a:lstStyle/>
                    <a:p>
                      <a:r>
                        <a:rPr lang="en-PH" sz="2600" i="0" kern="1200" dirty="0" smtClean="0">
                          <a:solidFill>
                            <a:schemeClr val="dk1"/>
                          </a:solidFill>
                          <a:latin typeface="+mn-lt"/>
                          <a:ea typeface="+mn-ea"/>
                          <a:cs typeface="+mn-cs"/>
                        </a:rPr>
                        <a:t>Keep the final </a:t>
                      </a:r>
                      <a:r>
                        <a:rPr lang="en-PH" sz="2600" b="1" i="1" kern="1200" dirty="0" smtClean="0">
                          <a:solidFill>
                            <a:schemeClr val="dk1"/>
                          </a:solidFill>
                          <a:latin typeface="+mn-lt"/>
                          <a:ea typeface="+mn-ea"/>
                          <a:cs typeface="+mn-cs"/>
                        </a:rPr>
                        <a:t>e</a:t>
                      </a:r>
                      <a:r>
                        <a:rPr lang="en-PH" sz="2600" i="1" kern="1200" dirty="0" smtClean="0">
                          <a:solidFill>
                            <a:schemeClr val="dk1"/>
                          </a:solidFill>
                          <a:latin typeface="+mn-lt"/>
                          <a:ea typeface="+mn-ea"/>
                          <a:cs typeface="+mn-cs"/>
                        </a:rPr>
                        <a:t> </a:t>
                      </a:r>
                      <a:r>
                        <a:rPr lang="en-PH" sz="2600" i="0" kern="1200" dirty="0" smtClean="0">
                          <a:solidFill>
                            <a:schemeClr val="dk1"/>
                          </a:solidFill>
                          <a:latin typeface="+mn-lt"/>
                          <a:ea typeface="+mn-ea"/>
                          <a:cs typeface="+mn-cs"/>
                        </a:rPr>
                        <a:t>to retain the soft sound of </a:t>
                      </a:r>
                      <a:r>
                        <a:rPr lang="en-PH" sz="2600" i="1" kern="1200" dirty="0" smtClean="0">
                          <a:solidFill>
                            <a:schemeClr val="dk1"/>
                          </a:solidFill>
                          <a:latin typeface="+mn-lt"/>
                          <a:ea typeface="+mn-ea"/>
                          <a:cs typeface="+mn-cs"/>
                        </a:rPr>
                        <a:t>c </a:t>
                      </a:r>
                      <a:r>
                        <a:rPr lang="en-PH" sz="2600" i="0" kern="1200" dirty="0" smtClean="0">
                          <a:solidFill>
                            <a:schemeClr val="dk1"/>
                          </a:solidFill>
                          <a:latin typeface="+mn-lt"/>
                          <a:ea typeface="+mn-ea"/>
                          <a:cs typeface="+mn-cs"/>
                        </a:rPr>
                        <a:t>or </a:t>
                      </a:r>
                      <a:r>
                        <a:rPr lang="en-PH" sz="2600" b="1" i="1" kern="1200" dirty="0" smtClean="0">
                          <a:solidFill>
                            <a:schemeClr val="dk1"/>
                          </a:solidFill>
                          <a:latin typeface="+mn-lt"/>
                          <a:ea typeface="+mn-ea"/>
                          <a:cs typeface="+mn-cs"/>
                        </a:rPr>
                        <a:t>g</a:t>
                      </a:r>
                      <a:r>
                        <a:rPr lang="en-PH" sz="2600" i="0" kern="1200" baseline="0" dirty="0" smtClean="0">
                          <a:solidFill>
                            <a:schemeClr val="dk1"/>
                          </a:solidFill>
                          <a:latin typeface="+mn-lt"/>
                          <a:ea typeface="+mn-ea"/>
                          <a:cs typeface="+mn-cs"/>
                        </a:rPr>
                        <a:t> </a:t>
                      </a:r>
                      <a:r>
                        <a:rPr lang="en-PH" sz="2600" i="0" kern="1200" dirty="0" smtClean="0">
                          <a:solidFill>
                            <a:schemeClr val="dk1"/>
                          </a:solidFill>
                          <a:latin typeface="+mn-lt"/>
                          <a:ea typeface="+mn-ea"/>
                          <a:cs typeface="+mn-cs"/>
                        </a:rPr>
                        <a:t>preceding the </a:t>
                      </a:r>
                      <a:r>
                        <a:rPr lang="en-PH" sz="2600" i="1" kern="1200" dirty="0" smtClean="0">
                          <a:solidFill>
                            <a:schemeClr val="dk1"/>
                          </a:solidFill>
                          <a:latin typeface="+mn-lt"/>
                          <a:ea typeface="+mn-ea"/>
                          <a:cs typeface="+mn-cs"/>
                        </a:rPr>
                        <a:t>e</a:t>
                      </a:r>
                      <a:r>
                        <a:rPr lang="en-PH" sz="2600" i="0" kern="1200" dirty="0" smtClean="0">
                          <a:solidFill>
                            <a:schemeClr val="dk1"/>
                          </a:solidFill>
                          <a:latin typeface="+mn-lt"/>
                          <a:ea typeface="+mn-ea"/>
                          <a:cs typeface="+mn-cs"/>
                        </a:rPr>
                        <a:t>—as in </a:t>
                      </a:r>
                      <a:r>
                        <a:rPr lang="en-PH" sz="2600" i="1" kern="1200" dirty="0" smtClean="0">
                          <a:solidFill>
                            <a:schemeClr val="dk1"/>
                          </a:solidFill>
                          <a:latin typeface="+mn-lt"/>
                          <a:ea typeface="+mn-ea"/>
                          <a:cs typeface="+mn-cs"/>
                        </a:rPr>
                        <a:t>noticeable </a:t>
                      </a:r>
                      <a:r>
                        <a:rPr lang="en-PH" sz="2600" i="0" kern="1200" dirty="0" smtClean="0">
                          <a:solidFill>
                            <a:schemeClr val="dk1"/>
                          </a:solidFill>
                          <a:latin typeface="+mn-lt"/>
                          <a:ea typeface="+mn-ea"/>
                          <a:cs typeface="+mn-cs"/>
                        </a:rPr>
                        <a:t>or </a:t>
                      </a:r>
                      <a:r>
                        <a:rPr lang="en-PH" sz="2600" i="1" kern="1200" dirty="0" smtClean="0">
                          <a:solidFill>
                            <a:schemeClr val="dk1"/>
                          </a:solidFill>
                          <a:latin typeface="+mn-lt"/>
                          <a:ea typeface="+mn-ea"/>
                          <a:cs typeface="+mn-cs"/>
                        </a:rPr>
                        <a:t>courageous.</a:t>
                      </a:r>
                      <a:endParaRPr lang="en-PH" sz="2600" dirty="0"/>
                    </a:p>
                  </a:txBody>
                  <a:tcPr/>
                </a:tc>
              </a:tr>
              <a:tr h="370840">
                <a:tc>
                  <a:txBody>
                    <a:bodyPr/>
                    <a:lstStyle/>
                    <a:p>
                      <a:r>
                        <a:rPr lang="en-PH" sz="2600" i="0" kern="1200" dirty="0" smtClean="0">
                          <a:solidFill>
                            <a:schemeClr val="dk1"/>
                          </a:solidFill>
                          <a:latin typeface="+mn-lt"/>
                          <a:ea typeface="+mn-ea"/>
                          <a:cs typeface="+mn-cs"/>
                        </a:rPr>
                        <a:t>Keep the final e before a suffix beginning with a</a:t>
                      </a:r>
                      <a:r>
                        <a:rPr lang="en-PH" sz="2600" i="0" kern="1200" baseline="0" dirty="0" smtClean="0">
                          <a:solidFill>
                            <a:schemeClr val="dk1"/>
                          </a:solidFill>
                          <a:latin typeface="+mn-lt"/>
                          <a:ea typeface="+mn-ea"/>
                          <a:cs typeface="+mn-cs"/>
                        </a:rPr>
                        <a:t> </a:t>
                      </a:r>
                      <a:r>
                        <a:rPr lang="en-PH" sz="2600" i="0" kern="1200" dirty="0" smtClean="0">
                          <a:solidFill>
                            <a:schemeClr val="dk1"/>
                          </a:solidFill>
                          <a:latin typeface="+mn-lt"/>
                          <a:ea typeface="+mn-ea"/>
                          <a:cs typeface="+mn-cs"/>
                        </a:rPr>
                        <a:t>consonant—as in </a:t>
                      </a:r>
                      <a:r>
                        <a:rPr lang="en-PH" sz="2600" i="1" kern="1200" dirty="0" smtClean="0">
                          <a:solidFill>
                            <a:schemeClr val="dk1"/>
                          </a:solidFill>
                          <a:latin typeface="+mn-lt"/>
                          <a:ea typeface="+mn-ea"/>
                          <a:cs typeface="+mn-cs"/>
                        </a:rPr>
                        <a:t>careful </a:t>
                      </a:r>
                      <a:r>
                        <a:rPr lang="en-PH" sz="2600" i="0" kern="1200" dirty="0" smtClean="0">
                          <a:solidFill>
                            <a:schemeClr val="dk1"/>
                          </a:solidFill>
                          <a:latin typeface="+mn-lt"/>
                          <a:ea typeface="+mn-ea"/>
                          <a:cs typeface="+mn-cs"/>
                        </a:rPr>
                        <a:t>or </a:t>
                      </a:r>
                      <a:r>
                        <a:rPr lang="en-PH" sz="2600" i="1" kern="1200" dirty="0" smtClean="0">
                          <a:solidFill>
                            <a:schemeClr val="dk1"/>
                          </a:solidFill>
                          <a:latin typeface="+mn-lt"/>
                          <a:ea typeface="+mn-ea"/>
                          <a:cs typeface="+mn-cs"/>
                        </a:rPr>
                        <a:t>careless</a:t>
                      </a:r>
                      <a:r>
                        <a:rPr lang="en-PH" sz="2600" i="0" kern="1200" dirty="0" smtClean="0">
                          <a:solidFill>
                            <a:schemeClr val="dk1"/>
                          </a:solidFill>
                          <a:latin typeface="+mn-lt"/>
                          <a:ea typeface="+mn-ea"/>
                          <a:cs typeface="+mn-cs"/>
                        </a:rPr>
                        <a:t>.</a:t>
                      </a:r>
                      <a:endParaRPr lang="en-PH" sz="2600" dirty="0"/>
                    </a:p>
                  </a:txBody>
                  <a:tcPr/>
                </a:tc>
                <a:tc>
                  <a:txBody>
                    <a:bodyPr/>
                    <a:lstStyle/>
                    <a:p>
                      <a:r>
                        <a:rPr lang="en-PH" sz="2600" i="0" kern="1200" dirty="0" smtClean="0">
                          <a:solidFill>
                            <a:schemeClr val="dk1"/>
                          </a:solidFill>
                          <a:latin typeface="+mn-lt"/>
                          <a:ea typeface="+mn-ea"/>
                          <a:cs typeface="+mn-cs"/>
                        </a:rPr>
                        <a:t>Words like </a:t>
                      </a:r>
                      <a:r>
                        <a:rPr lang="en-PH" sz="2600" i="1" kern="1200" dirty="0" smtClean="0">
                          <a:solidFill>
                            <a:schemeClr val="dk1"/>
                          </a:solidFill>
                          <a:latin typeface="+mn-lt"/>
                          <a:ea typeface="+mn-ea"/>
                          <a:cs typeface="+mn-cs"/>
                        </a:rPr>
                        <a:t>truly, argument</a:t>
                      </a:r>
                      <a:r>
                        <a:rPr lang="en-PH" sz="2600" i="0" kern="1200" dirty="0" smtClean="0">
                          <a:solidFill>
                            <a:schemeClr val="dk1"/>
                          </a:solidFill>
                          <a:latin typeface="+mn-lt"/>
                          <a:ea typeface="+mn-ea"/>
                          <a:cs typeface="+mn-cs"/>
                        </a:rPr>
                        <a:t>, </a:t>
                      </a:r>
                      <a:r>
                        <a:rPr lang="en-PH" sz="2600" i="1" kern="1200" dirty="0" smtClean="0">
                          <a:solidFill>
                            <a:schemeClr val="dk1"/>
                          </a:solidFill>
                          <a:latin typeface="+mn-lt"/>
                          <a:ea typeface="+mn-ea"/>
                          <a:cs typeface="+mn-cs"/>
                        </a:rPr>
                        <a:t>judgment, </a:t>
                      </a:r>
                      <a:r>
                        <a:rPr lang="en-PH" sz="2600" i="0" kern="1200" dirty="0" smtClean="0">
                          <a:solidFill>
                            <a:schemeClr val="dk1"/>
                          </a:solidFill>
                          <a:latin typeface="+mn-lt"/>
                          <a:ea typeface="+mn-ea"/>
                          <a:cs typeface="+mn-cs"/>
                        </a:rPr>
                        <a:t>or </a:t>
                      </a:r>
                      <a:r>
                        <a:rPr lang="en-PH" sz="2600" i="1" kern="1200" dirty="0" smtClean="0">
                          <a:solidFill>
                            <a:schemeClr val="dk1"/>
                          </a:solidFill>
                          <a:latin typeface="+mn-lt"/>
                          <a:ea typeface="+mn-ea"/>
                          <a:cs typeface="+mn-cs"/>
                        </a:rPr>
                        <a:t>acknowledgment </a:t>
                      </a:r>
                      <a:r>
                        <a:rPr lang="en-PH" sz="2600" i="0" kern="1200" dirty="0" smtClean="0">
                          <a:solidFill>
                            <a:schemeClr val="dk1"/>
                          </a:solidFill>
                          <a:latin typeface="+mn-lt"/>
                          <a:ea typeface="+mn-ea"/>
                          <a:cs typeface="+mn-cs"/>
                        </a:rPr>
                        <a:t>are exceptions.</a:t>
                      </a:r>
                      <a:endParaRPr lang="en-PH" sz="2600" dirty="0"/>
                    </a:p>
                  </a:txBody>
                  <a:tcPr/>
                </a:tc>
              </a:tr>
              <a:tr h="370840">
                <a:tc>
                  <a:txBody>
                    <a:bodyPr/>
                    <a:lstStyle/>
                    <a:p>
                      <a:r>
                        <a:rPr lang="en-PH" sz="2600" i="0" kern="1200" dirty="0" smtClean="0">
                          <a:solidFill>
                            <a:schemeClr val="dk1"/>
                          </a:solidFill>
                          <a:latin typeface="+mn-lt"/>
                          <a:ea typeface="+mn-ea"/>
                          <a:cs typeface="+mn-cs"/>
                        </a:rPr>
                        <a:t>When words end in </a:t>
                      </a:r>
                      <a:r>
                        <a:rPr lang="en-PH" sz="2600" b="1" i="1" u="sng" kern="1200" dirty="0" smtClean="0">
                          <a:solidFill>
                            <a:schemeClr val="dk1"/>
                          </a:solidFill>
                          <a:latin typeface="+mn-lt"/>
                          <a:ea typeface="+mn-ea"/>
                          <a:cs typeface="+mn-cs"/>
                        </a:rPr>
                        <a:t>y</a:t>
                      </a:r>
                      <a:r>
                        <a:rPr lang="en-PH" sz="2600" i="1" kern="1200" dirty="0" smtClean="0">
                          <a:solidFill>
                            <a:schemeClr val="dk1"/>
                          </a:solidFill>
                          <a:latin typeface="+mn-lt"/>
                          <a:ea typeface="+mn-ea"/>
                          <a:cs typeface="+mn-cs"/>
                        </a:rPr>
                        <a:t> </a:t>
                      </a:r>
                      <a:r>
                        <a:rPr lang="en-PH" sz="2600" i="0" kern="1200" dirty="0" smtClean="0">
                          <a:solidFill>
                            <a:schemeClr val="dk1"/>
                          </a:solidFill>
                          <a:latin typeface="+mn-lt"/>
                          <a:ea typeface="+mn-ea"/>
                          <a:cs typeface="+mn-cs"/>
                        </a:rPr>
                        <a:t>and a consonant precedes the </a:t>
                      </a:r>
                      <a:r>
                        <a:rPr lang="en-PH" sz="2600" i="1" kern="1200" dirty="0" smtClean="0">
                          <a:solidFill>
                            <a:schemeClr val="dk1"/>
                          </a:solidFill>
                          <a:latin typeface="+mn-lt"/>
                          <a:ea typeface="+mn-ea"/>
                          <a:cs typeface="+mn-cs"/>
                        </a:rPr>
                        <a:t>y</a:t>
                      </a:r>
                      <a:r>
                        <a:rPr lang="en-PH" sz="2600" i="0" kern="1200" dirty="0" smtClean="0">
                          <a:solidFill>
                            <a:schemeClr val="dk1"/>
                          </a:solidFill>
                          <a:latin typeface="+mn-lt"/>
                          <a:ea typeface="+mn-ea"/>
                          <a:cs typeface="+mn-cs"/>
                        </a:rPr>
                        <a:t>, change the </a:t>
                      </a:r>
                      <a:r>
                        <a:rPr lang="en-PH" sz="2600" b="1" i="1" u="sng" kern="1200" dirty="0" smtClean="0">
                          <a:solidFill>
                            <a:schemeClr val="dk1"/>
                          </a:solidFill>
                          <a:latin typeface="+mn-lt"/>
                          <a:ea typeface="+mn-ea"/>
                          <a:cs typeface="+mn-cs"/>
                        </a:rPr>
                        <a:t>y</a:t>
                      </a:r>
                      <a:r>
                        <a:rPr lang="en-PH" sz="2600" i="1" kern="1200" dirty="0" smtClean="0">
                          <a:solidFill>
                            <a:schemeClr val="dk1"/>
                          </a:solidFill>
                          <a:latin typeface="+mn-lt"/>
                          <a:ea typeface="+mn-ea"/>
                          <a:cs typeface="+mn-cs"/>
                        </a:rPr>
                        <a:t> </a:t>
                      </a:r>
                      <a:r>
                        <a:rPr lang="en-PH" sz="2600" i="0" kern="1200" dirty="0" smtClean="0">
                          <a:solidFill>
                            <a:schemeClr val="dk1"/>
                          </a:solidFill>
                          <a:latin typeface="+mn-lt"/>
                          <a:ea typeface="+mn-ea"/>
                          <a:cs typeface="+mn-cs"/>
                        </a:rPr>
                        <a:t>to </a:t>
                      </a:r>
                      <a:r>
                        <a:rPr lang="en-PH" sz="2600" b="1" i="1" u="sng" kern="1200" dirty="0" err="1" smtClean="0">
                          <a:solidFill>
                            <a:schemeClr val="dk1"/>
                          </a:solidFill>
                          <a:latin typeface="+mn-lt"/>
                          <a:ea typeface="+mn-ea"/>
                          <a:cs typeface="+mn-cs"/>
                        </a:rPr>
                        <a:t>i</a:t>
                      </a:r>
                      <a:r>
                        <a:rPr lang="en-PH" sz="2600" i="1" kern="1200" dirty="0" smtClean="0">
                          <a:solidFill>
                            <a:schemeClr val="dk1"/>
                          </a:solidFill>
                          <a:latin typeface="+mn-lt"/>
                          <a:ea typeface="+mn-ea"/>
                          <a:cs typeface="+mn-cs"/>
                        </a:rPr>
                        <a:t> </a:t>
                      </a:r>
                      <a:r>
                        <a:rPr lang="en-PH" sz="2600" i="0" kern="1200" dirty="0" smtClean="0">
                          <a:solidFill>
                            <a:schemeClr val="dk1"/>
                          </a:solidFill>
                          <a:latin typeface="+mn-lt"/>
                          <a:ea typeface="+mn-ea"/>
                          <a:cs typeface="+mn-cs"/>
                        </a:rPr>
                        <a:t>before adding a suffix with </a:t>
                      </a:r>
                      <a:r>
                        <a:rPr lang="en-PH" sz="2600" i="1" kern="1200" dirty="0" err="1" smtClean="0">
                          <a:solidFill>
                            <a:schemeClr val="dk1"/>
                          </a:solidFill>
                          <a:latin typeface="+mn-lt"/>
                          <a:ea typeface="+mn-ea"/>
                          <a:cs typeface="+mn-cs"/>
                        </a:rPr>
                        <a:t>i</a:t>
                      </a:r>
                      <a:r>
                        <a:rPr lang="en-PH" sz="2600" i="1" kern="1200" dirty="0" smtClean="0">
                          <a:solidFill>
                            <a:schemeClr val="dk1"/>
                          </a:solidFill>
                          <a:latin typeface="+mn-lt"/>
                          <a:ea typeface="+mn-ea"/>
                          <a:cs typeface="+mn-cs"/>
                        </a:rPr>
                        <a:t>—</a:t>
                      </a:r>
                      <a:r>
                        <a:rPr lang="en-PH" sz="2600" i="0" kern="1200" dirty="0" smtClean="0">
                          <a:solidFill>
                            <a:schemeClr val="dk1"/>
                          </a:solidFill>
                          <a:latin typeface="+mn-lt"/>
                          <a:ea typeface="+mn-ea"/>
                          <a:cs typeface="+mn-cs"/>
                        </a:rPr>
                        <a:t>as in </a:t>
                      </a:r>
                      <a:r>
                        <a:rPr lang="en-PH" sz="2600" i="1" kern="1200" dirty="0" smtClean="0">
                          <a:solidFill>
                            <a:schemeClr val="dk1"/>
                          </a:solidFill>
                          <a:latin typeface="+mn-lt"/>
                          <a:ea typeface="+mn-ea"/>
                          <a:cs typeface="+mn-cs"/>
                        </a:rPr>
                        <a:t>hurried </a:t>
                      </a:r>
                      <a:r>
                        <a:rPr lang="en-PH" sz="2600" i="0" kern="1200" dirty="0" smtClean="0">
                          <a:solidFill>
                            <a:schemeClr val="dk1"/>
                          </a:solidFill>
                          <a:latin typeface="+mn-lt"/>
                          <a:ea typeface="+mn-ea"/>
                          <a:cs typeface="+mn-cs"/>
                        </a:rPr>
                        <a:t>or </a:t>
                      </a:r>
                      <a:r>
                        <a:rPr lang="en-PH" sz="2600" i="1" kern="1200" dirty="0" smtClean="0">
                          <a:solidFill>
                            <a:schemeClr val="dk1"/>
                          </a:solidFill>
                          <a:latin typeface="+mn-lt"/>
                          <a:ea typeface="+mn-ea"/>
                          <a:cs typeface="+mn-cs"/>
                        </a:rPr>
                        <a:t>funnier</a:t>
                      </a:r>
                      <a:r>
                        <a:rPr lang="en-PH" sz="2600" i="0" kern="1200" dirty="0" smtClean="0">
                          <a:solidFill>
                            <a:schemeClr val="dk1"/>
                          </a:solidFill>
                          <a:latin typeface="+mn-lt"/>
                          <a:ea typeface="+mn-ea"/>
                          <a:cs typeface="+mn-cs"/>
                        </a:rPr>
                        <a:t>.</a:t>
                      </a:r>
                      <a:endParaRPr lang="en-PH" sz="2600" dirty="0"/>
                    </a:p>
                  </a:txBody>
                  <a:tcPr/>
                </a:tc>
                <a:tc>
                  <a:txBody>
                    <a:bodyPr/>
                    <a:lstStyle/>
                    <a:p>
                      <a:r>
                        <a:rPr lang="en-PH" sz="2600" i="0" kern="1200" dirty="0" smtClean="0">
                          <a:solidFill>
                            <a:schemeClr val="dk1"/>
                          </a:solidFill>
                          <a:latin typeface="+mn-lt"/>
                          <a:ea typeface="+mn-ea"/>
                          <a:cs typeface="+mn-cs"/>
                        </a:rPr>
                        <a:t>none</a:t>
                      </a:r>
                      <a:br>
                        <a:rPr lang="en-PH" sz="2600" i="0" kern="1200" dirty="0" smtClean="0">
                          <a:solidFill>
                            <a:schemeClr val="dk1"/>
                          </a:solidFill>
                          <a:latin typeface="+mn-lt"/>
                          <a:ea typeface="+mn-ea"/>
                          <a:cs typeface="+mn-cs"/>
                        </a:rPr>
                      </a:br>
                      <a:r>
                        <a:rPr lang="en-PH" sz="2600" i="0" kern="1200" dirty="0" smtClean="0">
                          <a:solidFill>
                            <a:schemeClr val="dk1"/>
                          </a:solidFill>
                          <a:latin typeface="+mn-lt"/>
                          <a:ea typeface="+mn-ea"/>
                          <a:cs typeface="+mn-cs"/>
                        </a:rPr>
                        <a:t/>
                      </a:r>
                      <a:br>
                        <a:rPr lang="en-PH" sz="2600" i="0" kern="1200" dirty="0" smtClean="0">
                          <a:solidFill>
                            <a:schemeClr val="dk1"/>
                          </a:solidFill>
                          <a:latin typeface="+mn-lt"/>
                          <a:ea typeface="+mn-ea"/>
                          <a:cs typeface="+mn-cs"/>
                        </a:rPr>
                      </a:br>
                      <a:endParaRPr lang="en-PH" sz="2600" dirty="0"/>
                    </a:p>
                  </a:txBody>
                  <a:tcPr/>
                </a:tc>
              </a:tr>
            </a:tbl>
          </a:graphicData>
        </a:graphic>
      </p:graphicFrame>
    </p:spTree>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628888" cy="1143000"/>
          </a:xfrm>
        </p:spPr>
        <p:txBody>
          <a:bodyPr>
            <a:normAutofit fontScale="90000"/>
          </a:bodyPr>
          <a:lstStyle/>
          <a:p>
            <a:r>
              <a:rPr lang="en-PH" dirty="0" smtClean="0"/>
              <a:t>The Fundamental Rules and Exceptions</a:t>
            </a:r>
            <a:endParaRPr lang="en-PH" dirty="0"/>
          </a:p>
        </p:txBody>
      </p:sp>
      <p:graphicFrame>
        <p:nvGraphicFramePr>
          <p:cNvPr id="4" name="Content Placeholder 3"/>
          <p:cNvGraphicFramePr>
            <a:graphicFrameLocks noGrp="1"/>
          </p:cNvGraphicFramePr>
          <p:nvPr>
            <p:ph idx="1"/>
          </p:nvPr>
        </p:nvGraphicFramePr>
        <p:xfrm>
          <a:off x="76200" y="1234440"/>
          <a:ext cx="8991600" cy="5029200"/>
        </p:xfrm>
        <a:graphic>
          <a:graphicData uri="http://schemas.openxmlformats.org/drawingml/2006/table">
            <a:tbl>
              <a:tblPr firstRow="1" bandRow="1">
                <a:tableStyleId>{5C22544A-7EE6-4342-B048-85BDC9FD1C3A}</a:tableStyleId>
              </a:tblPr>
              <a:tblGrid>
                <a:gridCol w="4495800"/>
                <a:gridCol w="4495800"/>
              </a:tblGrid>
              <a:tr h="370840">
                <a:tc>
                  <a:txBody>
                    <a:bodyPr/>
                    <a:lstStyle/>
                    <a:p>
                      <a:r>
                        <a:rPr lang="en-PH" sz="3200" dirty="0" smtClean="0"/>
                        <a:t>The Rule</a:t>
                      </a:r>
                      <a:endParaRPr lang="en-PH" sz="3200" dirty="0"/>
                    </a:p>
                  </a:txBody>
                  <a:tcPr/>
                </a:tc>
                <a:tc>
                  <a:txBody>
                    <a:bodyPr/>
                    <a:lstStyle/>
                    <a:p>
                      <a:r>
                        <a:rPr lang="en-PH" sz="3200" dirty="0" smtClean="0"/>
                        <a:t>The Exception</a:t>
                      </a:r>
                      <a:endParaRPr lang="en-PH" sz="3200" dirty="0"/>
                    </a:p>
                  </a:txBody>
                  <a:tcPr/>
                </a:tc>
              </a:tr>
              <a:tr h="370840">
                <a:tc>
                  <a:txBody>
                    <a:bodyPr/>
                    <a:lstStyle/>
                    <a:p>
                      <a:r>
                        <a:rPr lang="en-PH" sz="2000" i="0" kern="1200" dirty="0" smtClean="0">
                          <a:solidFill>
                            <a:schemeClr val="dk1"/>
                          </a:solidFill>
                          <a:latin typeface="+mn-lt"/>
                          <a:ea typeface="+mn-ea"/>
                          <a:cs typeface="+mn-cs"/>
                        </a:rPr>
                        <a:t>When a suffix begins with a vowel, double the final</a:t>
                      </a:r>
                      <a:r>
                        <a:rPr lang="en-PH" sz="2000" i="0" kern="1200" baseline="0" dirty="0" smtClean="0">
                          <a:solidFill>
                            <a:schemeClr val="dk1"/>
                          </a:solidFill>
                          <a:latin typeface="+mn-lt"/>
                          <a:ea typeface="+mn-ea"/>
                          <a:cs typeface="+mn-cs"/>
                        </a:rPr>
                        <a:t> </a:t>
                      </a:r>
                      <a:r>
                        <a:rPr lang="en-PH" sz="2000" i="0" kern="1200" dirty="0" smtClean="0">
                          <a:solidFill>
                            <a:schemeClr val="dk1"/>
                          </a:solidFill>
                          <a:latin typeface="+mn-lt"/>
                          <a:ea typeface="+mn-ea"/>
                          <a:cs typeface="+mn-cs"/>
                        </a:rPr>
                        <a:t>consonant before the suffix if the word has only</a:t>
                      </a:r>
                      <a:r>
                        <a:rPr lang="en-PH" sz="2000" i="0" kern="1200" baseline="0" dirty="0" smtClean="0">
                          <a:solidFill>
                            <a:schemeClr val="dk1"/>
                          </a:solidFill>
                          <a:latin typeface="+mn-lt"/>
                          <a:ea typeface="+mn-ea"/>
                          <a:cs typeface="+mn-cs"/>
                        </a:rPr>
                        <a:t> </a:t>
                      </a:r>
                      <a:r>
                        <a:rPr lang="en-PH" sz="2000" i="0" kern="1200" dirty="0" smtClean="0">
                          <a:solidFill>
                            <a:schemeClr val="dk1"/>
                          </a:solidFill>
                          <a:latin typeface="+mn-lt"/>
                          <a:ea typeface="+mn-ea"/>
                          <a:cs typeface="+mn-cs"/>
                        </a:rPr>
                        <a:t>one syllable—as in </a:t>
                      </a:r>
                      <a:r>
                        <a:rPr lang="en-PH" sz="2000" i="1" kern="1200" dirty="0" smtClean="0">
                          <a:solidFill>
                            <a:schemeClr val="dk1"/>
                          </a:solidFill>
                          <a:latin typeface="+mn-lt"/>
                          <a:ea typeface="+mn-ea"/>
                          <a:cs typeface="+mn-cs"/>
                        </a:rPr>
                        <a:t>planning </a:t>
                      </a:r>
                      <a:r>
                        <a:rPr lang="en-PH" sz="2000" i="0" kern="1200" dirty="0" smtClean="0">
                          <a:solidFill>
                            <a:schemeClr val="dk1"/>
                          </a:solidFill>
                          <a:latin typeface="+mn-lt"/>
                          <a:ea typeface="+mn-ea"/>
                          <a:cs typeface="+mn-cs"/>
                        </a:rPr>
                        <a:t>or if the word ends with</a:t>
                      </a:r>
                      <a:r>
                        <a:rPr lang="en-PH" sz="2000" i="0" kern="1200" baseline="0" dirty="0" smtClean="0">
                          <a:solidFill>
                            <a:schemeClr val="dk1"/>
                          </a:solidFill>
                          <a:latin typeface="+mn-lt"/>
                          <a:ea typeface="+mn-ea"/>
                          <a:cs typeface="+mn-cs"/>
                        </a:rPr>
                        <a:t> </a:t>
                      </a:r>
                      <a:r>
                        <a:rPr lang="en-PH" sz="2000" i="0" kern="1200" dirty="0" smtClean="0">
                          <a:solidFill>
                            <a:schemeClr val="dk1"/>
                          </a:solidFill>
                          <a:latin typeface="+mn-lt"/>
                          <a:ea typeface="+mn-ea"/>
                          <a:cs typeface="+mn-cs"/>
                        </a:rPr>
                        <a:t>a single consonant preceded by a single vowel—</a:t>
                      </a:r>
                      <a:r>
                        <a:rPr lang="en-PH" sz="2000" i="0" kern="1200" baseline="0" dirty="0" smtClean="0">
                          <a:solidFill>
                            <a:schemeClr val="dk1"/>
                          </a:solidFill>
                          <a:latin typeface="+mn-lt"/>
                          <a:ea typeface="+mn-ea"/>
                          <a:cs typeface="+mn-cs"/>
                        </a:rPr>
                        <a:t> </a:t>
                      </a:r>
                      <a:r>
                        <a:rPr lang="en-PH" sz="2000" i="0" kern="1200" dirty="0" smtClean="0">
                          <a:solidFill>
                            <a:schemeClr val="dk1"/>
                          </a:solidFill>
                          <a:latin typeface="+mn-lt"/>
                          <a:ea typeface="+mn-ea"/>
                          <a:cs typeface="+mn-cs"/>
                        </a:rPr>
                        <a:t>as in </a:t>
                      </a:r>
                      <a:r>
                        <a:rPr lang="en-PH" sz="2000" i="1" kern="1200" dirty="0" smtClean="0">
                          <a:solidFill>
                            <a:schemeClr val="dk1"/>
                          </a:solidFill>
                          <a:latin typeface="+mn-lt"/>
                          <a:ea typeface="+mn-ea"/>
                          <a:cs typeface="+mn-cs"/>
                        </a:rPr>
                        <a:t>forgetting.</a:t>
                      </a:r>
                      <a:endParaRPr lang="en-PH" sz="2800" dirty="0"/>
                    </a:p>
                  </a:txBody>
                  <a:tcPr/>
                </a:tc>
                <a:tc>
                  <a:txBody>
                    <a:bodyPr/>
                    <a:lstStyle/>
                    <a:p>
                      <a:r>
                        <a:rPr lang="en-PH" sz="2000" i="0" kern="1200" dirty="0" smtClean="0">
                          <a:solidFill>
                            <a:schemeClr val="dk1"/>
                          </a:solidFill>
                          <a:latin typeface="+mn-lt"/>
                          <a:ea typeface="+mn-ea"/>
                          <a:cs typeface="+mn-cs"/>
                        </a:rPr>
                        <a:t>If the accent is not on the last syllable, do not add a</a:t>
                      </a:r>
                      <a:r>
                        <a:rPr lang="en-PH" sz="2000" i="0" kern="1200" baseline="0" dirty="0" smtClean="0">
                          <a:solidFill>
                            <a:schemeClr val="dk1"/>
                          </a:solidFill>
                          <a:latin typeface="+mn-lt"/>
                          <a:ea typeface="+mn-ea"/>
                          <a:cs typeface="+mn-cs"/>
                        </a:rPr>
                        <a:t> </a:t>
                      </a:r>
                      <a:r>
                        <a:rPr lang="en-PH" sz="2000" i="0" kern="1200" dirty="0" smtClean="0">
                          <a:solidFill>
                            <a:schemeClr val="dk1"/>
                          </a:solidFill>
                          <a:latin typeface="+mn-lt"/>
                          <a:ea typeface="+mn-ea"/>
                          <a:cs typeface="+mn-cs"/>
                        </a:rPr>
                        <a:t>double consonant—as in </a:t>
                      </a:r>
                      <a:r>
                        <a:rPr lang="en-PH" sz="2000" i="1" kern="1200" dirty="0" err="1" smtClean="0">
                          <a:solidFill>
                            <a:schemeClr val="dk1"/>
                          </a:solidFill>
                          <a:latin typeface="+mn-lt"/>
                          <a:ea typeface="+mn-ea"/>
                          <a:cs typeface="+mn-cs"/>
                        </a:rPr>
                        <a:t>canceled</a:t>
                      </a:r>
                      <a:r>
                        <a:rPr lang="en-PH" sz="2000" i="1" kern="1200" dirty="0" smtClean="0">
                          <a:solidFill>
                            <a:schemeClr val="dk1"/>
                          </a:solidFill>
                          <a:latin typeface="+mn-lt"/>
                          <a:ea typeface="+mn-ea"/>
                          <a:cs typeface="+mn-cs"/>
                        </a:rPr>
                        <a:t> </a:t>
                      </a:r>
                      <a:r>
                        <a:rPr lang="en-PH" sz="2000" i="0" kern="1200" dirty="0" smtClean="0">
                          <a:solidFill>
                            <a:schemeClr val="dk1"/>
                          </a:solidFill>
                          <a:latin typeface="+mn-lt"/>
                          <a:ea typeface="+mn-ea"/>
                          <a:cs typeface="+mn-cs"/>
                        </a:rPr>
                        <a:t>or </a:t>
                      </a:r>
                      <a:r>
                        <a:rPr lang="en-PH" sz="2000" i="1" kern="1200" dirty="0" smtClean="0">
                          <a:solidFill>
                            <a:schemeClr val="dk1"/>
                          </a:solidFill>
                          <a:latin typeface="+mn-lt"/>
                          <a:ea typeface="+mn-ea"/>
                          <a:cs typeface="+mn-cs"/>
                        </a:rPr>
                        <a:t>preferable.</a:t>
                      </a:r>
                      <a:endParaRPr lang="en-PH" sz="2800" dirty="0"/>
                    </a:p>
                  </a:txBody>
                  <a:tcPr/>
                </a:tc>
              </a:tr>
              <a:tr h="370840">
                <a:tc>
                  <a:txBody>
                    <a:bodyPr/>
                    <a:lstStyle/>
                    <a:p>
                      <a:r>
                        <a:rPr lang="en-PH" sz="2000" i="0" kern="1200" dirty="0" smtClean="0">
                          <a:solidFill>
                            <a:schemeClr val="dk1"/>
                          </a:solidFill>
                          <a:latin typeface="+mn-lt"/>
                          <a:ea typeface="+mn-ea"/>
                          <a:cs typeface="+mn-cs"/>
                        </a:rPr>
                        <a:t>When spelling the plural form of a noun,</a:t>
                      </a:r>
                      <a:br>
                        <a:rPr lang="en-PH" sz="2000" i="0" kern="1200" dirty="0" smtClean="0">
                          <a:solidFill>
                            <a:schemeClr val="dk1"/>
                          </a:solidFill>
                          <a:latin typeface="+mn-lt"/>
                          <a:ea typeface="+mn-ea"/>
                          <a:cs typeface="+mn-cs"/>
                        </a:rPr>
                      </a:br>
                      <a:r>
                        <a:rPr lang="en-PH" sz="2000" i="0" kern="1200" dirty="0" smtClean="0">
                          <a:solidFill>
                            <a:schemeClr val="dk1"/>
                          </a:solidFill>
                          <a:latin typeface="+mn-lt"/>
                          <a:ea typeface="+mn-ea"/>
                          <a:cs typeface="+mn-cs"/>
                        </a:rPr>
                        <a:t>■ add an </a:t>
                      </a:r>
                      <a:r>
                        <a:rPr lang="en-PH" sz="2000" i="1" kern="1200" dirty="0" smtClean="0">
                          <a:solidFill>
                            <a:schemeClr val="dk1"/>
                          </a:solidFill>
                          <a:latin typeface="+mn-lt"/>
                          <a:ea typeface="+mn-ea"/>
                          <a:cs typeface="+mn-cs"/>
                        </a:rPr>
                        <a:t>s</a:t>
                      </a:r>
                      <a:r>
                        <a:rPr lang="en-PH" sz="2000" i="0" kern="1200" dirty="0" smtClean="0">
                          <a:solidFill>
                            <a:schemeClr val="dk1"/>
                          </a:solidFill>
                          <a:latin typeface="+mn-lt"/>
                          <a:ea typeface="+mn-ea"/>
                          <a:cs typeface="+mn-cs"/>
                        </a:rPr>
                        <a:t>—as in </a:t>
                      </a:r>
                      <a:r>
                        <a:rPr lang="en-PH" sz="2000" i="1" kern="1200" dirty="0" smtClean="0">
                          <a:solidFill>
                            <a:schemeClr val="dk1"/>
                          </a:solidFill>
                          <a:latin typeface="+mn-lt"/>
                          <a:ea typeface="+mn-ea"/>
                          <a:cs typeface="+mn-cs"/>
                        </a:rPr>
                        <a:t>books </a:t>
                      </a:r>
                      <a:r>
                        <a:rPr lang="en-PH" sz="2000" i="0" kern="1200" dirty="0" smtClean="0">
                          <a:solidFill>
                            <a:schemeClr val="dk1"/>
                          </a:solidFill>
                          <a:latin typeface="+mn-lt"/>
                          <a:ea typeface="+mn-ea"/>
                          <a:cs typeface="+mn-cs"/>
                        </a:rPr>
                        <a:t>or </a:t>
                      </a:r>
                      <a:r>
                        <a:rPr lang="en-PH" sz="2000" i="1" kern="1200" dirty="0" smtClean="0">
                          <a:solidFill>
                            <a:schemeClr val="dk1"/>
                          </a:solidFill>
                          <a:latin typeface="+mn-lt"/>
                          <a:ea typeface="+mn-ea"/>
                          <a:cs typeface="+mn-cs"/>
                        </a:rPr>
                        <a:t>letters.</a:t>
                      </a:r>
                      <a:r>
                        <a:rPr lang="en-PH" sz="2000" i="0" kern="1200" dirty="0" smtClean="0">
                          <a:solidFill>
                            <a:schemeClr val="dk1"/>
                          </a:solidFill>
                          <a:latin typeface="+mn-lt"/>
                          <a:ea typeface="+mn-ea"/>
                          <a:cs typeface="+mn-cs"/>
                        </a:rPr>
                        <a:t/>
                      </a:r>
                      <a:br>
                        <a:rPr lang="en-PH" sz="2000" i="0" kern="1200" dirty="0" smtClean="0">
                          <a:solidFill>
                            <a:schemeClr val="dk1"/>
                          </a:solidFill>
                          <a:latin typeface="+mn-lt"/>
                          <a:ea typeface="+mn-ea"/>
                          <a:cs typeface="+mn-cs"/>
                        </a:rPr>
                      </a:br>
                      <a:r>
                        <a:rPr lang="en-PH" sz="2000" i="0" kern="1200" dirty="0" smtClean="0">
                          <a:solidFill>
                            <a:schemeClr val="dk1"/>
                          </a:solidFill>
                          <a:latin typeface="+mn-lt"/>
                          <a:ea typeface="+mn-ea"/>
                          <a:cs typeface="+mn-cs"/>
                        </a:rPr>
                        <a:t>■ add an </a:t>
                      </a:r>
                      <a:r>
                        <a:rPr lang="en-PH" sz="2000" i="1" kern="1200" dirty="0" err="1" smtClean="0">
                          <a:solidFill>
                            <a:schemeClr val="dk1"/>
                          </a:solidFill>
                          <a:latin typeface="+mn-lt"/>
                          <a:ea typeface="+mn-ea"/>
                          <a:cs typeface="+mn-cs"/>
                        </a:rPr>
                        <a:t>es</a:t>
                      </a:r>
                      <a:r>
                        <a:rPr lang="en-PH" sz="2000" i="0" kern="1200" dirty="0" smtClean="0">
                          <a:solidFill>
                            <a:schemeClr val="dk1"/>
                          </a:solidFill>
                          <a:latin typeface="+mn-lt"/>
                          <a:ea typeface="+mn-ea"/>
                          <a:cs typeface="+mn-cs"/>
                        </a:rPr>
                        <a:t>—as in </a:t>
                      </a:r>
                      <a:r>
                        <a:rPr lang="en-PH" sz="2000" i="1" kern="1200" dirty="0" smtClean="0">
                          <a:solidFill>
                            <a:schemeClr val="dk1"/>
                          </a:solidFill>
                          <a:latin typeface="+mn-lt"/>
                          <a:ea typeface="+mn-ea"/>
                          <a:cs typeface="+mn-cs"/>
                        </a:rPr>
                        <a:t>boxes </a:t>
                      </a:r>
                      <a:r>
                        <a:rPr lang="en-PH" sz="2000" i="0" kern="1200" dirty="0" smtClean="0">
                          <a:solidFill>
                            <a:schemeClr val="dk1"/>
                          </a:solidFill>
                          <a:latin typeface="+mn-lt"/>
                          <a:ea typeface="+mn-ea"/>
                          <a:cs typeface="+mn-cs"/>
                        </a:rPr>
                        <a:t>or </a:t>
                      </a:r>
                      <a:r>
                        <a:rPr lang="en-PH" sz="2000" i="1" kern="1200" dirty="0" smtClean="0">
                          <a:solidFill>
                            <a:schemeClr val="dk1"/>
                          </a:solidFill>
                          <a:latin typeface="+mn-lt"/>
                          <a:ea typeface="+mn-ea"/>
                          <a:cs typeface="+mn-cs"/>
                        </a:rPr>
                        <a:t>lunches. </a:t>
                      </a:r>
                      <a:r>
                        <a:rPr lang="en-PH" sz="2000" i="0" kern="1200" dirty="0" smtClean="0">
                          <a:solidFill>
                            <a:schemeClr val="dk1"/>
                          </a:solidFill>
                          <a:latin typeface="+mn-lt"/>
                          <a:ea typeface="+mn-ea"/>
                          <a:cs typeface="+mn-cs"/>
                        </a:rPr>
                        <a:t>Nouns are normally made plural by adding an </a:t>
                      </a:r>
                      <a:r>
                        <a:rPr lang="en-PH" sz="2000" i="1" kern="1200" dirty="0" smtClean="0">
                          <a:solidFill>
                            <a:schemeClr val="dk1"/>
                          </a:solidFill>
                          <a:latin typeface="+mn-lt"/>
                          <a:ea typeface="+mn-ea"/>
                          <a:cs typeface="+mn-cs"/>
                        </a:rPr>
                        <a:t>s. </a:t>
                      </a:r>
                      <a:r>
                        <a:rPr lang="en-PH" sz="2000" i="0" kern="1200" dirty="0" smtClean="0">
                          <a:solidFill>
                            <a:schemeClr val="dk1"/>
                          </a:solidFill>
                          <a:latin typeface="+mn-lt"/>
                          <a:ea typeface="+mn-ea"/>
                          <a:cs typeface="+mn-cs"/>
                        </a:rPr>
                        <a:t>An </a:t>
                      </a:r>
                      <a:r>
                        <a:rPr lang="en-PH" sz="2000" i="1" kern="1200" dirty="0" err="1" smtClean="0">
                          <a:solidFill>
                            <a:schemeClr val="dk1"/>
                          </a:solidFill>
                          <a:latin typeface="+mn-lt"/>
                          <a:ea typeface="+mn-ea"/>
                          <a:cs typeface="+mn-cs"/>
                        </a:rPr>
                        <a:t>es</a:t>
                      </a:r>
                      <a:r>
                        <a:rPr lang="en-PH" sz="2000" i="1" kern="1200" dirty="0" smtClean="0">
                          <a:solidFill>
                            <a:schemeClr val="dk1"/>
                          </a:solidFill>
                          <a:latin typeface="+mn-lt"/>
                          <a:ea typeface="+mn-ea"/>
                          <a:cs typeface="+mn-cs"/>
                        </a:rPr>
                        <a:t> </a:t>
                      </a:r>
                      <a:r>
                        <a:rPr lang="en-PH" sz="2000" i="0" kern="1200" dirty="0" smtClean="0">
                          <a:solidFill>
                            <a:schemeClr val="dk1"/>
                          </a:solidFill>
                          <a:latin typeface="+mn-lt"/>
                          <a:ea typeface="+mn-ea"/>
                          <a:cs typeface="+mn-cs"/>
                        </a:rPr>
                        <a:t>is added when there is an extra sound heard in words that end in </a:t>
                      </a:r>
                      <a:r>
                        <a:rPr lang="en-PH" sz="2000" i="1" kern="1200" dirty="0" smtClean="0">
                          <a:solidFill>
                            <a:schemeClr val="dk1"/>
                          </a:solidFill>
                          <a:latin typeface="+mn-lt"/>
                          <a:ea typeface="+mn-ea"/>
                          <a:cs typeface="+mn-cs"/>
                        </a:rPr>
                        <a:t>s, </a:t>
                      </a:r>
                      <a:r>
                        <a:rPr lang="en-PH" sz="2000" i="1" kern="1200" dirty="0" err="1" smtClean="0">
                          <a:solidFill>
                            <a:schemeClr val="dk1"/>
                          </a:solidFill>
                          <a:latin typeface="+mn-lt"/>
                          <a:ea typeface="+mn-ea"/>
                          <a:cs typeface="+mn-cs"/>
                        </a:rPr>
                        <a:t>sh</a:t>
                      </a:r>
                      <a:r>
                        <a:rPr lang="en-PH" sz="2000" i="1" kern="1200" dirty="0" smtClean="0">
                          <a:solidFill>
                            <a:schemeClr val="dk1"/>
                          </a:solidFill>
                          <a:latin typeface="+mn-lt"/>
                          <a:ea typeface="+mn-ea"/>
                          <a:cs typeface="+mn-cs"/>
                        </a:rPr>
                        <a:t>, </a:t>
                      </a:r>
                      <a:r>
                        <a:rPr lang="en-PH" sz="2000" i="1" kern="1200" dirty="0" err="1" smtClean="0">
                          <a:solidFill>
                            <a:schemeClr val="dk1"/>
                          </a:solidFill>
                          <a:latin typeface="+mn-lt"/>
                          <a:ea typeface="+mn-ea"/>
                          <a:cs typeface="+mn-cs"/>
                        </a:rPr>
                        <a:t>ch</a:t>
                      </a:r>
                      <a:r>
                        <a:rPr lang="en-PH" sz="2000" i="1" kern="1200" dirty="0" smtClean="0">
                          <a:solidFill>
                            <a:schemeClr val="dk1"/>
                          </a:solidFill>
                          <a:latin typeface="+mn-lt"/>
                          <a:ea typeface="+mn-ea"/>
                          <a:cs typeface="+mn-cs"/>
                        </a:rPr>
                        <a:t>, or x</a:t>
                      </a:r>
                      <a:r>
                        <a:rPr lang="en-PH" sz="2000" i="0" kern="1200" dirty="0" smtClean="0">
                          <a:solidFill>
                            <a:schemeClr val="dk1"/>
                          </a:solidFill>
                          <a:latin typeface="+mn-lt"/>
                          <a:ea typeface="+mn-ea"/>
                          <a:cs typeface="+mn-cs"/>
                        </a:rPr>
                        <a:t>—as in </a:t>
                      </a:r>
                      <a:r>
                        <a:rPr lang="en-PH" sz="2000" i="1" kern="1200" dirty="0" smtClean="0">
                          <a:solidFill>
                            <a:schemeClr val="dk1"/>
                          </a:solidFill>
                          <a:latin typeface="+mn-lt"/>
                          <a:ea typeface="+mn-ea"/>
                          <a:cs typeface="+mn-cs"/>
                        </a:rPr>
                        <a:t>dresses, birches, bushes, </a:t>
                      </a:r>
                      <a:r>
                        <a:rPr lang="en-PH" sz="2000" i="0" kern="1200" dirty="0" smtClean="0">
                          <a:solidFill>
                            <a:schemeClr val="dk1"/>
                          </a:solidFill>
                          <a:latin typeface="+mn-lt"/>
                          <a:ea typeface="+mn-ea"/>
                          <a:cs typeface="+mn-cs"/>
                        </a:rPr>
                        <a:t>or </a:t>
                      </a:r>
                      <a:r>
                        <a:rPr lang="en-PH" sz="2000" i="1" kern="1200" dirty="0" smtClean="0">
                          <a:solidFill>
                            <a:schemeClr val="dk1"/>
                          </a:solidFill>
                          <a:latin typeface="+mn-lt"/>
                          <a:ea typeface="+mn-ea"/>
                          <a:cs typeface="+mn-cs"/>
                        </a:rPr>
                        <a:t>boxes</a:t>
                      </a:r>
                      <a:r>
                        <a:rPr lang="en-PH" sz="2000" i="0" kern="1200" dirty="0" smtClean="0">
                          <a:solidFill>
                            <a:schemeClr val="dk1"/>
                          </a:solidFill>
                          <a:latin typeface="+mn-lt"/>
                          <a:ea typeface="+mn-ea"/>
                          <a:cs typeface="+mn-cs"/>
                        </a:rPr>
                        <a:t>.</a:t>
                      </a:r>
                      <a:endParaRPr lang="en-PH" sz="2800" dirty="0"/>
                    </a:p>
                  </a:txBody>
                  <a:tcPr/>
                </a:tc>
                <a:tc>
                  <a:txBody>
                    <a:bodyPr/>
                    <a:lstStyle/>
                    <a:p>
                      <a:endParaRPr lang="en-PH" sz="2800" dirty="0"/>
                    </a:p>
                  </a:txBody>
                  <a:tcPr/>
                </a:tc>
              </a:tr>
            </a:tbl>
          </a:graphicData>
        </a:graphic>
      </p:graphicFrame>
    </p:spTree>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705088" cy="1143000"/>
          </a:xfrm>
        </p:spPr>
        <p:txBody>
          <a:bodyPr>
            <a:normAutofit fontScale="90000"/>
          </a:bodyPr>
          <a:lstStyle/>
          <a:p>
            <a:r>
              <a:rPr lang="en-PH" dirty="0" smtClean="0"/>
              <a:t>The Fundamental Rules and Exceptions</a:t>
            </a:r>
            <a:endParaRPr lang="en-PH" dirty="0"/>
          </a:p>
        </p:txBody>
      </p:sp>
      <p:graphicFrame>
        <p:nvGraphicFramePr>
          <p:cNvPr id="4" name="Content Placeholder 3"/>
          <p:cNvGraphicFramePr>
            <a:graphicFrameLocks noGrp="1"/>
          </p:cNvGraphicFramePr>
          <p:nvPr>
            <p:ph idx="1"/>
          </p:nvPr>
        </p:nvGraphicFramePr>
        <p:xfrm>
          <a:off x="76200" y="1234440"/>
          <a:ext cx="8991600" cy="4907280"/>
        </p:xfrm>
        <a:graphic>
          <a:graphicData uri="http://schemas.openxmlformats.org/drawingml/2006/table">
            <a:tbl>
              <a:tblPr firstRow="1" bandRow="1">
                <a:tableStyleId>{5C22544A-7EE6-4342-B048-85BDC9FD1C3A}</a:tableStyleId>
              </a:tblPr>
              <a:tblGrid>
                <a:gridCol w="4495800"/>
                <a:gridCol w="4495800"/>
              </a:tblGrid>
              <a:tr h="370840">
                <a:tc>
                  <a:txBody>
                    <a:bodyPr/>
                    <a:lstStyle/>
                    <a:p>
                      <a:r>
                        <a:rPr lang="en-PH" sz="4000" dirty="0" smtClean="0"/>
                        <a:t>The Rule</a:t>
                      </a:r>
                      <a:endParaRPr lang="en-PH" sz="4000" dirty="0"/>
                    </a:p>
                  </a:txBody>
                  <a:tcPr/>
                </a:tc>
                <a:tc>
                  <a:txBody>
                    <a:bodyPr/>
                    <a:lstStyle/>
                    <a:p>
                      <a:r>
                        <a:rPr lang="en-PH" sz="4000" dirty="0" smtClean="0"/>
                        <a:t>The Exception</a:t>
                      </a:r>
                      <a:endParaRPr lang="en-PH" sz="4000" dirty="0"/>
                    </a:p>
                  </a:txBody>
                  <a:tcPr/>
                </a:tc>
              </a:tr>
              <a:tr h="370840">
                <a:tc>
                  <a:txBody>
                    <a:bodyPr/>
                    <a:lstStyle/>
                    <a:p>
                      <a:r>
                        <a:rPr lang="en-PH" sz="2400" i="0" kern="1200" dirty="0" smtClean="0">
                          <a:solidFill>
                            <a:schemeClr val="dk1"/>
                          </a:solidFill>
                          <a:latin typeface="+mn-lt"/>
                          <a:ea typeface="+mn-ea"/>
                          <a:cs typeface="+mn-cs"/>
                        </a:rPr>
                        <a:t>■ If the noun ends in a </a:t>
                      </a:r>
                      <a:r>
                        <a:rPr lang="en-PH" sz="2400" i="1" kern="1200" dirty="0" smtClean="0">
                          <a:solidFill>
                            <a:schemeClr val="dk1"/>
                          </a:solidFill>
                          <a:latin typeface="+mn-lt"/>
                          <a:ea typeface="+mn-ea"/>
                          <a:cs typeface="+mn-cs"/>
                        </a:rPr>
                        <a:t>y</a:t>
                      </a:r>
                      <a:r>
                        <a:rPr lang="en-PH" sz="2400" i="0" kern="1200" dirty="0" smtClean="0">
                          <a:solidFill>
                            <a:schemeClr val="dk1"/>
                          </a:solidFill>
                          <a:latin typeface="+mn-lt"/>
                          <a:ea typeface="+mn-ea"/>
                          <a:cs typeface="+mn-cs"/>
                        </a:rPr>
                        <a:t>, change the </a:t>
                      </a:r>
                      <a:r>
                        <a:rPr lang="en-PH" sz="2400" i="1" kern="1200" dirty="0" smtClean="0">
                          <a:solidFill>
                            <a:schemeClr val="dk1"/>
                          </a:solidFill>
                          <a:latin typeface="+mn-lt"/>
                          <a:ea typeface="+mn-ea"/>
                          <a:cs typeface="+mn-cs"/>
                        </a:rPr>
                        <a:t>y </a:t>
                      </a:r>
                      <a:r>
                        <a:rPr lang="en-PH" sz="2400" i="0" kern="1200" dirty="0" smtClean="0">
                          <a:solidFill>
                            <a:schemeClr val="dk1"/>
                          </a:solidFill>
                          <a:latin typeface="+mn-lt"/>
                          <a:ea typeface="+mn-ea"/>
                          <a:cs typeface="+mn-cs"/>
                        </a:rPr>
                        <a:t>to an </a:t>
                      </a:r>
                      <a:r>
                        <a:rPr lang="en-PH" sz="2400" i="1" kern="1200" dirty="0" err="1" smtClean="0">
                          <a:solidFill>
                            <a:schemeClr val="dk1"/>
                          </a:solidFill>
                          <a:latin typeface="+mn-lt"/>
                          <a:ea typeface="+mn-ea"/>
                          <a:cs typeface="+mn-cs"/>
                        </a:rPr>
                        <a:t>i</a:t>
                      </a:r>
                      <a:r>
                        <a:rPr lang="en-PH" sz="2400" i="1" kern="1200" dirty="0" smtClean="0">
                          <a:solidFill>
                            <a:schemeClr val="dk1"/>
                          </a:solidFill>
                          <a:latin typeface="+mn-lt"/>
                          <a:ea typeface="+mn-ea"/>
                          <a:cs typeface="+mn-cs"/>
                        </a:rPr>
                        <a:t> </a:t>
                      </a:r>
                      <a:r>
                        <a:rPr lang="en-PH" sz="2400" i="0" kern="1200" dirty="0" smtClean="0">
                          <a:solidFill>
                            <a:schemeClr val="dk1"/>
                          </a:solidFill>
                          <a:latin typeface="+mn-lt"/>
                          <a:ea typeface="+mn-ea"/>
                          <a:cs typeface="+mn-cs"/>
                        </a:rPr>
                        <a:t>and</a:t>
                      </a:r>
                      <a:r>
                        <a:rPr lang="en-PH" sz="2400" i="0" kern="1200" baseline="0" dirty="0" smtClean="0">
                          <a:solidFill>
                            <a:schemeClr val="dk1"/>
                          </a:solidFill>
                          <a:latin typeface="+mn-lt"/>
                          <a:ea typeface="+mn-ea"/>
                          <a:cs typeface="+mn-cs"/>
                        </a:rPr>
                        <a:t> </a:t>
                      </a:r>
                      <a:r>
                        <a:rPr lang="en-PH" sz="2400" i="0" kern="1200" dirty="0" smtClean="0">
                          <a:solidFill>
                            <a:schemeClr val="dk1"/>
                          </a:solidFill>
                          <a:latin typeface="+mn-lt"/>
                          <a:ea typeface="+mn-ea"/>
                          <a:cs typeface="+mn-cs"/>
                        </a:rPr>
                        <a:t>add </a:t>
                      </a:r>
                      <a:r>
                        <a:rPr lang="en-PH" sz="2400" i="1" kern="1200" dirty="0" err="1" smtClean="0">
                          <a:solidFill>
                            <a:schemeClr val="dk1"/>
                          </a:solidFill>
                          <a:latin typeface="+mn-lt"/>
                          <a:ea typeface="+mn-ea"/>
                          <a:cs typeface="+mn-cs"/>
                        </a:rPr>
                        <a:t>es</a:t>
                      </a:r>
                      <a:r>
                        <a:rPr lang="en-PH" sz="2400" i="1" kern="1200" dirty="0" smtClean="0">
                          <a:solidFill>
                            <a:schemeClr val="dk1"/>
                          </a:solidFill>
                          <a:latin typeface="+mn-lt"/>
                          <a:ea typeface="+mn-ea"/>
                          <a:cs typeface="+mn-cs"/>
                        </a:rPr>
                        <a:t>—</a:t>
                      </a:r>
                      <a:r>
                        <a:rPr lang="en-PH" sz="2400" i="0" kern="1200" dirty="0" smtClean="0">
                          <a:solidFill>
                            <a:schemeClr val="dk1"/>
                          </a:solidFill>
                          <a:latin typeface="+mn-lt"/>
                          <a:ea typeface="+mn-ea"/>
                          <a:cs typeface="+mn-cs"/>
                        </a:rPr>
                        <a:t>as in </a:t>
                      </a:r>
                      <a:r>
                        <a:rPr lang="en-PH" sz="2400" i="1" kern="1200" dirty="0" smtClean="0">
                          <a:solidFill>
                            <a:schemeClr val="dk1"/>
                          </a:solidFill>
                          <a:latin typeface="+mn-lt"/>
                          <a:ea typeface="+mn-ea"/>
                          <a:cs typeface="+mn-cs"/>
                        </a:rPr>
                        <a:t>salaries </a:t>
                      </a:r>
                      <a:r>
                        <a:rPr lang="en-PH" sz="2400" i="0" kern="1200" dirty="0" smtClean="0">
                          <a:solidFill>
                            <a:schemeClr val="dk1"/>
                          </a:solidFill>
                          <a:latin typeface="+mn-lt"/>
                          <a:ea typeface="+mn-ea"/>
                          <a:cs typeface="+mn-cs"/>
                        </a:rPr>
                        <a:t>or </a:t>
                      </a:r>
                      <a:r>
                        <a:rPr lang="en-PH" sz="2400" i="1" kern="1200" dirty="0" smtClean="0">
                          <a:solidFill>
                            <a:schemeClr val="dk1"/>
                          </a:solidFill>
                          <a:latin typeface="+mn-lt"/>
                          <a:ea typeface="+mn-ea"/>
                          <a:cs typeface="+mn-cs"/>
                        </a:rPr>
                        <a:t>ladies</a:t>
                      </a:r>
                      <a:r>
                        <a:rPr lang="en-PH" sz="2400" i="0" kern="1200" dirty="0" smtClean="0">
                          <a:solidFill>
                            <a:schemeClr val="dk1"/>
                          </a:solidFill>
                          <a:latin typeface="+mn-lt"/>
                          <a:ea typeface="+mn-ea"/>
                          <a:cs typeface="+mn-cs"/>
                        </a:rPr>
                        <a:t>.</a:t>
                      </a:r>
                      <a:r>
                        <a:rPr lang="en-PH" sz="2400" i="0" kern="1200" baseline="0" dirty="0" smtClean="0">
                          <a:solidFill>
                            <a:schemeClr val="dk1"/>
                          </a:solidFill>
                          <a:latin typeface="+mn-lt"/>
                          <a:ea typeface="+mn-ea"/>
                          <a:cs typeface="+mn-cs"/>
                        </a:rPr>
                        <a:t> </a:t>
                      </a:r>
                    </a:p>
                    <a:p>
                      <a:r>
                        <a:rPr lang="en-PH" sz="2400" i="0" kern="1200" dirty="0" smtClean="0">
                          <a:solidFill>
                            <a:schemeClr val="dk1"/>
                          </a:solidFill>
                          <a:latin typeface="+mn-lt"/>
                          <a:ea typeface="+mn-ea"/>
                          <a:cs typeface="+mn-cs"/>
                        </a:rPr>
                        <a:t>■ If a noun ends in </a:t>
                      </a:r>
                      <a:r>
                        <a:rPr lang="en-PH" sz="2400" i="1" kern="1200" dirty="0" smtClean="0">
                          <a:solidFill>
                            <a:schemeClr val="dk1"/>
                          </a:solidFill>
                          <a:latin typeface="+mn-lt"/>
                          <a:ea typeface="+mn-ea"/>
                          <a:cs typeface="+mn-cs"/>
                        </a:rPr>
                        <a:t>f </a:t>
                      </a:r>
                      <a:r>
                        <a:rPr lang="en-PH" sz="2400" i="0" kern="1200" dirty="0" smtClean="0">
                          <a:solidFill>
                            <a:schemeClr val="dk1"/>
                          </a:solidFill>
                          <a:latin typeface="+mn-lt"/>
                          <a:ea typeface="+mn-ea"/>
                          <a:cs typeface="+mn-cs"/>
                        </a:rPr>
                        <a:t>or </a:t>
                      </a:r>
                      <a:r>
                        <a:rPr lang="en-PH" sz="2400" i="1" kern="1200" dirty="0" err="1" smtClean="0">
                          <a:solidFill>
                            <a:schemeClr val="dk1"/>
                          </a:solidFill>
                          <a:latin typeface="+mn-lt"/>
                          <a:ea typeface="+mn-ea"/>
                          <a:cs typeface="+mn-cs"/>
                        </a:rPr>
                        <a:t>fe</a:t>
                      </a:r>
                      <a:r>
                        <a:rPr lang="en-PH" sz="2400" i="0" kern="1200" dirty="0" smtClean="0">
                          <a:solidFill>
                            <a:schemeClr val="dk1"/>
                          </a:solidFill>
                          <a:latin typeface="+mn-lt"/>
                          <a:ea typeface="+mn-ea"/>
                          <a:cs typeface="+mn-cs"/>
                        </a:rPr>
                        <a:t>, add an </a:t>
                      </a:r>
                      <a:r>
                        <a:rPr lang="en-PH" sz="2400" i="1" kern="1200" dirty="0" smtClean="0">
                          <a:solidFill>
                            <a:schemeClr val="dk1"/>
                          </a:solidFill>
                          <a:latin typeface="+mn-lt"/>
                          <a:ea typeface="+mn-ea"/>
                          <a:cs typeface="+mn-cs"/>
                        </a:rPr>
                        <a:t>s—</a:t>
                      </a:r>
                      <a:r>
                        <a:rPr lang="en-PH" sz="2400" i="0" kern="1200" dirty="0" smtClean="0">
                          <a:solidFill>
                            <a:schemeClr val="dk1"/>
                          </a:solidFill>
                          <a:latin typeface="+mn-lt"/>
                          <a:ea typeface="+mn-ea"/>
                          <a:cs typeface="+mn-cs"/>
                        </a:rPr>
                        <a:t>as in </a:t>
                      </a:r>
                      <a:r>
                        <a:rPr lang="en-PH" sz="2400" i="1" kern="1200" dirty="0" smtClean="0">
                          <a:solidFill>
                            <a:schemeClr val="dk1"/>
                          </a:solidFill>
                          <a:latin typeface="+mn-lt"/>
                          <a:ea typeface="+mn-ea"/>
                          <a:cs typeface="+mn-cs"/>
                        </a:rPr>
                        <a:t>chiefs</a:t>
                      </a:r>
                      <a:r>
                        <a:rPr lang="en-PH" sz="2400" i="0" kern="1200" baseline="0" dirty="0" smtClean="0">
                          <a:solidFill>
                            <a:schemeClr val="dk1"/>
                          </a:solidFill>
                          <a:latin typeface="+mn-lt"/>
                          <a:ea typeface="+mn-ea"/>
                          <a:cs typeface="+mn-cs"/>
                        </a:rPr>
                        <a:t> </a:t>
                      </a:r>
                      <a:r>
                        <a:rPr lang="en-PH" sz="2400" i="0" kern="1200" dirty="0" smtClean="0">
                          <a:solidFill>
                            <a:schemeClr val="dk1"/>
                          </a:solidFill>
                          <a:latin typeface="+mn-lt"/>
                          <a:ea typeface="+mn-ea"/>
                          <a:cs typeface="+mn-cs"/>
                        </a:rPr>
                        <a:t>or </a:t>
                      </a:r>
                      <a:r>
                        <a:rPr lang="en-PH" sz="2400" i="1" kern="1200" dirty="0" smtClean="0">
                          <a:solidFill>
                            <a:schemeClr val="dk1"/>
                          </a:solidFill>
                          <a:latin typeface="+mn-lt"/>
                          <a:ea typeface="+mn-ea"/>
                          <a:cs typeface="+mn-cs"/>
                        </a:rPr>
                        <a:t>roofs.</a:t>
                      </a:r>
                      <a:endParaRPr lang="en-PH" sz="3600" dirty="0"/>
                    </a:p>
                  </a:txBody>
                  <a:tcPr/>
                </a:tc>
                <a:tc>
                  <a:txBody>
                    <a:bodyPr/>
                    <a:lstStyle/>
                    <a:p>
                      <a:r>
                        <a:rPr lang="en-PH" sz="2400" i="0" kern="1200" dirty="0" smtClean="0">
                          <a:solidFill>
                            <a:schemeClr val="dk1"/>
                          </a:solidFill>
                          <a:latin typeface="+mn-lt"/>
                          <a:ea typeface="+mn-ea"/>
                          <a:cs typeface="+mn-cs"/>
                        </a:rPr>
                        <a:t>■ If the noun ends in </a:t>
                      </a:r>
                      <a:r>
                        <a:rPr lang="en-PH" sz="2400" i="1" kern="1200" dirty="0" smtClean="0">
                          <a:solidFill>
                            <a:schemeClr val="dk1"/>
                          </a:solidFill>
                          <a:latin typeface="+mn-lt"/>
                          <a:ea typeface="+mn-ea"/>
                          <a:cs typeface="+mn-cs"/>
                        </a:rPr>
                        <a:t>y </a:t>
                      </a:r>
                      <a:r>
                        <a:rPr lang="en-PH" sz="2400" i="0" kern="1200" dirty="0" smtClean="0">
                          <a:solidFill>
                            <a:schemeClr val="dk1"/>
                          </a:solidFill>
                          <a:latin typeface="+mn-lt"/>
                          <a:ea typeface="+mn-ea"/>
                          <a:cs typeface="+mn-cs"/>
                        </a:rPr>
                        <a:t>and is preceded by a vowel,</a:t>
                      </a:r>
                      <a:r>
                        <a:rPr lang="en-PH" sz="2400" i="0" kern="1200" baseline="0" dirty="0" smtClean="0">
                          <a:solidFill>
                            <a:schemeClr val="dk1"/>
                          </a:solidFill>
                          <a:latin typeface="+mn-lt"/>
                          <a:ea typeface="+mn-ea"/>
                          <a:cs typeface="+mn-cs"/>
                        </a:rPr>
                        <a:t> </a:t>
                      </a:r>
                      <a:r>
                        <a:rPr lang="en-PH" sz="2400" i="0" kern="1200" dirty="0" smtClean="0">
                          <a:solidFill>
                            <a:schemeClr val="dk1"/>
                          </a:solidFill>
                          <a:latin typeface="+mn-lt"/>
                          <a:ea typeface="+mn-ea"/>
                          <a:cs typeface="+mn-cs"/>
                        </a:rPr>
                        <a:t>just add </a:t>
                      </a:r>
                      <a:r>
                        <a:rPr lang="en-PH" sz="2400" i="1" kern="1200" dirty="0" smtClean="0">
                          <a:solidFill>
                            <a:schemeClr val="dk1"/>
                          </a:solidFill>
                          <a:latin typeface="+mn-lt"/>
                          <a:ea typeface="+mn-ea"/>
                          <a:cs typeface="+mn-cs"/>
                        </a:rPr>
                        <a:t>s—</a:t>
                      </a:r>
                      <a:r>
                        <a:rPr lang="en-PH" sz="2400" i="0" kern="1200" dirty="0" smtClean="0">
                          <a:solidFill>
                            <a:schemeClr val="dk1"/>
                          </a:solidFill>
                          <a:latin typeface="+mn-lt"/>
                          <a:ea typeface="+mn-ea"/>
                          <a:cs typeface="+mn-cs"/>
                        </a:rPr>
                        <a:t>as in </a:t>
                      </a:r>
                      <a:r>
                        <a:rPr lang="en-PH" sz="2400" i="1" kern="1200" dirty="0" smtClean="0">
                          <a:solidFill>
                            <a:schemeClr val="dk1"/>
                          </a:solidFill>
                          <a:latin typeface="+mn-lt"/>
                          <a:ea typeface="+mn-ea"/>
                          <a:cs typeface="+mn-cs"/>
                        </a:rPr>
                        <a:t>attorneys </a:t>
                      </a:r>
                      <a:r>
                        <a:rPr lang="en-PH" sz="2400" i="0" kern="1200" dirty="0" smtClean="0">
                          <a:solidFill>
                            <a:schemeClr val="dk1"/>
                          </a:solidFill>
                          <a:latin typeface="+mn-lt"/>
                          <a:ea typeface="+mn-ea"/>
                          <a:cs typeface="+mn-cs"/>
                        </a:rPr>
                        <a:t>or </a:t>
                      </a:r>
                      <a:r>
                        <a:rPr lang="en-PH" sz="2400" i="1" kern="1200" dirty="0" smtClean="0">
                          <a:solidFill>
                            <a:schemeClr val="dk1"/>
                          </a:solidFill>
                          <a:latin typeface="+mn-lt"/>
                          <a:ea typeface="+mn-ea"/>
                          <a:cs typeface="+mn-cs"/>
                        </a:rPr>
                        <a:t>monkeys</a:t>
                      </a:r>
                      <a:r>
                        <a:rPr lang="en-PH" sz="2400" i="0" kern="1200" dirty="0" smtClean="0">
                          <a:solidFill>
                            <a:schemeClr val="dk1"/>
                          </a:solidFill>
                          <a:latin typeface="+mn-lt"/>
                          <a:ea typeface="+mn-ea"/>
                          <a:cs typeface="+mn-cs"/>
                        </a:rPr>
                        <a:t>.</a:t>
                      </a:r>
                      <a:r>
                        <a:rPr lang="en-PH" sz="2400" i="0" kern="1200" baseline="0" dirty="0" smtClean="0">
                          <a:solidFill>
                            <a:schemeClr val="dk1"/>
                          </a:solidFill>
                          <a:latin typeface="+mn-lt"/>
                          <a:ea typeface="+mn-ea"/>
                          <a:cs typeface="+mn-cs"/>
                        </a:rPr>
                        <a:t> </a:t>
                      </a:r>
                    </a:p>
                    <a:p>
                      <a:r>
                        <a:rPr lang="en-PH" sz="2400" i="0" kern="1200" dirty="0" smtClean="0">
                          <a:solidFill>
                            <a:schemeClr val="dk1"/>
                          </a:solidFill>
                          <a:latin typeface="+mn-lt"/>
                          <a:ea typeface="+mn-ea"/>
                          <a:cs typeface="+mn-cs"/>
                        </a:rPr>
                        <a:t>■ Some nouns that end in </a:t>
                      </a:r>
                      <a:r>
                        <a:rPr lang="en-PH" sz="2400" i="1" kern="1200" dirty="0" smtClean="0">
                          <a:solidFill>
                            <a:schemeClr val="dk1"/>
                          </a:solidFill>
                          <a:latin typeface="+mn-lt"/>
                          <a:ea typeface="+mn-ea"/>
                          <a:cs typeface="+mn-cs"/>
                        </a:rPr>
                        <a:t>f </a:t>
                      </a:r>
                      <a:r>
                        <a:rPr lang="en-PH" sz="2400" i="0" kern="1200" dirty="0" smtClean="0">
                          <a:solidFill>
                            <a:schemeClr val="dk1"/>
                          </a:solidFill>
                          <a:latin typeface="+mn-lt"/>
                          <a:ea typeface="+mn-ea"/>
                          <a:cs typeface="+mn-cs"/>
                        </a:rPr>
                        <a:t>or </a:t>
                      </a:r>
                      <a:r>
                        <a:rPr lang="en-PH" sz="2400" i="1" kern="1200" dirty="0" err="1" smtClean="0">
                          <a:solidFill>
                            <a:schemeClr val="dk1"/>
                          </a:solidFill>
                          <a:latin typeface="+mn-lt"/>
                          <a:ea typeface="+mn-ea"/>
                          <a:cs typeface="+mn-cs"/>
                        </a:rPr>
                        <a:t>fe</a:t>
                      </a:r>
                      <a:r>
                        <a:rPr lang="en-PH" sz="2400" i="1" kern="1200" dirty="0" smtClean="0">
                          <a:solidFill>
                            <a:schemeClr val="dk1"/>
                          </a:solidFill>
                          <a:latin typeface="+mn-lt"/>
                          <a:ea typeface="+mn-ea"/>
                          <a:cs typeface="+mn-cs"/>
                        </a:rPr>
                        <a:t> </a:t>
                      </a:r>
                      <a:r>
                        <a:rPr lang="en-PH" sz="2400" i="0" kern="1200" dirty="0" smtClean="0">
                          <a:solidFill>
                            <a:schemeClr val="dk1"/>
                          </a:solidFill>
                          <a:latin typeface="+mn-lt"/>
                          <a:ea typeface="+mn-ea"/>
                          <a:cs typeface="+mn-cs"/>
                        </a:rPr>
                        <a:t>are formed by</a:t>
                      </a:r>
                      <a:r>
                        <a:rPr lang="en-PH" sz="2400" i="0" kern="1200" baseline="0" dirty="0" smtClean="0">
                          <a:solidFill>
                            <a:schemeClr val="dk1"/>
                          </a:solidFill>
                          <a:latin typeface="+mn-lt"/>
                          <a:ea typeface="+mn-ea"/>
                          <a:cs typeface="+mn-cs"/>
                        </a:rPr>
                        <a:t> </a:t>
                      </a:r>
                      <a:r>
                        <a:rPr lang="en-PH" sz="2400" i="0" kern="1200" dirty="0" smtClean="0">
                          <a:solidFill>
                            <a:schemeClr val="dk1"/>
                          </a:solidFill>
                          <a:latin typeface="+mn-lt"/>
                          <a:ea typeface="+mn-ea"/>
                          <a:cs typeface="+mn-cs"/>
                        </a:rPr>
                        <a:t>changing the </a:t>
                      </a:r>
                      <a:r>
                        <a:rPr lang="en-PH" sz="2400" i="1" kern="1200" dirty="0" smtClean="0">
                          <a:solidFill>
                            <a:schemeClr val="dk1"/>
                          </a:solidFill>
                          <a:latin typeface="+mn-lt"/>
                          <a:ea typeface="+mn-ea"/>
                          <a:cs typeface="+mn-cs"/>
                        </a:rPr>
                        <a:t>f </a:t>
                      </a:r>
                      <a:r>
                        <a:rPr lang="en-PH" sz="2400" i="0" kern="1200" dirty="0" smtClean="0">
                          <a:solidFill>
                            <a:schemeClr val="dk1"/>
                          </a:solidFill>
                          <a:latin typeface="+mn-lt"/>
                          <a:ea typeface="+mn-ea"/>
                          <a:cs typeface="+mn-cs"/>
                        </a:rPr>
                        <a:t>to </a:t>
                      </a:r>
                      <a:r>
                        <a:rPr lang="en-PH" sz="2400" i="1" kern="1200" dirty="0" smtClean="0">
                          <a:solidFill>
                            <a:schemeClr val="dk1"/>
                          </a:solidFill>
                          <a:latin typeface="+mn-lt"/>
                          <a:ea typeface="+mn-ea"/>
                          <a:cs typeface="+mn-cs"/>
                        </a:rPr>
                        <a:t>v </a:t>
                      </a:r>
                      <a:r>
                        <a:rPr lang="en-PH" sz="2400" i="0" kern="1200" dirty="0" smtClean="0">
                          <a:solidFill>
                            <a:schemeClr val="dk1"/>
                          </a:solidFill>
                          <a:latin typeface="+mn-lt"/>
                          <a:ea typeface="+mn-ea"/>
                          <a:cs typeface="+mn-cs"/>
                        </a:rPr>
                        <a:t>and adding </a:t>
                      </a:r>
                      <a:r>
                        <a:rPr lang="en-PH" sz="2400" i="1" kern="1200" dirty="0" smtClean="0">
                          <a:solidFill>
                            <a:schemeClr val="dk1"/>
                          </a:solidFill>
                          <a:latin typeface="+mn-lt"/>
                          <a:ea typeface="+mn-ea"/>
                          <a:cs typeface="+mn-cs"/>
                        </a:rPr>
                        <a:t>s </a:t>
                      </a:r>
                      <a:r>
                        <a:rPr lang="en-PH" sz="2400" i="0" kern="1200" dirty="0" smtClean="0">
                          <a:solidFill>
                            <a:schemeClr val="dk1"/>
                          </a:solidFill>
                          <a:latin typeface="+mn-lt"/>
                          <a:ea typeface="+mn-ea"/>
                          <a:cs typeface="+mn-cs"/>
                        </a:rPr>
                        <a:t>or </a:t>
                      </a:r>
                      <a:r>
                        <a:rPr lang="en-PH" sz="2400" i="1" kern="1200" dirty="0" err="1" smtClean="0">
                          <a:solidFill>
                            <a:schemeClr val="dk1"/>
                          </a:solidFill>
                          <a:latin typeface="+mn-lt"/>
                          <a:ea typeface="+mn-ea"/>
                          <a:cs typeface="+mn-cs"/>
                        </a:rPr>
                        <a:t>es</a:t>
                      </a:r>
                      <a:r>
                        <a:rPr lang="en-PH" sz="2400" i="1" kern="1200" dirty="0" smtClean="0">
                          <a:solidFill>
                            <a:schemeClr val="dk1"/>
                          </a:solidFill>
                          <a:latin typeface="+mn-lt"/>
                          <a:ea typeface="+mn-ea"/>
                          <a:cs typeface="+mn-cs"/>
                        </a:rPr>
                        <a:t>—</a:t>
                      </a:r>
                      <a:r>
                        <a:rPr lang="en-PH" sz="2400" i="0" kern="1200" dirty="0" smtClean="0">
                          <a:solidFill>
                            <a:schemeClr val="dk1"/>
                          </a:solidFill>
                          <a:latin typeface="+mn-lt"/>
                          <a:ea typeface="+mn-ea"/>
                          <a:cs typeface="+mn-cs"/>
                        </a:rPr>
                        <a:t>as in </a:t>
                      </a:r>
                      <a:r>
                        <a:rPr lang="en-PH" sz="2400" i="1" kern="1200" dirty="0" smtClean="0">
                          <a:solidFill>
                            <a:schemeClr val="dk1"/>
                          </a:solidFill>
                          <a:latin typeface="+mn-lt"/>
                          <a:ea typeface="+mn-ea"/>
                          <a:cs typeface="+mn-cs"/>
                        </a:rPr>
                        <a:t>knives </a:t>
                      </a:r>
                      <a:r>
                        <a:rPr lang="en-PH" sz="2400" i="0" kern="1200" dirty="0" smtClean="0">
                          <a:solidFill>
                            <a:schemeClr val="dk1"/>
                          </a:solidFill>
                          <a:latin typeface="+mn-lt"/>
                          <a:ea typeface="+mn-ea"/>
                          <a:cs typeface="+mn-cs"/>
                        </a:rPr>
                        <a:t>or </a:t>
                      </a:r>
                      <a:r>
                        <a:rPr lang="en-PH" sz="2400" i="1" kern="1200" dirty="0" smtClean="0">
                          <a:solidFill>
                            <a:schemeClr val="dk1"/>
                          </a:solidFill>
                          <a:latin typeface="+mn-lt"/>
                          <a:ea typeface="+mn-ea"/>
                          <a:cs typeface="+mn-cs"/>
                        </a:rPr>
                        <a:t>leaves.</a:t>
                      </a:r>
                      <a:endParaRPr lang="en-PH" sz="3600" dirty="0"/>
                    </a:p>
                  </a:txBody>
                  <a:tcPr/>
                </a:tc>
              </a:tr>
              <a:tr h="370840">
                <a:tc>
                  <a:txBody>
                    <a:bodyPr/>
                    <a:lstStyle/>
                    <a:p>
                      <a:r>
                        <a:rPr lang="en-PH" sz="2400" i="0" kern="1200" dirty="0" smtClean="0">
                          <a:solidFill>
                            <a:schemeClr val="dk1"/>
                          </a:solidFill>
                          <a:latin typeface="+mn-lt"/>
                          <a:ea typeface="+mn-ea"/>
                          <a:cs typeface="+mn-cs"/>
                        </a:rPr>
                        <a:t>If a noun ends in </a:t>
                      </a:r>
                      <a:r>
                        <a:rPr lang="en-PH" sz="2400" i="1" kern="1200" dirty="0" smtClean="0">
                          <a:solidFill>
                            <a:schemeClr val="dk1"/>
                          </a:solidFill>
                          <a:latin typeface="+mn-lt"/>
                          <a:ea typeface="+mn-ea"/>
                          <a:cs typeface="+mn-cs"/>
                        </a:rPr>
                        <a:t>o </a:t>
                      </a:r>
                      <a:r>
                        <a:rPr lang="en-PH" sz="2400" i="0" kern="1200" dirty="0" smtClean="0">
                          <a:solidFill>
                            <a:schemeClr val="dk1"/>
                          </a:solidFill>
                          <a:latin typeface="+mn-lt"/>
                          <a:ea typeface="+mn-ea"/>
                          <a:cs typeface="+mn-cs"/>
                        </a:rPr>
                        <a:t>and is preceded by a vowel,</a:t>
                      </a:r>
                      <a:r>
                        <a:rPr lang="en-PH" sz="2400" i="0" kern="1200" baseline="0" dirty="0" smtClean="0">
                          <a:solidFill>
                            <a:schemeClr val="dk1"/>
                          </a:solidFill>
                          <a:latin typeface="+mn-lt"/>
                          <a:ea typeface="+mn-ea"/>
                          <a:cs typeface="+mn-cs"/>
                        </a:rPr>
                        <a:t> </a:t>
                      </a:r>
                      <a:r>
                        <a:rPr lang="en-PH" sz="2400" i="0" kern="1200" dirty="0" smtClean="0">
                          <a:solidFill>
                            <a:schemeClr val="dk1"/>
                          </a:solidFill>
                          <a:latin typeface="+mn-lt"/>
                          <a:ea typeface="+mn-ea"/>
                          <a:cs typeface="+mn-cs"/>
                        </a:rPr>
                        <a:t>add an </a:t>
                      </a:r>
                      <a:r>
                        <a:rPr lang="en-PH" sz="2400" i="1" kern="1200" dirty="0" smtClean="0">
                          <a:solidFill>
                            <a:schemeClr val="dk1"/>
                          </a:solidFill>
                          <a:latin typeface="+mn-lt"/>
                          <a:ea typeface="+mn-ea"/>
                          <a:cs typeface="+mn-cs"/>
                        </a:rPr>
                        <a:t>s—</a:t>
                      </a:r>
                      <a:r>
                        <a:rPr lang="en-PH" sz="2400" i="0" kern="1200" dirty="0" smtClean="0">
                          <a:solidFill>
                            <a:schemeClr val="dk1"/>
                          </a:solidFill>
                          <a:latin typeface="+mn-lt"/>
                          <a:ea typeface="+mn-ea"/>
                          <a:cs typeface="+mn-cs"/>
                        </a:rPr>
                        <a:t>as in </a:t>
                      </a:r>
                      <a:r>
                        <a:rPr lang="en-PH" sz="2400" i="1" kern="1200" dirty="0" smtClean="0">
                          <a:solidFill>
                            <a:schemeClr val="dk1"/>
                          </a:solidFill>
                          <a:latin typeface="+mn-lt"/>
                          <a:ea typeface="+mn-ea"/>
                          <a:cs typeface="+mn-cs"/>
                        </a:rPr>
                        <a:t>pianos </a:t>
                      </a:r>
                      <a:r>
                        <a:rPr lang="en-PH" sz="2400" i="0" kern="1200" dirty="0" smtClean="0">
                          <a:solidFill>
                            <a:schemeClr val="dk1"/>
                          </a:solidFill>
                          <a:latin typeface="+mn-lt"/>
                          <a:ea typeface="+mn-ea"/>
                          <a:cs typeface="+mn-cs"/>
                        </a:rPr>
                        <a:t>or </a:t>
                      </a:r>
                      <a:r>
                        <a:rPr lang="en-PH" sz="2400" i="1" kern="1200" dirty="0" smtClean="0">
                          <a:solidFill>
                            <a:schemeClr val="dk1"/>
                          </a:solidFill>
                          <a:latin typeface="+mn-lt"/>
                          <a:ea typeface="+mn-ea"/>
                          <a:cs typeface="+mn-cs"/>
                        </a:rPr>
                        <a:t>radios.</a:t>
                      </a:r>
                      <a:endParaRPr lang="en-PH" sz="3600" dirty="0"/>
                    </a:p>
                  </a:txBody>
                  <a:tcPr/>
                </a:tc>
                <a:tc>
                  <a:txBody>
                    <a:bodyPr/>
                    <a:lstStyle/>
                    <a:p>
                      <a:r>
                        <a:rPr lang="en-PH" sz="2400" i="0" kern="1200" dirty="0" smtClean="0">
                          <a:solidFill>
                            <a:schemeClr val="dk1"/>
                          </a:solidFill>
                          <a:latin typeface="+mn-lt"/>
                          <a:ea typeface="+mn-ea"/>
                          <a:cs typeface="+mn-cs"/>
                        </a:rPr>
                        <a:t>■ Some nouns that end in </a:t>
                      </a:r>
                      <a:r>
                        <a:rPr lang="en-PH" sz="2400" i="1" kern="1200" dirty="0" smtClean="0">
                          <a:solidFill>
                            <a:schemeClr val="dk1"/>
                          </a:solidFill>
                          <a:latin typeface="+mn-lt"/>
                          <a:ea typeface="+mn-ea"/>
                          <a:cs typeface="+mn-cs"/>
                        </a:rPr>
                        <a:t>o </a:t>
                      </a:r>
                      <a:r>
                        <a:rPr lang="en-PH" sz="2400" i="0" kern="1200" dirty="0" smtClean="0">
                          <a:solidFill>
                            <a:schemeClr val="dk1"/>
                          </a:solidFill>
                          <a:latin typeface="+mn-lt"/>
                          <a:ea typeface="+mn-ea"/>
                          <a:cs typeface="+mn-cs"/>
                        </a:rPr>
                        <a:t>preceded by a consonant</a:t>
                      </a:r>
                      <a:r>
                        <a:rPr lang="en-PH" sz="2400" i="0" kern="1200" baseline="0" dirty="0" smtClean="0">
                          <a:solidFill>
                            <a:schemeClr val="dk1"/>
                          </a:solidFill>
                          <a:latin typeface="+mn-lt"/>
                          <a:ea typeface="+mn-ea"/>
                          <a:cs typeface="+mn-cs"/>
                        </a:rPr>
                        <a:t> </a:t>
                      </a:r>
                      <a:r>
                        <a:rPr lang="en-PH" sz="2400" i="0" kern="1200" dirty="0" smtClean="0">
                          <a:solidFill>
                            <a:schemeClr val="dk1"/>
                          </a:solidFill>
                          <a:latin typeface="+mn-lt"/>
                          <a:ea typeface="+mn-ea"/>
                          <a:cs typeface="+mn-cs"/>
                        </a:rPr>
                        <a:t>are formed by adding </a:t>
                      </a:r>
                      <a:r>
                        <a:rPr lang="en-PH" sz="2400" i="1" kern="1200" dirty="0" err="1" smtClean="0">
                          <a:solidFill>
                            <a:schemeClr val="dk1"/>
                          </a:solidFill>
                          <a:latin typeface="+mn-lt"/>
                          <a:ea typeface="+mn-ea"/>
                          <a:cs typeface="+mn-cs"/>
                        </a:rPr>
                        <a:t>es</a:t>
                      </a:r>
                      <a:r>
                        <a:rPr lang="en-PH" sz="2400" i="1" kern="1200" dirty="0" smtClean="0">
                          <a:solidFill>
                            <a:schemeClr val="dk1"/>
                          </a:solidFill>
                          <a:latin typeface="+mn-lt"/>
                          <a:ea typeface="+mn-ea"/>
                          <a:cs typeface="+mn-cs"/>
                        </a:rPr>
                        <a:t>—</a:t>
                      </a:r>
                      <a:r>
                        <a:rPr lang="en-PH" sz="2400" i="0" kern="1200" dirty="0" smtClean="0">
                          <a:solidFill>
                            <a:schemeClr val="dk1"/>
                          </a:solidFill>
                          <a:latin typeface="+mn-lt"/>
                          <a:ea typeface="+mn-ea"/>
                          <a:cs typeface="+mn-cs"/>
                        </a:rPr>
                        <a:t>as in </a:t>
                      </a:r>
                      <a:r>
                        <a:rPr lang="en-PH" sz="2400" i="1" kern="1200" dirty="0" smtClean="0">
                          <a:solidFill>
                            <a:schemeClr val="dk1"/>
                          </a:solidFill>
                          <a:latin typeface="+mn-lt"/>
                          <a:ea typeface="+mn-ea"/>
                          <a:cs typeface="+mn-cs"/>
                        </a:rPr>
                        <a:t>potatoes</a:t>
                      </a:r>
                      <a:r>
                        <a:rPr lang="en-PH" sz="2400" i="0" kern="1200" baseline="0" dirty="0" smtClean="0">
                          <a:solidFill>
                            <a:schemeClr val="dk1"/>
                          </a:solidFill>
                          <a:latin typeface="+mn-lt"/>
                          <a:ea typeface="+mn-ea"/>
                          <a:cs typeface="+mn-cs"/>
                        </a:rPr>
                        <a:t> </a:t>
                      </a:r>
                      <a:r>
                        <a:rPr lang="en-PH" sz="2400" i="0" kern="1200" dirty="0" smtClean="0">
                          <a:solidFill>
                            <a:schemeClr val="dk1"/>
                          </a:solidFill>
                          <a:latin typeface="+mn-lt"/>
                          <a:ea typeface="+mn-ea"/>
                          <a:cs typeface="+mn-cs"/>
                        </a:rPr>
                        <a:t>or </a:t>
                      </a:r>
                      <a:r>
                        <a:rPr lang="en-PH" sz="2400" i="1" kern="1200" dirty="0" smtClean="0">
                          <a:solidFill>
                            <a:schemeClr val="dk1"/>
                          </a:solidFill>
                          <a:latin typeface="+mn-lt"/>
                          <a:ea typeface="+mn-ea"/>
                          <a:cs typeface="+mn-cs"/>
                        </a:rPr>
                        <a:t>tomatoes</a:t>
                      </a:r>
                      <a:r>
                        <a:rPr lang="en-PH" sz="2400" i="0" kern="1200" dirty="0" smtClean="0">
                          <a:solidFill>
                            <a:schemeClr val="dk1"/>
                          </a:solidFill>
                          <a:latin typeface="+mn-lt"/>
                          <a:ea typeface="+mn-ea"/>
                          <a:cs typeface="+mn-cs"/>
                        </a:rPr>
                        <a:t>.</a:t>
                      </a:r>
                      <a:endParaRPr lang="en-PH" sz="3600" dirty="0"/>
                    </a:p>
                  </a:txBody>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Practice</a:t>
            </a:r>
            <a:endParaRPr lang="en-PH" dirty="0"/>
          </a:p>
        </p:txBody>
      </p:sp>
      <p:pic>
        <p:nvPicPr>
          <p:cNvPr id="1026" name="Picture 2"/>
          <p:cNvPicPr>
            <a:picLocks noGrp="1" noChangeAspect="1" noChangeArrowheads="1"/>
          </p:cNvPicPr>
          <p:nvPr>
            <p:ph idx="1"/>
          </p:nvPr>
        </p:nvPicPr>
        <p:blipFill>
          <a:blip r:embed="rId2"/>
          <a:srcRect l="8050" t="28622" r="9874" b="46124"/>
          <a:stretch>
            <a:fillRect/>
          </a:stretch>
        </p:blipFill>
        <p:spPr bwMode="auto">
          <a:xfrm>
            <a:off x="305874" y="2133600"/>
            <a:ext cx="8305800" cy="2768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628888" cy="1143000"/>
          </a:xfrm>
        </p:spPr>
        <p:txBody>
          <a:bodyPr>
            <a:normAutofit fontScale="90000"/>
          </a:bodyPr>
          <a:lstStyle/>
          <a:p>
            <a:r>
              <a:rPr lang="en-PH" dirty="0" smtClean="0"/>
              <a:t>The Fundamental Rules and Exceptions</a:t>
            </a:r>
            <a:endParaRPr lang="en-PH" dirty="0"/>
          </a:p>
        </p:txBody>
      </p:sp>
      <p:graphicFrame>
        <p:nvGraphicFramePr>
          <p:cNvPr id="4" name="Content Placeholder 3"/>
          <p:cNvGraphicFramePr>
            <a:graphicFrameLocks noGrp="1"/>
          </p:cNvGraphicFramePr>
          <p:nvPr>
            <p:ph idx="1"/>
          </p:nvPr>
        </p:nvGraphicFramePr>
        <p:xfrm>
          <a:off x="76200" y="1143000"/>
          <a:ext cx="8991600" cy="5593080"/>
        </p:xfrm>
        <a:graphic>
          <a:graphicData uri="http://schemas.openxmlformats.org/drawingml/2006/table">
            <a:tbl>
              <a:tblPr firstRow="1" bandRow="1">
                <a:tableStyleId>{5C22544A-7EE6-4342-B048-85BDC9FD1C3A}</a:tableStyleId>
              </a:tblPr>
              <a:tblGrid>
                <a:gridCol w="4495800"/>
                <a:gridCol w="4495800"/>
              </a:tblGrid>
              <a:tr h="370840">
                <a:tc>
                  <a:txBody>
                    <a:bodyPr/>
                    <a:lstStyle/>
                    <a:p>
                      <a:r>
                        <a:rPr lang="en-PH" sz="4000" dirty="0" smtClean="0"/>
                        <a:t>The Rule</a:t>
                      </a:r>
                      <a:endParaRPr lang="en-PH" sz="4000" dirty="0"/>
                    </a:p>
                  </a:txBody>
                  <a:tcPr/>
                </a:tc>
                <a:tc>
                  <a:txBody>
                    <a:bodyPr/>
                    <a:lstStyle/>
                    <a:p>
                      <a:r>
                        <a:rPr lang="en-PH" sz="4000" dirty="0" smtClean="0"/>
                        <a:t>The Exception</a:t>
                      </a:r>
                      <a:endParaRPr lang="en-PH" sz="4000" dirty="0"/>
                    </a:p>
                  </a:txBody>
                  <a:tcPr/>
                </a:tc>
              </a:tr>
              <a:tr h="370840">
                <a:tc>
                  <a:txBody>
                    <a:bodyPr/>
                    <a:lstStyle/>
                    <a:p>
                      <a:r>
                        <a:rPr lang="en-PH" sz="2100" i="0" kern="1200" dirty="0" smtClean="0">
                          <a:solidFill>
                            <a:schemeClr val="dk1"/>
                          </a:solidFill>
                          <a:latin typeface="+mn-lt"/>
                          <a:ea typeface="+mn-ea"/>
                          <a:cs typeface="+mn-cs"/>
                        </a:rPr>
                        <a:t>■ Plural or compound nouns can be spelled with</a:t>
                      </a:r>
                      <a:r>
                        <a:rPr lang="en-PH" sz="2100" i="0" kern="1200" baseline="0" dirty="0" smtClean="0">
                          <a:solidFill>
                            <a:schemeClr val="dk1"/>
                          </a:solidFill>
                          <a:latin typeface="+mn-lt"/>
                          <a:ea typeface="+mn-ea"/>
                          <a:cs typeface="+mn-cs"/>
                        </a:rPr>
                        <a:t> </a:t>
                      </a:r>
                      <a:r>
                        <a:rPr lang="en-PH" sz="2100" i="0" kern="1200" dirty="0" smtClean="0">
                          <a:solidFill>
                            <a:schemeClr val="dk1"/>
                          </a:solidFill>
                          <a:latin typeface="+mn-lt"/>
                          <a:ea typeface="+mn-ea"/>
                          <a:cs typeface="+mn-cs"/>
                        </a:rPr>
                        <a:t>an </a:t>
                      </a:r>
                      <a:r>
                        <a:rPr lang="en-PH" sz="2100" i="1" kern="1200" dirty="0" smtClean="0">
                          <a:solidFill>
                            <a:schemeClr val="dk1"/>
                          </a:solidFill>
                          <a:latin typeface="+mn-lt"/>
                          <a:ea typeface="+mn-ea"/>
                          <a:cs typeface="+mn-cs"/>
                        </a:rPr>
                        <a:t>s </a:t>
                      </a:r>
                      <a:r>
                        <a:rPr lang="en-PH" sz="2100" i="0" kern="1200" dirty="0" smtClean="0">
                          <a:solidFill>
                            <a:schemeClr val="dk1"/>
                          </a:solidFill>
                          <a:latin typeface="+mn-lt"/>
                          <a:ea typeface="+mn-ea"/>
                          <a:cs typeface="+mn-cs"/>
                        </a:rPr>
                        <a:t>or an </a:t>
                      </a:r>
                      <a:r>
                        <a:rPr lang="en-PH" sz="2100" i="1" kern="1200" dirty="0" err="1" smtClean="0">
                          <a:solidFill>
                            <a:schemeClr val="dk1"/>
                          </a:solidFill>
                          <a:latin typeface="+mn-lt"/>
                          <a:ea typeface="+mn-ea"/>
                          <a:cs typeface="+mn-cs"/>
                        </a:rPr>
                        <a:t>es</a:t>
                      </a:r>
                      <a:r>
                        <a:rPr lang="en-PH" sz="2100" i="1" kern="1200" dirty="0" smtClean="0">
                          <a:solidFill>
                            <a:schemeClr val="dk1"/>
                          </a:solidFill>
                          <a:latin typeface="+mn-lt"/>
                          <a:ea typeface="+mn-ea"/>
                          <a:cs typeface="+mn-cs"/>
                        </a:rPr>
                        <a:t>—</a:t>
                      </a:r>
                      <a:r>
                        <a:rPr lang="en-PH" sz="2100" i="0" kern="1200" dirty="0" smtClean="0">
                          <a:solidFill>
                            <a:schemeClr val="dk1"/>
                          </a:solidFill>
                          <a:latin typeface="+mn-lt"/>
                          <a:ea typeface="+mn-ea"/>
                          <a:cs typeface="+mn-cs"/>
                        </a:rPr>
                        <a:t>as in </a:t>
                      </a:r>
                      <a:r>
                        <a:rPr lang="en-PH" sz="2100" i="1" kern="1200" dirty="0" smtClean="0">
                          <a:solidFill>
                            <a:schemeClr val="dk1"/>
                          </a:solidFill>
                          <a:latin typeface="+mn-lt"/>
                          <a:ea typeface="+mn-ea"/>
                          <a:cs typeface="+mn-cs"/>
                        </a:rPr>
                        <a:t>bookmarks </a:t>
                      </a:r>
                      <a:r>
                        <a:rPr lang="en-PH" sz="2100" i="0" kern="1200" dirty="0" smtClean="0">
                          <a:solidFill>
                            <a:schemeClr val="dk1"/>
                          </a:solidFill>
                          <a:latin typeface="+mn-lt"/>
                          <a:ea typeface="+mn-ea"/>
                          <a:cs typeface="+mn-cs"/>
                        </a:rPr>
                        <a:t>or </a:t>
                      </a:r>
                      <a:r>
                        <a:rPr lang="en-PH" sz="2100" i="1" kern="1200" dirty="0" smtClean="0">
                          <a:solidFill>
                            <a:schemeClr val="dk1"/>
                          </a:solidFill>
                          <a:latin typeface="+mn-lt"/>
                          <a:ea typeface="+mn-ea"/>
                          <a:cs typeface="+mn-cs"/>
                        </a:rPr>
                        <a:t>mailboxes.</a:t>
                      </a:r>
                      <a:endParaRPr lang="en-PH" sz="2100" i="0" kern="1200" dirty="0" smtClean="0">
                        <a:solidFill>
                          <a:schemeClr val="dk1"/>
                        </a:solidFill>
                        <a:latin typeface="+mn-lt"/>
                        <a:ea typeface="+mn-ea"/>
                        <a:cs typeface="+mn-cs"/>
                      </a:endParaRPr>
                    </a:p>
                    <a:p>
                      <a:r>
                        <a:rPr lang="en-PH" sz="2100" i="0" kern="1200" dirty="0" smtClean="0">
                          <a:solidFill>
                            <a:schemeClr val="dk1"/>
                          </a:solidFill>
                          <a:latin typeface="+mn-lt"/>
                          <a:ea typeface="+mn-ea"/>
                          <a:cs typeface="+mn-cs"/>
                        </a:rPr>
                        <a:t>■ When a noun and a modifier make a compound</a:t>
                      </a:r>
                      <a:r>
                        <a:rPr lang="en-PH" sz="2100" i="0" kern="1200" baseline="0" dirty="0" smtClean="0">
                          <a:solidFill>
                            <a:schemeClr val="dk1"/>
                          </a:solidFill>
                          <a:latin typeface="+mn-lt"/>
                          <a:ea typeface="+mn-ea"/>
                          <a:cs typeface="+mn-cs"/>
                        </a:rPr>
                        <a:t> </a:t>
                      </a:r>
                      <a:r>
                        <a:rPr lang="en-PH" sz="2100" i="0" kern="1200" dirty="0" smtClean="0">
                          <a:solidFill>
                            <a:schemeClr val="dk1"/>
                          </a:solidFill>
                          <a:latin typeface="+mn-lt"/>
                          <a:ea typeface="+mn-ea"/>
                          <a:cs typeface="+mn-cs"/>
                        </a:rPr>
                        <a:t>noun, the noun is made plural</a:t>
                      </a:r>
                      <a:r>
                        <a:rPr lang="en-PH" sz="2100" i="1" kern="1200" dirty="0" smtClean="0">
                          <a:solidFill>
                            <a:schemeClr val="dk1"/>
                          </a:solidFill>
                          <a:latin typeface="+mn-lt"/>
                          <a:ea typeface="+mn-ea"/>
                          <a:cs typeface="+mn-cs"/>
                        </a:rPr>
                        <a:t>—</a:t>
                      </a:r>
                      <a:r>
                        <a:rPr lang="en-PH" sz="2100" i="0" kern="1200" dirty="0" smtClean="0">
                          <a:solidFill>
                            <a:schemeClr val="dk1"/>
                          </a:solidFill>
                          <a:latin typeface="+mn-lt"/>
                          <a:ea typeface="+mn-ea"/>
                          <a:cs typeface="+mn-cs"/>
                        </a:rPr>
                        <a:t>as in </a:t>
                      </a:r>
                      <a:r>
                        <a:rPr lang="en-PH" sz="2100" i="1" kern="1200" dirty="0" smtClean="0">
                          <a:solidFill>
                            <a:schemeClr val="dk1"/>
                          </a:solidFill>
                          <a:latin typeface="+mn-lt"/>
                          <a:ea typeface="+mn-ea"/>
                          <a:cs typeface="+mn-cs"/>
                        </a:rPr>
                        <a:t>sisters-in-law</a:t>
                      </a:r>
                      <a:r>
                        <a:rPr lang="en-PH" sz="2100" i="0" kern="1200" baseline="0" dirty="0" smtClean="0">
                          <a:solidFill>
                            <a:schemeClr val="dk1"/>
                          </a:solidFill>
                          <a:latin typeface="+mn-lt"/>
                          <a:ea typeface="+mn-ea"/>
                          <a:cs typeface="+mn-cs"/>
                        </a:rPr>
                        <a:t>  </a:t>
                      </a:r>
                      <a:r>
                        <a:rPr lang="en-PH" sz="2100" i="0" kern="1200" dirty="0" smtClean="0">
                          <a:solidFill>
                            <a:schemeClr val="dk1"/>
                          </a:solidFill>
                          <a:latin typeface="+mn-lt"/>
                          <a:ea typeface="+mn-ea"/>
                          <a:cs typeface="+mn-cs"/>
                        </a:rPr>
                        <a:t>or </a:t>
                      </a:r>
                      <a:r>
                        <a:rPr lang="en-PH" sz="2100" i="1" kern="1200" dirty="0" smtClean="0">
                          <a:solidFill>
                            <a:schemeClr val="dk1"/>
                          </a:solidFill>
                          <a:latin typeface="+mn-lt"/>
                          <a:ea typeface="+mn-ea"/>
                          <a:cs typeface="+mn-cs"/>
                        </a:rPr>
                        <a:t>passers-by</a:t>
                      </a:r>
                      <a:r>
                        <a:rPr lang="en-PH" sz="2100" i="0" kern="1200" baseline="0" dirty="0" smtClean="0">
                          <a:solidFill>
                            <a:schemeClr val="dk1"/>
                          </a:solidFill>
                          <a:latin typeface="+mn-lt"/>
                          <a:ea typeface="+mn-ea"/>
                          <a:cs typeface="+mn-cs"/>
                        </a:rPr>
                        <a:t> </a:t>
                      </a:r>
                      <a:endParaRPr lang="en-PH" sz="2100" dirty="0"/>
                    </a:p>
                  </a:txBody>
                  <a:tcPr/>
                </a:tc>
                <a:tc>
                  <a:txBody>
                    <a:bodyPr/>
                    <a:lstStyle/>
                    <a:p>
                      <a:r>
                        <a:rPr lang="en-PH" sz="2100" i="0" kern="1200" dirty="0" smtClean="0">
                          <a:solidFill>
                            <a:schemeClr val="dk1"/>
                          </a:solidFill>
                          <a:latin typeface="+mn-lt"/>
                          <a:ea typeface="+mn-ea"/>
                          <a:cs typeface="+mn-cs"/>
                        </a:rPr>
                        <a:t>■ Some plural nouns are irregular nouns and have to</a:t>
                      </a:r>
                      <a:r>
                        <a:rPr lang="en-PH" sz="2100" i="0" kern="1200" baseline="0" dirty="0" smtClean="0">
                          <a:solidFill>
                            <a:schemeClr val="dk1"/>
                          </a:solidFill>
                          <a:latin typeface="+mn-lt"/>
                          <a:ea typeface="+mn-ea"/>
                          <a:cs typeface="+mn-cs"/>
                        </a:rPr>
                        <a:t> </a:t>
                      </a:r>
                      <a:r>
                        <a:rPr lang="en-PH" sz="2100" i="0" kern="1200" dirty="0" smtClean="0">
                          <a:solidFill>
                            <a:schemeClr val="dk1"/>
                          </a:solidFill>
                          <a:latin typeface="+mn-lt"/>
                          <a:ea typeface="+mn-ea"/>
                          <a:cs typeface="+mn-cs"/>
                        </a:rPr>
                        <a:t>be memorized</a:t>
                      </a:r>
                      <a:r>
                        <a:rPr lang="en-PH" sz="2100" i="1" kern="1200" dirty="0" smtClean="0">
                          <a:solidFill>
                            <a:schemeClr val="dk1"/>
                          </a:solidFill>
                          <a:latin typeface="+mn-lt"/>
                          <a:ea typeface="+mn-ea"/>
                          <a:cs typeface="+mn-cs"/>
                        </a:rPr>
                        <a:t>—</a:t>
                      </a:r>
                      <a:r>
                        <a:rPr lang="en-PH" sz="2100" i="0" kern="1200" dirty="0" smtClean="0">
                          <a:solidFill>
                            <a:schemeClr val="dk1"/>
                          </a:solidFill>
                          <a:latin typeface="+mn-lt"/>
                          <a:ea typeface="+mn-ea"/>
                          <a:cs typeface="+mn-cs"/>
                        </a:rPr>
                        <a:t>as </a:t>
                      </a:r>
                      <a:r>
                        <a:rPr lang="en-PH" sz="2100" i="1" kern="1200" dirty="0" smtClean="0">
                          <a:solidFill>
                            <a:schemeClr val="dk1"/>
                          </a:solidFill>
                          <a:latin typeface="+mn-lt"/>
                          <a:ea typeface="+mn-ea"/>
                          <a:cs typeface="+mn-cs"/>
                        </a:rPr>
                        <a:t>children, men, </a:t>
                      </a:r>
                      <a:r>
                        <a:rPr lang="en-PH" sz="2100" i="0" kern="1200" dirty="0" smtClean="0">
                          <a:solidFill>
                            <a:schemeClr val="dk1"/>
                          </a:solidFill>
                          <a:latin typeface="+mn-lt"/>
                          <a:ea typeface="+mn-ea"/>
                          <a:cs typeface="+mn-cs"/>
                        </a:rPr>
                        <a:t>or </a:t>
                      </a:r>
                      <a:r>
                        <a:rPr lang="en-PH" sz="2100" i="1" kern="1200" dirty="0" smtClean="0">
                          <a:solidFill>
                            <a:schemeClr val="dk1"/>
                          </a:solidFill>
                          <a:latin typeface="+mn-lt"/>
                          <a:ea typeface="+mn-ea"/>
                          <a:cs typeface="+mn-cs"/>
                        </a:rPr>
                        <a:t>women.</a:t>
                      </a:r>
                      <a:r>
                        <a:rPr lang="en-PH" sz="2100" i="0" kern="1200" baseline="0" dirty="0" smtClean="0">
                          <a:solidFill>
                            <a:schemeClr val="dk1"/>
                          </a:solidFill>
                          <a:latin typeface="+mn-lt"/>
                          <a:ea typeface="+mn-ea"/>
                          <a:cs typeface="+mn-cs"/>
                        </a:rPr>
                        <a:t> </a:t>
                      </a:r>
                    </a:p>
                    <a:p>
                      <a:r>
                        <a:rPr lang="en-PH" sz="2100" i="0" kern="1200" dirty="0" smtClean="0">
                          <a:solidFill>
                            <a:schemeClr val="dk1"/>
                          </a:solidFill>
                          <a:latin typeface="+mn-lt"/>
                          <a:ea typeface="+mn-ea"/>
                          <a:cs typeface="+mn-cs"/>
                        </a:rPr>
                        <a:t>■ A few compound nouns are irregular</a:t>
                      </a:r>
                      <a:r>
                        <a:rPr lang="en-PH" sz="2100" i="1" kern="1200" dirty="0" smtClean="0">
                          <a:solidFill>
                            <a:schemeClr val="dk1"/>
                          </a:solidFill>
                          <a:latin typeface="+mn-lt"/>
                          <a:ea typeface="+mn-ea"/>
                          <a:cs typeface="+mn-cs"/>
                        </a:rPr>
                        <a:t>—</a:t>
                      </a:r>
                      <a:r>
                        <a:rPr lang="en-PH" sz="2100" i="0" kern="1200" dirty="0" smtClean="0">
                          <a:solidFill>
                            <a:schemeClr val="dk1"/>
                          </a:solidFill>
                          <a:latin typeface="+mn-lt"/>
                          <a:ea typeface="+mn-ea"/>
                          <a:cs typeface="+mn-cs"/>
                        </a:rPr>
                        <a:t>as</a:t>
                      </a:r>
                      <a:r>
                        <a:rPr lang="en-PH" sz="2100" i="0" kern="1200" baseline="0" dirty="0" smtClean="0">
                          <a:solidFill>
                            <a:schemeClr val="dk1"/>
                          </a:solidFill>
                          <a:latin typeface="+mn-lt"/>
                          <a:ea typeface="+mn-ea"/>
                          <a:cs typeface="+mn-cs"/>
                        </a:rPr>
                        <a:t> </a:t>
                      </a:r>
                      <a:r>
                        <a:rPr lang="en-PH" sz="2100" i="1" kern="1200" dirty="0" smtClean="0">
                          <a:solidFill>
                            <a:schemeClr val="dk1"/>
                          </a:solidFill>
                          <a:latin typeface="+mn-lt"/>
                          <a:ea typeface="+mn-ea"/>
                          <a:cs typeface="+mn-cs"/>
                        </a:rPr>
                        <a:t>six year olds </a:t>
                      </a:r>
                      <a:r>
                        <a:rPr lang="en-PH" sz="2100" i="0" kern="1200" dirty="0" smtClean="0">
                          <a:solidFill>
                            <a:schemeClr val="dk1"/>
                          </a:solidFill>
                          <a:latin typeface="+mn-lt"/>
                          <a:ea typeface="+mn-ea"/>
                          <a:cs typeface="+mn-cs"/>
                        </a:rPr>
                        <a:t>or </a:t>
                      </a:r>
                      <a:r>
                        <a:rPr lang="en-PH" sz="2100" i="1" kern="1200" dirty="0" smtClean="0">
                          <a:solidFill>
                            <a:schemeClr val="dk1"/>
                          </a:solidFill>
                          <a:latin typeface="+mn-lt"/>
                          <a:ea typeface="+mn-ea"/>
                          <a:cs typeface="+mn-cs"/>
                        </a:rPr>
                        <a:t>drive-ins.</a:t>
                      </a:r>
                      <a:r>
                        <a:rPr lang="en-PH" sz="2100" i="0" kern="1200" baseline="0" dirty="0" smtClean="0">
                          <a:solidFill>
                            <a:schemeClr val="dk1"/>
                          </a:solidFill>
                          <a:latin typeface="+mn-lt"/>
                          <a:ea typeface="+mn-ea"/>
                          <a:cs typeface="+mn-cs"/>
                        </a:rPr>
                        <a:t> </a:t>
                      </a:r>
                    </a:p>
                    <a:p>
                      <a:r>
                        <a:rPr lang="en-PH" sz="2100" i="0" kern="1200" dirty="0" smtClean="0">
                          <a:solidFill>
                            <a:schemeClr val="dk1"/>
                          </a:solidFill>
                          <a:latin typeface="+mn-lt"/>
                          <a:ea typeface="+mn-ea"/>
                          <a:cs typeface="+mn-cs"/>
                        </a:rPr>
                        <a:t>■ Some nouns take the same form in the singular and</a:t>
                      </a:r>
                      <a:r>
                        <a:rPr lang="en-PH" sz="2100" i="0" kern="1200" baseline="0" dirty="0" smtClean="0">
                          <a:solidFill>
                            <a:schemeClr val="dk1"/>
                          </a:solidFill>
                          <a:latin typeface="+mn-lt"/>
                          <a:ea typeface="+mn-ea"/>
                          <a:cs typeface="+mn-cs"/>
                        </a:rPr>
                        <a:t> </a:t>
                      </a:r>
                      <a:r>
                        <a:rPr lang="en-PH" sz="2100" i="0" kern="1200" dirty="0" smtClean="0">
                          <a:solidFill>
                            <a:schemeClr val="dk1"/>
                          </a:solidFill>
                          <a:latin typeface="+mn-lt"/>
                          <a:ea typeface="+mn-ea"/>
                          <a:cs typeface="+mn-cs"/>
                        </a:rPr>
                        <a:t>the plural—as </a:t>
                      </a:r>
                      <a:r>
                        <a:rPr lang="en-PH" sz="2100" i="1" kern="1200" dirty="0" smtClean="0">
                          <a:solidFill>
                            <a:schemeClr val="dk1"/>
                          </a:solidFill>
                          <a:latin typeface="+mn-lt"/>
                          <a:ea typeface="+mn-ea"/>
                          <a:cs typeface="+mn-cs"/>
                        </a:rPr>
                        <a:t>deer, species, </a:t>
                      </a:r>
                      <a:r>
                        <a:rPr lang="en-PH" sz="2100" i="0" kern="1200" dirty="0" smtClean="0">
                          <a:solidFill>
                            <a:schemeClr val="dk1"/>
                          </a:solidFill>
                          <a:latin typeface="+mn-lt"/>
                          <a:ea typeface="+mn-ea"/>
                          <a:cs typeface="+mn-cs"/>
                        </a:rPr>
                        <a:t>or </a:t>
                      </a:r>
                      <a:r>
                        <a:rPr lang="en-PH" sz="2100" i="1" kern="1200" dirty="0" smtClean="0">
                          <a:solidFill>
                            <a:schemeClr val="dk1"/>
                          </a:solidFill>
                          <a:latin typeface="+mn-lt"/>
                          <a:ea typeface="+mn-ea"/>
                          <a:cs typeface="+mn-cs"/>
                        </a:rPr>
                        <a:t>sheep.</a:t>
                      </a:r>
                      <a:endParaRPr lang="en-PH" sz="2100" dirty="0"/>
                    </a:p>
                  </a:txBody>
                  <a:tcPr/>
                </a:tc>
              </a:tr>
              <a:tr h="370840">
                <a:tc>
                  <a:txBody>
                    <a:bodyPr/>
                    <a:lstStyle/>
                    <a:p>
                      <a:r>
                        <a:rPr lang="en-PH" sz="2100" i="0" kern="1200" dirty="0" smtClean="0">
                          <a:solidFill>
                            <a:schemeClr val="dk1"/>
                          </a:solidFill>
                          <a:latin typeface="+mn-lt"/>
                          <a:ea typeface="+mn-ea"/>
                          <a:cs typeface="+mn-cs"/>
                        </a:rPr>
                        <a:t>■ Numbers, letters, signs, and words that take the</a:t>
                      </a:r>
                      <a:r>
                        <a:rPr lang="en-PH" sz="2100" i="0" kern="1200" baseline="0" dirty="0" smtClean="0">
                          <a:solidFill>
                            <a:schemeClr val="dk1"/>
                          </a:solidFill>
                          <a:latin typeface="+mn-lt"/>
                          <a:ea typeface="+mn-ea"/>
                          <a:cs typeface="+mn-cs"/>
                        </a:rPr>
                        <a:t> </a:t>
                      </a:r>
                      <a:r>
                        <a:rPr lang="en-PH" sz="2100" i="0" kern="1200" dirty="0" smtClean="0">
                          <a:solidFill>
                            <a:schemeClr val="dk1"/>
                          </a:solidFill>
                          <a:latin typeface="+mn-lt"/>
                          <a:ea typeface="+mn-ea"/>
                          <a:cs typeface="+mn-cs"/>
                        </a:rPr>
                        <a:t>shape of words are spelled with an apostrophe</a:t>
                      </a:r>
                      <a:r>
                        <a:rPr lang="en-PH" sz="2100" i="0" kern="1200" baseline="0" dirty="0" smtClean="0">
                          <a:solidFill>
                            <a:schemeClr val="dk1"/>
                          </a:solidFill>
                          <a:latin typeface="+mn-lt"/>
                          <a:ea typeface="+mn-ea"/>
                          <a:cs typeface="+mn-cs"/>
                        </a:rPr>
                        <a:t> </a:t>
                      </a:r>
                      <a:r>
                        <a:rPr lang="en-PH" sz="2100" i="0" kern="1200" dirty="0" smtClean="0">
                          <a:solidFill>
                            <a:schemeClr val="dk1"/>
                          </a:solidFill>
                          <a:latin typeface="+mn-lt"/>
                          <a:ea typeface="+mn-ea"/>
                          <a:cs typeface="+mn-cs"/>
                        </a:rPr>
                        <a:t>and an </a:t>
                      </a:r>
                      <a:r>
                        <a:rPr lang="en-PH" sz="2100" i="1" kern="1200" dirty="0" smtClean="0">
                          <a:solidFill>
                            <a:schemeClr val="dk1"/>
                          </a:solidFill>
                          <a:latin typeface="+mn-lt"/>
                          <a:ea typeface="+mn-ea"/>
                          <a:cs typeface="+mn-cs"/>
                        </a:rPr>
                        <a:t>s—She received all A’s on her report card.</a:t>
                      </a:r>
                      <a:r>
                        <a:rPr lang="en-PH" sz="2100" i="0" kern="1200" baseline="0" dirty="0" smtClean="0">
                          <a:solidFill>
                            <a:schemeClr val="dk1"/>
                          </a:solidFill>
                          <a:latin typeface="+mn-lt"/>
                          <a:ea typeface="+mn-ea"/>
                          <a:cs typeface="+mn-cs"/>
                        </a:rPr>
                        <a:t> </a:t>
                      </a:r>
                      <a:r>
                        <a:rPr lang="en-PH" sz="2100" i="1" kern="1200" dirty="0" smtClean="0">
                          <a:solidFill>
                            <a:schemeClr val="dk1"/>
                          </a:solidFill>
                          <a:latin typeface="+mn-lt"/>
                          <a:ea typeface="+mn-ea"/>
                          <a:cs typeface="+mn-cs"/>
                        </a:rPr>
                        <a:t>There are two </a:t>
                      </a:r>
                      <a:r>
                        <a:rPr lang="en-PH" sz="2100" i="1" kern="1200" dirty="0" err="1" smtClean="0">
                          <a:solidFill>
                            <a:schemeClr val="dk1"/>
                          </a:solidFill>
                          <a:latin typeface="+mn-lt"/>
                          <a:ea typeface="+mn-ea"/>
                          <a:cs typeface="+mn-cs"/>
                        </a:rPr>
                        <a:t>o’s</a:t>
                      </a:r>
                      <a:r>
                        <a:rPr lang="en-PH" sz="2100" i="1" kern="1200" dirty="0" smtClean="0">
                          <a:solidFill>
                            <a:schemeClr val="dk1"/>
                          </a:solidFill>
                          <a:latin typeface="+mn-lt"/>
                          <a:ea typeface="+mn-ea"/>
                          <a:cs typeface="+mn-cs"/>
                        </a:rPr>
                        <a:t> and two m’s in roommate.</a:t>
                      </a:r>
                      <a:endParaRPr lang="en-PH" sz="2100" dirty="0"/>
                    </a:p>
                  </a:txBody>
                  <a:tcPr/>
                </a:tc>
                <a:tc>
                  <a:txBody>
                    <a:bodyPr/>
                    <a:lstStyle/>
                    <a:p>
                      <a:r>
                        <a:rPr lang="en-PH" sz="2100" i="0" kern="1200" dirty="0" smtClean="0">
                          <a:solidFill>
                            <a:schemeClr val="dk1"/>
                          </a:solidFill>
                          <a:latin typeface="+mn-lt"/>
                          <a:ea typeface="+mn-ea"/>
                          <a:cs typeface="+mn-cs"/>
                        </a:rPr>
                        <a:t>■ Some foreign words are formed as they were in their</a:t>
                      </a:r>
                      <a:r>
                        <a:rPr lang="en-PH" sz="2100" i="0" kern="1200" baseline="0" dirty="0" smtClean="0">
                          <a:solidFill>
                            <a:schemeClr val="dk1"/>
                          </a:solidFill>
                          <a:latin typeface="+mn-lt"/>
                          <a:ea typeface="+mn-ea"/>
                          <a:cs typeface="+mn-cs"/>
                        </a:rPr>
                        <a:t> </a:t>
                      </a:r>
                      <a:r>
                        <a:rPr lang="en-PH" sz="2100" i="0" kern="1200" dirty="0" smtClean="0">
                          <a:solidFill>
                            <a:schemeClr val="dk1"/>
                          </a:solidFill>
                          <a:latin typeface="+mn-lt"/>
                          <a:ea typeface="+mn-ea"/>
                          <a:cs typeface="+mn-cs"/>
                        </a:rPr>
                        <a:t>original languages</a:t>
                      </a:r>
                      <a:r>
                        <a:rPr lang="en-PH" sz="2100" i="1" kern="1200" dirty="0" smtClean="0">
                          <a:solidFill>
                            <a:schemeClr val="dk1"/>
                          </a:solidFill>
                          <a:latin typeface="+mn-lt"/>
                          <a:ea typeface="+mn-ea"/>
                          <a:cs typeface="+mn-cs"/>
                        </a:rPr>
                        <a:t>—</a:t>
                      </a:r>
                      <a:r>
                        <a:rPr lang="en-PH" sz="2100" i="0" kern="1200" dirty="0" smtClean="0">
                          <a:solidFill>
                            <a:schemeClr val="dk1"/>
                          </a:solidFill>
                          <a:latin typeface="+mn-lt"/>
                          <a:ea typeface="+mn-ea"/>
                          <a:cs typeface="+mn-cs"/>
                        </a:rPr>
                        <a:t>as </a:t>
                      </a:r>
                      <a:r>
                        <a:rPr lang="en-PH" sz="2100" i="1" kern="1200" dirty="0" smtClean="0">
                          <a:solidFill>
                            <a:schemeClr val="dk1"/>
                          </a:solidFill>
                          <a:latin typeface="+mn-lt"/>
                          <a:ea typeface="+mn-ea"/>
                          <a:cs typeface="+mn-cs"/>
                        </a:rPr>
                        <a:t>alumni </a:t>
                      </a:r>
                      <a:r>
                        <a:rPr lang="en-PH" sz="2100" i="0" kern="1200" dirty="0" smtClean="0">
                          <a:solidFill>
                            <a:schemeClr val="dk1"/>
                          </a:solidFill>
                          <a:latin typeface="+mn-lt"/>
                          <a:ea typeface="+mn-ea"/>
                          <a:cs typeface="+mn-cs"/>
                        </a:rPr>
                        <a:t>or </a:t>
                      </a:r>
                      <a:r>
                        <a:rPr lang="en-PH" sz="2100" i="1" kern="1200" dirty="0" smtClean="0">
                          <a:solidFill>
                            <a:schemeClr val="dk1"/>
                          </a:solidFill>
                          <a:latin typeface="+mn-lt"/>
                          <a:ea typeface="+mn-ea"/>
                          <a:cs typeface="+mn-cs"/>
                        </a:rPr>
                        <a:t>data.</a:t>
                      </a:r>
                      <a:r>
                        <a:rPr lang="en-PH" sz="2100" i="0" kern="1200" baseline="0" dirty="0" smtClean="0">
                          <a:solidFill>
                            <a:schemeClr val="dk1"/>
                          </a:solidFill>
                          <a:latin typeface="+mn-lt"/>
                          <a:ea typeface="+mn-ea"/>
                          <a:cs typeface="+mn-cs"/>
                        </a:rPr>
                        <a:t> </a:t>
                      </a:r>
                    </a:p>
                    <a:p>
                      <a:r>
                        <a:rPr lang="en-PH" sz="2100" i="0" kern="1200" dirty="0" smtClean="0">
                          <a:solidFill>
                            <a:schemeClr val="dk1"/>
                          </a:solidFill>
                          <a:latin typeface="+mn-lt"/>
                          <a:ea typeface="+mn-ea"/>
                          <a:cs typeface="+mn-cs"/>
                        </a:rPr>
                        <a:t>■ Some foreign words may be spelled as they were in </a:t>
                      </a:r>
                      <a:r>
                        <a:rPr lang="en-PH" sz="1800" i="0" kern="1200" dirty="0" smtClean="0">
                          <a:solidFill>
                            <a:schemeClr val="dk1"/>
                          </a:solidFill>
                          <a:latin typeface="+mn-lt"/>
                          <a:ea typeface="+mn-ea"/>
                          <a:cs typeface="+mn-cs"/>
                        </a:rPr>
                        <a:t>their original languages or by adding </a:t>
                      </a:r>
                      <a:r>
                        <a:rPr lang="en-PH" sz="1800" i="1" kern="1200" dirty="0" smtClean="0">
                          <a:solidFill>
                            <a:schemeClr val="dk1"/>
                          </a:solidFill>
                          <a:latin typeface="+mn-lt"/>
                          <a:ea typeface="+mn-ea"/>
                          <a:cs typeface="+mn-cs"/>
                        </a:rPr>
                        <a:t>s </a:t>
                      </a:r>
                      <a:r>
                        <a:rPr lang="en-PH" sz="1800" i="0" kern="1200" dirty="0" smtClean="0">
                          <a:solidFill>
                            <a:schemeClr val="dk1"/>
                          </a:solidFill>
                          <a:latin typeface="+mn-lt"/>
                          <a:ea typeface="+mn-ea"/>
                          <a:cs typeface="+mn-cs"/>
                        </a:rPr>
                        <a:t>or </a:t>
                      </a:r>
                      <a:r>
                        <a:rPr lang="en-PH" sz="1800" i="1" kern="1200" dirty="0" err="1" smtClean="0">
                          <a:solidFill>
                            <a:schemeClr val="dk1"/>
                          </a:solidFill>
                          <a:latin typeface="+mn-lt"/>
                          <a:ea typeface="+mn-ea"/>
                          <a:cs typeface="+mn-cs"/>
                        </a:rPr>
                        <a:t>es</a:t>
                      </a:r>
                      <a:r>
                        <a:rPr lang="en-PH" sz="1800" i="1" kern="1200" dirty="0" smtClean="0">
                          <a:solidFill>
                            <a:schemeClr val="dk1"/>
                          </a:solidFill>
                          <a:latin typeface="+mn-lt"/>
                          <a:ea typeface="+mn-ea"/>
                          <a:cs typeface="+mn-cs"/>
                        </a:rPr>
                        <a:t>—</a:t>
                      </a:r>
                      <a:r>
                        <a:rPr lang="en-PH" sz="1800" i="0" kern="1200" dirty="0" smtClean="0">
                          <a:solidFill>
                            <a:schemeClr val="dk1"/>
                          </a:solidFill>
                          <a:latin typeface="+mn-lt"/>
                          <a:ea typeface="+mn-ea"/>
                          <a:cs typeface="+mn-cs"/>
                        </a:rPr>
                        <a:t>as</a:t>
                      </a:r>
                      <a:br>
                        <a:rPr lang="en-PH" sz="1800" i="0" kern="1200" dirty="0" smtClean="0">
                          <a:solidFill>
                            <a:schemeClr val="dk1"/>
                          </a:solidFill>
                          <a:latin typeface="+mn-lt"/>
                          <a:ea typeface="+mn-ea"/>
                          <a:cs typeface="+mn-cs"/>
                        </a:rPr>
                      </a:br>
                      <a:r>
                        <a:rPr lang="en-PH" sz="1800" i="1" kern="1200" dirty="0" smtClean="0">
                          <a:solidFill>
                            <a:schemeClr val="dk1"/>
                          </a:solidFill>
                          <a:latin typeface="+mn-lt"/>
                          <a:ea typeface="+mn-ea"/>
                          <a:cs typeface="+mn-cs"/>
                        </a:rPr>
                        <a:t>appendices/appendixes </a:t>
                      </a:r>
                      <a:r>
                        <a:rPr lang="en-PH" sz="1800" i="0" kern="1200" dirty="0" smtClean="0">
                          <a:solidFill>
                            <a:schemeClr val="dk1"/>
                          </a:solidFill>
                          <a:latin typeface="+mn-lt"/>
                          <a:ea typeface="+mn-ea"/>
                          <a:cs typeface="+mn-cs"/>
                        </a:rPr>
                        <a:t>or </a:t>
                      </a:r>
                      <a:r>
                        <a:rPr lang="en-PH" sz="1800" i="1" kern="1200" dirty="0" smtClean="0">
                          <a:solidFill>
                            <a:schemeClr val="dk1"/>
                          </a:solidFill>
                          <a:latin typeface="+mn-lt"/>
                          <a:ea typeface="+mn-ea"/>
                          <a:cs typeface="+mn-cs"/>
                        </a:rPr>
                        <a:t>indexes/indices.</a:t>
                      </a:r>
                      <a:endParaRPr lang="en-PH" sz="2100" dirty="0"/>
                    </a:p>
                  </a:txBody>
                  <a:tcPr/>
                </a:tc>
              </a:tr>
            </a:tbl>
          </a:graphicData>
        </a:graphic>
      </p:graphicFrame>
    </p:spTree>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628888" cy="1143000"/>
          </a:xfrm>
        </p:spPr>
        <p:txBody>
          <a:bodyPr>
            <a:normAutofit fontScale="90000"/>
          </a:bodyPr>
          <a:lstStyle/>
          <a:p>
            <a:r>
              <a:rPr lang="en-PH" dirty="0" smtClean="0"/>
              <a:t>The Fundamental Rules and Exceptions</a:t>
            </a:r>
            <a:endParaRPr lang="en-PH" dirty="0"/>
          </a:p>
        </p:txBody>
      </p:sp>
      <p:graphicFrame>
        <p:nvGraphicFramePr>
          <p:cNvPr id="4" name="Content Placeholder 3"/>
          <p:cNvGraphicFramePr>
            <a:graphicFrameLocks noGrp="1"/>
          </p:cNvGraphicFramePr>
          <p:nvPr>
            <p:ph idx="1"/>
          </p:nvPr>
        </p:nvGraphicFramePr>
        <p:xfrm>
          <a:off x="76200" y="1234440"/>
          <a:ext cx="8991600" cy="5120640"/>
        </p:xfrm>
        <a:graphic>
          <a:graphicData uri="http://schemas.openxmlformats.org/drawingml/2006/table">
            <a:tbl>
              <a:tblPr firstRow="1" bandRow="1">
                <a:tableStyleId>{5C22544A-7EE6-4342-B048-85BDC9FD1C3A}</a:tableStyleId>
              </a:tblPr>
              <a:tblGrid>
                <a:gridCol w="3124200"/>
                <a:gridCol w="5867400"/>
              </a:tblGrid>
              <a:tr h="370840">
                <a:tc>
                  <a:txBody>
                    <a:bodyPr/>
                    <a:lstStyle/>
                    <a:p>
                      <a:r>
                        <a:rPr lang="en-PH" sz="4400" dirty="0" smtClean="0"/>
                        <a:t>The Rule</a:t>
                      </a:r>
                      <a:endParaRPr lang="en-PH" sz="4400" dirty="0"/>
                    </a:p>
                  </a:txBody>
                  <a:tcPr/>
                </a:tc>
                <a:tc>
                  <a:txBody>
                    <a:bodyPr/>
                    <a:lstStyle/>
                    <a:p>
                      <a:r>
                        <a:rPr lang="en-PH" sz="4400" dirty="0" smtClean="0"/>
                        <a:t>The Exception</a:t>
                      </a:r>
                      <a:endParaRPr lang="en-PH" sz="4400" dirty="0"/>
                    </a:p>
                  </a:txBody>
                  <a:tcPr/>
                </a:tc>
              </a:tr>
              <a:tr h="2865120">
                <a:tc>
                  <a:txBody>
                    <a:bodyPr/>
                    <a:lstStyle/>
                    <a:p>
                      <a:endParaRPr lang="en-PH" sz="2400" dirty="0"/>
                    </a:p>
                  </a:txBody>
                  <a:tcPr/>
                </a:tc>
                <a:tc>
                  <a:txBody>
                    <a:bodyPr/>
                    <a:lstStyle/>
                    <a:p>
                      <a:r>
                        <a:rPr lang="en-PH" sz="2800" i="0" kern="1200" dirty="0" smtClean="0">
                          <a:solidFill>
                            <a:schemeClr val="dk1"/>
                          </a:solidFill>
                          <a:latin typeface="+mn-lt"/>
                          <a:ea typeface="+mn-ea"/>
                          <a:cs typeface="+mn-cs"/>
                        </a:rPr>
                        <a:t>■ Some foreign words are formed according to the ending of the word:</a:t>
                      </a:r>
                      <a:br>
                        <a:rPr lang="en-PH" sz="2800" i="0" kern="1200" dirty="0" smtClean="0">
                          <a:solidFill>
                            <a:schemeClr val="dk1"/>
                          </a:solidFill>
                          <a:latin typeface="+mn-lt"/>
                          <a:ea typeface="+mn-ea"/>
                          <a:cs typeface="+mn-cs"/>
                        </a:rPr>
                      </a:br>
                      <a:r>
                        <a:rPr lang="en-PH" sz="2800" i="0" kern="1200" dirty="0" smtClean="0">
                          <a:solidFill>
                            <a:schemeClr val="dk1"/>
                          </a:solidFill>
                          <a:latin typeface="+mn-lt"/>
                          <a:ea typeface="+mn-ea"/>
                          <a:cs typeface="+mn-cs"/>
                        </a:rPr>
                        <a:t>* singular ending in -</a:t>
                      </a:r>
                      <a:r>
                        <a:rPr lang="en-PH" sz="2800" i="1" kern="1200" dirty="0" smtClean="0">
                          <a:solidFill>
                            <a:schemeClr val="dk1"/>
                          </a:solidFill>
                          <a:latin typeface="+mn-lt"/>
                          <a:ea typeface="+mn-ea"/>
                          <a:cs typeface="+mn-cs"/>
                        </a:rPr>
                        <a:t>is, </a:t>
                      </a:r>
                      <a:r>
                        <a:rPr lang="en-PH" sz="2800" i="0" kern="1200" dirty="0" smtClean="0">
                          <a:solidFill>
                            <a:schemeClr val="dk1"/>
                          </a:solidFill>
                          <a:latin typeface="+mn-lt"/>
                          <a:ea typeface="+mn-ea"/>
                          <a:cs typeface="+mn-cs"/>
                        </a:rPr>
                        <a:t>plural ending in –</a:t>
                      </a:r>
                      <a:r>
                        <a:rPr lang="en-PH" sz="2800" i="1" kern="1200" dirty="0" err="1" smtClean="0">
                          <a:solidFill>
                            <a:schemeClr val="dk1"/>
                          </a:solidFill>
                          <a:latin typeface="+mn-lt"/>
                          <a:ea typeface="+mn-ea"/>
                          <a:cs typeface="+mn-cs"/>
                        </a:rPr>
                        <a:t>es</a:t>
                      </a:r>
                      <a:r>
                        <a:rPr lang="en-PH" sz="2800" i="1" kern="1200" dirty="0" smtClean="0">
                          <a:solidFill>
                            <a:schemeClr val="dk1"/>
                          </a:solidFill>
                          <a:latin typeface="+mn-lt"/>
                          <a:ea typeface="+mn-ea"/>
                          <a:cs typeface="+mn-cs"/>
                        </a:rPr>
                        <a:t> —</a:t>
                      </a:r>
                      <a:r>
                        <a:rPr lang="en-PH" sz="2800" i="0" kern="1200" dirty="0" smtClean="0">
                          <a:solidFill>
                            <a:schemeClr val="dk1"/>
                          </a:solidFill>
                          <a:latin typeface="+mn-lt"/>
                          <a:ea typeface="+mn-ea"/>
                          <a:cs typeface="+mn-cs"/>
                        </a:rPr>
                        <a:t>as in </a:t>
                      </a:r>
                      <a:r>
                        <a:rPr lang="en-PH" sz="2800" i="1" kern="1200" dirty="0" smtClean="0">
                          <a:solidFill>
                            <a:schemeClr val="dk1"/>
                          </a:solidFill>
                          <a:latin typeface="+mn-lt"/>
                          <a:ea typeface="+mn-ea"/>
                          <a:cs typeface="+mn-cs"/>
                        </a:rPr>
                        <a:t>analysis/analyses crisis/crises</a:t>
                      </a:r>
                      <a:r>
                        <a:rPr lang="en-PH" sz="2800" i="0" kern="1200" dirty="0" smtClean="0">
                          <a:solidFill>
                            <a:schemeClr val="dk1"/>
                          </a:solidFill>
                          <a:latin typeface="+mn-lt"/>
                          <a:ea typeface="+mn-ea"/>
                          <a:cs typeface="+mn-cs"/>
                        </a:rPr>
                        <a:t/>
                      </a:r>
                      <a:br>
                        <a:rPr lang="en-PH" sz="2800" i="0" kern="1200" dirty="0" smtClean="0">
                          <a:solidFill>
                            <a:schemeClr val="dk1"/>
                          </a:solidFill>
                          <a:latin typeface="+mn-lt"/>
                          <a:ea typeface="+mn-ea"/>
                          <a:cs typeface="+mn-cs"/>
                        </a:rPr>
                      </a:br>
                      <a:r>
                        <a:rPr lang="en-PH" sz="2800" i="0" kern="1200" dirty="0" smtClean="0">
                          <a:solidFill>
                            <a:schemeClr val="dk1"/>
                          </a:solidFill>
                          <a:latin typeface="+mn-lt"/>
                          <a:ea typeface="+mn-ea"/>
                          <a:cs typeface="+mn-cs"/>
                        </a:rPr>
                        <a:t>* singular ending in </a:t>
                      </a:r>
                      <a:r>
                        <a:rPr lang="en-PH" sz="2800" i="1" kern="1200" dirty="0" smtClean="0">
                          <a:solidFill>
                            <a:schemeClr val="dk1"/>
                          </a:solidFill>
                          <a:latin typeface="+mn-lt"/>
                          <a:ea typeface="+mn-ea"/>
                          <a:cs typeface="+mn-cs"/>
                        </a:rPr>
                        <a:t>-um, </a:t>
                      </a:r>
                      <a:r>
                        <a:rPr lang="en-PH" sz="2800" i="0" kern="1200" dirty="0" smtClean="0">
                          <a:solidFill>
                            <a:schemeClr val="dk1"/>
                          </a:solidFill>
                          <a:latin typeface="+mn-lt"/>
                          <a:ea typeface="+mn-ea"/>
                          <a:cs typeface="+mn-cs"/>
                        </a:rPr>
                        <a:t>plural ending in </a:t>
                      </a:r>
                      <a:r>
                        <a:rPr lang="en-PH" sz="2800" i="1" kern="1200" dirty="0" smtClean="0">
                          <a:solidFill>
                            <a:schemeClr val="dk1"/>
                          </a:solidFill>
                          <a:latin typeface="+mn-lt"/>
                          <a:ea typeface="+mn-ea"/>
                          <a:cs typeface="+mn-cs"/>
                        </a:rPr>
                        <a:t>–a —</a:t>
                      </a:r>
                      <a:r>
                        <a:rPr lang="en-PH" sz="2800" i="0" kern="1200" dirty="0" smtClean="0">
                          <a:solidFill>
                            <a:schemeClr val="dk1"/>
                          </a:solidFill>
                          <a:latin typeface="+mn-lt"/>
                          <a:ea typeface="+mn-ea"/>
                          <a:cs typeface="+mn-cs"/>
                        </a:rPr>
                        <a:t>as in </a:t>
                      </a:r>
                      <a:r>
                        <a:rPr lang="en-PH" sz="2800" i="1" kern="1200" dirty="0" smtClean="0">
                          <a:solidFill>
                            <a:schemeClr val="dk1"/>
                          </a:solidFill>
                          <a:latin typeface="+mn-lt"/>
                          <a:ea typeface="+mn-ea"/>
                          <a:cs typeface="+mn-cs"/>
                        </a:rPr>
                        <a:t>curriculum/curricula</a:t>
                      </a:r>
                      <a:r>
                        <a:rPr lang="en-PH" sz="2800" i="0" kern="1200" dirty="0" smtClean="0">
                          <a:solidFill>
                            <a:schemeClr val="dk1"/>
                          </a:solidFill>
                          <a:latin typeface="+mn-lt"/>
                          <a:ea typeface="+mn-ea"/>
                          <a:cs typeface="+mn-cs"/>
                        </a:rPr>
                        <a:t/>
                      </a:r>
                      <a:br>
                        <a:rPr lang="en-PH" sz="2800" i="0" kern="1200" dirty="0" smtClean="0">
                          <a:solidFill>
                            <a:schemeClr val="dk1"/>
                          </a:solidFill>
                          <a:latin typeface="+mn-lt"/>
                          <a:ea typeface="+mn-ea"/>
                          <a:cs typeface="+mn-cs"/>
                        </a:rPr>
                      </a:br>
                      <a:r>
                        <a:rPr lang="en-PH" sz="2800" i="0" kern="1200" dirty="0" smtClean="0">
                          <a:solidFill>
                            <a:schemeClr val="dk1"/>
                          </a:solidFill>
                          <a:latin typeface="+mn-lt"/>
                          <a:ea typeface="+mn-ea"/>
                          <a:cs typeface="+mn-cs"/>
                        </a:rPr>
                        <a:t>* singular ending in </a:t>
                      </a:r>
                      <a:r>
                        <a:rPr lang="en-PH" sz="2800" i="1" kern="1200" dirty="0" smtClean="0">
                          <a:solidFill>
                            <a:schemeClr val="dk1"/>
                          </a:solidFill>
                          <a:latin typeface="+mn-lt"/>
                          <a:ea typeface="+mn-ea"/>
                          <a:cs typeface="+mn-cs"/>
                        </a:rPr>
                        <a:t>-on, </a:t>
                      </a:r>
                      <a:r>
                        <a:rPr lang="en-PH" sz="2800" i="0" kern="1200" dirty="0" smtClean="0">
                          <a:solidFill>
                            <a:schemeClr val="dk1"/>
                          </a:solidFill>
                          <a:latin typeface="+mn-lt"/>
                          <a:ea typeface="+mn-ea"/>
                          <a:cs typeface="+mn-cs"/>
                        </a:rPr>
                        <a:t>plural ending in </a:t>
                      </a:r>
                      <a:r>
                        <a:rPr lang="en-PH" sz="2800" i="1" kern="1200" dirty="0" smtClean="0">
                          <a:solidFill>
                            <a:schemeClr val="dk1"/>
                          </a:solidFill>
                          <a:latin typeface="+mn-lt"/>
                          <a:ea typeface="+mn-ea"/>
                          <a:cs typeface="+mn-cs"/>
                        </a:rPr>
                        <a:t>–a —</a:t>
                      </a:r>
                      <a:r>
                        <a:rPr lang="en-PH" sz="2800" i="0" kern="1200" dirty="0" smtClean="0">
                          <a:solidFill>
                            <a:schemeClr val="dk1"/>
                          </a:solidFill>
                          <a:latin typeface="+mn-lt"/>
                          <a:ea typeface="+mn-ea"/>
                          <a:cs typeface="+mn-cs"/>
                        </a:rPr>
                        <a:t>as in </a:t>
                      </a:r>
                      <a:r>
                        <a:rPr lang="en-PH" sz="2800" i="1" kern="1200" dirty="0" smtClean="0">
                          <a:solidFill>
                            <a:schemeClr val="dk1"/>
                          </a:solidFill>
                          <a:latin typeface="+mn-lt"/>
                          <a:ea typeface="+mn-ea"/>
                          <a:cs typeface="+mn-cs"/>
                        </a:rPr>
                        <a:t>criterion/criteria</a:t>
                      </a:r>
                      <a:r>
                        <a:rPr lang="en-PH" sz="2800" i="0" kern="1200" dirty="0" smtClean="0">
                          <a:solidFill>
                            <a:schemeClr val="dk1"/>
                          </a:solidFill>
                          <a:latin typeface="+mn-lt"/>
                          <a:ea typeface="+mn-ea"/>
                          <a:cs typeface="+mn-cs"/>
                        </a:rPr>
                        <a:t/>
                      </a:r>
                      <a:br>
                        <a:rPr lang="en-PH" sz="2800" i="0" kern="1200" dirty="0" smtClean="0">
                          <a:solidFill>
                            <a:schemeClr val="dk1"/>
                          </a:solidFill>
                          <a:latin typeface="+mn-lt"/>
                          <a:ea typeface="+mn-ea"/>
                          <a:cs typeface="+mn-cs"/>
                        </a:rPr>
                      </a:br>
                      <a:r>
                        <a:rPr lang="en-PH" sz="2800" i="0" kern="1200" dirty="0" smtClean="0">
                          <a:solidFill>
                            <a:schemeClr val="dk1"/>
                          </a:solidFill>
                          <a:latin typeface="+mn-lt"/>
                          <a:ea typeface="+mn-ea"/>
                          <a:cs typeface="+mn-cs"/>
                        </a:rPr>
                        <a:t>* singular ending in </a:t>
                      </a:r>
                      <a:r>
                        <a:rPr lang="en-PH" sz="2800" i="1" kern="1200" dirty="0" smtClean="0">
                          <a:solidFill>
                            <a:schemeClr val="dk1"/>
                          </a:solidFill>
                          <a:latin typeface="+mn-lt"/>
                          <a:ea typeface="+mn-ea"/>
                          <a:cs typeface="+mn-cs"/>
                        </a:rPr>
                        <a:t>-eau, </a:t>
                      </a:r>
                      <a:r>
                        <a:rPr lang="en-PH" sz="2800" i="0" kern="1200" dirty="0" smtClean="0">
                          <a:solidFill>
                            <a:schemeClr val="dk1"/>
                          </a:solidFill>
                          <a:latin typeface="+mn-lt"/>
                          <a:ea typeface="+mn-ea"/>
                          <a:cs typeface="+mn-cs"/>
                        </a:rPr>
                        <a:t>plural ending in -</a:t>
                      </a:r>
                      <a:r>
                        <a:rPr lang="en-PH" sz="2800" i="1" kern="1200" dirty="0" err="1" smtClean="0">
                          <a:solidFill>
                            <a:schemeClr val="dk1"/>
                          </a:solidFill>
                          <a:latin typeface="+mn-lt"/>
                          <a:ea typeface="+mn-ea"/>
                          <a:cs typeface="+mn-cs"/>
                        </a:rPr>
                        <a:t>eaux</a:t>
                      </a:r>
                      <a:r>
                        <a:rPr lang="en-PH" sz="2800" i="1" kern="1200" dirty="0" smtClean="0">
                          <a:solidFill>
                            <a:schemeClr val="dk1"/>
                          </a:solidFill>
                          <a:latin typeface="+mn-lt"/>
                          <a:ea typeface="+mn-ea"/>
                          <a:cs typeface="+mn-cs"/>
                        </a:rPr>
                        <a:t>—</a:t>
                      </a:r>
                      <a:r>
                        <a:rPr lang="en-PH" sz="2800" i="0" kern="1200" dirty="0" smtClean="0">
                          <a:solidFill>
                            <a:schemeClr val="dk1"/>
                          </a:solidFill>
                          <a:latin typeface="+mn-lt"/>
                          <a:ea typeface="+mn-ea"/>
                          <a:cs typeface="+mn-cs"/>
                        </a:rPr>
                        <a:t>as in </a:t>
                      </a:r>
                      <a:r>
                        <a:rPr lang="en-PH" sz="2800" i="1" kern="1200" dirty="0" smtClean="0">
                          <a:solidFill>
                            <a:schemeClr val="dk1"/>
                          </a:solidFill>
                          <a:latin typeface="+mn-lt"/>
                          <a:ea typeface="+mn-ea"/>
                          <a:cs typeface="+mn-cs"/>
                        </a:rPr>
                        <a:t>beau/beaux</a:t>
                      </a:r>
                      <a:endParaRPr lang="en-PH" sz="3200" dirty="0"/>
                    </a:p>
                  </a:txBody>
                  <a:tcPr/>
                </a:tc>
              </a:tr>
            </a:tbl>
          </a:graphicData>
        </a:graphic>
      </p:graphicFrame>
    </p:spTree>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628888" cy="1143000"/>
          </a:xfrm>
        </p:spPr>
        <p:txBody>
          <a:bodyPr>
            <a:normAutofit fontScale="90000"/>
          </a:bodyPr>
          <a:lstStyle/>
          <a:p>
            <a:r>
              <a:rPr lang="en-PH" dirty="0" smtClean="0"/>
              <a:t>The Fundamental Rules and Exceptions</a:t>
            </a:r>
            <a:endParaRPr lang="en-PH" dirty="0"/>
          </a:p>
        </p:txBody>
      </p:sp>
      <p:graphicFrame>
        <p:nvGraphicFramePr>
          <p:cNvPr id="4" name="Content Placeholder 3"/>
          <p:cNvGraphicFramePr>
            <a:graphicFrameLocks noGrp="1"/>
          </p:cNvGraphicFramePr>
          <p:nvPr>
            <p:ph idx="1"/>
          </p:nvPr>
        </p:nvGraphicFramePr>
        <p:xfrm>
          <a:off x="76200" y="1234440"/>
          <a:ext cx="8991600" cy="3291840"/>
        </p:xfrm>
        <a:graphic>
          <a:graphicData uri="http://schemas.openxmlformats.org/drawingml/2006/table">
            <a:tbl>
              <a:tblPr firstRow="1" bandRow="1">
                <a:tableStyleId>{5C22544A-7EE6-4342-B048-85BDC9FD1C3A}</a:tableStyleId>
              </a:tblPr>
              <a:tblGrid>
                <a:gridCol w="3124200"/>
                <a:gridCol w="5867400"/>
              </a:tblGrid>
              <a:tr h="429025">
                <a:tc>
                  <a:txBody>
                    <a:bodyPr/>
                    <a:lstStyle/>
                    <a:p>
                      <a:r>
                        <a:rPr lang="en-PH" sz="4400" dirty="0" smtClean="0"/>
                        <a:t>The Rule</a:t>
                      </a:r>
                      <a:endParaRPr lang="en-PH" sz="4400" dirty="0"/>
                    </a:p>
                  </a:txBody>
                  <a:tcPr/>
                </a:tc>
                <a:tc>
                  <a:txBody>
                    <a:bodyPr/>
                    <a:lstStyle/>
                    <a:p>
                      <a:r>
                        <a:rPr lang="en-PH" sz="4400" dirty="0" smtClean="0"/>
                        <a:t>The Exception</a:t>
                      </a:r>
                      <a:endParaRPr lang="en-PH" sz="4400" dirty="0"/>
                    </a:p>
                  </a:txBody>
                  <a:tcPr/>
                </a:tc>
              </a:tr>
              <a:tr h="1613135">
                <a:tc>
                  <a:txBody>
                    <a:bodyPr/>
                    <a:lstStyle/>
                    <a:p>
                      <a:endParaRPr lang="en-PH" sz="2400" dirty="0"/>
                    </a:p>
                  </a:txBody>
                  <a:tcPr/>
                </a:tc>
                <a:tc>
                  <a:txBody>
                    <a:bodyPr/>
                    <a:lstStyle/>
                    <a:p>
                      <a:r>
                        <a:rPr lang="en-PH" sz="3200" i="0" kern="1200" dirty="0" smtClean="0">
                          <a:solidFill>
                            <a:schemeClr val="dk1"/>
                          </a:solidFill>
                          <a:latin typeface="+mn-lt"/>
                          <a:ea typeface="+mn-ea"/>
                          <a:cs typeface="+mn-cs"/>
                        </a:rPr>
                        <a:t>* singular ending in </a:t>
                      </a:r>
                      <a:r>
                        <a:rPr lang="en-PH" sz="3200" i="1" kern="1200" dirty="0" smtClean="0">
                          <a:solidFill>
                            <a:schemeClr val="dk1"/>
                          </a:solidFill>
                          <a:latin typeface="+mn-lt"/>
                          <a:ea typeface="+mn-ea"/>
                          <a:cs typeface="+mn-cs"/>
                        </a:rPr>
                        <a:t>-a, </a:t>
                      </a:r>
                      <a:r>
                        <a:rPr lang="en-PH" sz="3200" i="0" kern="1200" dirty="0" smtClean="0">
                          <a:solidFill>
                            <a:schemeClr val="dk1"/>
                          </a:solidFill>
                          <a:latin typeface="+mn-lt"/>
                          <a:ea typeface="+mn-ea"/>
                          <a:cs typeface="+mn-cs"/>
                        </a:rPr>
                        <a:t>plural ending in </a:t>
                      </a:r>
                      <a:r>
                        <a:rPr lang="en-PH" sz="3200" i="1" kern="1200" dirty="0" smtClean="0">
                          <a:solidFill>
                            <a:schemeClr val="dk1"/>
                          </a:solidFill>
                          <a:latin typeface="+mn-lt"/>
                          <a:ea typeface="+mn-ea"/>
                          <a:cs typeface="+mn-cs"/>
                        </a:rPr>
                        <a:t>–</a:t>
                      </a:r>
                      <a:r>
                        <a:rPr lang="en-PH" sz="3200" i="1" kern="1200" dirty="0" err="1" smtClean="0">
                          <a:solidFill>
                            <a:schemeClr val="dk1"/>
                          </a:solidFill>
                          <a:latin typeface="+mn-lt"/>
                          <a:ea typeface="+mn-ea"/>
                          <a:cs typeface="+mn-cs"/>
                        </a:rPr>
                        <a:t>ae</a:t>
                      </a:r>
                      <a:r>
                        <a:rPr lang="en-PH" sz="3200" i="1" kern="1200" dirty="0" smtClean="0">
                          <a:solidFill>
                            <a:schemeClr val="dk1"/>
                          </a:solidFill>
                          <a:latin typeface="+mn-lt"/>
                          <a:ea typeface="+mn-ea"/>
                          <a:cs typeface="+mn-cs"/>
                        </a:rPr>
                        <a:t> —</a:t>
                      </a:r>
                      <a:r>
                        <a:rPr lang="en-PH" sz="3200" i="0" kern="1200" dirty="0" smtClean="0">
                          <a:solidFill>
                            <a:schemeClr val="dk1"/>
                          </a:solidFill>
                          <a:latin typeface="+mn-lt"/>
                          <a:ea typeface="+mn-ea"/>
                          <a:cs typeface="+mn-cs"/>
                        </a:rPr>
                        <a:t>as in </a:t>
                      </a:r>
                      <a:r>
                        <a:rPr lang="en-PH" sz="3200" i="1" kern="1200" dirty="0" smtClean="0">
                          <a:solidFill>
                            <a:schemeClr val="dk1"/>
                          </a:solidFill>
                          <a:latin typeface="+mn-lt"/>
                          <a:ea typeface="+mn-ea"/>
                          <a:cs typeface="+mn-cs"/>
                        </a:rPr>
                        <a:t>formula/formulae</a:t>
                      </a:r>
                      <a:r>
                        <a:rPr lang="en-PH" sz="3200" i="0" kern="1200" dirty="0" smtClean="0">
                          <a:solidFill>
                            <a:schemeClr val="dk1"/>
                          </a:solidFill>
                          <a:latin typeface="+mn-lt"/>
                          <a:ea typeface="+mn-ea"/>
                          <a:cs typeface="+mn-cs"/>
                        </a:rPr>
                        <a:t/>
                      </a:r>
                      <a:br>
                        <a:rPr lang="en-PH" sz="3200" i="0" kern="1200" dirty="0" smtClean="0">
                          <a:solidFill>
                            <a:schemeClr val="dk1"/>
                          </a:solidFill>
                          <a:latin typeface="+mn-lt"/>
                          <a:ea typeface="+mn-ea"/>
                          <a:cs typeface="+mn-cs"/>
                        </a:rPr>
                      </a:br>
                      <a:r>
                        <a:rPr lang="en-PH" sz="3200" i="0" kern="1200" dirty="0" smtClean="0">
                          <a:solidFill>
                            <a:schemeClr val="dk1"/>
                          </a:solidFill>
                          <a:latin typeface="+mn-lt"/>
                          <a:ea typeface="+mn-ea"/>
                          <a:cs typeface="+mn-cs"/>
                        </a:rPr>
                        <a:t>* singular ending in </a:t>
                      </a:r>
                      <a:r>
                        <a:rPr lang="en-PH" sz="3200" i="1" kern="1200" dirty="0" smtClean="0">
                          <a:solidFill>
                            <a:schemeClr val="dk1"/>
                          </a:solidFill>
                          <a:latin typeface="+mn-lt"/>
                          <a:ea typeface="+mn-ea"/>
                          <a:cs typeface="+mn-cs"/>
                        </a:rPr>
                        <a:t>-us, </a:t>
                      </a:r>
                      <a:r>
                        <a:rPr lang="en-PH" sz="3200" i="0" kern="1200" dirty="0" smtClean="0">
                          <a:solidFill>
                            <a:schemeClr val="dk1"/>
                          </a:solidFill>
                          <a:latin typeface="+mn-lt"/>
                          <a:ea typeface="+mn-ea"/>
                          <a:cs typeface="+mn-cs"/>
                        </a:rPr>
                        <a:t>plural ending in </a:t>
                      </a:r>
                      <a:r>
                        <a:rPr lang="en-PH" sz="3200" i="1" kern="1200" dirty="0" smtClean="0">
                          <a:solidFill>
                            <a:schemeClr val="dk1"/>
                          </a:solidFill>
                          <a:latin typeface="+mn-lt"/>
                          <a:ea typeface="+mn-ea"/>
                          <a:cs typeface="+mn-cs"/>
                        </a:rPr>
                        <a:t>–I —</a:t>
                      </a:r>
                      <a:r>
                        <a:rPr lang="en-PH" sz="3200" i="0" kern="1200" dirty="0" smtClean="0">
                          <a:solidFill>
                            <a:schemeClr val="dk1"/>
                          </a:solidFill>
                          <a:latin typeface="+mn-lt"/>
                          <a:ea typeface="+mn-ea"/>
                          <a:cs typeface="+mn-cs"/>
                        </a:rPr>
                        <a:t>as in </a:t>
                      </a:r>
                      <a:r>
                        <a:rPr lang="en-PH" sz="3200" i="1" kern="1200" dirty="0" smtClean="0">
                          <a:solidFill>
                            <a:schemeClr val="dk1"/>
                          </a:solidFill>
                          <a:latin typeface="+mn-lt"/>
                          <a:ea typeface="+mn-ea"/>
                          <a:cs typeface="+mn-cs"/>
                        </a:rPr>
                        <a:t>stimulus/stimuli</a:t>
                      </a:r>
                      <a:endParaRPr lang="en-PH" sz="4800" dirty="0"/>
                    </a:p>
                  </a:txBody>
                  <a:tcPr/>
                </a:tc>
              </a:tr>
            </a:tbl>
          </a:graphicData>
        </a:graphic>
      </p:graphicFrame>
    </p:spTree>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8552688" cy="1143000"/>
          </a:xfrm>
        </p:spPr>
        <p:txBody>
          <a:bodyPr>
            <a:normAutofit fontScale="90000"/>
          </a:bodyPr>
          <a:lstStyle/>
          <a:p>
            <a:r>
              <a:rPr lang="en-PH" dirty="0" smtClean="0"/>
              <a:t>The Fundamental Rules and Exceptions</a:t>
            </a:r>
            <a:endParaRPr lang="en-PH" dirty="0"/>
          </a:p>
        </p:txBody>
      </p:sp>
      <p:graphicFrame>
        <p:nvGraphicFramePr>
          <p:cNvPr id="4" name="Content Placeholder 3"/>
          <p:cNvGraphicFramePr>
            <a:graphicFrameLocks noGrp="1"/>
          </p:cNvGraphicFramePr>
          <p:nvPr>
            <p:ph idx="1"/>
          </p:nvPr>
        </p:nvGraphicFramePr>
        <p:xfrm>
          <a:off x="76200" y="1234440"/>
          <a:ext cx="8991600" cy="4572000"/>
        </p:xfrm>
        <a:graphic>
          <a:graphicData uri="http://schemas.openxmlformats.org/drawingml/2006/table">
            <a:tbl>
              <a:tblPr firstRow="1" bandRow="1">
                <a:tableStyleId>{5C22544A-7EE6-4342-B048-85BDC9FD1C3A}</a:tableStyleId>
              </a:tblPr>
              <a:tblGrid>
                <a:gridCol w="5943600"/>
                <a:gridCol w="3048000"/>
              </a:tblGrid>
              <a:tr h="429025">
                <a:tc>
                  <a:txBody>
                    <a:bodyPr/>
                    <a:lstStyle/>
                    <a:p>
                      <a:r>
                        <a:rPr lang="en-PH" sz="4400" dirty="0" smtClean="0"/>
                        <a:t>The Rule</a:t>
                      </a:r>
                      <a:endParaRPr lang="en-PH" sz="4400" dirty="0"/>
                    </a:p>
                  </a:txBody>
                  <a:tcPr/>
                </a:tc>
                <a:tc>
                  <a:txBody>
                    <a:bodyPr/>
                    <a:lstStyle/>
                    <a:p>
                      <a:r>
                        <a:rPr lang="en-PH" sz="3600" dirty="0" smtClean="0"/>
                        <a:t>The Exception</a:t>
                      </a:r>
                      <a:endParaRPr lang="en-PH" sz="3600" dirty="0"/>
                    </a:p>
                  </a:txBody>
                  <a:tcPr/>
                </a:tc>
              </a:tr>
              <a:tr h="1613135">
                <a:tc>
                  <a:txBody>
                    <a:bodyPr/>
                    <a:lstStyle/>
                    <a:p>
                      <a:r>
                        <a:rPr lang="en-PH" sz="2400" i="0" kern="1200" dirty="0" smtClean="0">
                          <a:solidFill>
                            <a:schemeClr val="dk1"/>
                          </a:solidFill>
                          <a:latin typeface="+mn-lt"/>
                          <a:ea typeface="+mn-ea"/>
                          <a:cs typeface="+mn-cs"/>
                        </a:rPr>
                        <a:t>When using -</a:t>
                      </a:r>
                      <a:r>
                        <a:rPr lang="en-PH" sz="2400" i="1" kern="1200" dirty="0" smtClean="0">
                          <a:solidFill>
                            <a:schemeClr val="dk1"/>
                          </a:solidFill>
                          <a:latin typeface="+mn-lt"/>
                          <a:ea typeface="+mn-ea"/>
                          <a:cs typeface="+mn-cs"/>
                        </a:rPr>
                        <a:t>cede</a:t>
                      </a:r>
                      <a:r>
                        <a:rPr lang="en-PH" sz="2400" i="0" kern="1200" dirty="0" smtClean="0">
                          <a:solidFill>
                            <a:schemeClr val="dk1"/>
                          </a:solidFill>
                          <a:latin typeface="+mn-lt"/>
                          <a:ea typeface="+mn-ea"/>
                          <a:cs typeface="+mn-cs"/>
                        </a:rPr>
                        <a:t>, -</a:t>
                      </a:r>
                      <a:r>
                        <a:rPr lang="en-PH" sz="2400" i="1" kern="1200" dirty="0" err="1" smtClean="0">
                          <a:solidFill>
                            <a:schemeClr val="dk1"/>
                          </a:solidFill>
                          <a:latin typeface="+mn-lt"/>
                          <a:ea typeface="+mn-ea"/>
                          <a:cs typeface="+mn-cs"/>
                        </a:rPr>
                        <a:t>ceed</a:t>
                      </a:r>
                      <a:r>
                        <a:rPr lang="en-PH" sz="2400" i="0" kern="1200" dirty="0" smtClean="0">
                          <a:solidFill>
                            <a:schemeClr val="dk1"/>
                          </a:solidFill>
                          <a:latin typeface="+mn-lt"/>
                          <a:ea typeface="+mn-ea"/>
                          <a:cs typeface="+mn-cs"/>
                        </a:rPr>
                        <a:t>, or -</a:t>
                      </a:r>
                      <a:r>
                        <a:rPr lang="en-PH" sz="2400" i="1" kern="1200" dirty="0" err="1" smtClean="0">
                          <a:solidFill>
                            <a:schemeClr val="dk1"/>
                          </a:solidFill>
                          <a:latin typeface="+mn-lt"/>
                          <a:ea typeface="+mn-ea"/>
                          <a:cs typeface="+mn-cs"/>
                        </a:rPr>
                        <a:t>sede</a:t>
                      </a:r>
                      <a:r>
                        <a:rPr lang="en-PH" sz="2400" i="0" kern="1200" dirty="0" smtClean="0">
                          <a:solidFill>
                            <a:schemeClr val="dk1"/>
                          </a:solidFill>
                          <a:latin typeface="+mn-lt"/>
                          <a:ea typeface="+mn-ea"/>
                          <a:cs typeface="+mn-cs"/>
                        </a:rPr>
                        <a:t>, memorize the following:</a:t>
                      </a:r>
                      <a:br>
                        <a:rPr lang="en-PH" sz="2400" i="0" kern="1200" dirty="0" smtClean="0">
                          <a:solidFill>
                            <a:schemeClr val="dk1"/>
                          </a:solidFill>
                          <a:latin typeface="+mn-lt"/>
                          <a:ea typeface="+mn-ea"/>
                          <a:cs typeface="+mn-cs"/>
                        </a:rPr>
                      </a:br>
                      <a:r>
                        <a:rPr lang="en-PH" sz="2400" i="0" kern="1200" dirty="0" smtClean="0">
                          <a:solidFill>
                            <a:schemeClr val="dk1"/>
                          </a:solidFill>
                          <a:latin typeface="+mn-lt"/>
                          <a:ea typeface="+mn-ea"/>
                          <a:cs typeface="+mn-cs"/>
                        </a:rPr>
                        <a:t>■ There is only one English word ending in -</a:t>
                      </a:r>
                      <a:r>
                        <a:rPr lang="en-PH" sz="2400" i="1" kern="1200" dirty="0" err="1" smtClean="0">
                          <a:solidFill>
                            <a:schemeClr val="dk1"/>
                          </a:solidFill>
                          <a:latin typeface="+mn-lt"/>
                          <a:ea typeface="+mn-ea"/>
                          <a:cs typeface="+mn-cs"/>
                        </a:rPr>
                        <a:t>sede</a:t>
                      </a:r>
                      <a:r>
                        <a:rPr lang="en-PH" sz="2400" i="0" kern="1200" dirty="0" smtClean="0">
                          <a:solidFill>
                            <a:schemeClr val="dk1"/>
                          </a:solidFill>
                          <a:latin typeface="+mn-lt"/>
                          <a:ea typeface="+mn-ea"/>
                          <a:cs typeface="+mn-cs"/>
                        </a:rPr>
                        <a:t>: </a:t>
                      </a:r>
                      <a:r>
                        <a:rPr lang="en-PH" sz="2400" i="1" kern="1200" dirty="0" smtClean="0">
                          <a:solidFill>
                            <a:schemeClr val="dk1"/>
                          </a:solidFill>
                          <a:latin typeface="+mn-lt"/>
                          <a:ea typeface="+mn-ea"/>
                          <a:cs typeface="+mn-cs"/>
                        </a:rPr>
                        <a:t>supersede</a:t>
                      </a:r>
                      <a:r>
                        <a:rPr lang="en-PH" sz="2400" i="0" kern="1200" dirty="0" smtClean="0">
                          <a:solidFill>
                            <a:schemeClr val="dk1"/>
                          </a:solidFill>
                          <a:latin typeface="+mn-lt"/>
                          <a:ea typeface="+mn-ea"/>
                          <a:cs typeface="+mn-cs"/>
                        </a:rPr>
                        <a:t>.</a:t>
                      </a:r>
                      <a:br>
                        <a:rPr lang="en-PH" sz="2400" i="0" kern="1200" dirty="0" smtClean="0">
                          <a:solidFill>
                            <a:schemeClr val="dk1"/>
                          </a:solidFill>
                          <a:latin typeface="+mn-lt"/>
                          <a:ea typeface="+mn-ea"/>
                          <a:cs typeface="+mn-cs"/>
                        </a:rPr>
                      </a:br>
                      <a:r>
                        <a:rPr lang="en-PH" sz="2400" i="0" kern="1200" dirty="0" smtClean="0">
                          <a:solidFill>
                            <a:schemeClr val="dk1"/>
                          </a:solidFill>
                          <a:latin typeface="+mn-lt"/>
                          <a:ea typeface="+mn-ea"/>
                          <a:cs typeface="+mn-cs"/>
                        </a:rPr>
                        <a:t>■ There are only three words ending in -</a:t>
                      </a:r>
                      <a:r>
                        <a:rPr lang="en-PH" sz="2400" i="1" kern="1200" dirty="0" err="1" smtClean="0">
                          <a:solidFill>
                            <a:schemeClr val="dk1"/>
                          </a:solidFill>
                          <a:latin typeface="+mn-lt"/>
                          <a:ea typeface="+mn-ea"/>
                          <a:cs typeface="+mn-cs"/>
                        </a:rPr>
                        <a:t>ceed</a:t>
                      </a:r>
                      <a:r>
                        <a:rPr lang="en-PH" sz="2400" i="0" kern="1200" dirty="0" smtClean="0">
                          <a:solidFill>
                            <a:schemeClr val="dk1"/>
                          </a:solidFill>
                          <a:latin typeface="+mn-lt"/>
                          <a:ea typeface="+mn-ea"/>
                          <a:cs typeface="+mn-cs"/>
                        </a:rPr>
                        <a:t>: </a:t>
                      </a:r>
                      <a:r>
                        <a:rPr lang="en-PH" sz="2400" i="1" kern="1200" dirty="0" smtClean="0">
                          <a:solidFill>
                            <a:schemeClr val="dk1"/>
                          </a:solidFill>
                          <a:latin typeface="+mn-lt"/>
                          <a:ea typeface="+mn-ea"/>
                          <a:cs typeface="+mn-cs"/>
                        </a:rPr>
                        <a:t>exceed, proceed, </a:t>
                      </a:r>
                      <a:r>
                        <a:rPr lang="en-PH" sz="2400" i="0" kern="1200" dirty="0" smtClean="0">
                          <a:solidFill>
                            <a:schemeClr val="dk1"/>
                          </a:solidFill>
                          <a:latin typeface="+mn-lt"/>
                          <a:ea typeface="+mn-ea"/>
                          <a:cs typeface="+mn-cs"/>
                        </a:rPr>
                        <a:t>and </a:t>
                      </a:r>
                      <a:r>
                        <a:rPr lang="en-PH" sz="2400" i="1" kern="1200" dirty="0" smtClean="0">
                          <a:solidFill>
                            <a:schemeClr val="dk1"/>
                          </a:solidFill>
                          <a:latin typeface="+mn-lt"/>
                          <a:ea typeface="+mn-ea"/>
                          <a:cs typeface="+mn-cs"/>
                        </a:rPr>
                        <a:t>succeed</a:t>
                      </a:r>
                      <a:r>
                        <a:rPr lang="en-PH" sz="2400" i="0" kern="1200" dirty="0" smtClean="0">
                          <a:solidFill>
                            <a:schemeClr val="dk1"/>
                          </a:solidFill>
                          <a:latin typeface="+mn-lt"/>
                          <a:ea typeface="+mn-ea"/>
                          <a:cs typeface="+mn-cs"/>
                        </a:rPr>
                        <a:t>.</a:t>
                      </a:r>
                      <a:br>
                        <a:rPr lang="en-PH" sz="2400" i="0" kern="1200" dirty="0" smtClean="0">
                          <a:solidFill>
                            <a:schemeClr val="dk1"/>
                          </a:solidFill>
                          <a:latin typeface="+mn-lt"/>
                          <a:ea typeface="+mn-ea"/>
                          <a:cs typeface="+mn-cs"/>
                        </a:rPr>
                      </a:br>
                      <a:r>
                        <a:rPr lang="en-PH" sz="2400" i="0" kern="1200" dirty="0" smtClean="0">
                          <a:solidFill>
                            <a:schemeClr val="dk1"/>
                          </a:solidFill>
                          <a:latin typeface="+mn-lt"/>
                          <a:ea typeface="+mn-ea"/>
                          <a:cs typeface="+mn-cs"/>
                        </a:rPr>
                        <a:t>■ Other words that have the same sound end in -</a:t>
                      </a:r>
                      <a:r>
                        <a:rPr lang="en-PH" sz="2400" i="1" kern="1200" dirty="0" smtClean="0">
                          <a:solidFill>
                            <a:schemeClr val="dk1"/>
                          </a:solidFill>
                          <a:latin typeface="+mn-lt"/>
                          <a:ea typeface="+mn-ea"/>
                          <a:cs typeface="+mn-cs"/>
                        </a:rPr>
                        <a:t>cede: secede, precede, </a:t>
                      </a:r>
                      <a:r>
                        <a:rPr lang="en-PH" sz="2400" i="0" kern="1200" dirty="0" smtClean="0">
                          <a:solidFill>
                            <a:schemeClr val="dk1"/>
                          </a:solidFill>
                          <a:latin typeface="+mn-lt"/>
                          <a:ea typeface="+mn-ea"/>
                          <a:cs typeface="+mn-cs"/>
                        </a:rPr>
                        <a:t>and </a:t>
                      </a:r>
                      <a:r>
                        <a:rPr lang="en-PH" sz="2400" i="1" kern="1200" dirty="0" smtClean="0">
                          <a:solidFill>
                            <a:schemeClr val="dk1"/>
                          </a:solidFill>
                          <a:latin typeface="+mn-lt"/>
                          <a:ea typeface="+mn-ea"/>
                          <a:cs typeface="+mn-cs"/>
                        </a:rPr>
                        <a:t>concede</a:t>
                      </a:r>
                      <a:r>
                        <a:rPr lang="en-PH" sz="2400" i="0" kern="1200" dirty="0" smtClean="0">
                          <a:solidFill>
                            <a:schemeClr val="dk1"/>
                          </a:solidFill>
                          <a:latin typeface="+mn-lt"/>
                          <a:ea typeface="+mn-ea"/>
                          <a:cs typeface="+mn-cs"/>
                        </a:rPr>
                        <a:t>, for example</a:t>
                      </a:r>
                      <a:r>
                        <a:rPr lang="en-PH" sz="2400" i="1" kern="1200" dirty="0" smtClean="0">
                          <a:solidFill>
                            <a:schemeClr val="dk1"/>
                          </a:solidFill>
                          <a:latin typeface="+mn-lt"/>
                          <a:ea typeface="+mn-ea"/>
                          <a:cs typeface="+mn-cs"/>
                        </a:rPr>
                        <a:t>.</a:t>
                      </a:r>
                      <a:endParaRPr lang="en-PH" sz="2400" dirty="0"/>
                    </a:p>
                  </a:txBody>
                  <a:tcPr/>
                </a:tc>
                <a:tc>
                  <a:txBody>
                    <a:bodyPr/>
                    <a:lstStyle/>
                    <a:p>
                      <a:endParaRPr lang="en-PH" sz="4800" dirty="0"/>
                    </a:p>
                  </a:txBody>
                  <a:tcPr/>
                </a:tc>
              </a:tr>
            </a:tbl>
          </a:graphicData>
        </a:graphic>
      </p:graphicFrame>
    </p:spTree>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PH" b="1" dirty="0" smtClean="0"/>
              <a:t>How to Answer Spelling Questions</a:t>
            </a:r>
            <a:endParaRPr lang="en-PH" b="1" dirty="0"/>
          </a:p>
        </p:txBody>
      </p:sp>
      <p:sp>
        <p:nvSpPr>
          <p:cNvPr id="4" name="Subtitle 3"/>
          <p:cNvSpPr>
            <a:spLocks noGrp="1"/>
          </p:cNvSpPr>
          <p:nvPr>
            <p:ph type="subTitle" idx="1"/>
          </p:nvPr>
        </p:nvSpPr>
        <p:spPr/>
        <p:txBody>
          <a:bodyPr/>
          <a:lstStyle/>
          <a:p>
            <a:endParaRPr lang="en-PH"/>
          </a:p>
        </p:txBody>
      </p:sp>
    </p:spTree>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PH"/>
          </a:p>
        </p:txBody>
      </p:sp>
      <p:sp>
        <p:nvSpPr>
          <p:cNvPr id="3" name="Content Placeholder 2"/>
          <p:cNvSpPr>
            <a:spLocks noGrp="1"/>
          </p:cNvSpPr>
          <p:nvPr>
            <p:ph idx="1"/>
          </p:nvPr>
        </p:nvSpPr>
        <p:spPr/>
        <p:txBody>
          <a:bodyPr>
            <a:noAutofit/>
          </a:bodyPr>
          <a:lstStyle/>
          <a:p>
            <a:r>
              <a:rPr lang="en-PH" sz="2800" dirty="0" smtClean="0"/>
              <a:t>Sound out the word in your mind. Remember that long vowels inside words usually are followed by single consonants—as in </a:t>
            </a:r>
            <a:r>
              <a:rPr lang="en-PH" sz="2800" i="1" dirty="0" smtClean="0"/>
              <a:t>sofa, total, </a:t>
            </a:r>
            <a:r>
              <a:rPr lang="en-PH" sz="2800" dirty="0" smtClean="0"/>
              <a:t>or </a:t>
            </a:r>
            <a:r>
              <a:rPr lang="en-PH" sz="2800" i="1" dirty="0" smtClean="0"/>
              <a:t>crime</a:t>
            </a:r>
            <a:r>
              <a:rPr lang="en-PH" sz="2800" dirty="0" smtClean="0"/>
              <a:t>. Short vowels inside words usually are followed by double consonants—as in </a:t>
            </a:r>
            <a:r>
              <a:rPr lang="en-PH" sz="2800" i="1" dirty="0" smtClean="0"/>
              <a:t>dribble, scissors, </a:t>
            </a:r>
            <a:r>
              <a:rPr lang="en-PH" sz="2800" dirty="0" smtClean="0"/>
              <a:t>or </a:t>
            </a:r>
            <a:r>
              <a:rPr lang="en-PH" sz="2800" i="1" dirty="0" smtClean="0"/>
              <a:t>toddler.</a:t>
            </a:r>
          </a:p>
          <a:p>
            <a:r>
              <a:rPr lang="en-PH" sz="2800" dirty="0" smtClean="0"/>
              <a:t>Give yourself auditory (listening) clues when you learn words. Say </a:t>
            </a:r>
            <a:r>
              <a:rPr lang="en-PH" sz="2800" i="1" dirty="0" smtClean="0"/>
              <a:t>Wed-</a:t>
            </a:r>
            <a:r>
              <a:rPr lang="en-PH" sz="2800" i="1" dirty="0" err="1" smtClean="0"/>
              <a:t>nes</a:t>
            </a:r>
            <a:r>
              <a:rPr lang="en-PH" sz="2800" i="1" dirty="0" smtClean="0"/>
              <a:t>-day </a:t>
            </a:r>
            <a:r>
              <a:rPr lang="en-PH" sz="2800" dirty="0" smtClean="0"/>
              <a:t>or </a:t>
            </a:r>
            <a:r>
              <a:rPr lang="en-PH" sz="2800" i="1" dirty="0" err="1" smtClean="0"/>
              <a:t>lis</a:t>
            </a:r>
            <a:r>
              <a:rPr lang="en-PH" sz="2800" i="1" dirty="0" smtClean="0"/>
              <a:t>-ten</a:t>
            </a:r>
            <a:r>
              <a:rPr lang="en-PH" sz="2800" dirty="0" smtClean="0"/>
              <a:t/>
            </a:r>
            <a:br>
              <a:rPr lang="en-PH" sz="2800" dirty="0" smtClean="0"/>
            </a:br>
            <a:r>
              <a:rPr lang="en-PH" sz="2800" dirty="0" smtClean="0"/>
              <a:t>or </a:t>
            </a:r>
            <a:r>
              <a:rPr lang="en-PH" sz="2800" i="1" dirty="0" smtClean="0"/>
              <a:t>bus-</a:t>
            </a:r>
            <a:r>
              <a:rPr lang="en-PH" sz="2800" i="1" dirty="0" err="1" smtClean="0"/>
              <a:t>i</a:t>
            </a:r>
            <a:r>
              <a:rPr lang="en-PH" sz="2800" i="1" dirty="0" smtClean="0"/>
              <a:t>-</a:t>
            </a:r>
            <a:r>
              <a:rPr lang="en-PH" sz="2800" i="1" dirty="0" err="1" smtClean="0"/>
              <a:t>ness</a:t>
            </a:r>
            <a:r>
              <a:rPr lang="en-PH" sz="2800" i="1" dirty="0" smtClean="0"/>
              <a:t> </a:t>
            </a:r>
            <a:r>
              <a:rPr lang="en-PH" sz="2800" dirty="0" smtClean="0"/>
              <a:t>to yourself so that you remember to add the silent letters when you write the word.</a:t>
            </a:r>
            <a:br>
              <a:rPr lang="en-PH" sz="2800" dirty="0" smtClean="0"/>
            </a:br>
            <a:r>
              <a:rPr lang="en-PH" sz="2800" dirty="0" smtClean="0"/>
              <a:t/>
            </a:r>
            <a:br>
              <a:rPr lang="en-PH" sz="2800" dirty="0" smtClean="0"/>
            </a:br>
            <a:r>
              <a:rPr lang="en-PH" sz="2800" dirty="0" smtClean="0"/>
              <a:t/>
            </a:r>
            <a:br>
              <a:rPr lang="en-PH" sz="2800" dirty="0" smtClean="0"/>
            </a:br>
            <a:endParaRPr lang="en-PH" sz="2800" dirty="0"/>
          </a:p>
        </p:txBody>
      </p:sp>
    </p:spTree>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PH"/>
          </a:p>
        </p:txBody>
      </p:sp>
      <p:sp>
        <p:nvSpPr>
          <p:cNvPr id="3" name="Content Placeholder 2"/>
          <p:cNvSpPr>
            <a:spLocks noGrp="1"/>
          </p:cNvSpPr>
          <p:nvPr>
            <p:ph idx="1"/>
          </p:nvPr>
        </p:nvSpPr>
        <p:spPr/>
        <p:txBody>
          <a:bodyPr>
            <a:normAutofit fontScale="92500"/>
          </a:bodyPr>
          <a:lstStyle/>
          <a:p>
            <a:r>
              <a:rPr lang="en-PH" dirty="0" smtClean="0"/>
              <a:t>Look at each part of the word. See if there is a root, prefix, or suffix that will always be spelled</a:t>
            </a:r>
            <a:br>
              <a:rPr lang="en-PH" dirty="0" smtClean="0"/>
            </a:br>
            <a:r>
              <a:rPr lang="en-PH" dirty="0" smtClean="0"/>
              <a:t>the same way. For example, in the word </a:t>
            </a:r>
            <a:r>
              <a:rPr lang="en-PH" i="1" dirty="0" smtClean="0"/>
              <a:t>uninhabitable</a:t>
            </a:r>
            <a:r>
              <a:rPr lang="en-PH" dirty="0" smtClean="0"/>
              <a:t>, </a:t>
            </a:r>
            <a:r>
              <a:rPr lang="en-PH" i="1" dirty="0" smtClean="0"/>
              <a:t>un</a:t>
            </a:r>
            <a:r>
              <a:rPr lang="en-PH" dirty="0" smtClean="0"/>
              <a:t>, </a:t>
            </a:r>
            <a:r>
              <a:rPr lang="en-PH" i="1" dirty="0" smtClean="0"/>
              <a:t>in</a:t>
            </a:r>
            <a:r>
              <a:rPr lang="en-PH" dirty="0" smtClean="0"/>
              <a:t>, and </a:t>
            </a:r>
            <a:r>
              <a:rPr lang="en-PH" i="1" dirty="0" smtClean="0"/>
              <a:t>able </a:t>
            </a:r>
            <a:r>
              <a:rPr lang="en-PH" dirty="0" smtClean="0"/>
              <a:t>are always spelled</a:t>
            </a:r>
            <a:br>
              <a:rPr lang="en-PH" dirty="0" smtClean="0"/>
            </a:br>
            <a:r>
              <a:rPr lang="en-PH" dirty="0" smtClean="0"/>
              <a:t>the same. </a:t>
            </a:r>
            <a:r>
              <a:rPr lang="en-PH" i="1" dirty="0" smtClean="0"/>
              <a:t>Habit </a:t>
            </a:r>
            <a:r>
              <a:rPr lang="en-PH" dirty="0" smtClean="0"/>
              <a:t>is a self-contained root word that is easy to spell.</a:t>
            </a:r>
          </a:p>
          <a:p>
            <a:r>
              <a:rPr lang="en-PH" dirty="0" smtClean="0"/>
              <a:t>Memorize as many spelling rules as you can, and know the exceptions to each rule.</a:t>
            </a:r>
            <a:endParaRPr lang="en-PH" dirty="0"/>
          </a:p>
        </p:txBody>
      </p:sp>
    </p:spTree>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PH" b="1" dirty="0" smtClean="0"/>
              <a:t>Practice</a:t>
            </a:r>
            <a:endParaRPr lang="en-PH" dirty="0"/>
          </a:p>
        </p:txBody>
      </p:sp>
      <p:sp>
        <p:nvSpPr>
          <p:cNvPr id="3" name="Content Placeholder 2"/>
          <p:cNvSpPr>
            <a:spLocks noGrp="1"/>
          </p:cNvSpPr>
          <p:nvPr>
            <p:ph type="subTitle" idx="1"/>
          </p:nvPr>
        </p:nvSpPr>
        <p:spPr/>
        <p:txBody>
          <a:bodyPr>
            <a:noAutofit/>
          </a:bodyPr>
          <a:lstStyle/>
          <a:p>
            <a:r>
              <a:rPr lang="en-PH" sz="3600" dirty="0" smtClean="0"/>
              <a:t>Choose the word that is spelled correctly in the following sentences.</a:t>
            </a:r>
            <a:br>
              <a:rPr lang="en-PH" sz="3600" dirty="0" smtClean="0"/>
            </a:br>
            <a:r>
              <a:rPr lang="en-PH" sz="3600" dirty="0" smtClean="0"/>
              <a:t/>
            </a:r>
            <a:br>
              <a:rPr lang="en-PH" sz="3600" dirty="0" smtClean="0"/>
            </a:br>
            <a:endParaRPr lang="en-PH" sz="3600" dirty="0"/>
          </a:p>
        </p:txBody>
      </p:sp>
    </p:spTree>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srcRect l="19167" t="23077" r="28333" b="34616"/>
          <a:stretch>
            <a:fillRect/>
          </a:stretch>
        </p:blipFill>
        <p:spPr bwMode="auto">
          <a:xfrm>
            <a:off x="914399" y="457200"/>
            <a:ext cx="6982691" cy="6096000"/>
          </a:xfrm>
          <a:prstGeom prst="rect">
            <a:avLst/>
          </a:prstGeom>
          <a:noFill/>
          <a:ln w="9525">
            <a:noFill/>
            <a:miter lim="800000"/>
            <a:headEnd/>
            <a:tailEnd/>
          </a:ln>
          <a:effectLst/>
        </p:spPr>
      </p:pic>
    </p:spTree>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srcRect l="19167" t="65384" r="28333" b="18751"/>
          <a:stretch>
            <a:fillRect/>
          </a:stretch>
        </p:blipFill>
        <p:spPr bwMode="auto">
          <a:xfrm>
            <a:off x="1143000" y="457200"/>
            <a:ext cx="6982691" cy="2286000"/>
          </a:xfrm>
          <a:prstGeom prst="rect">
            <a:avLst/>
          </a:prstGeom>
          <a:noFill/>
          <a:ln w="9525">
            <a:noFill/>
            <a:miter lim="800000"/>
            <a:headEnd/>
            <a:tailEnd/>
          </a:ln>
          <a:effectLst/>
        </p:spPr>
      </p:pic>
      <p:pic>
        <p:nvPicPr>
          <p:cNvPr id="2050" name="Picture 2"/>
          <p:cNvPicPr>
            <a:picLocks noChangeAspect="1" noChangeArrowheads="1"/>
          </p:cNvPicPr>
          <p:nvPr/>
        </p:nvPicPr>
        <p:blipFill>
          <a:blip r:embed="rId3"/>
          <a:srcRect l="19167" t="55385" r="24167" b="29231"/>
          <a:stretch>
            <a:fillRect/>
          </a:stretch>
        </p:blipFill>
        <p:spPr bwMode="auto">
          <a:xfrm>
            <a:off x="990600" y="2743200"/>
            <a:ext cx="7254240" cy="2133600"/>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srcRect l="13522" t="30999" r="60944" b="26713"/>
          <a:stretch>
            <a:fillRect/>
          </a:stretch>
        </p:blipFill>
        <p:spPr bwMode="auto">
          <a:xfrm>
            <a:off x="381000" y="457200"/>
            <a:ext cx="3276600" cy="5878606"/>
          </a:xfrm>
          <a:prstGeom prst="rect">
            <a:avLst/>
          </a:prstGeom>
          <a:noFill/>
          <a:ln w="9525">
            <a:noFill/>
            <a:miter lim="800000"/>
            <a:headEnd/>
            <a:tailEnd/>
          </a:ln>
          <a:effectLst/>
        </p:spPr>
      </p:pic>
      <p:pic>
        <p:nvPicPr>
          <p:cNvPr id="5" name="Picture 2"/>
          <p:cNvPicPr>
            <a:picLocks noChangeAspect="1" noChangeArrowheads="1"/>
          </p:cNvPicPr>
          <p:nvPr/>
        </p:nvPicPr>
        <p:blipFill>
          <a:blip r:embed="rId2"/>
          <a:srcRect l="13522" t="72594" r="60944" b="10768"/>
          <a:stretch>
            <a:fillRect/>
          </a:stretch>
        </p:blipFill>
        <p:spPr bwMode="auto">
          <a:xfrm>
            <a:off x="4953000" y="685800"/>
            <a:ext cx="3130550" cy="2209800"/>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l="19615" t="20000" r="60516" b="65385"/>
          <a:stretch>
            <a:fillRect/>
          </a:stretch>
        </p:blipFill>
        <p:spPr bwMode="auto">
          <a:xfrm>
            <a:off x="5562600" y="3581400"/>
            <a:ext cx="2362200" cy="188242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b="1" dirty="0" smtClean="0"/>
              <a:t>Answers</a:t>
            </a:r>
            <a:endParaRPr lang="en-PH" dirty="0"/>
          </a:p>
        </p:txBody>
      </p:sp>
      <p:sp>
        <p:nvSpPr>
          <p:cNvPr id="3" name="Content Placeholder 2"/>
          <p:cNvSpPr>
            <a:spLocks noGrp="1"/>
          </p:cNvSpPr>
          <p:nvPr>
            <p:ph idx="1"/>
          </p:nvPr>
        </p:nvSpPr>
        <p:spPr/>
        <p:txBody>
          <a:bodyPr>
            <a:normAutofit fontScale="92500" lnSpcReduction="10000"/>
          </a:bodyPr>
          <a:lstStyle/>
          <a:p>
            <a:pPr>
              <a:buNone/>
            </a:pPr>
            <a:r>
              <a:rPr lang="en-PH" dirty="0" smtClean="0"/>
              <a:t/>
            </a:r>
            <a:br>
              <a:rPr lang="en-PH" dirty="0" smtClean="0"/>
            </a:br>
            <a:r>
              <a:rPr lang="en-PH" b="1" dirty="0" smtClean="0"/>
              <a:t>1. b.</a:t>
            </a:r>
            <a:r>
              <a:rPr lang="en-PH" dirty="0" smtClean="0"/>
              <a:t/>
            </a:r>
            <a:br>
              <a:rPr lang="en-PH" dirty="0" smtClean="0"/>
            </a:br>
            <a:r>
              <a:rPr lang="en-PH" b="1" dirty="0" smtClean="0"/>
              <a:t>2. d.</a:t>
            </a:r>
            <a:r>
              <a:rPr lang="en-PH" dirty="0" smtClean="0"/>
              <a:t/>
            </a:r>
            <a:br>
              <a:rPr lang="en-PH" dirty="0" smtClean="0"/>
            </a:br>
            <a:r>
              <a:rPr lang="en-PH" b="1" dirty="0" smtClean="0"/>
              <a:t>3. c. </a:t>
            </a:r>
            <a:r>
              <a:rPr lang="en-PH" i="1" dirty="0" smtClean="0"/>
              <a:t>A lot, </a:t>
            </a:r>
            <a:r>
              <a:rPr lang="en-PH" dirty="0" smtClean="0"/>
              <a:t>meaning a great deal, is </a:t>
            </a:r>
            <a:r>
              <a:rPr lang="en-PH" i="1" dirty="0" smtClean="0"/>
              <a:t>always </a:t>
            </a:r>
            <a:r>
              <a:rPr lang="en-PH" dirty="0" smtClean="0"/>
              <a:t>two words. It should not be confused with </a:t>
            </a:r>
            <a:r>
              <a:rPr lang="en-PH" i="1" dirty="0" smtClean="0"/>
              <a:t>allot</a:t>
            </a:r>
            <a:r>
              <a:rPr lang="en-PH" dirty="0" smtClean="0"/>
              <a:t>, which means to assign, portion, or ration out.</a:t>
            </a:r>
            <a:br>
              <a:rPr lang="en-PH" dirty="0" smtClean="0"/>
            </a:br>
            <a:r>
              <a:rPr lang="en-PH" b="1" dirty="0" smtClean="0"/>
              <a:t>4. a.</a:t>
            </a:r>
            <a:r>
              <a:rPr lang="en-PH" dirty="0" smtClean="0"/>
              <a:t/>
            </a:r>
            <a:br>
              <a:rPr lang="en-PH" dirty="0" smtClean="0"/>
            </a:br>
            <a:r>
              <a:rPr lang="en-PH" b="1" dirty="0" smtClean="0"/>
              <a:t>5. c.</a:t>
            </a:r>
            <a:r>
              <a:rPr lang="en-PH" dirty="0" smtClean="0"/>
              <a:t/>
            </a:r>
            <a:br>
              <a:rPr lang="en-PH" dirty="0" smtClean="0"/>
            </a:br>
            <a:r>
              <a:rPr lang="en-PH" dirty="0" smtClean="0"/>
              <a:t/>
            </a:r>
            <a:br>
              <a:rPr lang="en-PH" dirty="0" smtClean="0"/>
            </a:br>
            <a:endParaRPr lang="en-PH" dirty="0"/>
          </a:p>
        </p:txBody>
      </p:sp>
    </p:spTree>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Using Spelling Lists</a:t>
            </a:r>
            <a:endParaRPr lang="en-PH" dirty="0"/>
          </a:p>
        </p:txBody>
      </p:sp>
      <p:sp>
        <p:nvSpPr>
          <p:cNvPr id="3" name="Content Placeholder 2"/>
          <p:cNvSpPr>
            <a:spLocks noGrp="1"/>
          </p:cNvSpPr>
          <p:nvPr>
            <p:ph idx="1"/>
          </p:nvPr>
        </p:nvSpPr>
        <p:spPr/>
        <p:txBody>
          <a:bodyPr/>
          <a:lstStyle/>
          <a:p>
            <a:r>
              <a:rPr lang="en-PH" dirty="0" smtClean="0"/>
              <a:t>When you apply to take your Civil Service test, you may be given a list of spelling words to study. If so, here are some suggestions to make your studying a little easier and quicker.</a:t>
            </a:r>
            <a:br>
              <a:rPr lang="en-PH" dirty="0" smtClean="0"/>
            </a:br>
            <a:r>
              <a:rPr lang="en-PH" dirty="0" smtClean="0"/>
              <a:t/>
            </a:r>
            <a:br>
              <a:rPr lang="en-PH" dirty="0" smtClean="0"/>
            </a:br>
            <a:endParaRPr lang="en-PH" dirty="0"/>
          </a:p>
        </p:txBody>
      </p:sp>
    </p:spTree>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PH"/>
          </a:p>
        </p:txBody>
      </p:sp>
      <p:sp>
        <p:nvSpPr>
          <p:cNvPr id="3" name="Content Placeholder 2"/>
          <p:cNvSpPr>
            <a:spLocks noGrp="1"/>
          </p:cNvSpPr>
          <p:nvPr>
            <p:ph idx="1"/>
          </p:nvPr>
        </p:nvSpPr>
        <p:spPr/>
        <p:txBody>
          <a:bodyPr>
            <a:normAutofit fontScale="85000" lnSpcReduction="20000"/>
          </a:bodyPr>
          <a:lstStyle/>
          <a:p>
            <a:pPr>
              <a:buFont typeface="Calibri" pitchFamily="34" charset="0"/>
              <a:buChar char="˃"/>
            </a:pPr>
            <a:r>
              <a:rPr lang="en-PH" dirty="0" smtClean="0"/>
              <a:t>Cross out or discard any words that you already know for certain. Do not let them get in the way of the words you need to study.</a:t>
            </a:r>
          </a:p>
          <a:p>
            <a:pPr>
              <a:buFont typeface="Calibri" pitchFamily="34" charset="0"/>
              <a:buChar char="˃"/>
            </a:pPr>
            <a:r>
              <a:rPr lang="en-PH" dirty="0" smtClean="0"/>
              <a:t>Divide the list into groups to study. The groups can be bunched as three, five, or seven words. Consider making flash cards for the words that you find the most difficult.</a:t>
            </a:r>
          </a:p>
          <a:p>
            <a:pPr>
              <a:buFont typeface="Calibri" pitchFamily="34" charset="0"/>
              <a:buChar char="˃"/>
            </a:pPr>
            <a:r>
              <a:rPr lang="en-PH" dirty="0" smtClean="0"/>
              <a:t>Say the words as you read them. Spell them out in your mind so you can “hear” the spelling.</a:t>
            </a:r>
          </a:p>
          <a:p>
            <a:pPr>
              <a:buFont typeface="Calibri" pitchFamily="34" charset="0"/>
              <a:buChar char="˃"/>
            </a:pPr>
            <a:r>
              <a:rPr lang="en-PH" dirty="0" smtClean="0"/>
              <a:t>Highlight or circle the tricky elements in each word.</a:t>
            </a:r>
          </a:p>
          <a:p>
            <a:pPr>
              <a:buFont typeface="Calibri" pitchFamily="34" charset="0"/>
              <a:buChar char="˃"/>
            </a:pPr>
            <a:r>
              <a:rPr lang="en-PH" dirty="0" smtClean="0"/>
              <a:t>Quiz yourself and then check your spelling.</a:t>
            </a:r>
            <a:endParaRPr lang="en-PH" dirty="0"/>
          </a:p>
        </p:txBody>
      </p:sp>
    </p:spTree>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l="10000" t="24615" r="6667" b="27692"/>
          <a:stretch>
            <a:fillRect/>
          </a:stretch>
        </p:blipFill>
        <p:spPr bwMode="auto">
          <a:xfrm>
            <a:off x="25399" y="228600"/>
            <a:ext cx="9094839" cy="5638800"/>
          </a:xfrm>
          <a:prstGeom prst="rect">
            <a:avLst/>
          </a:prstGeom>
          <a:noFill/>
          <a:ln w="9525">
            <a:noFill/>
            <a:miter lim="800000"/>
            <a:headEnd/>
            <a:tailEnd/>
          </a:ln>
          <a:effectLst/>
        </p:spPr>
      </p:pic>
    </p:spTree>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l="21667" t="19231" r="13333" b="37692"/>
          <a:stretch>
            <a:fillRect/>
          </a:stretch>
        </p:blipFill>
        <p:spPr bwMode="auto">
          <a:xfrm>
            <a:off x="38100" y="152400"/>
            <a:ext cx="8991600" cy="6455508"/>
          </a:xfrm>
          <a:prstGeom prst="rect">
            <a:avLst/>
          </a:prstGeom>
          <a:noFill/>
          <a:ln w="9525">
            <a:solidFill>
              <a:schemeClr val="accent1"/>
            </a:solidFill>
            <a:miter lim="800000"/>
            <a:headEnd/>
            <a:tailEnd/>
          </a:ln>
          <a:effectLst/>
        </p:spPr>
      </p:pic>
    </p:spTree>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l="20141" t="23077" r="14167" b="30193"/>
          <a:stretch>
            <a:fillRect/>
          </a:stretch>
        </p:blipFill>
        <p:spPr bwMode="auto">
          <a:xfrm>
            <a:off x="457200" y="152400"/>
            <a:ext cx="8305800" cy="6400800"/>
          </a:xfrm>
          <a:prstGeom prst="rect">
            <a:avLst/>
          </a:prstGeom>
          <a:noFill/>
          <a:ln w="9525">
            <a:solidFill>
              <a:schemeClr val="accent1"/>
            </a:solidFill>
            <a:miter lim="800000"/>
            <a:headEnd/>
            <a:tailEnd/>
          </a:ln>
          <a:effectLst/>
        </p:spPr>
      </p:pic>
    </p:spTree>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PH" b="1" dirty="0" smtClean="0"/>
              <a:t>Homophones</a:t>
            </a:r>
            <a:endParaRPr lang="en-PH" b="1" dirty="0"/>
          </a:p>
        </p:txBody>
      </p:sp>
      <p:sp>
        <p:nvSpPr>
          <p:cNvPr id="4" name="Subtitle 3"/>
          <p:cNvSpPr>
            <a:spLocks noGrp="1"/>
          </p:cNvSpPr>
          <p:nvPr>
            <p:ph type="subTitle" idx="1"/>
          </p:nvPr>
        </p:nvSpPr>
        <p:spPr/>
        <p:txBody>
          <a:bodyPr/>
          <a:lstStyle/>
          <a:p>
            <a:endParaRPr lang="en-PH"/>
          </a:p>
        </p:txBody>
      </p:sp>
    </p:spTree>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PH"/>
          </a:p>
        </p:txBody>
      </p:sp>
      <p:sp>
        <p:nvSpPr>
          <p:cNvPr id="3" name="Content Placeholder 2"/>
          <p:cNvSpPr>
            <a:spLocks noGrp="1"/>
          </p:cNvSpPr>
          <p:nvPr>
            <p:ph idx="1"/>
          </p:nvPr>
        </p:nvSpPr>
        <p:spPr/>
        <p:txBody>
          <a:bodyPr/>
          <a:lstStyle/>
          <a:p>
            <a:r>
              <a:rPr lang="en-PH" dirty="0" smtClean="0"/>
              <a:t>Homophones are words that sound alike but have different meanings. The following lists some of the most common homophones for you to study. It is best to study the spellings and the definitions until you have each word memorized.</a:t>
            </a:r>
            <a:br>
              <a:rPr lang="en-PH" dirty="0" smtClean="0"/>
            </a:br>
            <a:r>
              <a:rPr lang="en-PH" dirty="0" smtClean="0"/>
              <a:t/>
            </a:r>
            <a:br>
              <a:rPr lang="en-PH" dirty="0" smtClean="0"/>
            </a:br>
            <a:endParaRPr lang="en-PH" dirty="0"/>
          </a:p>
        </p:txBody>
      </p:sp>
    </p:spTree>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77500" lnSpcReduction="20000"/>
          </a:bodyPr>
          <a:lstStyle/>
          <a:p>
            <a:pPr>
              <a:buNone/>
            </a:pPr>
            <a:r>
              <a:rPr lang="en-PH" b="1" dirty="0" smtClean="0"/>
              <a:t>ad</a:t>
            </a:r>
            <a:r>
              <a:rPr lang="en-PH" dirty="0" smtClean="0"/>
              <a:t>: a shortened form of advertisement</a:t>
            </a:r>
          </a:p>
          <a:p>
            <a:pPr>
              <a:buNone/>
            </a:pPr>
            <a:r>
              <a:rPr lang="en-PH" b="1" dirty="0" smtClean="0"/>
              <a:t>add</a:t>
            </a:r>
            <a:r>
              <a:rPr lang="en-PH" dirty="0" smtClean="0"/>
              <a:t>: to combine to form a sum</a:t>
            </a:r>
          </a:p>
          <a:p>
            <a:pPr>
              <a:buNone/>
            </a:pPr>
            <a:endParaRPr lang="en-PH" b="1" dirty="0" smtClean="0"/>
          </a:p>
          <a:p>
            <a:pPr>
              <a:buNone/>
            </a:pPr>
            <a:r>
              <a:rPr lang="en-PH" b="1" dirty="0" smtClean="0"/>
              <a:t>affect</a:t>
            </a:r>
            <a:r>
              <a:rPr lang="en-PH" dirty="0" smtClean="0"/>
              <a:t>: to influence</a:t>
            </a:r>
          </a:p>
          <a:p>
            <a:pPr>
              <a:buNone/>
            </a:pPr>
            <a:r>
              <a:rPr lang="en-PH" b="1" dirty="0" smtClean="0"/>
              <a:t>effect</a:t>
            </a:r>
            <a:r>
              <a:rPr lang="en-PH" dirty="0" smtClean="0"/>
              <a:t>: outcome or result</a:t>
            </a:r>
          </a:p>
          <a:p>
            <a:pPr>
              <a:buNone/>
            </a:pPr>
            <a:endParaRPr lang="en-PH" b="1" dirty="0" smtClean="0"/>
          </a:p>
          <a:p>
            <a:pPr>
              <a:buNone/>
            </a:pPr>
            <a:r>
              <a:rPr lang="en-PH" b="1" dirty="0" smtClean="0"/>
              <a:t>allowed</a:t>
            </a:r>
            <a:r>
              <a:rPr lang="en-PH" dirty="0" smtClean="0"/>
              <a:t>: permitted</a:t>
            </a:r>
          </a:p>
          <a:p>
            <a:pPr>
              <a:buNone/>
            </a:pPr>
            <a:r>
              <a:rPr lang="en-PH" b="1" dirty="0" smtClean="0"/>
              <a:t>aloud</a:t>
            </a:r>
            <a:r>
              <a:rPr lang="en-PH" dirty="0" smtClean="0"/>
              <a:t>: using a speaking voice</a:t>
            </a:r>
          </a:p>
          <a:p>
            <a:pPr>
              <a:buNone/>
            </a:pPr>
            <a:endParaRPr lang="en-PH" b="1" dirty="0" smtClean="0"/>
          </a:p>
          <a:p>
            <a:pPr>
              <a:buNone/>
            </a:pPr>
            <a:r>
              <a:rPr lang="en-PH" b="1" dirty="0" smtClean="0"/>
              <a:t>bare</a:t>
            </a:r>
            <a:r>
              <a:rPr lang="en-PH" dirty="0" smtClean="0"/>
              <a:t>: without covering</a:t>
            </a:r>
          </a:p>
          <a:p>
            <a:pPr>
              <a:buNone/>
            </a:pPr>
            <a:r>
              <a:rPr lang="en-PH" b="1" dirty="0" smtClean="0"/>
              <a:t>bear</a:t>
            </a:r>
            <a:r>
              <a:rPr lang="en-PH" dirty="0" smtClean="0"/>
              <a:t>: a large furry animal; to tolerate</a:t>
            </a:r>
          </a:p>
          <a:p>
            <a:pPr>
              <a:buNone/>
            </a:pPr>
            <a:endParaRPr lang="en-PH" b="1" dirty="0" smtClean="0"/>
          </a:p>
          <a:p>
            <a:pPr>
              <a:buNone/>
            </a:pPr>
            <a:r>
              <a:rPr lang="en-PH" b="1" dirty="0" smtClean="0"/>
              <a:t>board</a:t>
            </a:r>
            <a:r>
              <a:rPr lang="en-PH" dirty="0" smtClean="0"/>
              <a:t>: a group of people in charge; a piece of wood</a:t>
            </a:r>
          </a:p>
          <a:p>
            <a:pPr>
              <a:buNone/>
            </a:pPr>
            <a:r>
              <a:rPr lang="en-PH" b="1" dirty="0" smtClean="0"/>
              <a:t>bored</a:t>
            </a:r>
            <a:r>
              <a:rPr lang="en-PH" dirty="0" smtClean="0"/>
              <a:t>: to be tired of something</a:t>
            </a:r>
          </a:p>
          <a:p>
            <a:pPr>
              <a:buNone/>
            </a:pPr>
            <a:endParaRPr lang="en-PH" b="1" dirty="0" smtClean="0"/>
          </a:p>
          <a:p>
            <a:pPr>
              <a:buNone/>
            </a:pPr>
            <a:r>
              <a:rPr lang="en-PH" b="1" dirty="0" smtClean="0"/>
              <a:t>brake</a:t>
            </a:r>
            <a:r>
              <a:rPr lang="en-PH" dirty="0" smtClean="0"/>
              <a:t>: to slow or stop something</a:t>
            </a:r>
          </a:p>
          <a:p>
            <a:pPr>
              <a:buNone/>
            </a:pPr>
            <a:r>
              <a:rPr lang="en-PH" b="1" dirty="0" smtClean="0"/>
              <a:t>break</a:t>
            </a:r>
            <a:r>
              <a:rPr lang="en-PH" dirty="0" smtClean="0"/>
              <a:t>: to split or crack</a:t>
            </a:r>
            <a:endParaRPr lang="en-PH" dirty="0"/>
          </a:p>
        </p:txBody>
      </p:sp>
    </p:spTree>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a:buNone/>
            </a:pPr>
            <a:r>
              <a:rPr lang="en-PH" b="1" dirty="0" smtClean="0"/>
              <a:t>	build</a:t>
            </a:r>
            <a:r>
              <a:rPr lang="en-PH" dirty="0" smtClean="0"/>
              <a:t>: to construct</a:t>
            </a:r>
            <a:br>
              <a:rPr lang="en-PH" dirty="0" smtClean="0"/>
            </a:br>
            <a:r>
              <a:rPr lang="en-PH" b="1" dirty="0" smtClean="0"/>
              <a:t>billed</a:t>
            </a:r>
            <a:r>
              <a:rPr lang="en-PH" dirty="0" smtClean="0"/>
              <a:t>: presented a statement of costs</a:t>
            </a:r>
            <a:br>
              <a:rPr lang="en-PH" dirty="0" smtClean="0"/>
            </a:br>
            <a:endParaRPr lang="en-PH" dirty="0" smtClean="0"/>
          </a:p>
          <a:p>
            <a:pPr>
              <a:buNone/>
            </a:pPr>
            <a:r>
              <a:rPr lang="en-PH" b="1" dirty="0" smtClean="0"/>
              <a:t>	cite</a:t>
            </a:r>
            <a:r>
              <a:rPr lang="en-PH" dirty="0" smtClean="0"/>
              <a:t>: to quote as an authority or example</a:t>
            </a:r>
            <a:br>
              <a:rPr lang="en-PH" dirty="0" smtClean="0"/>
            </a:br>
            <a:r>
              <a:rPr lang="en-PH" b="1" dirty="0" smtClean="0"/>
              <a:t>sight</a:t>
            </a:r>
            <a:r>
              <a:rPr lang="en-PH" dirty="0" smtClean="0"/>
              <a:t>: ability to see; a scene</a:t>
            </a:r>
            <a:br>
              <a:rPr lang="en-PH" dirty="0" smtClean="0"/>
            </a:br>
            <a:r>
              <a:rPr lang="en-PH" b="1" dirty="0" smtClean="0"/>
              <a:t>site</a:t>
            </a:r>
            <a:r>
              <a:rPr lang="en-PH" dirty="0" smtClean="0"/>
              <a:t>: place or setting of something</a:t>
            </a:r>
            <a:br>
              <a:rPr lang="en-PH" dirty="0" smtClean="0"/>
            </a:br>
            <a:endParaRPr lang="en-PH" dirty="0" smtClean="0"/>
          </a:p>
          <a:p>
            <a:pPr>
              <a:buNone/>
            </a:pPr>
            <a:r>
              <a:rPr lang="en-PH" b="1" dirty="0" smtClean="0"/>
              <a:t>	council</a:t>
            </a:r>
            <a:r>
              <a:rPr lang="en-PH" dirty="0" smtClean="0"/>
              <a:t>: a group that advises</a:t>
            </a:r>
            <a:br>
              <a:rPr lang="en-PH" dirty="0" smtClean="0"/>
            </a:br>
            <a:r>
              <a:rPr lang="en-PH" b="1" dirty="0" smtClean="0"/>
              <a:t>counsel</a:t>
            </a:r>
            <a:r>
              <a:rPr lang="en-PH" dirty="0" smtClean="0"/>
              <a:t>: advice; to advise</a:t>
            </a:r>
            <a:br>
              <a:rPr lang="en-PH" dirty="0" smtClean="0"/>
            </a:br>
            <a:endParaRPr lang="en-PH" dirty="0" smtClean="0"/>
          </a:p>
          <a:p>
            <a:pPr>
              <a:buNone/>
            </a:pPr>
            <a:r>
              <a:rPr lang="en-PH" b="1" dirty="0" smtClean="0"/>
              <a:t>	dew</a:t>
            </a:r>
            <a:r>
              <a:rPr lang="en-PH" dirty="0" smtClean="0"/>
              <a:t>: moisture</a:t>
            </a:r>
            <a:br>
              <a:rPr lang="en-PH" dirty="0" smtClean="0"/>
            </a:br>
            <a:r>
              <a:rPr lang="en-PH" b="1" dirty="0" smtClean="0"/>
              <a:t>do</a:t>
            </a:r>
            <a:r>
              <a:rPr lang="en-PH" dirty="0" smtClean="0"/>
              <a:t>: to make or carry out</a:t>
            </a:r>
            <a:br>
              <a:rPr lang="en-PH" dirty="0" smtClean="0"/>
            </a:br>
            <a:r>
              <a:rPr lang="en-PH" b="1" dirty="0" smtClean="0"/>
              <a:t>due</a:t>
            </a:r>
            <a:r>
              <a:rPr lang="en-PH" dirty="0" smtClean="0"/>
              <a:t>: owed</a:t>
            </a:r>
            <a:endParaRPr lang="en-PH"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b="1" dirty="0" smtClean="0"/>
              <a:t>Answers</a:t>
            </a:r>
            <a:endParaRPr lang="en-PH" dirty="0"/>
          </a:p>
        </p:txBody>
      </p:sp>
      <p:sp>
        <p:nvSpPr>
          <p:cNvPr id="3" name="Content Placeholder 2"/>
          <p:cNvSpPr>
            <a:spLocks noGrp="1"/>
          </p:cNvSpPr>
          <p:nvPr>
            <p:ph idx="1"/>
          </p:nvPr>
        </p:nvSpPr>
        <p:spPr/>
        <p:txBody>
          <a:bodyPr>
            <a:normAutofit fontScale="85000" lnSpcReduction="20000"/>
          </a:bodyPr>
          <a:lstStyle/>
          <a:p>
            <a:pPr marL="514350" indent="-514350">
              <a:buFont typeface="+mj-lt"/>
              <a:buAutoNum type="arabicPeriod"/>
            </a:pPr>
            <a:r>
              <a:rPr lang="en-PH" b="1" dirty="0" smtClean="0"/>
              <a:t>b. </a:t>
            </a:r>
            <a:r>
              <a:rPr lang="en-PH" dirty="0" smtClean="0"/>
              <a:t>The prefix </a:t>
            </a:r>
            <a:r>
              <a:rPr lang="en-PH" b="1" i="1" dirty="0" smtClean="0"/>
              <a:t>pro</a:t>
            </a:r>
            <a:r>
              <a:rPr lang="en-PH" i="1" dirty="0" smtClean="0"/>
              <a:t>- </a:t>
            </a:r>
            <a:r>
              <a:rPr lang="en-PH" dirty="0" smtClean="0"/>
              <a:t>means </a:t>
            </a:r>
            <a:r>
              <a:rPr lang="en-PH" i="1" dirty="0" smtClean="0"/>
              <a:t>for</a:t>
            </a:r>
            <a:r>
              <a:rPr lang="en-PH" dirty="0" smtClean="0"/>
              <a:t>. If someone is </a:t>
            </a:r>
            <a:r>
              <a:rPr lang="en-PH" i="1" dirty="0" smtClean="0"/>
              <a:t>proactive</a:t>
            </a:r>
            <a:r>
              <a:rPr lang="en-PH" dirty="0" smtClean="0"/>
              <a:t>, they are forward thinking and take action or initiative to make things happen.</a:t>
            </a:r>
          </a:p>
          <a:p>
            <a:pPr marL="514350" indent="-514350">
              <a:buFont typeface="+mj-lt"/>
              <a:buAutoNum type="arabicPeriod"/>
            </a:pPr>
            <a:r>
              <a:rPr lang="en-PH" b="1" dirty="0" smtClean="0"/>
              <a:t>d. </a:t>
            </a:r>
            <a:r>
              <a:rPr lang="en-PH" dirty="0" smtClean="0"/>
              <a:t>The word root </a:t>
            </a:r>
            <a:r>
              <a:rPr lang="en-PH" b="1" i="1" dirty="0" smtClean="0"/>
              <a:t>scribe</a:t>
            </a:r>
            <a:r>
              <a:rPr lang="en-PH" i="1" dirty="0" smtClean="0"/>
              <a:t> </a:t>
            </a:r>
            <a:r>
              <a:rPr lang="en-PH" dirty="0" smtClean="0"/>
              <a:t>means to </a:t>
            </a:r>
            <a:r>
              <a:rPr lang="en-PH" i="1" dirty="0" smtClean="0"/>
              <a:t>write</a:t>
            </a:r>
            <a:r>
              <a:rPr lang="en-PH" dirty="0" smtClean="0"/>
              <a:t>; to engrave on a surface.</a:t>
            </a:r>
          </a:p>
          <a:p>
            <a:pPr marL="514350" indent="-514350">
              <a:buFont typeface="+mj-lt"/>
              <a:buAutoNum type="arabicPeriod"/>
            </a:pPr>
            <a:r>
              <a:rPr lang="en-PH" b="1" dirty="0" smtClean="0"/>
              <a:t>a. </a:t>
            </a:r>
            <a:r>
              <a:rPr lang="en-PH" dirty="0" smtClean="0"/>
              <a:t>The prefix </a:t>
            </a:r>
            <a:r>
              <a:rPr lang="en-PH" b="1" i="1" dirty="0" smtClean="0"/>
              <a:t>con</a:t>
            </a:r>
            <a:r>
              <a:rPr lang="en-PH" i="1" dirty="0" smtClean="0"/>
              <a:t>- </a:t>
            </a:r>
            <a:r>
              <a:rPr lang="en-PH" dirty="0" smtClean="0"/>
              <a:t>means to be together with. A </a:t>
            </a:r>
            <a:r>
              <a:rPr lang="en-PH" i="1" dirty="0" smtClean="0"/>
              <a:t>congregation </a:t>
            </a:r>
            <a:r>
              <a:rPr lang="en-PH" dirty="0" smtClean="0"/>
              <a:t>would gather together with each other.</a:t>
            </a:r>
          </a:p>
          <a:p>
            <a:pPr marL="514350" indent="-514350">
              <a:buFont typeface="+mj-lt"/>
              <a:buAutoNum type="arabicPeriod"/>
            </a:pPr>
            <a:r>
              <a:rPr lang="en-PH" b="1" dirty="0" smtClean="0"/>
              <a:t>c. </a:t>
            </a:r>
            <a:r>
              <a:rPr lang="en-PH" dirty="0" smtClean="0"/>
              <a:t>The suffix -</a:t>
            </a:r>
            <a:r>
              <a:rPr lang="en-PH" b="1" i="1" dirty="0" err="1" smtClean="0"/>
              <a:t>ology</a:t>
            </a:r>
            <a:r>
              <a:rPr lang="en-PH" i="1" dirty="0" smtClean="0"/>
              <a:t> </a:t>
            </a:r>
            <a:r>
              <a:rPr lang="en-PH" dirty="0" smtClean="0"/>
              <a:t>means the study of. </a:t>
            </a:r>
            <a:r>
              <a:rPr lang="en-PH" i="1" dirty="0" smtClean="0"/>
              <a:t>Etymology </a:t>
            </a:r>
            <a:r>
              <a:rPr lang="en-PH" dirty="0" smtClean="0"/>
              <a:t>is the study of word origins.</a:t>
            </a:r>
          </a:p>
          <a:p>
            <a:pPr marL="514350" indent="-514350">
              <a:buFont typeface="+mj-lt"/>
              <a:buAutoNum type="arabicPeriod"/>
            </a:pPr>
            <a:r>
              <a:rPr lang="en-PH" b="1" dirty="0" smtClean="0"/>
              <a:t>a. </a:t>
            </a:r>
            <a:r>
              <a:rPr lang="en-PH" dirty="0" smtClean="0"/>
              <a:t>The suffix -</a:t>
            </a:r>
            <a:r>
              <a:rPr lang="en-PH" b="1" i="1" dirty="0" err="1" smtClean="0"/>
              <a:t>dom</a:t>
            </a:r>
            <a:r>
              <a:rPr lang="en-PH" i="1" dirty="0" smtClean="0"/>
              <a:t> </a:t>
            </a:r>
            <a:r>
              <a:rPr lang="en-PH" dirty="0" smtClean="0"/>
              <a:t>is a state of being. Someone who has </a:t>
            </a:r>
            <a:r>
              <a:rPr lang="en-PH" i="1" dirty="0" smtClean="0"/>
              <a:t>wisdom </a:t>
            </a:r>
            <a:r>
              <a:rPr lang="en-PH" dirty="0" smtClean="0"/>
              <a:t>is someone who is wise enough to discern or judge what is right, true, or lasting.</a:t>
            </a:r>
            <a:endParaRPr lang="en-PH" dirty="0"/>
          </a:p>
        </p:txBody>
      </p:sp>
    </p:spTree>
  </p:cSld>
  <p:clrMapOvr>
    <a:masterClrMapping/>
  </p:clrMapOvr>
  <p:timing>
    <p:tnLst>
      <p:par>
        <p:cTn id="1" dur="indefinite" restart="never" nodeType="tmRoot"/>
      </p:par>
    </p:tnLst>
  </p:timing>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a:buNone/>
            </a:pPr>
            <a:r>
              <a:rPr lang="en-PH" b="1" dirty="0" smtClean="0"/>
              <a:t>fair</a:t>
            </a:r>
            <a:r>
              <a:rPr lang="en-PH" dirty="0" smtClean="0"/>
              <a:t>: consistent with the rules; having a pleasing appearance; moderately good</a:t>
            </a:r>
          </a:p>
          <a:p>
            <a:pPr>
              <a:buNone/>
            </a:pPr>
            <a:r>
              <a:rPr lang="en-PH" b="1" dirty="0" smtClean="0"/>
              <a:t>fare</a:t>
            </a:r>
            <a:r>
              <a:rPr lang="en-PH" dirty="0" smtClean="0"/>
              <a:t>: transportation charge; food and drink; to get along</a:t>
            </a:r>
            <a:br>
              <a:rPr lang="en-PH" dirty="0" smtClean="0"/>
            </a:br>
            <a:endParaRPr lang="en-PH" dirty="0" smtClean="0"/>
          </a:p>
          <a:p>
            <a:pPr>
              <a:buNone/>
            </a:pPr>
            <a:r>
              <a:rPr lang="en-PH" b="1" dirty="0" smtClean="0"/>
              <a:t>for</a:t>
            </a:r>
            <a:r>
              <a:rPr lang="en-PH" dirty="0" smtClean="0"/>
              <a:t>: because of or directed to</a:t>
            </a:r>
          </a:p>
          <a:p>
            <a:pPr>
              <a:buNone/>
            </a:pPr>
            <a:r>
              <a:rPr lang="en-PH" b="1" dirty="0" smtClean="0"/>
              <a:t>fore</a:t>
            </a:r>
            <a:r>
              <a:rPr lang="en-PH" dirty="0" smtClean="0"/>
              <a:t>: located at or toward the front</a:t>
            </a:r>
          </a:p>
          <a:p>
            <a:pPr>
              <a:buNone/>
            </a:pPr>
            <a:r>
              <a:rPr lang="en-PH" b="1" dirty="0" smtClean="0"/>
              <a:t>Four</a:t>
            </a:r>
            <a:r>
              <a:rPr lang="en-PH" dirty="0" smtClean="0"/>
              <a:t>: the number between three and five</a:t>
            </a:r>
          </a:p>
          <a:p>
            <a:pPr>
              <a:buNone/>
            </a:pPr>
            <a:endParaRPr lang="en-PH" b="1" dirty="0" smtClean="0"/>
          </a:p>
          <a:p>
            <a:pPr>
              <a:buNone/>
            </a:pPr>
            <a:r>
              <a:rPr lang="en-PH" b="1" dirty="0" smtClean="0"/>
              <a:t>grate</a:t>
            </a:r>
            <a:r>
              <a:rPr lang="en-PH" dirty="0" smtClean="0"/>
              <a:t>: reduce to fragments; make a harsh, grinding sound; irritate or annoy</a:t>
            </a:r>
          </a:p>
          <a:p>
            <a:pPr>
              <a:buNone/>
            </a:pPr>
            <a:r>
              <a:rPr lang="en-PH" b="1" dirty="0" smtClean="0"/>
              <a:t>great</a:t>
            </a:r>
            <a:r>
              <a:rPr lang="en-PH" dirty="0" smtClean="0"/>
              <a:t>: very large in size</a:t>
            </a:r>
            <a:endParaRPr lang="en-PH" dirty="0"/>
          </a:p>
        </p:txBody>
      </p:sp>
    </p:spTree>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a:buNone/>
            </a:pPr>
            <a:r>
              <a:rPr lang="en-PH" b="1" dirty="0" smtClean="0"/>
              <a:t>	hear</a:t>
            </a:r>
            <a:r>
              <a:rPr lang="en-PH" dirty="0" smtClean="0"/>
              <a:t>: to listen to</a:t>
            </a:r>
            <a:br>
              <a:rPr lang="en-PH" dirty="0" smtClean="0"/>
            </a:br>
            <a:r>
              <a:rPr lang="en-PH" b="1" dirty="0" smtClean="0"/>
              <a:t>here</a:t>
            </a:r>
            <a:r>
              <a:rPr lang="en-PH" dirty="0" smtClean="0"/>
              <a:t>: a specific place</a:t>
            </a:r>
            <a:br>
              <a:rPr lang="en-PH" dirty="0" smtClean="0"/>
            </a:br>
            <a:r>
              <a:rPr lang="en-PH" b="1" dirty="0" smtClean="0"/>
              <a:t>heard</a:t>
            </a:r>
            <a:r>
              <a:rPr lang="en-PH" dirty="0" smtClean="0"/>
              <a:t>: the past tense of </a:t>
            </a:r>
            <a:r>
              <a:rPr lang="en-PH" i="1" dirty="0" smtClean="0"/>
              <a:t>hear</a:t>
            </a:r>
            <a:r>
              <a:rPr lang="en-PH" dirty="0" smtClean="0"/>
              <a:t/>
            </a:r>
            <a:br>
              <a:rPr lang="en-PH" dirty="0" smtClean="0"/>
            </a:br>
            <a:r>
              <a:rPr lang="en-PH" b="1" dirty="0" smtClean="0"/>
              <a:t>herd</a:t>
            </a:r>
            <a:r>
              <a:rPr lang="en-PH" dirty="0" smtClean="0"/>
              <a:t>: a large group of animals</a:t>
            </a:r>
            <a:br>
              <a:rPr lang="en-PH" dirty="0" smtClean="0"/>
            </a:br>
            <a:endParaRPr lang="en-PH" dirty="0" smtClean="0"/>
          </a:p>
          <a:p>
            <a:pPr>
              <a:buNone/>
            </a:pPr>
            <a:r>
              <a:rPr lang="en-PH" b="1" dirty="0" smtClean="0"/>
              <a:t>	hole</a:t>
            </a:r>
            <a:r>
              <a:rPr lang="en-PH" dirty="0" smtClean="0"/>
              <a:t>: an opening</a:t>
            </a:r>
            <a:br>
              <a:rPr lang="en-PH" dirty="0" smtClean="0"/>
            </a:br>
            <a:r>
              <a:rPr lang="en-PH" b="1" dirty="0" smtClean="0"/>
              <a:t>whole</a:t>
            </a:r>
            <a:r>
              <a:rPr lang="en-PH" dirty="0" smtClean="0"/>
              <a:t>: entire or complete</a:t>
            </a:r>
            <a:br>
              <a:rPr lang="en-PH" dirty="0" smtClean="0"/>
            </a:br>
            <a:endParaRPr lang="en-PH" dirty="0" smtClean="0"/>
          </a:p>
          <a:p>
            <a:pPr>
              <a:buNone/>
            </a:pPr>
            <a:r>
              <a:rPr lang="en-PH" b="1" dirty="0" smtClean="0"/>
              <a:t>	hour</a:t>
            </a:r>
            <a:r>
              <a:rPr lang="en-PH" dirty="0" smtClean="0"/>
              <a:t>: sixty minutes</a:t>
            </a:r>
            <a:br>
              <a:rPr lang="en-PH" dirty="0" smtClean="0"/>
            </a:br>
            <a:r>
              <a:rPr lang="en-PH" b="1" dirty="0" smtClean="0"/>
              <a:t>our</a:t>
            </a:r>
            <a:r>
              <a:rPr lang="en-PH" dirty="0" smtClean="0"/>
              <a:t>: a pronoun showing possession</a:t>
            </a:r>
            <a:br>
              <a:rPr lang="en-PH" dirty="0" smtClean="0"/>
            </a:br>
            <a:r>
              <a:rPr lang="en-PH" dirty="0" smtClean="0"/>
              <a:t>	</a:t>
            </a:r>
          </a:p>
          <a:p>
            <a:pPr>
              <a:buNone/>
            </a:pPr>
            <a:r>
              <a:rPr lang="en-PH" b="1" dirty="0" smtClean="0"/>
              <a:t>	knew</a:t>
            </a:r>
            <a:r>
              <a:rPr lang="en-PH" dirty="0" smtClean="0"/>
              <a:t>: past tense of </a:t>
            </a:r>
            <a:r>
              <a:rPr lang="en-PH" i="1" dirty="0" smtClean="0"/>
              <a:t>know</a:t>
            </a:r>
            <a:r>
              <a:rPr lang="en-PH" dirty="0" smtClean="0"/>
              <a:t/>
            </a:r>
            <a:br>
              <a:rPr lang="en-PH" dirty="0" smtClean="0"/>
            </a:br>
            <a:r>
              <a:rPr lang="en-PH" b="1" dirty="0" smtClean="0"/>
              <a:t>new</a:t>
            </a:r>
            <a:r>
              <a:rPr lang="en-PH" dirty="0" smtClean="0"/>
              <a:t>: recent</a:t>
            </a:r>
            <a:endParaRPr lang="en-PH" dirty="0"/>
          </a:p>
        </p:txBody>
      </p:sp>
    </p:spTree>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a:buNone/>
            </a:pPr>
            <a:r>
              <a:rPr lang="en-PH" b="1" dirty="0" smtClean="0"/>
              <a:t>	know</a:t>
            </a:r>
            <a:r>
              <a:rPr lang="en-PH" dirty="0" smtClean="0"/>
              <a:t>: to understand</a:t>
            </a:r>
            <a:br>
              <a:rPr lang="en-PH" dirty="0" smtClean="0"/>
            </a:br>
            <a:r>
              <a:rPr lang="en-PH" b="1" dirty="0" smtClean="0"/>
              <a:t>no</a:t>
            </a:r>
            <a:r>
              <a:rPr lang="en-PH" dirty="0" smtClean="0"/>
              <a:t>: not permitted</a:t>
            </a:r>
            <a:br>
              <a:rPr lang="en-PH" dirty="0" smtClean="0"/>
            </a:br>
            <a:endParaRPr lang="en-PH" dirty="0" smtClean="0"/>
          </a:p>
          <a:p>
            <a:pPr>
              <a:buNone/>
            </a:pPr>
            <a:r>
              <a:rPr lang="en-PH" b="1" dirty="0" smtClean="0"/>
              <a:t>	lead</a:t>
            </a:r>
            <a:r>
              <a:rPr lang="en-PH" dirty="0" smtClean="0"/>
              <a:t>: first or foremost position; a margin; information pointing toward a clue; to bring or guide</a:t>
            </a:r>
            <a:br>
              <a:rPr lang="en-PH" dirty="0" smtClean="0"/>
            </a:br>
            <a:r>
              <a:rPr lang="en-PH" b="1" dirty="0" smtClean="0"/>
              <a:t>led</a:t>
            </a:r>
            <a:r>
              <a:rPr lang="en-PH" dirty="0" smtClean="0"/>
              <a:t>: past tense of </a:t>
            </a:r>
            <a:r>
              <a:rPr lang="en-PH" i="1" dirty="0" smtClean="0"/>
              <a:t>lead</a:t>
            </a:r>
            <a:r>
              <a:rPr lang="en-PH" dirty="0" smtClean="0"/>
              <a:t/>
            </a:r>
            <a:br>
              <a:rPr lang="en-PH" dirty="0" smtClean="0"/>
            </a:br>
            <a:endParaRPr lang="en-PH" dirty="0" smtClean="0"/>
          </a:p>
          <a:p>
            <a:pPr>
              <a:buNone/>
            </a:pPr>
            <a:r>
              <a:rPr lang="en-PH" b="1" dirty="0" smtClean="0"/>
              <a:t>	leased</a:t>
            </a:r>
            <a:r>
              <a:rPr lang="en-PH" dirty="0" smtClean="0"/>
              <a:t>: rented for a specific time period</a:t>
            </a:r>
            <a:br>
              <a:rPr lang="en-PH" dirty="0" smtClean="0"/>
            </a:br>
            <a:r>
              <a:rPr lang="en-PH" b="1" dirty="0" smtClean="0"/>
              <a:t>least</a:t>
            </a:r>
            <a:r>
              <a:rPr lang="en-PH" dirty="0" smtClean="0"/>
              <a:t>: lowest in importance or rank</a:t>
            </a:r>
            <a:br>
              <a:rPr lang="en-PH" dirty="0" smtClean="0"/>
            </a:br>
            <a:endParaRPr lang="en-PH" dirty="0" smtClean="0"/>
          </a:p>
          <a:p>
            <a:pPr>
              <a:buNone/>
            </a:pPr>
            <a:r>
              <a:rPr lang="en-PH" b="1" dirty="0" smtClean="0"/>
              <a:t>	lessen</a:t>
            </a:r>
            <a:r>
              <a:rPr lang="en-PH" dirty="0" smtClean="0"/>
              <a:t>: made fewer in amount or quantity</a:t>
            </a:r>
            <a:br>
              <a:rPr lang="en-PH" dirty="0" smtClean="0"/>
            </a:br>
            <a:r>
              <a:rPr lang="en-PH" b="1" dirty="0" smtClean="0"/>
              <a:t>lesson</a:t>
            </a:r>
            <a:r>
              <a:rPr lang="en-PH" dirty="0" smtClean="0"/>
              <a:t>: exercise in which something is learned</a:t>
            </a:r>
            <a:endParaRPr lang="en-PH" dirty="0"/>
          </a:p>
        </p:txBody>
      </p:sp>
    </p:spTree>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a:buNone/>
            </a:pPr>
            <a:r>
              <a:rPr lang="en-PH" b="1" dirty="0" smtClean="0"/>
              <a:t>	made</a:t>
            </a:r>
            <a:r>
              <a:rPr lang="en-PH" dirty="0" smtClean="0"/>
              <a:t>: past tense of </a:t>
            </a:r>
            <a:r>
              <a:rPr lang="en-PH" i="1" dirty="0" smtClean="0"/>
              <a:t>make</a:t>
            </a:r>
            <a:r>
              <a:rPr lang="en-PH" dirty="0" smtClean="0"/>
              <a:t/>
            </a:r>
            <a:br>
              <a:rPr lang="en-PH" dirty="0" smtClean="0"/>
            </a:br>
            <a:r>
              <a:rPr lang="en-PH" b="1" dirty="0" smtClean="0"/>
              <a:t>maid</a:t>
            </a:r>
            <a:r>
              <a:rPr lang="en-PH" dirty="0" smtClean="0"/>
              <a:t>: a female servant</a:t>
            </a:r>
            <a:br>
              <a:rPr lang="en-PH" dirty="0" smtClean="0"/>
            </a:br>
            <a:endParaRPr lang="en-PH" dirty="0" smtClean="0"/>
          </a:p>
          <a:p>
            <a:pPr>
              <a:buNone/>
            </a:pPr>
            <a:r>
              <a:rPr lang="en-PH" b="1" dirty="0" smtClean="0"/>
              <a:t>	meat</a:t>
            </a:r>
            <a:r>
              <a:rPr lang="en-PH" dirty="0" smtClean="0"/>
              <a:t>: the edible part of an animal</a:t>
            </a:r>
            <a:br>
              <a:rPr lang="en-PH" dirty="0" smtClean="0"/>
            </a:br>
            <a:r>
              <a:rPr lang="en-PH" b="1" dirty="0" smtClean="0"/>
              <a:t>meet</a:t>
            </a:r>
            <a:r>
              <a:rPr lang="en-PH" dirty="0" smtClean="0"/>
              <a:t>: come together</a:t>
            </a:r>
            <a:br>
              <a:rPr lang="en-PH" dirty="0" smtClean="0"/>
            </a:br>
            <a:endParaRPr lang="en-PH" dirty="0" smtClean="0"/>
          </a:p>
          <a:p>
            <a:pPr>
              <a:buNone/>
            </a:pPr>
            <a:r>
              <a:rPr lang="en-PH" b="1" dirty="0" smtClean="0"/>
              <a:t>	passed</a:t>
            </a:r>
            <a:r>
              <a:rPr lang="en-PH" dirty="0" smtClean="0"/>
              <a:t>: approved</a:t>
            </a:r>
            <a:br>
              <a:rPr lang="en-PH" dirty="0" smtClean="0"/>
            </a:br>
            <a:r>
              <a:rPr lang="en-PH" b="1" dirty="0" smtClean="0"/>
              <a:t>past</a:t>
            </a:r>
            <a:r>
              <a:rPr lang="en-PH" dirty="0" smtClean="0"/>
              <a:t>: previous, beforehand</a:t>
            </a:r>
            <a:br>
              <a:rPr lang="en-PH" dirty="0" smtClean="0"/>
            </a:br>
            <a:endParaRPr lang="en-PH" dirty="0" smtClean="0"/>
          </a:p>
          <a:p>
            <a:pPr>
              <a:buNone/>
            </a:pPr>
            <a:r>
              <a:rPr lang="en-PH" b="1" dirty="0" smtClean="0"/>
              <a:t>	peace</a:t>
            </a:r>
            <a:r>
              <a:rPr lang="en-PH" dirty="0" smtClean="0"/>
              <a:t>: free from war</a:t>
            </a:r>
            <a:br>
              <a:rPr lang="en-PH" dirty="0" smtClean="0"/>
            </a:br>
            <a:r>
              <a:rPr lang="en-PH" b="1" dirty="0" smtClean="0"/>
              <a:t>piece</a:t>
            </a:r>
            <a:r>
              <a:rPr lang="en-PH" dirty="0" smtClean="0"/>
              <a:t>: a part of something</a:t>
            </a:r>
            <a:endParaRPr lang="en-PH" dirty="0"/>
          </a:p>
        </p:txBody>
      </p:sp>
    </p:spTree>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lnSpcReduction="10000"/>
          </a:bodyPr>
          <a:lstStyle/>
          <a:p>
            <a:pPr>
              <a:buNone/>
            </a:pPr>
            <a:r>
              <a:rPr lang="en-PH" b="1" dirty="0" smtClean="0"/>
              <a:t>	plain</a:t>
            </a:r>
            <a:r>
              <a:rPr lang="en-PH" dirty="0" smtClean="0"/>
              <a:t>: level area; undecorated; clearly seen</a:t>
            </a:r>
            <a:br>
              <a:rPr lang="en-PH" dirty="0" smtClean="0"/>
            </a:br>
            <a:r>
              <a:rPr lang="en-PH" b="1" dirty="0" smtClean="0"/>
              <a:t>plane</a:t>
            </a:r>
            <a:r>
              <a:rPr lang="en-PH" dirty="0" smtClean="0"/>
              <a:t>: flat and even; a tool used to smooth wood; a shortened form of </a:t>
            </a:r>
            <a:r>
              <a:rPr lang="en-PH" i="1" dirty="0" smtClean="0"/>
              <a:t>airplane</a:t>
            </a:r>
            <a:r>
              <a:rPr lang="en-PH" dirty="0" smtClean="0"/>
              <a:t/>
            </a:r>
            <a:br>
              <a:rPr lang="en-PH" dirty="0" smtClean="0"/>
            </a:br>
            <a:endParaRPr lang="en-PH" dirty="0" smtClean="0"/>
          </a:p>
          <a:p>
            <a:pPr>
              <a:buNone/>
            </a:pPr>
            <a:r>
              <a:rPr lang="en-PH" b="1" dirty="0" smtClean="0"/>
              <a:t>	rain</a:t>
            </a:r>
            <a:r>
              <a:rPr lang="en-PH" dirty="0" smtClean="0"/>
              <a:t>: water falling in drops</a:t>
            </a:r>
            <a:br>
              <a:rPr lang="en-PH" dirty="0" smtClean="0"/>
            </a:br>
            <a:r>
              <a:rPr lang="en-PH" b="1" dirty="0" smtClean="0"/>
              <a:t>reign</a:t>
            </a:r>
            <a:r>
              <a:rPr lang="en-PH" dirty="0" smtClean="0"/>
              <a:t>: period during which a monarch rules</a:t>
            </a:r>
          </a:p>
          <a:p>
            <a:pPr>
              <a:buNone/>
            </a:pPr>
            <a:r>
              <a:rPr lang="en-PH" b="1" dirty="0" smtClean="0"/>
              <a:t>	right</a:t>
            </a:r>
            <a:r>
              <a:rPr lang="en-PH" dirty="0" smtClean="0"/>
              <a:t>: correct or proper</a:t>
            </a:r>
            <a:br>
              <a:rPr lang="en-PH" dirty="0" smtClean="0"/>
            </a:br>
            <a:r>
              <a:rPr lang="en-PH" b="1" dirty="0" smtClean="0"/>
              <a:t>rite</a:t>
            </a:r>
            <a:r>
              <a:rPr lang="en-PH" dirty="0" smtClean="0"/>
              <a:t>: a ritual or ceremony</a:t>
            </a:r>
            <a:br>
              <a:rPr lang="en-PH" dirty="0" smtClean="0"/>
            </a:br>
            <a:r>
              <a:rPr lang="en-PH" b="1" dirty="0" smtClean="0"/>
              <a:t>write</a:t>
            </a:r>
            <a:r>
              <a:rPr lang="en-PH" dirty="0" smtClean="0"/>
              <a:t>: to record in print</a:t>
            </a:r>
            <a:br>
              <a:rPr lang="en-PH" dirty="0" smtClean="0"/>
            </a:br>
            <a:endParaRPr lang="en-PH" dirty="0" smtClean="0"/>
          </a:p>
          <a:p>
            <a:pPr>
              <a:buNone/>
            </a:pPr>
            <a:r>
              <a:rPr lang="en-PH" b="1" dirty="0" smtClean="0"/>
              <a:t>	role</a:t>
            </a:r>
            <a:r>
              <a:rPr lang="en-PH" dirty="0" smtClean="0"/>
              <a:t>: function or position; character or part played by a performer</a:t>
            </a:r>
            <a:br>
              <a:rPr lang="en-PH" dirty="0" smtClean="0"/>
            </a:br>
            <a:r>
              <a:rPr lang="en-PH" b="1" dirty="0" smtClean="0"/>
              <a:t>roll</a:t>
            </a:r>
            <a:r>
              <a:rPr lang="en-PH" dirty="0" smtClean="0"/>
              <a:t>: to move forward by turning over </a:t>
            </a:r>
            <a:br>
              <a:rPr lang="en-PH" dirty="0" smtClean="0"/>
            </a:br>
            <a:endParaRPr lang="en-PH" dirty="0"/>
          </a:p>
        </p:txBody>
      </p:sp>
    </p:spTree>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a:buNone/>
            </a:pPr>
            <a:r>
              <a:rPr lang="en-PH" b="1" dirty="0" smtClean="0"/>
              <a:t>	scene</a:t>
            </a:r>
            <a:r>
              <a:rPr lang="en-PH" dirty="0" smtClean="0"/>
              <a:t>: the place something happens</a:t>
            </a:r>
            <a:br>
              <a:rPr lang="en-PH" dirty="0" smtClean="0"/>
            </a:br>
            <a:r>
              <a:rPr lang="en-PH" b="1" dirty="0" smtClean="0"/>
              <a:t>seen</a:t>
            </a:r>
            <a:r>
              <a:rPr lang="en-PH" dirty="0" smtClean="0"/>
              <a:t>: part of the verb </a:t>
            </a:r>
            <a:r>
              <a:rPr lang="en-PH" i="1" dirty="0" smtClean="0"/>
              <a:t>see</a:t>
            </a:r>
            <a:r>
              <a:rPr lang="en-PH" dirty="0" smtClean="0"/>
              <a:t/>
            </a:r>
            <a:br>
              <a:rPr lang="en-PH" dirty="0" smtClean="0"/>
            </a:br>
            <a:endParaRPr lang="en-PH" dirty="0" smtClean="0"/>
          </a:p>
          <a:p>
            <a:pPr>
              <a:buNone/>
            </a:pPr>
            <a:r>
              <a:rPr lang="en-PH" b="1" dirty="0" smtClean="0"/>
              <a:t>	soar</a:t>
            </a:r>
            <a:r>
              <a:rPr lang="en-PH" dirty="0" smtClean="0"/>
              <a:t>: to fly or rise high into the air</a:t>
            </a:r>
            <a:br>
              <a:rPr lang="en-PH" dirty="0" smtClean="0"/>
            </a:br>
            <a:r>
              <a:rPr lang="en-PH" b="1" dirty="0" smtClean="0"/>
              <a:t>sore</a:t>
            </a:r>
            <a:r>
              <a:rPr lang="en-PH" dirty="0" smtClean="0"/>
              <a:t>: painful</a:t>
            </a:r>
            <a:br>
              <a:rPr lang="en-PH" dirty="0" smtClean="0"/>
            </a:br>
            <a:endParaRPr lang="en-PH" dirty="0" smtClean="0"/>
          </a:p>
          <a:p>
            <a:pPr>
              <a:buNone/>
            </a:pPr>
            <a:r>
              <a:rPr lang="en-PH" b="1" dirty="0" smtClean="0"/>
              <a:t>	stair</a:t>
            </a:r>
            <a:r>
              <a:rPr lang="en-PH" dirty="0" smtClean="0"/>
              <a:t>: part of a flight of steps</a:t>
            </a:r>
            <a:br>
              <a:rPr lang="en-PH" dirty="0" smtClean="0"/>
            </a:br>
            <a:r>
              <a:rPr lang="en-PH" b="1" dirty="0" smtClean="0"/>
              <a:t>stare</a:t>
            </a:r>
            <a:r>
              <a:rPr lang="en-PH" dirty="0" smtClean="0"/>
              <a:t>: to look directly and fixedly</a:t>
            </a:r>
            <a:br>
              <a:rPr lang="en-PH" dirty="0" smtClean="0"/>
            </a:br>
            <a:endParaRPr lang="en-PH" dirty="0" smtClean="0"/>
          </a:p>
          <a:p>
            <a:pPr>
              <a:buNone/>
            </a:pPr>
            <a:r>
              <a:rPr lang="en-PH" b="1" dirty="0" smtClean="0"/>
              <a:t>	sweet</a:t>
            </a:r>
            <a:r>
              <a:rPr lang="en-PH" dirty="0" smtClean="0"/>
              <a:t>: having a sugary taste</a:t>
            </a:r>
            <a:br>
              <a:rPr lang="en-PH" dirty="0" smtClean="0"/>
            </a:br>
            <a:r>
              <a:rPr lang="en-PH" b="1" dirty="0" smtClean="0"/>
              <a:t>suite</a:t>
            </a:r>
            <a:r>
              <a:rPr lang="en-PH" dirty="0" smtClean="0"/>
              <a:t>: series of connected rooms</a:t>
            </a:r>
            <a:br>
              <a:rPr lang="en-PH" dirty="0" smtClean="0"/>
            </a:br>
            <a:r>
              <a:rPr lang="en-PH" dirty="0" smtClean="0"/>
              <a:t/>
            </a:r>
            <a:br>
              <a:rPr lang="en-PH" dirty="0" smtClean="0"/>
            </a:br>
            <a:endParaRPr lang="en-PH" dirty="0"/>
          </a:p>
        </p:txBody>
      </p:sp>
    </p:spTree>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lnSpcReduction="10000"/>
          </a:bodyPr>
          <a:lstStyle/>
          <a:p>
            <a:pPr>
              <a:buNone/>
            </a:pPr>
            <a:r>
              <a:rPr lang="en-PH" b="1" dirty="0" smtClean="0"/>
              <a:t>	their</a:t>
            </a:r>
            <a:r>
              <a:rPr lang="en-PH" dirty="0" smtClean="0"/>
              <a:t>: ownership of something</a:t>
            </a:r>
            <a:br>
              <a:rPr lang="en-PH" dirty="0" smtClean="0"/>
            </a:br>
            <a:r>
              <a:rPr lang="en-PH" b="1" dirty="0" smtClean="0"/>
              <a:t>there</a:t>
            </a:r>
            <a:r>
              <a:rPr lang="en-PH" dirty="0" smtClean="0"/>
              <a:t>: a place</a:t>
            </a:r>
            <a:br>
              <a:rPr lang="en-PH" dirty="0" smtClean="0"/>
            </a:br>
            <a:r>
              <a:rPr lang="en-PH" b="1" dirty="0" smtClean="0"/>
              <a:t>they’re</a:t>
            </a:r>
            <a:r>
              <a:rPr lang="en-PH" dirty="0" smtClean="0"/>
              <a:t>: a contraction of they are</a:t>
            </a:r>
            <a:br>
              <a:rPr lang="en-PH" dirty="0" smtClean="0"/>
            </a:br>
            <a:endParaRPr lang="en-PH" dirty="0" smtClean="0"/>
          </a:p>
          <a:p>
            <a:pPr>
              <a:buNone/>
            </a:pPr>
            <a:r>
              <a:rPr lang="en-PH" b="1" dirty="0" smtClean="0"/>
              <a:t>	threw</a:t>
            </a:r>
            <a:r>
              <a:rPr lang="en-PH" dirty="0" smtClean="0"/>
              <a:t>: the past tense of throw; an act of motion</a:t>
            </a:r>
            <a:br>
              <a:rPr lang="en-PH" dirty="0" smtClean="0"/>
            </a:br>
            <a:r>
              <a:rPr lang="en-PH" b="1" dirty="0" smtClean="0"/>
              <a:t>through</a:t>
            </a:r>
            <a:r>
              <a:rPr lang="en-PH" dirty="0" smtClean="0"/>
              <a:t>: by means of, among or between</a:t>
            </a:r>
            <a:br>
              <a:rPr lang="en-PH" dirty="0" smtClean="0"/>
            </a:br>
            <a:endParaRPr lang="en-PH" dirty="0" smtClean="0"/>
          </a:p>
          <a:p>
            <a:pPr>
              <a:buNone/>
            </a:pPr>
            <a:r>
              <a:rPr lang="en-PH" b="1" dirty="0" smtClean="0"/>
              <a:t>	tide</a:t>
            </a:r>
            <a:r>
              <a:rPr lang="en-PH" dirty="0" smtClean="0"/>
              <a:t>: variation of the level of bodies of water caused by gravitational forces</a:t>
            </a:r>
            <a:br>
              <a:rPr lang="en-PH" dirty="0" smtClean="0"/>
            </a:br>
            <a:r>
              <a:rPr lang="en-PH" b="1" dirty="0" smtClean="0"/>
              <a:t>tied</a:t>
            </a:r>
            <a:r>
              <a:rPr lang="en-PH" dirty="0" smtClean="0"/>
              <a:t>: fastened or secured</a:t>
            </a:r>
            <a:br>
              <a:rPr lang="en-PH" dirty="0" smtClean="0"/>
            </a:br>
            <a:endParaRPr lang="en-PH" dirty="0" smtClean="0"/>
          </a:p>
          <a:p>
            <a:pPr>
              <a:buNone/>
            </a:pPr>
            <a:r>
              <a:rPr lang="en-PH" b="1" dirty="0" smtClean="0"/>
              <a:t>	to</a:t>
            </a:r>
            <a:r>
              <a:rPr lang="en-PH" dirty="0" smtClean="0"/>
              <a:t>: indicates direction</a:t>
            </a:r>
            <a:br>
              <a:rPr lang="en-PH" dirty="0" smtClean="0"/>
            </a:br>
            <a:r>
              <a:rPr lang="en-PH" b="1" dirty="0" smtClean="0"/>
              <a:t>too</a:t>
            </a:r>
            <a:r>
              <a:rPr lang="en-PH" dirty="0" smtClean="0"/>
              <a:t>: also</a:t>
            </a:r>
            <a:br>
              <a:rPr lang="en-PH" dirty="0" smtClean="0"/>
            </a:br>
            <a:r>
              <a:rPr lang="en-PH" b="1" dirty="0" smtClean="0"/>
              <a:t>two</a:t>
            </a:r>
            <a:r>
              <a:rPr lang="en-PH" dirty="0" smtClean="0"/>
              <a:t>: the number after one</a:t>
            </a:r>
            <a:endParaRPr lang="en-PH" dirty="0"/>
          </a:p>
        </p:txBody>
      </p:sp>
    </p:spTree>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a:buNone/>
            </a:pPr>
            <a:r>
              <a:rPr lang="en-PH" b="1" dirty="0" smtClean="0"/>
              <a:t>	vary</a:t>
            </a:r>
            <a:r>
              <a:rPr lang="en-PH" dirty="0" smtClean="0"/>
              <a:t>: to change</a:t>
            </a:r>
            <a:br>
              <a:rPr lang="en-PH" dirty="0" smtClean="0"/>
            </a:br>
            <a:r>
              <a:rPr lang="en-PH" b="1" dirty="0" smtClean="0"/>
              <a:t>very</a:t>
            </a:r>
            <a:r>
              <a:rPr lang="en-PH" dirty="0" smtClean="0"/>
              <a:t>: complete; extremely</a:t>
            </a:r>
            <a:br>
              <a:rPr lang="en-PH" dirty="0" smtClean="0"/>
            </a:br>
            <a:endParaRPr lang="en-PH" dirty="0" smtClean="0"/>
          </a:p>
          <a:p>
            <a:pPr>
              <a:buNone/>
            </a:pPr>
            <a:r>
              <a:rPr lang="en-PH" b="1" dirty="0" smtClean="0"/>
              <a:t>	ware</a:t>
            </a:r>
            <a:r>
              <a:rPr lang="en-PH" dirty="0" smtClean="0"/>
              <a:t>: articles of the same general kind, e.g., hardware, software</a:t>
            </a:r>
            <a:br>
              <a:rPr lang="en-PH" dirty="0" smtClean="0"/>
            </a:br>
            <a:r>
              <a:rPr lang="en-PH" b="1" dirty="0" smtClean="0"/>
              <a:t>wear</a:t>
            </a:r>
            <a:r>
              <a:rPr lang="en-PH" dirty="0" smtClean="0"/>
              <a:t>: to have or carry on the body</a:t>
            </a:r>
            <a:br>
              <a:rPr lang="en-PH" dirty="0" smtClean="0"/>
            </a:br>
            <a:r>
              <a:rPr lang="en-PH" b="1" dirty="0" smtClean="0"/>
              <a:t>where</a:t>
            </a:r>
            <a:r>
              <a:rPr lang="en-PH" dirty="0" smtClean="0"/>
              <a:t>: location or place</a:t>
            </a:r>
            <a:br>
              <a:rPr lang="en-PH" dirty="0" smtClean="0"/>
            </a:br>
            <a:endParaRPr lang="en-PH" dirty="0" smtClean="0"/>
          </a:p>
          <a:p>
            <a:pPr>
              <a:buNone/>
            </a:pPr>
            <a:r>
              <a:rPr lang="en-PH" b="1" dirty="0" smtClean="0"/>
              <a:t>	weather</a:t>
            </a:r>
            <a:r>
              <a:rPr lang="en-PH" dirty="0" smtClean="0"/>
              <a:t>: condition of the atmosphere</a:t>
            </a:r>
            <a:br>
              <a:rPr lang="en-PH" dirty="0" smtClean="0"/>
            </a:br>
            <a:r>
              <a:rPr lang="en-PH" b="1" dirty="0" smtClean="0"/>
              <a:t>whether</a:t>
            </a:r>
            <a:r>
              <a:rPr lang="en-PH" dirty="0" smtClean="0"/>
              <a:t>: a possibility</a:t>
            </a:r>
            <a:br>
              <a:rPr lang="en-PH" dirty="0" smtClean="0"/>
            </a:br>
            <a:endParaRPr lang="en-PH" dirty="0" smtClean="0"/>
          </a:p>
          <a:p>
            <a:pPr>
              <a:buNone/>
            </a:pPr>
            <a:r>
              <a:rPr lang="en-PH" b="1" dirty="0" smtClean="0"/>
              <a:t>	wood</a:t>
            </a:r>
            <a:r>
              <a:rPr lang="en-PH" dirty="0" smtClean="0"/>
              <a:t>: material that trees are made of</a:t>
            </a:r>
            <a:br>
              <a:rPr lang="en-PH" dirty="0" smtClean="0"/>
            </a:br>
            <a:r>
              <a:rPr lang="en-PH" b="1" dirty="0" smtClean="0"/>
              <a:t>would</a:t>
            </a:r>
            <a:r>
              <a:rPr lang="en-PH" dirty="0" smtClean="0"/>
              <a:t>: part of the verb </a:t>
            </a:r>
            <a:r>
              <a:rPr lang="en-PH" i="1" dirty="0" smtClean="0"/>
              <a:t>will</a:t>
            </a:r>
            <a:endParaRPr lang="en-PH" dirty="0"/>
          </a:p>
        </p:txBody>
      </p:sp>
    </p:spTree>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b="1" dirty="0" smtClean="0"/>
              <a:t>Practice</a:t>
            </a:r>
            <a:endParaRPr lang="en-PH" dirty="0"/>
          </a:p>
        </p:txBody>
      </p:sp>
      <p:sp>
        <p:nvSpPr>
          <p:cNvPr id="3" name="Content Placeholder 2"/>
          <p:cNvSpPr>
            <a:spLocks noGrp="1"/>
          </p:cNvSpPr>
          <p:nvPr>
            <p:ph idx="1"/>
          </p:nvPr>
        </p:nvSpPr>
        <p:spPr/>
        <p:txBody>
          <a:bodyPr>
            <a:normAutofit fontScale="85000" lnSpcReduction="10000"/>
          </a:bodyPr>
          <a:lstStyle/>
          <a:p>
            <a:pPr>
              <a:buNone/>
            </a:pPr>
            <a:r>
              <a:rPr lang="en-PH" dirty="0" smtClean="0"/>
              <a:t>Choose the word that is spelled correctly.</a:t>
            </a:r>
            <a:br>
              <a:rPr lang="en-PH" dirty="0" smtClean="0"/>
            </a:br>
            <a:r>
              <a:rPr lang="en-PH" b="1" dirty="0" smtClean="0"/>
              <a:t>1. </a:t>
            </a:r>
            <a:r>
              <a:rPr lang="en-PH" dirty="0" smtClean="0"/>
              <a:t>He stepped on the (break/brake) just before the stop sign.</a:t>
            </a:r>
            <a:br>
              <a:rPr lang="en-PH" dirty="0" smtClean="0"/>
            </a:br>
            <a:r>
              <a:rPr lang="en-PH" b="1" dirty="0" smtClean="0"/>
              <a:t>2. </a:t>
            </a:r>
            <a:r>
              <a:rPr lang="en-PH" dirty="0" smtClean="0"/>
              <a:t>The manager decided to (higher/hire) a few more employees.</a:t>
            </a:r>
            <a:br>
              <a:rPr lang="en-PH" dirty="0" smtClean="0"/>
            </a:br>
            <a:r>
              <a:rPr lang="en-PH" b="1" dirty="0" smtClean="0"/>
              <a:t>3. </a:t>
            </a:r>
            <a:r>
              <a:rPr lang="en-PH" dirty="0" smtClean="0"/>
              <a:t>Financial (council/counsel) is available for anyone who wants to invest money.</a:t>
            </a:r>
            <a:br>
              <a:rPr lang="en-PH" dirty="0" smtClean="0"/>
            </a:br>
            <a:r>
              <a:rPr lang="en-PH" b="1" dirty="0" smtClean="0"/>
              <a:t>4. </a:t>
            </a:r>
            <a:r>
              <a:rPr lang="en-PH" dirty="0" smtClean="0"/>
              <a:t>The speaker wanted to have all his (facts/fax) correct before he spoke to the audience.</a:t>
            </a:r>
            <a:br>
              <a:rPr lang="en-PH" dirty="0" smtClean="0"/>
            </a:br>
            <a:r>
              <a:rPr lang="en-PH" b="1" dirty="0" smtClean="0"/>
              <a:t>5. </a:t>
            </a:r>
            <a:r>
              <a:rPr lang="en-PH" dirty="0" smtClean="0"/>
              <a:t>No one (new/knew) exactly what had happened.</a:t>
            </a:r>
            <a:br>
              <a:rPr lang="en-PH" dirty="0" smtClean="0"/>
            </a:br>
            <a:r>
              <a:rPr lang="en-PH" b="1" dirty="0" smtClean="0"/>
              <a:t>6. </a:t>
            </a:r>
            <a:r>
              <a:rPr lang="en-PH" dirty="0" smtClean="0"/>
              <a:t>She considered it a (lessen/lesson) learned.</a:t>
            </a:r>
            <a:endParaRPr lang="en-PH" dirty="0"/>
          </a:p>
        </p:txBody>
      </p:sp>
    </p:spTree>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b="1" dirty="0" smtClean="0"/>
              <a:t>Answers</a:t>
            </a:r>
            <a:endParaRPr lang="en-PH" dirty="0"/>
          </a:p>
        </p:txBody>
      </p:sp>
      <p:sp>
        <p:nvSpPr>
          <p:cNvPr id="3" name="Content Placeholder 2"/>
          <p:cNvSpPr>
            <a:spLocks noGrp="1"/>
          </p:cNvSpPr>
          <p:nvPr>
            <p:ph idx="1"/>
          </p:nvPr>
        </p:nvSpPr>
        <p:spPr>
          <a:xfrm>
            <a:off x="457200" y="1600200"/>
            <a:ext cx="8229600" cy="5257800"/>
          </a:xfrm>
        </p:spPr>
        <p:txBody>
          <a:bodyPr>
            <a:normAutofit fontScale="77500" lnSpcReduction="20000"/>
          </a:bodyPr>
          <a:lstStyle/>
          <a:p>
            <a:pPr>
              <a:buNone/>
            </a:pPr>
            <a:r>
              <a:rPr lang="en-PH" b="1" dirty="0" smtClean="0"/>
              <a:t>1. brake. </a:t>
            </a:r>
            <a:r>
              <a:rPr lang="en-PH" dirty="0" smtClean="0"/>
              <a:t>A </a:t>
            </a:r>
            <a:r>
              <a:rPr lang="en-PH" i="1" dirty="0" smtClean="0"/>
              <a:t>brake </a:t>
            </a:r>
            <a:r>
              <a:rPr lang="en-PH" dirty="0" smtClean="0"/>
              <a:t>is a device used for stopping. </a:t>
            </a:r>
            <a:r>
              <a:rPr lang="en-PH" i="1" dirty="0" smtClean="0"/>
              <a:t>Break </a:t>
            </a:r>
            <a:r>
              <a:rPr lang="en-PH" dirty="0" smtClean="0"/>
              <a:t>means to damage or destroy something.</a:t>
            </a:r>
          </a:p>
          <a:p>
            <a:pPr>
              <a:buNone/>
            </a:pPr>
            <a:r>
              <a:rPr lang="en-PH" b="1" dirty="0" smtClean="0"/>
              <a:t>2. hire. </a:t>
            </a:r>
            <a:r>
              <a:rPr lang="en-PH" dirty="0" smtClean="0"/>
              <a:t>To </a:t>
            </a:r>
            <a:r>
              <a:rPr lang="en-PH" i="1" dirty="0" smtClean="0"/>
              <a:t>hire </a:t>
            </a:r>
            <a:r>
              <a:rPr lang="en-PH" dirty="0" smtClean="0"/>
              <a:t>means to engage and pay someone for services rendered. </a:t>
            </a:r>
            <a:r>
              <a:rPr lang="en-PH" i="1" dirty="0" smtClean="0"/>
              <a:t>Higher </a:t>
            </a:r>
            <a:r>
              <a:rPr lang="en-PH" dirty="0" smtClean="0"/>
              <a:t>means to be in an elevated position, rank, or status.</a:t>
            </a:r>
          </a:p>
          <a:p>
            <a:pPr>
              <a:buNone/>
            </a:pPr>
            <a:r>
              <a:rPr lang="en-PH" b="1" dirty="0" smtClean="0"/>
              <a:t>3. counsel. </a:t>
            </a:r>
            <a:r>
              <a:rPr lang="en-PH" i="1" dirty="0" smtClean="0"/>
              <a:t>Counsel </a:t>
            </a:r>
            <a:r>
              <a:rPr lang="en-PH" dirty="0" smtClean="0"/>
              <a:t>is advice. A </a:t>
            </a:r>
            <a:r>
              <a:rPr lang="en-PH" i="1" dirty="0" smtClean="0"/>
              <a:t>council </a:t>
            </a:r>
            <a:r>
              <a:rPr lang="en-PH" dirty="0" smtClean="0"/>
              <a:t>is a group of people who meet for a purpose.</a:t>
            </a:r>
          </a:p>
          <a:p>
            <a:pPr>
              <a:buNone/>
            </a:pPr>
            <a:r>
              <a:rPr lang="en-PH" b="1" dirty="0" smtClean="0"/>
              <a:t>4. facts. </a:t>
            </a:r>
            <a:r>
              <a:rPr lang="en-PH" i="1" dirty="0" smtClean="0"/>
              <a:t>Facts </a:t>
            </a:r>
            <a:r>
              <a:rPr lang="en-PH" dirty="0" smtClean="0"/>
              <a:t>are knowledge or information based on truth. </a:t>
            </a:r>
            <a:r>
              <a:rPr lang="en-PH" i="1" dirty="0" smtClean="0"/>
              <a:t>Fax</a:t>
            </a:r>
            <a:r>
              <a:rPr lang="en-PH" dirty="0" smtClean="0"/>
              <a:t>—short for </a:t>
            </a:r>
            <a:r>
              <a:rPr lang="en-PH" i="1" dirty="0" smtClean="0"/>
              <a:t>facsimile</a:t>
            </a:r>
            <a:r>
              <a:rPr lang="en-PH" dirty="0" smtClean="0"/>
              <a:t>—is a document sent or received from a fax machine.</a:t>
            </a:r>
          </a:p>
          <a:p>
            <a:pPr>
              <a:buNone/>
            </a:pPr>
            <a:r>
              <a:rPr lang="en-PH" b="1" dirty="0" smtClean="0"/>
              <a:t>5. knew. </a:t>
            </a:r>
            <a:r>
              <a:rPr lang="en-PH" i="1" dirty="0" smtClean="0"/>
              <a:t>Knew </a:t>
            </a:r>
            <a:r>
              <a:rPr lang="en-PH" dirty="0" smtClean="0"/>
              <a:t>means having known something. </a:t>
            </a:r>
            <a:r>
              <a:rPr lang="en-PH" i="1" dirty="0" smtClean="0"/>
              <a:t>New </a:t>
            </a:r>
            <a:r>
              <a:rPr lang="en-PH" dirty="0" smtClean="0"/>
              <a:t>is the opposite of old.</a:t>
            </a:r>
          </a:p>
          <a:p>
            <a:pPr>
              <a:buNone/>
            </a:pPr>
            <a:r>
              <a:rPr lang="en-PH" b="1" dirty="0" smtClean="0"/>
              <a:t>6. lesson. </a:t>
            </a:r>
            <a:r>
              <a:rPr lang="en-PH" dirty="0" smtClean="0"/>
              <a:t>A </a:t>
            </a:r>
            <a:r>
              <a:rPr lang="en-PH" i="1" dirty="0" smtClean="0"/>
              <a:t>lesson </a:t>
            </a:r>
            <a:r>
              <a:rPr lang="en-PH" dirty="0" smtClean="0"/>
              <a:t>is an experience or example from which knowledge or wisdom is gained. To</a:t>
            </a:r>
            <a:br>
              <a:rPr lang="en-PH" dirty="0" smtClean="0"/>
            </a:br>
            <a:r>
              <a:rPr lang="en-PH" i="1" dirty="0" smtClean="0"/>
              <a:t>lessen </a:t>
            </a:r>
            <a:r>
              <a:rPr lang="en-PH" dirty="0" smtClean="0"/>
              <a:t>means to make less.</a:t>
            </a:r>
            <a:endParaRPr lang="en-PH"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PH" dirty="0" smtClean="0"/>
              <a:t>Denotation and Connotation </a:t>
            </a:r>
            <a:endParaRPr lang="en-PH" dirty="0"/>
          </a:p>
        </p:txBody>
      </p:sp>
      <p:sp>
        <p:nvSpPr>
          <p:cNvPr id="4" name="Subtitle 3"/>
          <p:cNvSpPr>
            <a:spLocks noGrp="1"/>
          </p:cNvSpPr>
          <p:nvPr>
            <p:ph type="subTitle" idx="1"/>
          </p:nvPr>
        </p:nvSpPr>
        <p:spPr/>
        <p:txBody>
          <a:bodyPr/>
          <a:lstStyle/>
          <a:p>
            <a:endParaRPr lang="en-PH"/>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PH" dirty="0"/>
          </a:p>
        </p:txBody>
      </p:sp>
      <p:sp>
        <p:nvSpPr>
          <p:cNvPr id="3" name="Content Placeholder 2"/>
          <p:cNvSpPr>
            <a:spLocks noGrp="1"/>
          </p:cNvSpPr>
          <p:nvPr>
            <p:ph idx="1"/>
          </p:nvPr>
        </p:nvSpPr>
        <p:spPr>
          <a:xfrm>
            <a:off x="457200" y="1600201"/>
            <a:ext cx="8229600" cy="1828800"/>
          </a:xfrm>
        </p:spPr>
        <p:txBody>
          <a:bodyPr/>
          <a:lstStyle/>
          <a:p>
            <a:r>
              <a:rPr lang="en-PH" dirty="0" smtClean="0"/>
              <a:t>The </a:t>
            </a:r>
            <a:r>
              <a:rPr lang="en-PH" b="1" i="1" u="sng" dirty="0" smtClean="0"/>
              <a:t>denotation</a:t>
            </a:r>
            <a:r>
              <a:rPr lang="en-PH" i="1" dirty="0" smtClean="0"/>
              <a:t> </a:t>
            </a:r>
            <a:r>
              <a:rPr lang="en-PH" dirty="0" smtClean="0"/>
              <a:t>of a word is simply the dictionary definition. For instance, look at the dictionary definitions for the following words.</a:t>
            </a:r>
            <a:endParaRPr lang="en-PH" dirty="0"/>
          </a:p>
        </p:txBody>
      </p:sp>
      <p:pic>
        <p:nvPicPr>
          <p:cNvPr id="3074" name="Picture 2"/>
          <p:cNvPicPr>
            <a:picLocks noChangeAspect="1" noChangeArrowheads="1"/>
          </p:cNvPicPr>
          <p:nvPr/>
        </p:nvPicPr>
        <p:blipFill>
          <a:blip r:embed="rId2"/>
          <a:srcRect l="11667" t="40250" r="28159" b="51597"/>
          <a:stretch>
            <a:fillRect/>
          </a:stretch>
        </p:blipFill>
        <p:spPr bwMode="auto">
          <a:xfrm>
            <a:off x="381000" y="3733800"/>
            <a:ext cx="8305800" cy="1219200"/>
          </a:xfrm>
          <a:prstGeom prst="rect">
            <a:avLst/>
          </a:prstGeom>
          <a:noFill/>
          <a:ln w="9525">
            <a:solidFill>
              <a:schemeClr val="accent1"/>
            </a:solid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Vocabulary</a:t>
            </a:r>
            <a:endParaRPr lang="en-US" b="1" dirty="0"/>
          </a:p>
        </p:txBody>
      </p:sp>
      <p:sp>
        <p:nvSpPr>
          <p:cNvPr id="4" name="Subtitle 3"/>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PH"/>
          </a:p>
        </p:txBody>
      </p:sp>
      <p:sp>
        <p:nvSpPr>
          <p:cNvPr id="3" name="Content Placeholder 2"/>
          <p:cNvSpPr>
            <a:spLocks noGrp="1"/>
          </p:cNvSpPr>
          <p:nvPr>
            <p:ph idx="1"/>
          </p:nvPr>
        </p:nvSpPr>
        <p:spPr/>
        <p:txBody>
          <a:bodyPr>
            <a:normAutofit/>
          </a:bodyPr>
          <a:lstStyle/>
          <a:p>
            <a:r>
              <a:rPr lang="en-PH" dirty="0" smtClean="0"/>
              <a:t>The </a:t>
            </a:r>
            <a:r>
              <a:rPr lang="en-PH" b="1" i="1" u="sng" dirty="0" smtClean="0"/>
              <a:t>connotation</a:t>
            </a:r>
            <a:r>
              <a:rPr lang="en-PH" i="1" dirty="0" smtClean="0"/>
              <a:t> </a:t>
            </a:r>
            <a:r>
              <a:rPr lang="en-PH" dirty="0" smtClean="0"/>
              <a:t>of a word is its tone. In other words, it is the feeling or emotion you get when you hear a word. Sometimes, the connotation can be </a:t>
            </a:r>
            <a:r>
              <a:rPr lang="en-PH" dirty="0" err="1" smtClean="0"/>
              <a:t>favorable</a:t>
            </a:r>
            <a:r>
              <a:rPr lang="en-PH" dirty="0" smtClean="0"/>
              <a:t> or positive. Other times the connotation can be </a:t>
            </a:r>
            <a:r>
              <a:rPr lang="en-PH" dirty="0" err="1" smtClean="0"/>
              <a:t>unfavorable</a:t>
            </a:r>
            <a:r>
              <a:rPr lang="en-PH" dirty="0" smtClean="0"/>
              <a:t> or negative. Then again, some words do not arouse any emotion at all and have a neutral connotation.</a:t>
            </a:r>
            <a:endParaRPr lang="en-PH"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r>
              <a:rPr lang="en-PH" b="1" dirty="0" smtClean="0"/>
              <a:t>procrastination</a:t>
            </a:r>
            <a:r>
              <a:rPr lang="en-PH" dirty="0" smtClean="0"/>
              <a:t>—</a:t>
            </a:r>
            <a:r>
              <a:rPr lang="en-PH" dirty="0" err="1" smtClean="0"/>
              <a:t>favorable</a:t>
            </a:r>
            <a:r>
              <a:rPr lang="en-PH" dirty="0" smtClean="0"/>
              <a:t>. You may have heard people say that they succumbed to procrastination, and that admission is received sympathetically and somewhat approvingly by others because everyone has procrastinated at one time or another. To admit to this trait is considered acceptable.</a:t>
            </a:r>
          </a:p>
          <a:p>
            <a:pPr>
              <a:buNone/>
            </a:pPr>
            <a:endParaRPr lang="en-PH" dirty="0" smtClean="0"/>
          </a:p>
          <a:p>
            <a:r>
              <a:rPr lang="en-PH" b="1" dirty="0" smtClean="0"/>
              <a:t>lazy</a:t>
            </a:r>
            <a:r>
              <a:rPr lang="en-PH" dirty="0" smtClean="0"/>
              <a:t>—</a:t>
            </a:r>
            <a:r>
              <a:rPr lang="en-PH" dirty="0" err="1" smtClean="0"/>
              <a:t>unfavorable</a:t>
            </a:r>
            <a:r>
              <a:rPr lang="en-PH" dirty="0" smtClean="0"/>
              <a:t>. Laziness, which is similar in definition to procrastination, is most assuredly unflattering. The connotation or tone of this word brings up feelings that are definitely unappealing.</a:t>
            </a:r>
            <a:endParaRPr lang="en-PH"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PH" dirty="0"/>
          </a:p>
        </p:txBody>
      </p:sp>
      <p:sp>
        <p:nvSpPr>
          <p:cNvPr id="3" name="Content Placeholder 2"/>
          <p:cNvSpPr>
            <a:spLocks noGrp="1"/>
          </p:cNvSpPr>
          <p:nvPr>
            <p:ph idx="1"/>
          </p:nvPr>
        </p:nvSpPr>
        <p:spPr>
          <a:xfrm>
            <a:off x="304800" y="1600200"/>
            <a:ext cx="8610600" cy="4525963"/>
          </a:xfrm>
        </p:spPr>
        <p:txBody>
          <a:bodyPr/>
          <a:lstStyle/>
          <a:p>
            <a:r>
              <a:rPr lang="en-PH" b="1" dirty="0" smtClean="0"/>
              <a:t>inactive</a:t>
            </a:r>
            <a:r>
              <a:rPr lang="en-PH" dirty="0" smtClean="0"/>
              <a:t>—neutral. This word does not elicit any </a:t>
            </a:r>
            <a:r>
              <a:rPr lang="en-PH" dirty="0" err="1" smtClean="0"/>
              <a:t>favorable</a:t>
            </a:r>
            <a:r>
              <a:rPr lang="en-PH" dirty="0" smtClean="0"/>
              <a:t> or </a:t>
            </a:r>
            <a:r>
              <a:rPr lang="en-PH" dirty="0" err="1" smtClean="0"/>
              <a:t>unfavorable</a:t>
            </a:r>
            <a:r>
              <a:rPr lang="en-PH" dirty="0" smtClean="0"/>
              <a:t> emotions. It is considered a neutral word in this group of three, yet its meaning is similar to the others.</a:t>
            </a:r>
            <a:br>
              <a:rPr lang="en-PH" dirty="0" smtClean="0"/>
            </a:br>
            <a:r>
              <a:rPr lang="en-PH" dirty="0" smtClean="0"/>
              <a:t/>
            </a:r>
            <a:br>
              <a:rPr lang="en-PH" dirty="0" smtClean="0"/>
            </a:br>
            <a:endParaRPr lang="en-PH"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b="1" dirty="0" smtClean="0"/>
              <a:t>Practice</a:t>
            </a:r>
            <a:endParaRPr lang="en-PH" dirty="0"/>
          </a:p>
        </p:txBody>
      </p:sp>
      <p:sp>
        <p:nvSpPr>
          <p:cNvPr id="3" name="Content Placeholder 2"/>
          <p:cNvSpPr>
            <a:spLocks noGrp="1"/>
          </p:cNvSpPr>
          <p:nvPr>
            <p:ph idx="1"/>
          </p:nvPr>
        </p:nvSpPr>
        <p:spPr/>
        <p:txBody>
          <a:bodyPr>
            <a:normAutofit lnSpcReduction="10000"/>
          </a:bodyPr>
          <a:lstStyle/>
          <a:p>
            <a:pPr>
              <a:buNone/>
            </a:pPr>
            <a:r>
              <a:rPr lang="en-PH" dirty="0" smtClean="0"/>
              <a:t>Read the following sentences three different times using each of the words listed below the sentence.  You will note that the sentences take on a new tone and meaning based on each of the words used. Label the words </a:t>
            </a:r>
            <a:r>
              <a:rPr lang="en-PH" i="1" dirty="0" err="1" smtClean="0"/>
              <a:t>favorable</a:t>
            </a:r>
            <a:r>
              <a:rPr lang="en-PH" dirty="0" smtClean="0"/>
              <a:t>, </a:t>
            </a:r>
            <a:r>
              <a:rPr lang="en-PH" i="1" dirty="0" err="1" smtClean="0"/>
              <a:t>unfavorable</a:t>
            </a:r>
            <a:r>
              <a:rPr lang="en-PH" dirty="0" smtClean="0"/>
              <a:t>, or </a:t>
            </a:r>
            <a:r>
              <a:rPr lang="en-PH" i="1" dirty="0" smtClean="0"/>
              <a:t>neutral </a:t>
            </a:r>
            <a:r>
              <a:rPr lang="en-PH" dirty="0" smtClean="0"/>
              <a:t>based on their connotative meaning</a:t>
            </a:r>
            <a:br>
              <a:rPr lang="en-PH" dirty="0" smtClean="0"/>
            </a:br>
            <a:r>
              <a:rPr lang="en-PH" dirty="0" smtClean="0"/>
              <a:t/>
            </a:r>
            <a:br>
              <a:rPr lang="en-PH" dirty="0" smtClean="0"/>
            </a:br>
            <a:endParaRPr lang="en-PH"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PH" sz="3200" dirty="0" smtClean="0"/>
              <a:t>The keynote speaker for today’s meeting plays an ________ role in the political arena.</a:t>
            </a:r>
            <a:endParaRPr lang="en-PH" sz="3200" dirty="0"/>
          </a:p>
        </p:txBody>
      </p:sp>
      <p:sp>
        <p:nvSpPr>
          <p:cNvPr id="6" name="Content Placeholder 5"/>
          <p:cNvSpPr>
            <a:spLocks noGrp="1"/>
          </p:cNvSpPr>
          <p:nvPr>
            <p:ph idx="1"/>
          </p:nvPr>
        </p:nvSpPr>
        <p:spPr/>
        <p:txBody>
          <a:bodyPr>
            <a:normAutofit fontScale="85000" lnSpcReduction="20000"/>
          </a:bodyPr>
          <a:lstStyle/>
          <a:p>
            <a:pPr marL="514350" indent="-514350">
              <a:buFont typeface="+mj-lt"/>
              <a:buAutoNum type="arabicPeriod"/>
            </a:pPr>
            <a:r>
              <a:rPr lang="en-PH" dirty="0" smtClean="0"/>
              <a:t>eminent ________</a:t>
            </a:r>
          </a:p>
          <a:p>
            <a:pPr marL="514350" indent="-514350">
              <a:buFont typeface="+mj-lt"/>
              <a:buAutoNum type="arabicPeriod"/>
            </a:pPr>
            <a:r>
              <a:rPr lang="en-PH" dirty="0" smtClean="0"/>
              <a:t>infamous ________</a:t>
            </a:r>
          </a:p>
          <a:p>
            <a:pPr marL="514350" indent="-514350">
              <a:buFont typeface="+mj-lt"/>
              <a:buAutoNum type="arabicPeriod"/>
            </a:pPr>
            <a:r>
              <a:rPr lang="en-PH" dirty="0" smtClean="0"/>
              <a:t>important ________</a:t>
            </a:r>
            <a:br>
              <a:rPr lang="en-PH" dirty="0" smtClean="0"/>
            </a:br>
            <a:endParaRPr lang="en-PH" dirty="0" smtClean="0"/>
          </a:p>
          <a:p>
            <a:pPr>
              <a:buNone/>
            </a:pPr>
            <a:r>
              <a:rPr lang="en-PH" dirty="0" smtClean="0"/>
              <a:t>The senator ________ the efficiency of the new commerce system in her </a:t>
            </a:r>
            <a:r>
              <a:rPr lang="en-PH" dirty="0" err="1" smtClean="0"/>
              <a:t>reelection</a:t>
            </a:r>
            <a:r>
              <a:rPr lang="en-PH" dirty="0" smtClean="0"/>
              <a:t> speech.</a:t>
            </a:r>
          </a:p>
          <a:p>
            <a:pPr>
              <a:buNone/>
            </a:pPr>
            <a:endParaRPr lang="en-PH" dirty="0" smtClean="0"/>
          </a:p>
          <a:p>
            <a:pPr marL="514350" indent="-514350">
              <a:buFont typeface="+mj-lt"/>
              <a:buAutoNum type="arabicPeriod" startAt="4"/>
            </a:pPr>
            <a:r>
              <a:rPr lang="en-PH" dirty="0" smtClean="0"/>
              <a:t>evaluated ________</a:t>
            </a:r>
          </a:p>
          <a:p>
            <a:pPr marL="514350" indent="-514350">
              <a:buFont typeface="+mj-lt"/>
              <a:buAutoNum type="arabicPeriod" startAt="4"/>
            </a:pPr>
            <a:r>
              <a:rPr lang="en-PH" dirty="0" smtClean="0"/>
              <a:t>criticized ________</a:t>
            </a:r>
          </a:p>
          <a:p>
            <a:pPr marL="514350" indent="-514350">
              <a:buFont typeface="+mj-lt"/>
              <a:buAutoNum type="arabicPeriod" startAt="4"/>
            </a:pPr>
            <a:r>
              <a:rPr lang="en-PH" dirty="0" smtClean="0"/>
              <a:t>blasted ________</a:t>
            </a:r>
            <a:br>
              <a:rPr lang="en-PH" dirty="0" smtClean="0"/>
            </a:br>
            <a:r>
              <a:rPr lang="en-PH" dirty="0" smtClean="0"/>
              <a:t/>
            </a:r>
            <a:br>
              <a:rPr lang="en-PH" dirty="0" smtClean="0"/>
            </a:br>
            <a:endParaRPr lang="en-PH"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b="1" dirty="0" smtClean="0"/>
              <a:t>Answers</a:t>
            </a:r>
            <a:endParaRPr lang="en-PH" dirty="0"/>
          </a:p>
        </p:txBody>
      </p:sp>
      <p:sp>
        <p:nvSpPr>
          <p:cNvPr id="3" name="Content Placeholder 2"/>
          <p:cNvSpPr>
            <a:spLocks noGrp="1"/>
          </p:cNvSpPr>
          <p:nvPr>
            <p:ph idx="1"/>
          </p:nvPr>
        </p:nvSpPr>
        <p:spPr>
          <a:xfrm>
            <a:off x="0" y="1371600"/>
            <a:ext cx="9144000" cy="5486400"/>
          </a:xfrm>
        </p:spPr>
        <p:txBody>
          <a:bodyPr>
            <a:normAutofit fontScale="77500" lnSpcReduction="20000"/>
          </a:bodyPr>
          <a:lstStyle/>
          <a:p>
            <a:pPr marL="514350" indent="-514350">
              <a:buAutoNum type="arabicPeriod"/>
            </a:pPr>
            <a:r>
              <a:rPr lang="en-PH" b="1" dirty="0" err="1" smtClean="0"/>
              <a:t>favorable</a:t>
            </a:r>
            <a:r>
              <a:rPr lang="en-PH" dirty="0" smtClean="0"/>
              <a:t>. To be </a:t>
            </a:r>
            <a:r>
              <a:rPr lang="en-PH" i="1" dirty="0" smtClean="0"/>
              <a:t>eminent </a:t>
            </a:r>
            <a:r>
              <a:rPr lang="en-PH" dirty="0" smtClean="0"/>
              <a:t>is considered a good thing. An eminent person is distinguished, well known, or renowned in a field.</a:t>
            </a:r>
          </a:p>
          <a:p>
            <a:pPr marL="514350" indent="-514350">
              <a:buAutoNum type="arabicPeriod"/>
            </a:pPr>
            <a:r>
              <a:rPr lang="en-PH" b="1" dirty="0" err="1" smtClean="0"/>
              <a:t>unfavorable</a:t>
            </a:r>
            <a:r>
              <a:rPr lang="en-PH" dirty="0" smtClean="0"/>
              <a:t>. To be </a:t>
            </a:r>
            <a:r>
              <a:rPr lang="en-PH" i="1" dirty="0" smtClean="0"/>
              <a:t>infamous </a:t>
            </a:r>
            <a:r>
              <a:rPr lang="en-PH" dirty="0" smtClean="0"/>
              <a:t>is to be famous, but it is fame associated with something </a:t>
            </a:r>
            <a:r>
              <a:rPr lang="en-PH" dirty="0" err="1" smtClean="0"/>
              <a:t>dishonorable</a:t>
            </a:r>
            <a:r>
              <a:rPr lang="en-PH" dirty="0" smtClean="0"/>
              <a:t>.</a:t>
            </a:r>
          </a:p>
          <a:p>
            <a:pPr marL="514350" indent="-514350">
              <a:buAutoNum type="arabicPeriod"/>
            </a:pPr>
            <a:r>
              <a:rPr lang="en-PH" b="1" dirty="0" smtClean="0"/>
              <a:t>neutral</a:t>
            </a:r>
            <a:r>
              <a:rPr lang="en-PH" dirty="0" smtClean="0"/>
              <a:t>. To be </a:t>
            </a:r>
            <a:r>
              <a:rPr lang="en-PH" i="1" dirty="0" smtClean="0"/>
              <a:t>important </a:t>
            </a:r>
            <a:r>
              <a:rPr lang="en-PH" dirty="0" smtClean="0"/>
              <a:t>is to have a high position, yet its connotation does not yield either of the strong feelings of the first two words in this group. </a:t>
            </a:r>
          </a:p>
          <a:p>
            <a:pPr marL="514350" indent="-514350">
              <a:buAutoNum type="arabicPeriod"/>
            </a:pPr>
            <a:r>
              <a:rPr lang="en-PH" b="1" dirty="0" smtClean="0"/>
              <a:t>neutral</a:t>
            </a:r>
            <a:r>
              <a:rPr lang="en-PH" dirty="0" smtClean="0"/>
              <a:t>. To </a:t>
            </a:r>
            <a:r>
              <a:rPr lang="en-PH" i="1" dirty="0" smtClean="0"/>
              <a:t>evaluate </a:t>
            </a:r>
            <a:r>
              <a:rPr lang="en-PH" dirty="0" smtClean="0"/>
              <a:t>a system suggests a rational and calm exercise. The word does not conjure up negative or positive emotions.</a:t>
            </a:r>
          </a:p>
          <a:p>
            <a:pPr marL="514350" indent="-514350">
              <a:buAutoNum type="arabicPeriod"/>
            </a:pPr>
            <a:r>
              <a:rPr lang="en-PH" b="1" dirty="0" err="1" smtClean="0"/>
              <a:t>favorable</a:t>
            </a:r>
            <a:r>
              <a:rPr lang="en-PH" dirty="0" smtClean="0"/>
              <a:t>. To </a:t>
            </a:r>
            <a:r>
              <a:rPr lang="en-PH" i="1" dirty="0" smtClean="0"/>
              <a:t>criticize </a:t>
            </a:r>
            <a:r>
              <a:rPr lang="en-PH" dirty="0" smtClean="0"/>
              <a:t>a system suggests that the senator is finding fault, yet in the context of this sentence, it is done </a:t>
            </a:r>
            <a:r>
              <a:rPr lang="en-PH" dirty="0" err="1" smtClean="0"/>
              <a:t>favorably</a:t>
            </a:r>
            <a:r>
              <a:rPr lang="en-PH" dirty="0" smtClean="0"/>
              <a:t> as part of a bid for </a:t>
            </a:r>
            <a:r>
              <a:rPr lang="en-PH" dirty="0" err="1" smtClean="0"/>
              <a:t>reelection</a:t>
            </a:r>
            <a:r>
              <a:rPr lang="en-PH" dirty="0" smtClean="0"/>
              <a:t>.</a:t>
            </a:r>
          </a:p>
          <a:p>
            <a:pPr marL="514350" indent="-514350">
              <a:buAutoNum type="arabicPeriod"/>
            </a:pPr>
            <a:r>
              <a:rPr lang="en-PH" b="1" dirty="0" err="1" smtClean="0"/>
              <a:t>unfavorable</a:t>
            </a:r>
            <a:r>
              <a:rPr lang="en-PH" dirty="0" smtClean="0"/>
              <a:t>. To </a:t>
            </a:r>
            <a:r>
              <a:rPr lang="en-PH" i="1" dirty="0" smtClean="0"/>
              <a:t>blast </a:t>
            </a:r>
            <a:r>
              <a:rPr lang="en-PH" dirty="0" smtClean="0"/>
              <a:t>a system means the senator has unleashed a violent, verbal assault, and this can be viewed </a:t>
            </a:r>
            <a:r>
              <a:rPr lang="en-PH" dirty="0" err="1" smtClean="0"/>
              <a:t>unfavorably</a:t>
            </a:r>
            <a:endParaRPr lang="en-PH"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PH" b="1" dirty="0" smtClean="0"/>
              <a:t>Clarity</a:t>
            </a:r>
            <a:endParaRPr lang="en-PH" b="1" dirty="0"/>
          </a:p>
        </p:txBody>
      </p:sp>
      <p:sp>
        <p:nvSpPr>
          <p:cNvPr id="4" name="Subtitle 3"/>
          <p:cNvSpPr>
            <a:spLocks noGrp="1"/>
          </p:cNvSpPr>
          <p:nvPr>
            <p:ph type="subTitle" idx="1"/>
          </p:nvPr>
        </p:nvSpPr>
        <p:spPr/>
        <p:txBody>
          <a:bodyPr/>
          <a:lstStyle/>
          <a:p>
            <a:endParaRPr lang="en-PH"/>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PH"/>
          </a:p>
        </p:txBody>
      </p:sp>
      <p:sp>
        <p:nvSpPr>
          <p:cNvPr id="3" name="Content Placeholder 2"/>
          <p:cNvSpPr>
            <a:spLocks noGrp="1"/>
          </p:cNvSpPr>
          <p:nvPr>
            <p:ph idx="1"/>
          </p:nvPr>
        </p:nvSpPr>
        <p:spPr/>
        <p:txBody>
          <a:bodyPr>
            <a:normAutofit/>
          </a:bodyPr>
          <a:lstStyle/>
          <a:p>
            <a:r>
              <a:rPr lang="en-PH" dirty="0" smtClean="0"/>
              <a:t>it is important to know that there are often many synonyms for one word</a:t>
            </a:r>
          </a:p>
          <a:p>
            <a:r>
              <a:rPr lang="en-PH" dirty="0" smtClean="0"/>
              <a:t>It is essential to be as clear as possible when</a:t>
            </a:r>
            <a:br>
              <a:rPr lang="en-PH" dirty="0" smtClean="0"/>
            </a:br>
            <a:r>
              <a:rPr lang="en-PH" dirty="0" smtClean="0"/>
              <a:t>choosing synonyms</a:t>
            </a:r>
          </a:p>
          <a:p>
            <a:r>
              <a:rPr lang="en-PH" dirty="0" smtClean="0"/>
              <a:t>some synonyms can be similar, they are rarely identical</a:t>
            </a:r>
            <a:endParaRPr lang="en-PH"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PH"/>
          </a:p>
        </p:txBody>
      </p:sp>
      <p:sp>
        <p:nvSpPr>
          <p:cNvPr id="3" name="Content Placeholder 2"/>
          <p:cNvSpPr>
            <a:spLocks noGrp="1"/>
          </p:cNvSpPr>
          <p:nvPr>
            <p:ph idx="1"/>
          </p:nvPr>
        </p:nvSpPr>
        <p:spPr/>
        <p:txBody>
          <a:bodyPr/>
          <a:lstStyle/>
          <a:p>
            <a:pPr>
              <a:buNone/>
            </a:pPr>
            <a:r>
              <a:rPr lang="en-PH" b="1" i="1" dirty="0" smtClean="0"/>
              <a:t>bountiful, ample, plentiful</a:t>
            </a:r>
            <a:r>
              <a:rPr lang="en-PH" b="1" dirty="0" smtClean="0"/>
              <a:t>, and </a:t>
            </a:r>
            <a:r>
              <a:rPr lang="en-PH" b="1" i="1" dirty="0" smtClean="0"/>
              <a:t>glut</a:t>
            </a:r>
          </a:p>
          <a:p>
            <a:pPr>
              <a:buNone/>
            </a:pPr>
            <a:endParaRPr lang="en-PH" i="1" dirty="0" smtClean="0"/>
          </a:p>
          <a:p>
            <a:r>
              <a:rPr lang="en-PH" i="1" dirty="0" smtClean="0"/>
              <a:t>Means abundance. But one of these words suggests overabundance</a:t>
            </a:r>
            <a:r>
              <a:rPr lang="en-PH" dirty="0" smtClean="0"/>
              <a:t/>
            </a:r>
            <a:br>
              <a:rPr lang="en-PH" dirty="0" smtClean="0"/>
            </a:br>
            <a:r>
              <a:rPr lang="en-PH" dirty="0" smtClean="0"/>
              <a:t/>
            </a:r>
            <a:br>
              <a:rPr lang="en-PH" dirty="0" smtClean="0"/>
            </a:br>
            <a:endParaRPr lang="en-PH"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b="1" dirty="0" smtClean="0"/>
              <a:t>Practice</a:t>
            </a:r>
            <a:endParaRPr lang="en-PH" dirty="0"/>
          </a:p>
        </p:txBody>
      </p:sp>
      <p:sp>
        <p:nvSpPr>
          <p:cNvPr id="3" name="Content Placeholder 2"/>
          <p:cNvSpPr>
            <a:spLocks noGrp="1"/>
          </p:cNvSpPr>
          <p:nvPr>
            <p:ph idx="1"/>
          </p:nvPr>
        </p:nvSpPr>
        <p:spPr>
          <a:xfrm>
            <a:off x="457200" y="1447800"/>
            <a:ext cx="8229600" cy="4525963"/>
          </a:xfrm>
        </p:spPr>
        <p:txBody>
          <a:bodyPr>
            <a:noAutofit/>
          </a:bodyPr>
          <a:lstStyle/>
          <a:p>
            <a:pPr>
              <a:buNone/>
            </a:pPr>
            <a:r>
              <a:rPr lang="en-PH" sz="2400" dirty="0" smtClean="0"/>
              <a:t>Choose the clearest synonym for each of the following questions.</a:t>
            </a:r>
          </a:p>
          <a:p>
            <a:pPr>
              <a:buNone/>
            </a:pPr>
            <a:r>
              <a:rPr lang="en-PH" sz="2400" b="1" dirty="0" smtClean="0"/>
              <a:t>1. </a:t>
            </a:r>
            <a:r>
              <a:rPr lang="en-PH" sz="2400" dirty="0" smtClean="0"/>
              <a:t>Their conversation was considered playful ________ between two old friends.</a:t>
            </a:r>
            <a:br>
              <a:rPr lang="en-PH" sz="2400" dirty="0" smtClean="0"/>
            </a:br>
            <a:r>
              <a:rPr lang="en-PH" sz="2400" b="1" dirty="0" smtClean="0"/>
              <a:t>a. </a:t>
            </a:r>
            <a:r>
              <a:rPr lang="en-PH" sz="2400" dirty="0" smtClean="0"/>
              <a:t>antics</a:t>
            </a:r>
            <a:br>
              <a:rPr lang="en-PH" sz="2400" dirty="0" smtClean="0"/>
            </a:br>
            <a:r>
              <a:rPr lang="en-PH" sz="2400" b="1" dirty="0" smtClean="0"/>
              <a:t>b. </a:t>
            </a:r>
            <a:r>
              <a:rPr lang="en-PH" sz="2400" dirty="0" smtClean="0"/>
              <a:t>banter</a:t>
            </a:r>
            <a:br>
              <a:rPr lang="en-PH" sz="2400" dirty="0" smtClean="0"/>
            </a:br>
            <a:r>
              <a:rPr lang="en-PH" sz="2400" b="1" dirty="0" smtClean="0"/>
              <a:t>c. </a:t>
            </a:r>
            <a:r>
              <a:rPr lang="en-PH" sz="2400" dirty="0" err="1" smtClean="0"/>
              <a:t>behavior</a:t>
            </a:r>
            <a:r>
              <a:rPr lang="en-PH" sz="2400" dirty="0" smtClean="0"/>
              <a:t/>
            </a:r>
            <a:br>
              <a:rPr lang="en-PH" sz="2400" dirty="0" smtClean="0"/>
            </a:br>
            <a:r>
              <a:rPr lang="en-PH" sz="2400" b="1" dirty="0" smtClean="0"/>
              <a:t>d. </a:t>
            </a:r>
            <a:r>
              <a:rPr lang="en-PH" sz="2400" dirty="0" smtClean="0"/>
              <a:t>activities</a:t>
            </a:r>
          </a:p>
          <a:p>
            <a:pPr>
              <a:buNone/>
            </a:pPr>
            <a:endParaRPr lang="en-PH" sz="2400" dirty="0" smtClean="0"/>
          </a:p>
          <a:p>
            <a:pPr>
              <a:buNone/>
            </a:pPr>
            <a:r>
              <a:rPr lang="en-PH" sz="2400" b="1" dirty="0" smtClean="0"/>
              <a:t>2. </a:t>
            </a:r>
            <a:r>
              <a:rPr lang="en-PH" sz="2400" dirty="0" smtClean="0"/>
              <a:t>He tried to ________ the morale of his friend in the hospital.</a:t>
            </a:r>
            <a:br>
              <a:rPr lang="en-PH" sz="2400" dirty="0" smtClean="0"/>
            </a:br>
            <a:r>
              <a:rPr lang="en-PH" sz="2400" b="1" dirty="0" smtClean="0"/>
              <a:t>a. </a:t>
            </a:r>
            <a:r>
              <a:rPr lang="en-PH" sz="2400" dirty="0" smtClean="0"/>
              <a:t>sustain</a:t>
            </a:r>
            <a:br>
              <a:rPr lang="en-PH" sz="2400" dirty="0" smtClean="0"/>
            </a:br>
            <a:r>
              <a:rPr lang="en-PH" sz="2400" b="1" dirty="0" smtClean="0"/>
              <a:t>b. </a:t>
            </a:r>
            <a:r>
              <a:rPr lang="en-PH" sz="2400" dirty="0" smtClean="0"/>
              <a:t>foster</a:t>
            </a:r>
            <a:br>
              <a:rPr lang="en-PH" sz="2400" dirty="0" smtClean="0"/>
            </a:br>
            <a:r>
              <a:rPr lang="en-PH" sz="2400" b="1" dirty="0" smtClean="0"/>
              <a:t>c. </a:t>
            </a:r>
            <a:r>
              <a:rPr lang="en-PH" sz="2400" dirty="0" smtClean="0"/>
              <a:t>bolster</a:t>
            </a:r>
            <a:br>
              <a:rPr lang="en-PH" sz="2400" dirty="0" smtClean="0"/>
            </a:br>
            <a:r>
              <a:rPr lang="en-PH" sz="2400" b="1" dirty="0" smtClean="0"/>
              <a:t>d. </a:t>
            </a:r>
            <a:r>
              <a:rPr lang="en-PH" sz="2400" dirty="0" smtClean="0"/>
              <a:t>nourish</a:t>
            </a:r>
            <a:endParaRPr lang="en-PH" sz="24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Building your bank of words</a:t>
            </a:r>
          </a:p>
          <a:p>
            <a:r>
              <a:rPr lang="en-US" dirty="0" smtClean="0"/>
              <a:t>Better </a:t>
            </a:r>
            <a:r>
              <a:rPr lang="en-US" dirty="0" smtClean="0"/>
              <a:t>read:</a:t>
            </a:r>
          </a:p>
          <a:p>
            <a:pPr lvl="1"/>
            <a:r>
              <a:rPr lang="en-US" dirty="0" smtClean="0"/>
              <a:t>Dictionary</a:t>
            </a:r>
          </a:p>
          <a:p>
            <a:pPr lvl="1"/>
            <a:r>
              <a:rPr lang="en-US" dirty="0" smtClean="0"/>
              <a:t>Newspapers </a:t>
            </a:r>
          </a:p>
          <a:p>
            <a:pPr lvl="1"/>
            <a:r>
              <a:rPr lang="en-US" dirty="0" smtClean="0"/>
              <a:t>Books </a:t>
            </a:r>
          </a:p>
          <a:p>
            <a:pPr lvl="1"/>
            <a:r>
              <a:rPr lang="en-US" dirty="0" smtClean="0"/>
              <a:t>Etc.</a:t>
            </a:r>
            <a:endParaRPr lang="en-US" dirty="0" smtClean="0"/>
          </a:p>
          <a:p>
            <a:r>
              <a:rPr lang="en-US" dirty="0" smtClean="0"/>
              <a:t>The best way, we provide you with the 500 words that are commonly found on Vocabulary tests.</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b="1" dirty="0" smtClean="0"/>
              <a:t>Answers</a:t>
            </a:r>
            <a:endParaRPr lang="en-PH" dirty="0"/>
          </a:p>
        </p:txBody>
      </p:sp>
      <p:sp>
        <p:nvSpPr>
          <p:cNvPr id="3" name="Content Placeholder 2"/>
          <p:cNvSpPr>
            <a:spLocks noGrp="1"/>
          </p:cNvSpPr>
          <p:nvPr>
            <p:ph idx="1"/>
          </p:nvPr>
        </p:nvSpPr>
        <p:spPr/>
        <p:txBody>
          <a:bodyPr>
            <a:normAutofit fontScale="85000" lnSpcReduction="20000"/>
          </a:bodyPr>
          <a:lstStyle/>
          <a:p>
            <a:pPr marL="514350" indent="-514350">
              <a:buAutoNum type="arabicPeriod"/>
            </a:pPr>
            <a:r>
              <a:rPr lang="en-PH" b="1" dirty="0" smtClean="0"/>
              <a:t>b. </a:t>
            </a:r>
            <a:r>
              <a:rPr lang="en-PH" i="1" dirty="0" smtClean="0"/>
              <a:t>Banter </a:t>
            </a:r>
            <a:r>
              <a:rPr lang="en-PH" dirty="0" smtClean="0"/>
              <a:t>is defined as remarks or talk that are playful and teasing. Choice </a:t>
            </a:r>
            <a:r>
              <a:rPr lang="en-PH" b="1" dirty="0" smtClean="0"/>
              <a:t>a </a:t>
            </a:r>
            <a:r>
              <a:rPr lang="en-PH" dirty="0" smtClean="0"/>
              <a:t>is incorrect because antics are unpredictable </a:t>
            </a:r>
            <a:r>
              <a:rPr lang="en-PH" dirty="0" err="1" smtClean="0"/>
              <a:t>behavior</a:t>
            </a:r>
            <a:r>
              <a:rPr lang="en-PH" dirty="0" smtClean="0"/>
              <a:t> or actions. Choices </a:t>
            </a:r>
            <a:r>
              <a:rPr lang="en-PH" b="1" dirty="0" smtClean="0"/>
              <a:t>c </a:t>
            </a:r>
            <a:r>
              <a:rPr lang="en-PH" dirty="0" smtClean="0"/>
              <a:t>and </a:t>
            </a:r>
            <a:r>
              <a:rPr lang="en-PH" b="1" dirty="0" smtClean="0"/>
              <a:t>d </a:t>
            </a:r>
            <a:r>
              <a:rPr lang="en-PH" dirty="0" smtClean="0"/>
              <a:t>are incorrect because their definitions are too broad and do not focus on conversation.</a:t>
            </a:r>
          </a:p>
          <a:p>
            <a:pPr marL="514350" indent="-514350">
              <a:buAutoNum type="arabicPeriod"/>
            </a:pPr>
            <a:r>
              <a:rPr lang="en-PH" b="1" dirty="0" smtClean="0"/>
              <a:t>c. </a:t>
            </a:r>
            <a:r>
              <a:rPr lang="en-PH" dirty="0" smtClean="0"/>
              <a:t>Bolster (choice </a:t>
            </a:r>
            <a:r>
              <a:rPr lang="en-PH" b="1" dirty="0" smtClean="0"/>
              <a:t>c</a:t>
            </a:r>
            <a:r>
              <a:rPr lang="en-PH" dirty="0" smtClean="0"/>
              <a:t>) and sustain (choice </a:t>
            </a:r>
            <a:r>
              <a:rPr lang="en-PH" b="1" dirty="0" smtClean="0"/>
              <a:t>a) </a:t>
            </a:r>
            <a:r>
              <a:rPr lang="en-PH" dirty="0" smtClean="0"/>
              <a:t>can both be defined as supporting, but the fine difference between the two is in the fact that bolster means to boost, whereas sustain means to keep something at an existing level. Choices </a:t>
            </a:r>
            <a:r>
              <a:rPr lang="en-PH" b="1" dirty="0" smtClean="0"/>
              <a:t>b </a:t>
            </a:r>
            <a:r>
              <a:rPr lang="en-PH" dirty="0" smtClean="0"/>
              <a:t>and </a:t>
            </a:r>
            <a:r>
              <a:rPr lang="en-PH" b="1" dirty="0" smtClean="0"/>
              <a:t>d </a:t>
            </a:r>
            <a:r>
              <a:rPr lang="en-PH" dirty="0" smtClean="0"/>
              <a:t>are incorrect because they do not mean</a:t>
            </a:r>
            <a:br>
              <a:rPr lang="en-PH" dirty="0" smtClean="0"/>
            </a:br>
            <a:r>
              <a:rPr lang="en-PH" dirty="0" smtClean="0"/>
              <a:t>to boost or raise.</a:t>
            </a:r>
            <a:br>
              <a:rPr lang="en-PH" dirty="0" smtClean="0"/>
            </a:br>
            <a:endParaRPr lang="en-PH"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b="1" dirty="0" smtClean="0"/>
              <a:t>Synonym Practice</a:t>
            </a:r>
            <a:endParaRPr lang="en-PH" dirty="0"/>
          </a:p>
        </p:txBody>
      </p:sp>
      <p:sp>
        <p:nvSpPr>
          <p:cNvPr id="3" name="Content Placeholder 2"/>
          <p:cNvSpPr>
            <a:spLocks noGrp="1"/>
          </p:cNvSpPr>
          <p:nvPr>
            <p:ph idx="1"/>
          </p:nvPr>
        </p:nvSpPr>
        <p:spPr/>
        <p:txBody>
          <a:bodyPr>
            <a:normAutofit/>
          </a:bodyPr>
          <a:lstStyle/>
          <a:p>
            <a:r>
              <a:rPr lang="en-PH" dirty="0" smtClean="0"/>
              <a:t>In the following questions, identify the correct synonym by looking for word roots, prefixes, suffixes, or definitions. Choose the word that means the same or about the same as the italicized word. Look for answers and explanations at the end of the practice.</a:t>
            </a:r>
            <a:br>
              <a:rPr lang="en-PH" dirty="0" smtClean="0"/>
            </a:br>
            <a:endParaRPr lang="en-PH"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228600" y="0"/>
            <a:ext cx="4038600" cy="6477000"/>
            <a:chOff x="228600" y="457200"/>
            <a:chExt cx="3603458" cy="6019800"/>
          </a:xfrm>
        </p:grpSpPr>
        <p:pic>
          <p:nvPicPr>
            <p:cNvPr id="6146" name="Picture 2"/>
            <p:cNvPicPr>
              <a:picLocks noChangeAspect="1" noChangeArrowheads="1"/>
            </p:cNvPicPr>
            <p:nvPr/>
          </p:nvPicPr>
          <p:blipFill>
            <a:blip r:embed="rId2"/>
            <a:srcRect l="10000" t="46923" r="70000" b="39231"/>
            <a:stretch>
              <a:fillRect/>
            </a:stretch>
          </p:blipFill>
          <p:spPr bwMode="auto">
            <a:xfrm>
              <a:off x="228600" y="457200"/>
              <a:ext cx="2641600" cy="1981200"/>
            </a:xfrm>
            <a:prstGeom prst="rect">
              <a:avLst/>
            </a:prstGeom>
            <a:noFill/>
            <a:ln w="9525">
              <a:noFill/>
              <a:miter lim="800000"/>
              <a:headEnd/>
              <a:tailEnd/>
            </a:ln>
            <a:effectLst/>
          </p:spPr>
        </p:pic>
        <p:pic>
          <p:nvPicPr>
            <p:cNvPr id="6147" name="Picture 3"/>
            <p:cNvPicPr>
              <a:picLocks noChangeAspect="1" noChangeArrowheads="1"/>
            </p:cNvPicPr>
            <p:nvPr/>
          </p:nvPicPr>
          <p:blipFill>
            <a:blip r:embed="rId3"/>
            <a:srcRect l="9167" t="24615" r="62500" b="46154"/>
            <a:stretch>
              <a:fillRect/>
            </a:stretch>
          </p:blipFill>
          <p:spPr bwMode="auto">
            <a:xfrm>
              <a:off x="241299" y="2463800"/>
              <a:ext cx="3590759" cy="4013200"/>
            </a:xfrm>
            <a:prstGeom prst="rect">
              <a:avLst/>
            </a:prstGeom>
            <a:noFill/>
            <a:ln w="9525">
              <a:noFill/>
              <a:miter lim="800000"/>
              <a:headEnd/>
              <a:tailEnd/>
            </a:ln>
            <a:effectLst/>
          </p:spPr>
        </p:pic>
      </p:grpSp>
      <p:pic>
        <p:nvPicPr>
          <p:cNvPr id="6148" name="Picture 4"/>
          <p:cNvPicPr>
            <a:picLocks noChangeAspect="1" noChangeArrowheads="1"/>
          </p:cNvPicPr>
          <p:nvPr/>
        </p:nvPicPr>
        <p:blipFill>
          <a:blip r:embed="rId4"/>
          <a:srcRect l="9167" t="24615" r="60833" b="33077"/>
          <a:stretch>
            <a:fillRect/>
          </a:stretch>
        </p:blipFill>
        <p:spPr bwMode="auto">
          <a:xfrm>
            <a:off x="4343400" y="-88900"/>
            <a:ext cx="4495800" cy="686858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PH"/>
          </a:p>
        </p:txBody>
      </p:sp>
      <p:pic>
        <p:nvPicPr>
          <p:cNvPr id="7171" name="Picture 3"/>
          <p:cNvPicPr>
            <a:picLocks noGrp="1" noChangeAspect="1" noChangeArrowheads="1"/>
          </p:cNvPicPr>
          <p:nvPr>
            <p:ph idx="1"/>
          </p:nvPr>
        </p:nvPicPr>
        <p:blipFill>
          <a:blip r:embed="rId2"/>
          <a:srcRect l="10716" t="26938" r="68491" b="45010"/>
          <a:stretch>
            <a:fillRect/>
          </a:stretch>
        </p:blipFill>
        <p:spPr bwMode="auto">
          <a:xfrm>
            <a:off x="838199" y="609600"/>
            <a:ext cx="3753853" cy="5486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b="1" dirty="0" smtClean="0"/>
              <a:t>Answers</a:t>
            </a:r>
            <a:endParaRPr lang="en-PH" dirty="0"/>
          </a:p>
        </p:txBody>
      </p:sp>
      <p:sp>
        <p:nvSpPr>
          <p:cNvPr id="3" name="Content Placeholder 2"/>
          <p:cNvSpPr>
            <a:spLocks noGrp="1"/>
          </p:cNvSpPr>
          <p:nvPr>
            <p:ph idx="1"/>
          </p:nvPr>
        </p:nvSpPr>
        <p:spPr/>
        <p:txBody>
          <a:bodyPr>
            <a:normAutofit fontScale="77500" lnSpcReduction="20000"/>
          </a:bodyPr>
          <a:lstStyle/>
          <a:p>
            <a:pPr>
              <a:buNone/>
            </a:pPr>
            <a:r>
              <a:rPr lang="en-PH" b="1" dirty="0" smtClean="0"/>
              <a:t>1. b. </a:t>
            </a:r>
            <a:r>
              <a:rPr lang="en-PH" i="1" dirty="0" smtClean="0"/>
              <a:t>Partial </a:t>
            </a:r>
            <a:r>
              <a:rPr lang="en-PH" dirty="0" smtClean="0"/>
              <a:t>means </a:t>
            </a:r>
            <a:r>
              <a:rPr lang="en-PH" b="1" i="1" u="sng" dirty="0" smtClean="0"/>
              <a:t>incomplete</a:t>
            </a:r>
            <a:r>
              <a:rPr lang="en-PH" dirty="0" smtClean="0"/>
              <a:t>. The root of the word here is </a:t>
            </a:r>
            <a:r>
              <a:rPr lang="en-PH" i="1" dirty="0" smtClean="0"/>
              <a:t>part</a:t>
            </a:r>
            <a:r>
              <a:rPr lang="en-PH" dirty="0" smtClean="0"/>
              <a:t>. A partial report is only part of the whole.</a:t>
            </a:r>
          </a:p>
          <a:p>
            <a:pPr>
              <a:buNone/>
            </a:pPr>
            <a:r>
              <a:rPr lang="en-PH" b="1" dirty="0" smtClean="0"/>
              <a:t>2. b. </a:t>
            </a:r>
            <a:r>
              <a:rPr lang="en-PH" dirty="0" smtClean="0"/>
              <a:t>A </a:t>
            </a:r>
            <a:r>
              <a:rPr lang="en-PH" i="1" dirty="0" smtClean="0"/>
              <a:t>substantial </a:t>
            </a:r>
            <a:r>
              <a:rPr lang="en-PH" dirty="0" smtClean="0"/>
              <a:t>report is </a:t>
            </a:r>
            <a:r>
              <a:rPr lang="en-PH" b="1" i="1" u="sng" dirty="0" smtClean="0"/>
              <a:t>extensive</a:t>
            </a:r>
            <a:r>
              <a:rPr lang="en-PH" dirty="0" smtClean="0"/>
              <a:t>. The key part of the word substantial is </a:t>
            </a:r>
            <a:r>
              <a:rPr lang="en-PH" i="1" dirty="0" smtClean="0"/>
              <a:t>substance</a:t>
            </a:r>
            <a:r>
              <a:rPr lang="en-PH" dirty="0" smtClean="0"/>
              <a:t>. Substance means something that has significance.</a:t>
            </a:r>
          </a:p>
          <a:p>
            <a:pPr>
              <a:buNone/>
            </a:pPr>
            <a:r>
              <a:rPr lang="en-PH" b="1" dirty="0" smtClean="0"/>
              <a:t>3. a. </a:t>
            </a:r>
            <a:r>
              <a:rPr lang="en-PH" dirty="0" smtClean="0"/>
              <a:t>To </a:t>
            </a:r>
            <a:r>
              <a:rPr lang="en-PH" i="1" dirty="0" smtClean="0"/>
              <a:t>corroborate </a:t>
            </a:r>
            <a:r>
              <a:rPr lang="en-PH" dirty="0" smtClean="0"/>
              <a:t>is to </a:t>
            </a:r>
            <a:r>
              <a:rPr lang="en-PH" b="1" i="1" u="sng" dirty="0" smtClean="0"/>
              <a:t>confirm</a:t>
            </a:r>
            <a:r>
              <a:rPr lang="en-PH" dirty="0" smtClean="0"/>
              <a:t>. Notice the prefix </a:t>
            </a:r>
            <a:r>
              <a:rPr lang="en-PH" i="1" dirty="0" smtClean="0"/>
              <a:t>co-</a:t>
            </a:r>
            <a:r>
              <a:rPr lang="en-PH" dirty="0" smtClean="0"/>
              <a:t>, which means with or together. Some related words are </a:t>
            </a:r>
            <a:r>
              <a:rPr lang="en-PH" i="1" dirty="0" smtClean="0"/>
              <a:t>cooperate</a:t>
            </a:r>
            <a:r>
              <a:rPr lang="en-PH" dirty="0" smtClean="0"/>
              <a:t>, </a:t>
            </a:r>
            <a:r>
              <a:rPr lang="en-PH" i="1" dirty="0" err="1" smtClean="0"/>
              <a:t>coworker</a:t>
            </a:r>
            <a:r>
              <a:rPr lang="en-PH" dirty="0" smtClean="0"/>
              <a:t>, and </a:t>
            </a:r>
            <a:r>
              <a:rPr lang="en-PH" i="1" dirty="0" smtClean="0"/>
              <a:t>collide</a:t>
            </a:r>
            <a:r>
              <a:rPr lang="en-PH" dirty="0" smtClean="0"/>
              <a:t>. </a:t>
            </a:r>
            <a:r>
              <a:rPr lang="en-PH" i="1" dirty="0" smtClean="0"/>
              <a:t>Corroboration </a:t>
            </a:r>
            <a:r>
              <a:rPr lang="en-PH" dirty="0" smtClean="0"/>
              <a:t>means that one statement fits with another.</a:t>
            </a:r>
          </a:p>
          <a:p>
            <a:pPr>
              <a:buNone/>
            </a:pPr>
            <a:r>
              <a:rPr lang="en-PH" b="1" dirty="0" smtClean="0"/>
              <a:t>4. d. </a:t>
            </a:r>
            <a:r>
              <a:rPr lang="en-PH" i="1" dirty="0" smtClean="0"/>
              <a:t>Manufactured </a:t>
            </a:r>
            <a:r>
              <a:rPr lang="en-PH" dirty="0" smtClean="0"/>
              <a:t>goods are those that are made or processed from raw material into a finished product. </a:t>
            </a:r>
            <a:r>
              <a:rPr lang="en-PH" i="1" dirty="0" smtClean="0"/>
              <a:t>Facer—</a:t>
            </a:r>
            <a:r>
              <a:rPr lang="en-PH" dirty="0" smtClean="0"/>
              <a:t>the word root—means to make or do.</a:t>
            </a:r>
            <a:endParaRPr lang="en-PH"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b="1" dirty="0" smtClean="0"/>
              <a:t>Answers</a:t>
            </a:r>
            <a:endParaRPr lang="en-PH" dirty="0"/>
          </a:p>
        </p:txBody>
      </p:sp>
      <p:sp>
        <p:nvSpPr>
          <p:cNvPr id="3" name="Content Placeholder 2"/>
          <p:cNvSpPr>
            <a:spLocks noGrp="1"/>
          </p:cNvSpPr>
          <p:nvPr>
            <p:ph idx="1"/>
          </p:nvPr>
        </p:nvSpPr>
        <p:spPr/>
        <p:txBody>
          <a:bodyPr>
            <a:normAutofit fontScale="92500" lnSpcReduction="10000"/>
          </a:bodyPr>
          <a:lstStyle/>
          <a:p>
            <a:pPr>
              <a:buNone/>
            </a:pPr>
            <a:r>
              <a:rPr lang="en-PH" b="1" dirty="0" smtClean="0"/>
              <a:t>5. a. </a:t>
            </a:r>
            <a:r>
              <a:rPr lang="en-PH" i="1" dirty="0" smtClean="0"/>
              <a:t>Incoherent </a:t>
            </a:r>
            <a:r>
              <a:rPr lang="en-PH" dirty="0" smtClean="0"/>
              <a:t>means </a:t>
            </a:r>
            <a:r>
              <a:rPr lang="en-PH" b="1" i="1" u="sng" dirty="0" smtClean="0"/>
              <a:t>not understandable</a:t>
            </a:r>
            <a:r>
              <a:rPr lang="en-PH" dirty="0" smtClean="0"/>
              <a:t>. To </a:t>
            </a:r>
            <a:r>
              <a:rPr lang="en-PH" i="1" dirty="0" smtClean="0"/>
              <a:t>cohere </a:t>
            </a:r>
            <a:r>
              <a:rPr lang="en-PH" dirty="0" smtClean="0"/>
              <a:t>means to </a:t>
            </a:r>
            <a:r>
              <a:rPr lang="en-PH" i="1" dirty="0" smtClean="0"/>
              <a:t>connect</a:t>
            </a:r>
            <a:r>
              <a:rPr lang="en-PH" dirty="0" smtClean="0"/>
              <a:t>. A coherent answer connects or makes sense. The prefix </a:t>
            </a:r>
            <a:r>
              <a:rPr lang="en-PH" i="1" dirty="0" smtClean="0"/>
              <a:t>in </a:t>
            </a:r>
            <a:r>
              <a:rPr lang="en-PH" dirty="0" smtClean="0"/>
              <a:t>means not.</a:t>
            </a:r>
          </a:p>
          <a:p>
            <a:pPr>
              <a:buNone/>
            </a:pPr>
            <a:r>
              <a:rPr lang="en-PH" b="1" dirty="0" smtClean="0"/>
              <a:t>6. c. </a:t>
            </a:r>
            <a:r>
              <a:rPr lang="en-PH" i="1" dirty="0" smtClean="0"/>
              <a:t>Debris </a:t>
            </a:r>
            <a:r>
              <a:rPr lang="en-PH" dirty="0" smtClean="0"/>
              <a:t>is </a:t>
            </a:r>
            <a:r>
              <a:rPr lang="en-PH" b="1" u="sng" dirty="0" smtClean="0"/>
              <a:t>scattered fragments</a:t>
            </a:r>
            <a:r>
              <a:rPr lang="en-PH" dirty="0" smtClean="0"/>
              <a:t> or </a:t>
            </a:r>
            <a:r>
              <a:rPr lang="en-PH" b="1" i="1" u="sng" dirty="0" smtClean="0"/>
              <a:t>trash</a:t>
            </a:r>
            <a:r>
              <a:rPr lang="en-PH" dirty="0" smtClean="0"/>
              <a:t>.</a:t>
            </a:r>
          </a:p>
          <a:p>
            <a:pPr>
              <a:buNone/>
            </a:pPr>
            <a:r>
              <a:rPr lang="en-PH" b="1" dirty="0" smtClean="0"/>
              <a:t>7. a. </a:t>
            </a:r>
            <a:r>
              <a:rPr lang="en-PH" i="1" dirty="0" smtClean="0"/>
              <a:t>Inadvertently </a:t>
            </a:r>
            <a:r>
              <a:rPr lang="en-PH" dirty="0" smtClean="0"/>
              <a:t>means </a:t>
            </a:r>
            <a:r>
              <a:rPr lang="en-PH" b="1" i="1" u="sng" dirty="0" smtClean="0"/>
              <a:t>by mistake</a:t>
            </a:r>
            <a:r>
              <a:rPr lang="en-PH" dirty="0" smtClean="0"/>
              <a:t>. The key element in this word is the prefix </a:t>
            </a:r>
            <a:r>
              <a:rPr lang="en-PH" i="1" dirty="0" smtClean="0"/>
              <a:t>in</a:t>
            </a:r>
            <a:r>
              <a:rPr lang="en-PH" dirty="0" smtClean="0"/>
              <a:t>, which means not. </a:t>
            </a:r>
          </a:p>
          <a:p>
            <a:pPr>
              <a:buNone/>
            </a:pPr>
            <a:r>
              <a:rPr lang="en-PH" b="1" dirty="0" smtClean="0"/>
              <a:t>8. c. </a:t>
            </a:r>
            <a:r>
              <a:rPr lang="en-PH" i="1" dirty="0" smtClean="0"/>
              <a:t>Compatible </a:t>
            </a:r>
            <a:r>
              <a:rPr lang="en-PH" dirty="0" smtClean="0"/>
              <a:t>means </a:t>
            </a:r>
            <a:r>
              <a:rPr lang="en-PH" b="1" dirty="0" smtClean="0"/>
              <a:t>capable of existing </a:t>
            </a:r>
            <a:r>
              <a:rPr lang="en-PH" dirty="0" smtClean="0"/>
              <a:t>or </a:t>
            </a:r>
            <a:r>
              <a:rPr lang="en-PH" b="1" dirty="0" smtClean="0"/>
              <a:t>performing in </a:t>
            </a:r>
            <a:r>
              <a:rPr lang="en-PH" b="1" i="1" dirty="0" smtClean="0"/>
              <a:t>harmony</a:t>
            </a:r>
            <a:r>
              <a:rPr lang="en-PH" b="1" dirty="0" smtClean="0"/>
              <a:t>.</a:t>
            </a:r>
            <a:endParaRPr lang="en-PH"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b="1" dirty="0" smtClean="0"/>
              <a:t>Antonym Practice</a:t>
            </a:r>
            <a:endParaRPr lang="en-PH" dirty="0"/>
          </a:p>
        </p:txBody>
      </p:sp>
      <p:sp>
        <p:nvSpPr>
          <p:cNvPr id="3" name="Content Placeholder 2"/>
          <p:cNvSpPr>
            <a:spLocks noGrp="1"/>
          </p:cNvSpPr>
          <p:nvPr>
            <p:ph idx="1"/>
          </p:nvPr>
        </p:nvSpPr>
        <p:spPr/>
        <p:txBody>
          <a:bodyPr>
            <a:normAutofit fontScale="92500" lnSpcReduction="10000"/>
          </a:bodyPr>
          <a:lstStyle/>
          <a:p>
            <a:r>
              <a:rPr lang="en-PH" dirty="0" smtClean="0"/>
              <a:t>Confusing, because the choices mostly include synonyms. Specially during a timed exam.</a:t>
            </a:r>
          </a:p>
          <a:p>
            <a:r>
              <a:rPr lang="en-PH" dirty="0" smtClean="0"/>
              <a:t>trick is to </a:t>
            </a:r>
            <a:r>
              <a:rPr lang="en-PH" u="sng" dirty="0" smtClean="0"/>
              <a:t>focus on the type of the test</a:t>
            </a:r>
            <a:r>
              <a:rPr lang="en-PH" dirty="0" smtClean="0"/>
              <a:t>. </a:t>
            </a:r>
          </a:p>
          <a:p>
            <a:r>
              <a:rPr lang="en-PH" dirty="0" smtClean="0"/>
              <a:t>the same tactics that work for synonym questions work for antonyms as well </a:t>
            </a:r>
          </a:p>
          <a:p>
            <a:pPr lvl="1"/>
            <a:r>
              <a:rPr lang="en-PH" dirty="0" smtClean="0"/>
              <a:t>determine the meaning of part of the word, </a:t>
            </a:r>
          </a:p>
          <a:p>
            <a:pPr lvl="1"/>
            <a:r>
              <a:rPr lang="en-PH" dirty="0" smtClean="0"/>
              <a:t>or try to remember a context where you have seen the word before.</a:t>
            </a:r>
            <a:br>
              <a:rPr lang="en-PH" dirty="0" smtClean="0"/>
            </a:br>
            <a:r>
              <a:rPr lang="en-PH" dirty="0" smtClean="0"/>
              <a:t/>
            </a:r>
            <a:br>
              <a:rPr lang="en-PH" dirty="0" smtClean="0"/>
            </a:br>
            <a:endParaRPr lang="en-PH"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b="1" dirty="0" smtClean="0"/>
              <a:t>Antonym Practice</a:t>
            </a:r>
            <a:endParaRPr lang="en-PH" dirty="0"/>
          </a:p>
        </p:txBody>
      </p:sp>
      <p:sp>
        <p:nvSpPr>
          <p:cNvPr id="3" name="Content Placeholder 2"/>
          <p:cNvSpPr>
            <a:spLocks noGrp="1"/>
          </p:cNvSpPr>
          <p:nvPr>
            <p:ph idx="1"/>
          </p:nvPr>
        </p:nvSpPr>
        <p:spPr/>
        <p:txBody>
          <a:bodyPr>
            <a:normAutofit/>
          </a:bodyPr>
          <a:lstStyle/>
          <a:p>
            <a:pPr marL="0" indent="0">
              <a:buNone/>
            </a:pPr>
            <a:r>
              <a:rPr lang="en-PH" dirty="0" smtClean="0"/>
              <a:t>Choose the word that means the opposite of the italicized word in the questions below. Look for answers and explanations at the end of the practice.</a:t>
            </a:r>
            <a:br>
              <a:rPr lang="en-PH" dirty="0" smtClean="0"/>
            </a:br>
            <a:r>
              <a:rPr lang="en-PH" dirty="0" smtClean="0"/>
              <a:t/>
            </a:r>
            <a:br>
              <a:rPr lang="en-PH" dirty="0" smtClean="0"/>
            </a:br>
            <a:r>
              <a:rPr lang="en-PH" dirty="0" smtClean="0"/>
              <a:t> </a:t>
            </a:r>
            <a:br>
              <a:rPr lang="en-PH" dirty="0" smtClean="0"/>
            </a:br>
            <a:r>
              <a:rPr lang="en-PH" dirty="0" smtClean="0"/>
              <a:t/>
            </a:r>
            <a:br>
              <a:rPr lang="en-PH" dirty="0" smtClean="0"/>
            </a:br>
            <a:endParaRPr lang="en-PH"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5" name="Picture 3"/>
          <p:cNvPicPr>
            <a:picLocks noChangeAspect="1" noChangeArrowheads="1"/>
          </p:cNvPicPr>
          <p:nvPr/>
        </p:nvPicPr>
        <p:blipFill>
          <a:blip r:embed="rId2"/>
          <a:srcRect l="9167" t="33077" r="70000" b="38461"/>
          <a:stretch>
            <a:fillRect/>
          </a:stretch>
        </p:blipFill>
        <p:spPr bwMode="auto">
          <a:xfrm>
            <a:off x="457200" y="609600"/>
            <a:ext cx="3581400" cy="5300472"/>
          </a:xfrm>
          <a:prstGeom prst="rect">
            <a:avLst/>
          </a:prstGeom>
          <a:noFill/>
          <a:ln w="9525">
            <a:noFill/>
            <a:miter lim="800000"/>
            <a:headEnd/>
            <a:tailEnd/>
          </a:ln>
          <a:effectLst/>
        </p:spPr>
      </p:pic>
      <p:pic>
        <p:nvPicPr>
          <p:cNvPr id="8196" name="Picture 4"/>
          <p:cNvPicPr>
            <a:picLocks noChangeAspect="1" noChangeArrowheads="1"/>
          </p:cNvPicPr>
          <p:nvPr/>
        </p:nvPicPr>
        <p:blipFill>
          <a:blip r:embed="rId3"/>
          <a:srcRect l="8333" t="21538" r="66667" b="50770"/>
          <a:stretch>
            <a:fillRect/>
          </a:stretch>
        </p:blipFill>
        <p:spPr bwMode="auto">
          <a:xfrm>
            <a:off x="4953000" y="609600"/>
            <a:ext cx="4191000" cy="5029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8" name="Picture 6"/>
          <p:cNvPicPr>
            <a:picLocks noChangeAspect="1" noChangeArrowheads="1"/>
          </p:cNvPicPr>
          <p:nvPr/>
        </p:nvPicPr>
        <p:blipFill>
          <a:blip r:embed="rId2"/>
          <a:srcRect l="8333" t="32308" r="69167" b="40000"/>
          <a:stretch>
            <a:fillRect/>
          </a:stretch>
        </p:blipFill>
        <p:spPr bwMode="auto">
          <a:xfrm>
            <a:off x="304800" y="609600"/>
            <a:ext cx="4286250" cy="5715000"/>
          </a:xfrm>
          <a:prstGeom prst="rect">
            <a:avLst/>
          </a:prstGeom>
          <a:noFill/>
          <a:ln w="9525">
            <a:noFill/>
            <a:miter lim="800000"/>
            <a:headEnd/>
            <a:tailEnd/>
          </a:ln>
          <a:effectLst/>
        </p:spPr>
      </p:pic>
      <p:pic>
        <p:nvPicPr>
          <p:cNvPr id="7" name="Picture 6"/>
          <p:cNvPicPr>
            <a:picLocks noChangeAspect="1" noChangeArrowheads="1"/>
          </p:cNvPicPr>
          <p:nvPr/>
        </p:nvPicPr>
        <p:blipFill>
          <a:blip r:embed="rId2"/>
          <a:srcRect l="8333" t="60000" r="69167" b="11578"/>
          <a:stretch>
            <a:fillRect/>
          </a:stretch>
        </p:blipFill>
        <p:spPr bwMode="auto">
          <a:xfrm>
            <a:off x="4343400" y="381000"/>
            <a:ext cx="4343400" cy="5943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Prefixes, Suffixes, and Root Words</a:t>
            </a:r>
            <a:endParaRPr lang="en-US" b="1" dirty="0"/>
          </a:p>
        </p:txBody>
      </p:sp>
      <p:sp>
        <p:nvSpPr>
          <p:cNvPr id="3" name="Content Placeholder 2"/>
          <p:cNvSpPr>
            <a:spLocks noGrp="1"/>
          </p:cNvSpPr>
          <p:nvPr>
            <p:ph idx="1"/>
          </p:nvPr>
        </p:nvSpPr>
        <p:spPr/>
        <p:txBody>
          <a:bodyPr/>
          <a:lstStyle/>
          <a:p>
            <a:r>
              <a:rPr lang="en-US" dirty="0"/>
              <a:t>familiarity with common prefixes, suffixes, and word roots can dramatically improve your ability </a:t>
            </a:r>
            <a:r>
              <a:rPr lang="en-US" dirty="0" smtClean="0"/>
              <a:t>to determine </a:t>
            </a:r>
            <a:r>
              <a:rPr lang="en-US" dirty="0"/>
              <a:t>the meaning of unfamiliar vocabulary words.</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b="1" dirty="0" smtClean="0"/>
              <a:t>Answers</a:t>
            </a:r>
            <a:endParaRPr lang="en-PH" dirty="0"/>
          </a:p>
        </p:txBody>
      </p:sp>
      <p:sp>
        <p:nvSpPr>
          <p:cNvPr id="3" name="Content Placeholder 2"/>
          <p:cNvSpPr>
            <a:spLocks noGrp="1"/>
          </p:cNvSpPr>
          <p:nvPr>
            <p:ph idx="1"/>
          </p:nvPr>
        </p:nvSpPr>
        <p:spPr/>
        <p:txBody>
          <a:bodyPr>
            <a:normAutofit lnSpcReduction="10000"/>
          </a:bodyPr>
          <a:lstStyle/>
          <a:p>
            <a:pPr>
              <a:buNone/>
            </a:pPr>
            <a:r>
              <a:rPr lang="en-PH" b="1" dirty="0" smtClean="0"/>
              <a:t>9. c. </a:t>
            </a:r>
            <a:r>
              <a:rPr lang="en-PH" dirty="0" smtClean="0"/>
              <a:t>The key here is to remember not to choose the synonym. Context clues are important as</a:t>
            </a:r>
            <a:br>
              <a:rPr lang="en-PH" dirty="0" smtClean="0"/>
            </a:br>
            <a:r>
              <a:rPr lang="en-PH" dirty="0" smtClean="0"/>
              <a:t>well. You may have seen this sentence on one of your bills: </a:t>
            </a:r>
            <a:r>
              <a:rPr lang="en-PH" i="1" dirty="0" smtClean="0"/>
              <a:t>Prompt </a:t>
            </a:r>
            <a:r>
              <a:rPr lang="en-PH" dirty="0" smtClean="0"/>
              <a:t>payment is appreciated. </a:t>
            </a:r>
            <a:r>
              <a:rPr lang="en-PH" i="1" dirty="0" smtClean="0"/>
              <a:t>Prompt </a:t>
            </a:r>
            <a:r>
              <a:rPr lang="en-PH" dirty="0" smtClean="0"/>
              <a:t>means punctual; </a:t>
            </a:r>
            <a:r>
              <a:rPr lang="en-PH" b="1" i="1" u="sng" dirty="0" smtClean="0"/>
              <a:t>tardy</a:t>
            </a:r>
            <a:r>
              <a:rPr lang="en-PH" i="1" dirty="0" smtClean="0"/>
              <a:t> </a:t>
            </a:r>
            <a:r>
              <a:rPr lang="en-PH" dirty="0" smtClean="0"/>
              <a:t>means late. </a:t>
            </a:r>
          </a:p>
          <a:p>
            <a:pPr>
              <a:buNone/>
            </a:pPr>
            <a:r>
              <a:rPr lang="en-PH" b="1" dirty="0" smtClean="0"/>
              <a:t>10. b. </a:t>
            </a:r>
            <a:r>
              <a:rPr lang="en-PH" dirty="0" smtClean="0"/>
              <a:t>To </a:t>
            </a:r>
            <a:r>
              <a:rPr lang="en-PH" b="1" i="1" dirty="0" smtClean="0"/>
              <a:t>delay</a:t>
            </a:r>
            <a:r>
              <a:rPr lang="en-PH" i="1" dirty="0" smtClean="0"/>
              <a:t> </a:t>
            </a:r>
            <a:r>
              <a:rPr lang="en-PH" dirty="0" smtClean="0"/>
              <a:t>is to postpone. If a decision is delayed, it will happen more slowly. To </a:t>
            </a:r>
            <a:r>
              <a:rPr lang="en-PH" i="1" dirty="0" smtClean="0"/>
              <a:t>delay </a:t>
            </a:r>
            <a:r>
              <a:rPr lang="en-PH" dirty="0" smtClean="0"/>
              <a:t>is to slow; to </a:t>
            </a:r>
            <a:r>
              <a:rPr lang="en-PH" b="1" i="1" u="sng" dirty="0" smtClean="0"/>
              <a:t>hasten</a:t>
            </a:r>
            <a:r>
              <a:rPr lang="en-PH" i="1" dirty="0" smtClean="0"/>
              <a:t> </a:t>
            </a:r>
            <a:r>
              <a:rPr lang="en-PH" dirty="0" smtClean="0"/>
              <a:t>is to hurry.</a:t>
            </a:r>
            <a:endParaRPr lang="en-PH"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PH"/>
          </a:p>
        </p:txBody>
      </p:sp>
      <p:sp>
        <p:nvSpPr>
          <p:cNvPr id="3" name="Content Placeholder 2"/>
          <p:cNvSpPr>
            <a:spLocks noGrp="1"/>
          </p:cNvSpPr>
          <p:nvPr>
            <p:ph idx="1"/>
          </p:nvPr>
        </p:nvSpPr>
        <p:spPr/>
        <p:txBody>
          <a:bodyPr>
            <a:normAutofit lnSpcReduction="10000"/>
          </a:bodyPr>
          <a:lstStyle/>
          <a:p>
            <a:pPr>
              <a:buNone/>
            </a:pPr>
            <a:r>
              <a:rPr lang="en-PH" b="1" dirty="0" smtClean="0"/>
              <a:t>11. d. </a:t>
            </a:r>
            <a:r>
              <a:rPr lang="en-PH" dirty="0" smtClean="0"/>
              <a:t>Something that is moderate is not subject to extremes. </a:t>
            </a:r>
            <a:r>
              <a:rPr lang="en-PH" b="1" i="1" dirty="0" smtClean="0"/>
              <a:t>Moderate</a:t>
            </a:r>
            <a:r>
              <a:rPr lang="en-PH" i="1" dirty="0" smtClean="0"/>
              <a:t> </a:t>
            </a:r>
            <a:r>
              <a:rPr lang="en-PH" dirty="0" smtClean="0"/>
              <a:t>means </a:t>
            </a:r>
            <a:r>
              <a:rPr lang="en-PH" b="1" dirty="0" smtClean="0"/>
              <a:t>average</a:t>
            </a:r>
            <a:r>
              <a:rPr lang="en-PH" dirty="0" smtClean="0"/>
              <a:t>; </a:t>
            </a:r>
            <a:r>
              <a:rPr lang="en-PH" b="1" i="1" u="sng" dirty="0" smtClean="0"/>
              <a:t>excessive</a:t>
            </a:r>
            <a:r>
              <a:rPr lang="en-PH" i="1" dirty="0" smtClean="0"/>
              <a:t> </a:t>
            </a:r>
            <a:r>
              <a:rPr lang="en-PH" dirty="0" smtClean="0"/>
              <a:t>means extreme.</a:t>
            </a:r>
          </a:p>
          <a:p>
            <a:pPr>
              <a:buNone/>
            </a:pPr>
            <a:r>
              <a:rPr lang="en-PH" b="1" dirty="0" smtClean="0"/>
              <a:t>12. c. </a:t>
            </a:r>
            <a:r>
              <a:rPr lang="en-PH" dirty="0" smtClean="0"/>
              <a:t>An </a:t>
            </a:r>
            <a:r>
              <a:rPr lang="en-PH" b="1" dirty="0" smtClean="0"/>
              <a:t>initial </a:t>
            </a:r>
            <a:r>
              <a:rPr lang="en-PH" dirty="0" smtClean="0"/>
              <a:t>impression is one that comes first. </a:t>
            </a:r>
            <a:r>
              <a:rPr lang="en-PH" i="1" dirty="0" smtClean="0"/>
              <a:t>Initial </a:t>
            </a:r>
            <a:r>
              <a:rPr lang="en-PH" dirty="0" smtClean="0"/>
              <a:t>means </a:t>
            </a:r>
            <a:r>
              <a:rPr lang="en-PH" b="1" dirty="0" smtClean="0"/>
              <a:t>first</a:t>
            </a:r>
            <a:r>
              <a:rPr lang="en-PH" dirty="0" smtClean="0"/>
              <a:t>; </a:t>
            </a:r>
            <a:r>
              <a:rPr lang="en-PH" b="1" i="1" u="sng" dirty="0" smtClean="0"/>
              <a:t>final</a:t>
            </a:r>
            <a:r>
              <a:rPr lang="en-PH" i="1" dirty="0" smtClean="0"/>
              <a:t> </a:t>
            </a:r>
            <a:r>
              <a:rPr lang="en-PH" dirty="0" smtClean="0"/>
              <a:t>means last.</a:t>
            </a:r>
          </a:p>
          <a:p>
            <a:pPr>
              <a:buNone/>
            </a:pPr>
            <a:r>
              <a:rPr lang="en-PH" b="1" dirty="0" smtClean="0"/>
              <a:t>13. a. </a:t>
            </a:r>
            <a:r>
              <a:rPr lang="en-PH" dirty="0" smtClean="0"/>
              <a:t>The suffix </a:t>
            </a:r>
            <a:r>
              <a:rPr lang="en-PH" i="1" dirty="0" smtClean="0"/>
              <a:t>-able </a:t>
            </a:r>
            <a:r>
              <a:rPr lang="en-PH" dirty="0" smtClean="0"/>
              <a:t>tells you that a </a:t>
            </a:r>
            <a:r>
              <a:rPr lang="en-PH" b="1" dirty="0" smtClean="0"/>
              <a:t>capable</a:t>
            </a:r>
            <a:r>
              <a:rPr lang="en-PH" dirty="0" smtClean="0"/>
              <a:t> employee is one who has ability. </a:t>
            </a:r>
            <a:r>
              <a:rPr lang="en-PH" i="1" dirty="0" smtClean="0"/>
              <a:t>Capable </a:t>
            </a:r>
            <a:r>
              <a:rPr lang="en-PH" dirty="0" smtClean="0"/>
              <a:t>means able; </a:t>
            </a:r>
            <a:r>
              <a:rPr lang="en-PH" b="1" i="1" u="sng" dirty="0" smtClean="0"/>
              <a:t>unskilled</a:t>
            </a:r>
            <a:r>
              <a:rPr lang="en-PH" i="1" dirty="0" smtClean="0"/>
              <a:t> </a:t>
            </a:r>
            <a:r>
              <a:rPr lang="en-PH" dirty="0" smtClean="0"/>
              <a:t>means unable.</a:t>
            </a:r>
            <a:endParaRPr lang="en-PH"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4525963"/>
          </a:xfrm>
        </p:spPr>
        <p:txBody>
          <a:bodyPr>
            <a:noAutofit/>
          </a:bodyPr>
          <a:lstStyle/>
          <a:p>
            <a:pPr>
              <a:buNone/>
            </a:pPr>
            <a:r>
              <a:rPr lang="en-PH" sz="2500" b="1" dirty="0" smtClean="0"/>
              <a:t>14. c. </a:t>
            </a:r>
            <a:r>
              <a:rPr lang="en-PH" sz="2500" b="1" i="1" dirty="0" smtClean="0"/>
              <a:t>Zealous</a:t>
            </a:r>
            <a:r>
              <a:rPr lang="en-PH" sz="2500" i="1" dirty="0" smtClean="0"/>
              <a:t> </a:t>
            </a:r>
            <a:r>
              <a:rPr lang="en-PH" sz="2500" dirty="0" smtClean="0"/>
              <a:t>means </a:t>
            </a:r>
            <a:r>
              <a:rPr lang="en-PH" sz="2500" b="1" i="1" dirty="0" smtClean="0"/>
              <a:t>eager</a:t>
            </a:r>
            <a:r>
              <a:rPr lang="en-PH" sz="2500" i="1" dirty="0" smtClean="0"/>
              <a:t>, </a:t>
            </a:r>
            <a:r>
              <a:rPr lang="en-PH" sz="2500" dirty="0" smtClean="0"/>
              <a:t>so </a:t>
            </a:r>
            <a:r>
              <a:rPr lang="en-PH" sz="2500" b="1" i="1" u="sng" dirty="0" smtClean="0"/>
              <a:t>idle</a:t>
            </a:r>
            <a:r>
              <a:rPr lang="en-PH" sz="2500" i="1" dirty="0" smtClean="0"/>
              <a:t> </a:t>
            </a:r>
            <a:r>
              <a:rPr lang="en-PH" sz="2500" dirty="0" smtClean="0"/>
              <a:t>is most nearly the opposite. You may have heard the word </a:t>
            </a:r>
            <a:r>
              <a:rPr lang="en-PH" sz="2500" i="1" dirty="0" smtClean="0"/>
              <a:t>zeal  </a:t>
            </a:r>
            <a:r>
              <a:rPr lang="en-PH" sz="2500" dirty="0" smtClean="0"/>
              <a:t>before, which might give you a clue about the meaning of the word. One other precaution is to be careful and not be misled by the similar sounds of </a:t>
            </a:r>
            <a:r>
              <a:rPr lang="en-PH" sz="2500" i="1" dirty="0" smtClean="0"/>
              <a:t>zealous </a:t>
            </a:r>
            <a:r>
              <a:rPr lang="en-PH" sz="2500" dirty="0" smtClean="0"/>
              <a:t>and </a:t>
            </a:r>
            <a:r>
              <a:rPr lang="en-PH" sz="2500" i="1" dirty="0" smtClean="0"/>
              <a:t>jealous</a:t>
            </a:r>
            <a:r>
              <a:rPr lang="en-PH" sz="2500" dirty="0" smtClean="0"/>
              <a:t>. The other trick is  not to choose the synonym, eager, choice </a:t>
            </a:r>
            <a:r>
              <a:rPr lang="en-PH" sz="2500" b="1" dirty="0" smtClean="0"/>
              <a:t>b</a:t>
            </a:r>
            <a:r>
              <a:rPr lang="en-PH" sz="2500" dirty="0" smtClean="0"/>
              <a:t>.</a:t>
            </a:r>
          </a:p>
          <a:p>
            <a:pPr>
              <a:buNone/>
            </a:pPr>
            <a:r>
              <a:rPr lang="en-PH" sz="2500" b="1" dirty="0" smtClean="0"/>
              <a:t>15. c. </a:t>
            </a:r>
            <a:r>
              <a:rPr lang="en-PH" sz="2500" dirty="0" smtClean="0"/>
              <a:t>The best clue in this word is the prefix </a:t>
            </a:r>
            <a:r>
              <a:rPr lang="en-PH" sz="2500" b="1" i="1" dirty="0" smtClean="0"/>
              <a:t>ex</a:t>
            </a:r>
            <a:r>
              <a:rPr lang="en-PH" sz="2500" i="1" dirty="0" smtClean="0"/>
              <a:t>, </a:t>
            </a:r>
            <a:r>
              <a:rPr lang="en-PH" sz="2500" dirty="0" smtClean="0"/>
              <a:t>which means </a:t>
            </a:r>
            <a:r>
              <a:rPr lang="en-PH" sz="2500" i="1" dirty="0" smtClean="0"/>
              <a:t>out of </a:t>
            </a:r>
            <a:r>
              <a:rPr lang="en-PH" sz="2500" dirty="0" smtClean="0"/>
              <a:t>or </a:t>
            </a:r>
            <a:r>
              <a:rPr lang="en-PH" sz="2500" i="1" dirty="0" smtClean="0"/>
              <a:t>away from</a:t>
            </a:r>
            <a:r>
              <a:rPr lang="en-PH" sz="2500" dirty="0" smtClean="0"/>
              <a:t>. </a:t>
            </a:r>
            <a:r>
              <a:rPr lang="en-PH" sz="2500" b="1" i="1" dirty="0" smtClean="0"/>
              <a:t>Exorbitant</a:t>
            </a:r>
            <a:r>
              <a:rPr lang="en-PH" sz="2500" i="1" dirty="0" smtClean="0"/>
              <a:t> </a:t>
            </a:r>
            <a:r>
              <a:rPr lang="en-PH" sz="2500" dirty="0" smtClean="0"/>
              <a:t>literally means </a:t>
            </a:r>
            <a:r>
              <a:rPr lang="en-PH" sz="2500" b="1" i="1" dirty="0" smtClean="0"/>
              <a:t>exceeding</a:t>
            </a:r>
            <a:r>
              <a:rPr lang="en-PH" sz="2500" i="1" dirty="0" smtClean="0"/>
              <a:t> the bounds of what is fair or normal; </a:t>
            </a:r>
            <a:r>
              <a:rPr lang="en-PH" sz="2500" b="1" i="1" dirty="0" smtClean="0"/>
              <a:t>very high</a:t>
            </a:r>
            <a:r>
              <a:rPr lang="en-PH" sz="2500" dirty="0" smtClean="0"/>
              <a:t>. The opposite of an </a:t>
            </a:r>
            <a:r>
              <a:rPr lang="en-PH" sz="2500" i="1" dirty="0" smtClean="0"/>
              <a:t>exorbitant </a:t>
            </a:r>
            <a:r>
              <a:rPr lang="en-PH" sz="2500" dirty="0" smtClean="0"/>
              <a:t>or </a:t>
            </a:r>
            <a:r>
              <a:rPr lang="en-PH" sz="2500" i="1" dirty="0" smtClean="0"/>
              <a:t>outrageous </a:t>
            </a:r>
            <a:r>
              <a:rPr lang="en-PH" sz="2500" dirty="0" smtClean="0"/>
              <a:t>price would be a </a:t>
            </a:r>
            <a:r>
              <a:rPr lang="en-PH" sz="2500" b="1" i="1" u="sng" dirty="0" smtClean="0"/>
              <a:t>reasonable</a:t>
            </a:r>
            <a:r>
              <a:rPr lang="en-PH" sz="2500" i="1" dirty="0" smtClean="0"/>
              <a:t> </a:t>
            </a:r>
            <a:r>
              <a:rPr lang="en-PH" sz="2500" dirty="0" smtClean="0"/>
              <a:t>one. </a:t>
            </a:r>
          </a:p>
          <a:p>
            <a:pPr>
              <a:buNone/>
            </a:pPr>
            <a:r>
              <a:rPr lang="en-PH" sz="2500" b="1" dirty="0" smtClean="0"/>
              <a:t>16. b. </a:t>
            </a:r>
            <a:r>
              <a:rPr lang="en-PH" sz="2500" dirty="0" smtClean="0"/>
              <a:t>The key element in this word is the root </a:t>
            </a:r>
            <a:r>
              <a:rPr lang="en-PH" sz="2500" i="1" dirty="0" smtClean="0"/>
              <a:t>belli-, </a:t>
            </a:r>
            <a:r>
              <a:rPr lang="en-PH" sz="2500" dirty="0" smtClean="0"/>
              <a:t>which means </a:t>
            </a:r>
            <a:r>
              <a:rPr lang="en-PH" sz="2500" b="1" i="1" dirty="0" smtClean="0"/>
              <a:t>warlike</a:t>
            </a:r>
            <a:r>
              <a:rPr lang="en-PH" sz="2500" dirty="0" smtClean="0"/>
              <a:t>. The synonym choices—</a:t>
            </a:r>
            <a:r>
              <a:rPr lang="en-PH" sz="2500" b="1" i="1" dirty="0" smtClean="0"/>
              <a:t>hostile </a:t>
            </a:r>
            <a:r>
              <a:rPr lang="en-PH" sz="2500" b="1" dirty="0" smtClean="0"/>
              <a:t>and </a:t>
            </a:r>
            <a:r>
              <a:rPr lang="en-PH" sz="2500" b="1" i="1" dirty="0" smtClean="0"/>
              <a:t>ungracious</a:t>
            </a:r>
            <a:r>
              <a:rPr lang="en-PH" sz="2500" dirty="0" smtClean="0"/>
              <a:t>—are incorrect. The antonym would be </a:t>
            </a:r>
            <a:r>
              <a:rPr lang="en-PH" sz="2500" b="1" i="1" u="sng" dirty="0" smtClean="0"/>
              <a:t>appeasing</a:t>
            </a:r>
            <a:r>
              <a:rPr lang="en-PH" sz="2500" dirty="0" smtClean="0"/>
              <a:t>. </a:t>
            </a:r>
            <a:endParaRPr lang="en-PH" sz="2500"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PH" b="1" dirty="0" smtClean="0"/>
              <a:t>Reading Comprehension </a:t>
            </a:r>
            <a:endParaRPr lang="en-PH" b="1" dirty="0"/>
          </a:p>
        </p:txBody>
      </p:sp>
      <p:sp>
        <p:nvSpPr>
          <p:cNvPr id="4" name="Subtitle 3"/>
          <p:cNvSpPr>
            <a:spLocks noGrp="1"/>
          </p:cNvSpPr>
          <p:nvPr>
            <p:ph type="subTitle" idx="1"/>
          </p:nvPr>
        </p:nvSpPr>
        <p:spPr/>
        <p:txBody>
          <a:bodyPr/>
          <a:lstStyle/>
          <a:p>
            <a:r>
              <a:rPr lang="en-PH" dirty="0" smtClean="0"/>
              <a:t>Why? </a:t>
            </a:r>
            <a:r>
              <a:rPr lang="en-PH" dirty="0" err="1" smtClean="0"/>
              <a:t>Huhuhu</a:t>
            </a:r>
            <a:r>
              <a:rPr lang="en-PH" dirty="0" smtClean="0"/>
              <a:t>…</a:t>
            </a:r>
            <a:endParaRPr lang="en-PH"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b="1" dirty="0" smtClean="0"/>
              <a:t>Reason</a:t>
            </a:r>
            <a:endParaRPr lang="en-PH" b="1" dirty="0"/>
          </a:p>
        </p:txBody>
      </p:sp>
      <p:sp>
        <p:nvSpPr>
          <p:cNvPr id="3" name="Content Placeholder 2"/>
          <p:cNvSpPr>
            <a:spLocks noGrp="1"/>
          </p:cNvSpPr>
          <p:nvPr>
            <p:ph idx="1"/>
          </p:nvPr>
        </p:nvSpPr>
        <p:spPr/>
        <p:txBody>
          <a:bodyPr/>
          <a:lstStyle/>
          <a:p>
            <a:r>
              <a:rPr lang="en-PH" dirty="0" smtClean="0"/>
              <a:t>Because understanding is such a vital skill, higher percentage of CSC exams includes this type of exam to test your ability to understand what you read.</a:t>
            </a:r>
            <a:endParaRPr lang="en-PH"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b="1" dirty="0" smtClean="0"/>
              <a:t>Rules</a:t>
            </a:r>
            <a:endParaRPr lang="en-PH" b="1" dirty="0"/>
          </a:p>
        </p:txBody>
      </p:sp>
      <p:sp>
        <p:nvSpPr>
          <p:cNvPr id="3" name="Content Placeholder 2"/>
          <p:cNvSpPr>
            <a:spLocks noGrp="1"/>
          </p:cNvSpPr>
          <p:nvPr>
            <p:ph idx="1"/>
          </p:nvPr>
        </p:nvSpPr>
        <p:spPr/>
        <p:txBody>
          <a:bodyPr>
            <a:normAutofit/>
          </a:bodyPr>
          <a:lstStyle/>
          <a:p>
            <a:r>
              <a:rPr lang="en-PH" dirty="0" smtClean="0"/>
              <a:t>you should be able to find the main idea of a passage</a:t>
            </a:r>
          </a:p>
          <a:p>
            <a:r>
              <a:rPr lang="en-PH" dirty="0" smtClean="0"/>
              <a:t>select the topic sentence</a:t>
            </a:r>
          </a:p>
          <a:p>
            <a:r>
              <a:rPr lang="en-PH" dirty="0" smtClean="0"/>
              <a:t>locate basic support material or details</a:t>
            </a:r>
          </a:p>
          <a:p>
            <a:r>
              <a:rPr lang="en-PH" dirty="0" smtClean="0"/>
              <a:t>Discern fact from opinion, and make inferences</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PH" b="1" dirty="0" smtClean="0"/>
              <a:t>CSC’s Reading Comprehension Exam</a:t>
            </a:r>
            <a:endParaRPr lang="en-PH" b="1" dirty="0"/>
          </a:p>
        </p:txBody>
      </p:sp>
      <p:sp>
        <p:nvSpPr>
          <p:cNvPr id="3" name="Content Placeholder 2"/>
          <p:cNvSpPr>
            <a:spLocks noGrp="1"/>
          </p:cNvSpPr>
          <p:nvPr>
            <p:ph idx="1"/>
          </p:nvPr>
        </p:nvSpPr>
        <p:spPr/>
        <p:txBody>
          <a:bodyPr>
            <a:normAutofit fontScale="92500" lnSpcReduction="10000"/>
          </a:bodyPr>
          <a:lstStyle/>
          <a:p>
            <a:r>
              <a:rPr lang="en-PH" dirty="0" smtClean="0"/>
              <a:t>Much like the standardized tests during our English 101.</a:t>
            </a:r>
          </a:p>
          <a:p>
            <a:r>
              <a:rPr lang="en-PH" dirty="0" smtClean="0"/>
              <a:t>First, you do not need any prior knowledge about the topic of the passage</a:t>
            </a:r>
          </a:p>
          <a:p>
            <a:r>
              <a:rPr lang="en-PH" dirty="0" smtClean="0"/>
              <a:t>Second, you will be tested only on the information presented in the passage</a:t>
            </a:r>
          </a:p>
          <a:p>
            <a:r>
              <a:rPr lang="en-PH" dirty="0" smtClean="0"/>
              <a:t>Time constrained </a:t>
            </a:r>
          </a:p>
          <a:p>
            <a:r>
              <a:rPr lang="en-PH" dirty="0" smtClean="0"/>
              <a:t>Reason why we commit mistakes </a:t>
            </a:r>
            <a:r>
              <a:rPr lang="en-PH" b="1" dirty="0" smtClean="0"/>
              <a:t>(since the choices therein are deliberately designed to mislead you)</a:t>
            </a:r>
            <a:endParaRPr lang="en-PH" b="1"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PH" b="1" dirty="0" smtClean="0"/>
              <a:t>CSC’s Reading Comprehension Exam</a:t>
            </a:r>
            <a:endParaRPr lang="en-PH" b="1" dirty="0"/>
          </a:p>
        </p:txBody>
      </p:sp>
      <p:sp>
        <p:nvSpPr>
          <p:cNvPr id="3" name="Content Placeholder 2"/>
          <p:cNvSpPr>
            <a:spLocks noGrp="1"/>
          </p:cNvSpPr>
          <p:nvPr>
            <p:ph idx="1"/>
          </p:nvPr>
        </p:nvSpPr>
        <p:spPr/>
        <p:txBody>
          <a:bodyPr>
            <a:normAutofit/>
          </a:bodyPr>
          <a:lstStyle/>
          <a:p>
            <a:r>
              <a:rPr lang="en-PH" dirty="0" smtClean="0"/>
              <a:t>vocabulary skills play a vital role when you have to decipher any written text</a:t>
            </a:r>
          </a:p>
          <a:p>
            <a:r>
              <a:rPr lang="en-PH" dirty="0" smtClean="0"/>
              <a:t>A difficult word can skew your understanding of a sentence</a:t>
            </a:r>
          </a:p>
          <a:p>
            <a:r>
              <a:rPr lang="en-PH" dirty="0" smtClean="0"/>
              <a:t>2 or 3 unknown words can make a passage impossible to understand</a:t>
            </a:r>
          </a:p>
          <a:p>
            <a:r>
              <a:rPr lang="en-PH" b="1" dirty="0" smtClean="0"/>
              <a:t>Studying vocabulary and reading comprehension must go hand in hand</a:t>
            </a:r>
            <a:endParaRPr lang="en-PH" b="1"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b="1" dirty="0" smtClean="0"/>
              <a:t>Best way to do it:</a:t>
            </a:r>
            <a:endParaRPr lang="en-PH" b="1" dirty="0"/>
          </a:p>
        </p:txBody>
      </p:sp>
      <p:sp>
        <p:nvSpPr>
          <p:cNvPr id="3" name="Content Placeholder 2"/>
          <p:cNvSpPr>
            <a:spLocks noGrp="1"/>
          </p:cNvSpPr>
          <p:nvPr>
            <p:ph idx="1"/>
          </p:nvPr>
        </p:nvSpPr>
        <p:spPr/>
        <p:txBody>
          <a:bodyPr/>
          <a:lstStyle/>
          <a:p>
            <a:r>
              <a:rPr lang="en-PH" dirty="0" smtClean="0"/>
              <a:t>is </a:t>
            </a:r>
            <a:r>
              <a:rPr lang="en-PH" b="1" u="sng" dirty="0" smtClean="0"/>
              <a:t>to be very familiar </a:t>
            </a:r>
            <a:r>
              <a:rPr lang="en-PH" dirty="0" smtClean="0"/>
              <a:t>with the kinds of</a:t>
            </a:r>
            <a:br>
              <a:rPr lang="en-PH" dirty="0" smtClean="0"/>
            </a:br>
            <a:r>
              <a:rPr lang="en-PH" dirty="0" smtClean="0"/>
              <a:t>questions that are typically asked</a:t>
            </a:r>
          </a:p>
          <a:p>
            <a:r>
              <a:rPr lang="en-PH" b="1" u="sng" dirty="0" smtClean="0"/>
              <a:t>to know how to respond </a:t>
            </a:r>
            <a:r>
              <a:rPr lang="en-PH" dirty="0" smtClean="0"/>
              <a:t>to these questions</a:t>
            </a:r>
            <a:endParaRPr lang="en-PH"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PH" b="1" dirty="0" smtClean="0"/>
              <a:t>Questions most frequently ask you to:</a:t>
            </a:r>
            <a:endParaRPr lang="en-PH" b="1" dirty="0"/>
          </a:p>
        </p:txBody>
      </p:sp>
      <p:sp>
        <p:nvSpPr>
          <p:cNvPr id="3" name="Content Placeholder 2"/>
          <p:cNvSpPr>
            <a:spLocks noGrp="1"/>
          </p:cNvSpPr>
          <p:nvPr>
            <p:ph idx="1"/>
          </p:nvPr>
        </p:nvSpPr>
        <p:spPr/>
        <p:txBody>
          <a:bodyPr/>
          <a:lstStyle/>
          <a:p>
            <a:r>
              <a:rPr lang="en-PH" dirty="0" smtClean="0"/>
              <a:t>determine the </a:t>
            </a:r>
            <a:r>
              <a:rPr lang="en-PH" b="1" u="sng" dirty="0" smtClean="0"/>
              <a:t>main idea</a:t>
            </a:r>
            <a:r>
              <a:rPr lang="en-PH" dirty="0" smtClean="0"/>
              <a:t> of the passage</a:t>
            </a:r>
          </a:p>
          <a:p>
            <a:r>
              <a:rPr lang="en-PH" dirty="0" smtClean="0"/>
              <a:t>identify a </a:t>
            </a:r>
            <a:r>
              <a:rPr lang="en-PH" b="1" u="sng" dirty="0" smtClean="0"/>
              <a:t>specific fact or detail </a:t>
            </a:r>
            <a:r>
              <a:rPr lang="en-PH" dirty="0" smtClean="0"/>
              <a:t>in the passage</a:t>
            </a:r>
          </a:p>
          <a:p>
            <a:r>
              <a:rPr lang="en-PH" dirty="0" smtClean="0"/>
              <a:t>identify the </a:t>
            </a:r>
            <a:r>
              <a:rPr lang="en-PH" b="1" u="sng" dirty="0" smtClean="0"/>
              <a:t>topic sentence</a:t>
            </a:r>
          </a:p>
          <a:p>
            <a:r>
              <a:rPr lang="en-PH" dirty="0" smtClean="0"/>
              <a:t>discern </a:t>
            </a:r>
            <a:r>
              <a:rPr lang="en-PH" b="1" u="sng" dirty="0" smtClean="0"/>
              <a:t>fact</a:t>
            </a:r>
            <a:r>
              <a:rPr lang="en-PH" dirty="0" smtClean="0"/>
              <a:t> from </a:t>
            </a:r>
            <a:r>
              <a:rPr lang="en-PH" b="1" u="sng" dirty="0" smtClean="0"/>
              <a:t>opinion</a:t>
            </a:r>
          </a:p>
          <a:p>
            <a:r>
              <a:rPr lang="en-PH" dirty="0" smtClean="0"/>
              <a:t>make an </a:t>
            </a:r>
            <a:r>
              <a:rPr lang="en-PH" b="1" u="sng" dirty="0" smtClean="0"/>
              <a:t>inference</a:t>
            </a:r>
            <a:r>
              <a:rPr lang="en-PH" dirty="0" smtClean="0"/>
              <a:t> based on the passage</a:t>
            </a:r>
          </a:p>
          <a:p>
            <a:r>
              <a:rPr lang="en-PH" b="1" dirty="0" smtClean="0"/>
              <a:t>define</a:t>
            </a:r>
            <a:r>
              <a:rPr lang="en-PH" dirty="0" smtClean="0"/>
              <a:t> a </a:t>
            </a:r>
            <a:r>
              <a:rPr lang="en-PH" b="1" u="sng" dirty="0" smtClean="0"/>
              <a:t>vocabulary word</a:t>
            </a:r>
            <a:r>
              <a:rPr lang="en-PH" b="1" dirty="0" smtClean="0"/>
              <a:t> </a:t>
            </a:r>
            <a:r>
              <a:rPr lang="en-PH" dirty="0" smtClean="0"/>
              <a:t>from the passage</a:t>
            </a:r>
            <a:endParaRPr lang="en-PH"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Prefixes</a:t>
            </a:r>
            <a:endParaRPr lang="en-US" b="1" dirty="0"/>
          </a:p>
        </p:txBody>
      </p:sp>
      <p:sp>
        <p:nvSpPr>
          <p:cNvPr id="3" name="Content Placeholder 2"/>
          <p:cNvSpPr>
            <a:spLocks noGrp="1"/>
          </p:cNvSpPr>
          <p:nvPr>
            <p:ph idx="1"/>
          </p:nvPr>
        </p:nvSpPr>
        <p:spPr/>
        <p:txBody>
          <a:bodyPr/>
          <a:lstStyle/>
          <a:p>
            <a:r>
              <a:rPr lang="en-US" dirty="0" smtClean="0"/>
              <a:t>are </a:t>
            </a:r>
            <a:r>
              <a:rPr lang="en-US" dirty="0"/>
              <a:t>syllables added to the </a:t>
            </a:r>
            <a:r>
              <a:rPr lang="en-US" i="1" dirty="0"/>
              <a:t>beginnings of words to change or add to their meaning.</a:t>
            </a:r>
            <a:endParaRPr 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Characteristics of a </a:t>
            </a:r>
            <a:r>
              <a:rPr lang="en-PH" b="1" u="sng" dirty="0" smtClean="0"/>
              <a:t>Main Idea</a:t>
            </a:r>
            <a:endParaRPr lang="en-PH" b="1" u="sng" dirty="0"/>
          </a:p>
        </p:txBody>
      </p:sp>
      <p:sp>
        <p:nvSpPr>
          <p:cNvPr id="3" name="Content Placeholder 2"/>
          <p:cNvSpPr>
            <a:spLocks noGrp="1"/>
          </p:cNvSpPr>
          <p:nvPr>
            <p:ph idx="1"/>
          </p:nvPr>
        </p:nvSpPr>
        <p:spPr/>
        <p:txBody>
          <a:bodyPr>
            <a:normAutofit fontScale="92500" lnSpcReduction="10000"/>
          </a:bodyPr>
          <a:lstStyle/>
          <a:p>
            <a:r>
              <a:rPr lang="en-PH" dirty="0" smtClean="0"/>
              <a:t>must say something about the subject</a:t>
            </a:r>
          </a:p>
          <a:p>
            <a:r>
              <a:rPr lang="en-PH" dirty="0" smtClean="0"/>
              <a:t>is an assertion about its subject </a:t>
            </a:r>
          </a:p>
          <a:p>
            <a:r>
              <a:rPr lang="en-PH" dirty="0" smtClean="0"/>
              <a:t>is the idea that holds together or controls the passage</a:t>
            </a:r>
          </a:p>
          <a:p>
            <a:r>
              <a:rPr lang="en-PH" dirty="0" smtClean="0"/>
              <a:t>other sentences and ideas in the passage will all relate to that main idea and serve as evidence that the assertion is true</a:t>
            </a:r>
          </a:p>
          <a:p>
            <a:r>
              <a:rPr lang="en-PH" dirty="0" smtClean="0"/>
              <a:t>It must be </a:t>
            </a:r>
            <a:r>
              <a:rPr lang="en-PH" b="1" i="1" u="sng" dirty="0" smtClean="0"/>
              <a:t>general</a:t>
            </a:r>
            <a:r>
              <a:rPr lang="en-PH" i="1" dirty="0" smtClean="0"/>
              <a:t> </a:t>
            </a:r>
            <a:r>
              <a:rPr lang="en-PH" dirty="0" smtClean="0"/>
              <a:t>enough or </a:t>
            </a:r>
            <a:r>
              <a:rPr lang="en-PH" b="1" u="sng" dirty="0" smtClean="0"/>
              <a:t>big enough </a:t>
            </a:r>
            <a:r>
              <a:rPr lang="en-PH" dirty="0" smtClean="0"/>
              <a:t>to cover all of these ideas underneath it (the whole passage).</a:t>
            </a:r>
            <a:endParaRPr lang="en-PH"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PH" dirty="0" smtClean="0"/>
              <a:t>Characteristics of a </a:t>
            </a:r>
            <a:r>
              <a:rPr lang="en-PH" b="1" u="sng" dirty="0" smtClean="0"/>
              <a:t>Topic Sentence</a:t>
            </a:r>
            <a:endParaRPr lang="en-PH" b="1" u="sng" dirty="0"/>
          </a:p>
        </p:txBody>
      </p:sp>
      <p:sp>
        <p:nvSpPr>
          <p:cNvPr id="3" name="Content Placeholder 2"/>
          <p:cNvSpPr>
            <a:spLocks noGrp="1"/>
          </p:cNvSpPr>
          <p:nvPr>
            <p:ph idx="1"/>
          </p:nvPr>
        </p:nvSpPr>
        <p:spPr/>
        <p:txBody>
          <a:bodyPr>
            <a:normAutofit fontScale="85000" lnSpcReduction="20000"/>
          </a:bodyPr>
          <a:lstStyle/>
          <a:p>
            <a:r>
              <a:rPr lang="en-PH" dirty="0" smtClean="0"/>
              <a:t>A </a:t>
            </a:r>
            <a:r>
              <a:rPr lang="en-PH" b="1" dirty="0" smtClean="0"/>
              <a:t>sentence</a:t>
            </a:r>
            <a:r>
              <a:rPr lang="en-PH" dirty="0" smtClean="0"/>
              <a:t> that </a:t>
            </a:r>
            <a:r>
              <a:rPr lang="en-PH" b="1" dirty="0" smtClean="0"/>
              <a:t>clearly expresses the main idea</a:t>
            </a:r>
            <a:r>
              <a:rPr lang="en-PH" dirty="0" smtClean="0"/>
              <a:t> of a paragraph or passage </a:t>
            </a:r>
          </a:p>
          <a:p>
            <a:r>
              <a:rPr lang="en-PH" dirty="0" smtClean="0"/>
              <a:t>you will find the topic sentence at the beginning of the paragraph</a:t>
            </a:r>
          </a:p>
          <a:p>
            <a:r>
              <a:rPr lang="en-PH" dirty="0" smtClean="0"/>
              <a:t>But this is not a hard and fast rule.</a:t>
            </a:r>
          </a:p>
          <a:p>
            <a:r>
              <a:rPr lang="en-PH" dirty="0" smtClean="0"/>
              <a:t>The topic sentence can be found in the middle or at the end of a paragraph. However, for the sentence to be </a:t>
            </a:r>
            <a:r>
              <a:rPr lang="en-PH" dirty="0" err="1" smtClean="0"/>
              <a:t>labeled</a:t>
            </a:r>
            <a:r>
              <a:rPr lang="en-PH" dirty="0" smtClean="0"/>
              <a:t> a topic sentence, it </a:t>
            </a:r>
            <a:r>
              <a:rPr lang="en-PH" b="1" u="sng" dirty="0" smtClean="0"/>
              <a:t>must be an assertion</a:t>
            </a:r>
            <a:r>
              <a:rPr lang="en-PH" dirty="0" smtClean="0"/>
              <a:t>, and </a:t>
            </a:r>
            <a:r>
              <a:rPr lang="en-PH" b="1" u="sng" dirty="0" smtClean="0"/>
              <a:t>it needs proof</a:t>
            </a:r>
            <a:r>
              <a:rPr lang="en-PH" dirty="0" smtClean="0"/>
              <a:t>. </a:t>
            </a:r>
          </a:p>
          <a:p>
            <a:r>
              <a:rPr lang="en-PH" dirty="0" smtClean="0"/>
              <a:t>The proof is f</a:t>
            </a:r>
            <a:r>
              <a:rPr lang="en-PH" b="1" dirty="0" smtClean="0"/>
              <a:t>ound</a:t>
            </a:r>
            <a:r>
              <a:rPr lang="en-PH" dirty="0" smtClean="0"/>
              <a:t> in the </a:t>
            </a:r>
            <a:r>
              <a:rPr lang="en-PH" b="1" u="sng" dirty="0" smtClean="0"/>
              <a:t>facts</a:t>
            </a:r>
            <a:r>
              <a:rPr lang="en-PH" dirty="0" smtClean="0"/>
              <a:t> and </a:t>
            </a:r>
            <a:r>
              <a:rPr lang="en-PH" b="1" u="sng" dirty="0" smtClean="0"/>
              <a:t>ideas</a:t>
            </a:r>
            <a:r>
              <a:rPr lang="en-PH" dirty="0" smtClean="0"/>
              <a:t> that make up the rest of the paragraph. </a:t>
            </a:r>
            <a:br>
              <a:rPr lang="en-PH" dirty="0" smtClean="0"/>
            </a:br>
            <a:endParaRPr lang="en-PH"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Facts or Opinions</a:t>
            </a:r>
            <a:endParaRPr lang="en-PH" dirty="0"/>
          </a:p>
        </p:txBody>
      </p:sp>
      <p:sp>
        <p:nvSpPr>
          <p:cNvPr id="3" name="Content Placeholder 2"/>
          <p:cNvSpPr>
            <a:spLocks noGrp="1"/>
          </p:cNvSpPr>
          <p:nvPr>
            <p:ph idx="1"/>
          </p:nvPr>
        </p:nvSpPr>
        <p:spPr/>
        <p:txBody>
          <a:bodyPr>
            <a:normAutofit lnSpcReduction="10000"/>
          </a:bodyPr>
          <a:lstStyle/>
          <a:p>
            <a:pPr>
              <a:buNone/>
            </a:pPr>
            <a:r>
              <a:rPr lang="en-PH" b="1" u="sng" dirty="0" smtClean="0"/>
              <a:t>Facts</a:t>
            </a:r>
            <a:r>
              <a:rPr lang="en-PH" dirty="0" smtClean="0"/>
              <a:t> are things known for certain to have happened, to be true, or to exist. </a:t>
            </a:r>
          </a:p>
          <a:p>
            <a:pPr>
              <a:buNone/>
            </a:pPr>
            <a:endParaRPr lang="en-PH" dirty="0" smtClean="0"/>
          </a:p>
          <a:p>
            <a:pPr>
              <a:buNone/>
            </a:pPr>
            <a:r>
              <a:rPr lang="en-PH" b="1" u="sng" dirty="0" smtClean="0"/>
              <a:t>Opinions</a:t>
            </a:r>
            <a:r>
              <a:rPr lang="en-PH" dirty="0" smtClean="0"/>
              <a:t> are things believed to have happened, believed to be true, or believed to exist</a:t>
            </a:r>
            <a:br>
              <a:rPr lang="en-PH" dirty="0" smtClean="0"/>
            </a:br>
            <a:r>
              <a:rPr lang="en-PH" dirty="0" smtClean="0"/>
              <a:t/>
            </a:r>
            <a:br>
              <a:rPr lang="en-PH" dirty="0" smtClean="0"/>
            </a:br>
            <a:r>
              <a:rPr lang="en-PH" dirty="0" smtClean="0"/>
              <a:t> </a:t>
            </a:r>
            <a:br>
              <a:rPr lang="en-PH" dirty="0" smtClean="0"/>
            </a:br>
            <a:r>
              <a:rPr lang="en-PH" dirty="0" smtClean="0"/>
              <a:t/>
            </a:r>
            <a:br>
              <a:rPr lang="en-PH" dirty="0" smtClean="0"/>
            </a:br>
            <a:endParaRPr lang="en-PH"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Facts or Opinions</a:t>
            </a:r>
            <a:endParaRPr lang="en-PH" dirty="0"/>
          </a:p>
        </p:txBody>
      </p:sp>
      <p:sp>
        <p:nvSpPr>
          <p:cNvPr id="3" name="Content Placeholder 2"/>
          <p:cNvSpPr>
            <a:spLocks noGrp="1"/>
          </p:cNvSpPr>
          <p:nvPr>
            <p:ph idx="1"/>
          </p:nvPr>
        </p:nvSpPr>
        <p:spPr/>
        <p:txBody>
          <a:bodyPr/>
          <a:lstStyle/>
          <a:p>
            <a:r>
              <a:rPr lang="en-PH" dirty="0" smtClean="0"/>
              <a:t>the key difference between fact and opinion lies in the distinction between </a:t>
            </a:r>
            <a:r>
              <a:rPr lang="en-PH" b="1" u="sng" dirty="0" smtClean="0"/>
              <a:t>believing</a:t>
            </a:r>
            <a:r>
              <a:rPr lang="en-PH" dirty="0" smtClean="0"/>
              <a:t> and </a:t>
            </a:r>
            <a:r>
              <a:rPr lang="en-PH" b="1" u="sng" dirty="0" smtClean="0"/>
              <a:t>knowing</a:t>
            </a:r>
            <a:r>
              <a:rPr lang="en-PH" dirty="0" smtClean="0"/>
              <a:t>. Opinions may be based on facts, but they are still what we think, not what we know. Opinions are </a:t>
            </a:r>
            <a:r>
              <a:rPr lang="en-PH" b="1" dirty="0" smtClean="0"/>
              <a:t>debatable</a:t>
            </a:r>
            <a:r>
              <a:rPr lang="en-PH" dirty="0" smtClean="0"/>
              <a:t>; facts </a:t>
            </a:r>
            <a:r>
              <a:rPr lang="en-PH" b="1" dirty="0" smtClean="0"/>
              <a:t>are not</a:t>
            </a:r>
            <a:r>
              <a:rPr lang="en-PH" dirty="0" smtClean="0"/>
              <a:t>. </a:t>
            </a:r>
            <a:br>
              <a:rPr lang="en-PH" dirty="0" smtClean="0"/>
            </a:br>
            <a:r>
              <a:rPr lang="en-PH" dirty="0" smtClean="0"/>
              <a:t/>
            </a:r>
            <a:br>
              <a:rPr lang="en-PH" dirty="0" smtClean="0"/>
            </a:br>
            <a:endParaRPr lang="en-PH"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b="1" dirty="0" smtClean="0"/>
              <a:t>Inference</a:t>
            </a:r>
            <a:endParaRPr lang="en-PH" b="1" dirty="0"/>
          </a:p>
        </p:txBody>
      </p:sp>
      <p:sp>
        <p:nvSpPr>
          <p:cNvPr id="3" name="Content Placeholder 2"/>
          <p:cNvSpPr>
            <a:spLocks noGrp="1"/>
          </p:cNvSpPr>
          <p:nvPr>
            <p:ph idx="1"/>
          </p:nvPr>
        </p:nvSpPr>
        <p:spPr/>
        <p:txBody>
          <a:bodyPr/>
          <a:lstStyle/>
          <a:p>
            <a:r>
              <a:rPr lang="en-PH" dirty="0" smtClean="0"/>
              <a:t>is a conclusion that can be drawn based on fact or evidence. </a:t>
            </a:r>
            <a:br>
              <a:rPr lang="en-PH" dirty="0" smtClean="0"/>
            </a:br>
            <a:endParaRPr lang="en-PH"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b="1" dirty="0" smtClean="0"/>
              <a:t>The Rule</a:t>
            </a:r>
            <a:endParaRPr lang="en-PH" b="1" dirty="0"/>
          </a:p>
        </p:txBody>
      </p:sp>
      <p:sp>
        <p:nvSpPr>
          <p:cNvPr id="3" name="Content Placeholder 2"/>
          <p:cNvSpPr>
            <a:spLocks noGrp="1"/>
          </p:cNvSpPr>
          <p:nvPr>
            <p:ph idx="1"/>
          </p:nvPr>
        </p:nvSpPr>
        <p:spPr/>
        <p:txBody>
          <a:bodyPr/>
          <a:lstStyle/>
          <a:p>
            <a:r>
              <a:rPr lang="en-PH" dirty="0" smtClean="0"/>
              <a:t>you must be a discriminating reader and know where to look for the information, facts, and details you need to help you choose correctly</a:t>
            </a:r>
            <a:endParaRPr lang="en-PH"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b="1" dirty="0" smtClean="0"/>
              <a:t>The Strategies </a:t>
            </a:r>
            <a:endParaRPr lang="en-PH" b="1" dirty="0"/>
          </a:p>
        </p:txBody>
      </p:sp>
      <p:sp>
        <p:nvSpPr>
          <p:cNvPr id="3" name="Content Placeholder 2"/>
          <p:cNvSpPr>
            <a:spLocks noGrp="1"/>
          </p:cNvSpPr>
          <p:nvPr>
            <p:ph idx="1"/>
          </p:nvPr>
        </p:nvSpPr>
        <p:spPr/>
        <p:txBody>
          <a:bodyPr/>
          <a:lstStyle/>
          <a:p>
            <a:r>
              <a:rPr lang="en-PH" b="1" u="sng" dirty="0" smtClean="0"/>
              <a:t>highlighting </a:t>
            </a:r>
            <a:r>
              <a:rPr lang="en-PH" dirty="0" smtClean="0"/>
              <a:t>or </a:t>
            </a:r>
            <a:r>
              <a:rPr lang="en-PH" b="1" u="sng" dirty="0" smtClean="0"/>
              <a:t>underlining</a:t>
            </a:r>
            <a:r>
              <a:rPr lang="en-PH" dirty="0" smtClean="0"/>
              <a:t> key words and phrases</a:t>
            </a:r>
          </a:p>
          <a:p>
            <a:r>
              <a:rPr lang="en-PH" dirty="0" smtClean="0"/>
              <a:t>you must determine which facts and ideas are most important</a:t>
            </a:r>
            <a:br>
              <a:rPr lang="en-PH" dirty="0" smtClean="0"/>
            </a:br>
            <a:r>
              <a:rPr lang="en-PH" dirty="0" smtClean="0"/>
              <a:t/>
            </a:r>
            <a:br>
              <a:rPr lang="en-PH" dirty="0" smtClean="0"/>
            </a:br>
            <a:r>
              <a:rPr lang="en-PH" dirty="0" smtClean="0"/>
              <a:t> </a:t>
            </a:r>
            <a:br>
              <a:rPr lang="en-PH" dirty="0" smtClean="0"/>
            </a:br>
            <a:r>
              <a:rPr lang="en-PH" dirty="0" smtClean="0"/>
              <a:t/>
            </a:r>
            <a:br>
              <a:rPr lang="en-PH" dirty="0" smtClean="0"/>
            </a:br>
            <a:endParaRPr lang="en-PH"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PH" b="1" dirty="0" smtClean="0"/>
              <a:t>Three (3) guidelines for highlighting or underlining your text</a:t>
            </a:r>
            <a:endParaRPr lang="en-PH" b="1" dirty="0"/>
          </a:p>
        </p:txBody>
      </p:sp>
      <p:sp>
        <p:nvSpPr>
          <p:cNvPr id="3" name="Content Placeholder 2"/>
          <p:cNvSpPr>
            <a:spLocks noGrp="1"/>
          </p:cNvSpPr>
          <p:nvPr>
            <p:ph idx="1"/>
          </p:nvPr>
        </p:nvSpPr>
        <p:spPr/>
        <p:txBody>
          <a:bodyPr>
            <a:normAutofit lnSpcReduction="10000"/>
          </a:bodyPr>
          <a:lstStyle/>
          <a:p>
            <a:r>
              <a:rPr lang="en-PH" b="1" dirty="0" smtClean="0"/>
              <a:t>Be selective. </a:t>
            </a:r>
            <a:r>
              <a:rPr lang="en-PH" dirty="0" smtClean="0"/>
              <a:t>If you highlight four sentences in a five-sentence paragraph, this will not help you. The key is to identify what is most important in the paragraph. Ask yourself two questions:</a:t>
            </a:r>
            <a:br>
              <a:rPr lang="en-PH" dirty="0" smtClean="0"/>
            </a:br>
            <a:r>
              <a:rPr lang="en-PH" dirty="0" smtClean="0"/>
              <a:t>What is the main point the author is trying to make—what is the </a:t>
            </a:r>
            <a:r>
              <a:rPr lang="en-PH" b="1" u="sng" dirty="0" smtClean="0"/>
              <a:t>main idea </a:t>
            </a:r>
            <a:r>
              <a:rPr lang="en-PH" dirty="0" smtClean="0"/>
              <a:t>of the paragraph? What information is </a:t>
            </a:r>
            <a:r>
              <a:rPr lang="en-PH" b="1" u="sng" dirty="0" smtClean="0"/>
              <a:t>emphasized</a:t>
            </a:r>
            <a:r>
              <a:rPr lang="en-PH" dirty="0" smtClean="0"/>
              <a:t> or seems to stand out as </a:t>
            </a:r>
            <a:r>
              <a:rPr lang="en-PH" b="1" u="sng" dirty="0" smtClean="0"/>
              <a:t>especially important</a:t>
            </a:r>
            <a:r>
              <a:rPr lang="en-PH" dirty="0" smtClean="0"/>
              <a:t>?</a:t>
            </a:r>
            <a:endParaRPr lang="en-PH"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PH" b="1" dirty="0" smtClean="0"/>
              <a:t>Three (3) guidelines for highlighting or underlining your text</a:t>
            </a:r>
            <a:endParaRPr lang="en-PH" b="1" dirty="0"/>
          </a:p>
        </p:txBody>
      </p:sp>
      <p:sp>
        <p:nvSpPr>
          <p:cNvPr id="3" name="Content Placeholder 2"/>
          <p:cNvSpPr>
            <a:spLocks noGrp="1"/>
          </p:cNvSpPr>
          <p:nvPr>
            <p:ph idx="1"/>
          </p:nvPr>
        </p:nvSpPr>
        <p:spPr/>
        <p:txBody>
          <a:bodyPr>
            <a:normAutofit fontScale="85000" lnSpcReduction="10000"/>
          </a:bodyPr>
          <a:lstStyle/>
          <a:p>
            <a:pPr>
              <a:buNone/>
            </a:pPr>
            <a:r>
              <a:rPr lang="en-PH" b="1" dirty="0" smtClean="0"/>
              <a:t>2. Watch for word clues. </a:t>
            </a:r>
            <a:r>
              <a:rPr lang="en-PH" dirty="0" smtClean="0"/>
              <a:t>Certain words and phrases indicate that key information will follow.</a:t>
            </a:r>
            <a:br>
              <a:rPr lang="en-PH" dirty="0" smtClean="0"/>
            </a:br>
            <a:r>
              <a:rPr lang="en-PH" dirty="0" smtClean="0"/>
              <a:t>Words and phrases such as </a:t>
            </a:r>
            <a:r>
              <a:rPr lang="en-PH" b="1" i="1" u="sng" dirty="0" smtClean="0"/>
              <a:t>most important</a:t>
            </a:r>
            <a:r>
              <a:rPr lang="en-PH" i="1" dirty="0" smtClean="0"/>
              <a:t>, </a:t>
            </a:r>
            <a:r>
              <a:rPr lang="en-PH" b="1" i="1" u="sng" dirty="0" smtClean="0"/>
              <a:t>the key is</a:t>
            </a:r>
            <a:r>
              <a:rPr lang="en-PH" i="1" dirty="0" smtClean="0"/>
              <a:t>, </a:t>
            </a:r>
            <a:r>
              <a:rPr lang="en-PH" dirty="0" smtClean="0"/>
              <a:t>and </a:t>
            </a:r>
            <a:r>
              <a:rPr lang="en-PH" b="1" i="1" u="sng" dirty="0" smtClean="0"/>
              <a:t>significantly</a:t>
            </a:r>
            <a:r>
              <a:rPr lang="en-PH" i="1" dirty="0" smtClean="0"/>
              <a:t> </a:t>
            </a:r>
            <a:r>
              <a:rPr lang="en-PH" dirty="0" smtClean="0"/>
              <a:t>are </a:t>
            </a:r>
            <a:r>
              <a:rPr lang="en-PH" b="1" dirty="0" smtClean="0"/>
              <a:t>clues to watch out for</a:t>
            </a:r>
            <a:r>
              <a:rPr lang="en-PH" dirty="0" smtClean="0"/>
              <a:t>.</a:t>
            </a:r>
            <a:br>
              <a:rPr lang="en-PH" dirty="0" smtClean="0"/>
            </a:br>
            <a:endParaRPr lang="en-PH" dirty="0" smtClean="0"/>
          </a:p>
          <a:p>
            <a:pPr>
              <a:buNone/>
            </a:pPr>
            <a:r>
              <a:rPr lang="en-PH" b="1" dirty="0" smtClean="0"/>
              <a:t>3. Watch for visual clues. </a:t>
            </a:r>
            <a:r>
              <a:rPr lang="en-PH" dirty="0" smtClean="0"/>
              <a:t>Key words and ideas are often boldfaced, underlined, or italicized. They</a:t>
            </a:r>
            <a:br>
              <a:rPr lang="en-PH" dirty="0" smtClean="0"/>
            </a:br>
            <a:r>
              <a:rPr lang="en-PH" dirty="0" smtClean="0"/>
              <a:t>may be boxed or repeated in a sidebar as well.</a:t>
            </a:r>
            <a:br>
              <a:rPr lang="en-PH" dirty="0" smtClean="0"/>
            </a:br>
            <a:endParaRPr lang="en-PH"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b="1" dirty="0" smtClean="0"/>
              <a:t>Practice</a:t>
            </a:r>
            <a:endParaRPr lang="en-PH" b="1" dirty="0"/>
          </a:p>
        </p:txBody>
      </p:sp>
      <p:sp>
        <p:nvSpPr>
          <p:cNvPr id="3" name="Content Placeholder 2"/>
          <p:cNvSpPr>
            <a:spLocks noGrp="1"/>
          </p:cNvSpPr>
          <p:nvPr>
            <p:ph idx="1"/>
          </p:nvPr>
        </p:nvSpPr>
        <p:spPr/>
        <p:txBody>
          <a:bodyPr/>
          <a:lstStyle/>
          <a:p>
            <a:r>
              <a:rPr lang="en-PH" dirty="0" smtClean="0"/>
              <a:t>For practice, read the following paragraph and answer the questions that follow. </a:t>
            </a:r>
            <a:br>
              <a:rPr lang="en-PH" dirty="0" smtClean="0"/>
            </a:br>
            <a:r>
              <a:rPr lang="en-PH" dirty="0" smtClean="0"/>
              <a:t/>
            </a:r>
            <a:br>
              <a:rPr lang="en-PH" dirty="0" smtClean="0"/>
            </a:br>
            <a:endParaRPr lang="en-PH"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Grp="1" noChangeAspect="1" noChangeArrowheads="1"/>
          </p:cNvPicPr>
          <p:nvPr>
            <p:ph idx="1"/>
          </p:nvPr>
        </p:nvPicPr>
        <p:blipFill>
          <a:blip r:embed="rId2"/>
          <a:srcRect l="13820" t="18520" r="12797"/>
          <a:stretch>
            <a:fillRect/>
          </a:stretch>
        </p:blipFill>
        <p:spPr bwMode="auto">
          <a:xfrm>
            <a:off x="0" y="14927"/>
            <a:ext cx="9091877" cy="602891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Autofit/>
          </a:bodyPr>
          <a:lstStyle/>
          <a:p>
            <a:pPr marL="0" indent="0" algn="just">
              <a:buNone/>
            </a:pPr>
            <a:r>
              <a:rPr lang="en-PH" sz="3100" dirty="0" smtClean="0"/>
              <a:t>Today’s postal service is more efficient and reliable than ever before. Mail that used to take</a:t>
            </a:r>
            <a:br>
              <a:rPr lang="en-PH" sz="3100" dirty="0" smtClean="0"/>
            </a:br>
            <a:r>
              <a:rPr lang="en-PH" sz="3100" dirty="0" smtClean="0"/>
              <a:t>months to move by horse and by foot now moves around the country in days or hours by</a:t>
            </a:r>
            <a:br>
              <a:rPr lang="en-PH" sz="3100" dirty="0" smtClean="0"/>
            </a:br>
            <a:r>
              <a:rPr lang="en-PH" sz="3100" dirty="0" smtClean="0"/>
              <a:t>truck, train, and plane. First class mail usually moves from New York City to Los Angeles</a:t>
            </a:r>
            <a:br>
              <a:rPr lang="en-PH" sz="3100" dirty="0" smtClean="0"/>
            </a:br>
            <a:r>
              <a:rPr lang="en-PH" sz="3100" dirty="0" smtClean="0"/>
              <a:t>in three days or less. If your letter or package is urgent, the U.S. Postal Service offers Priority Mail and Express Mail services. Priority Mail is guaranteed to go anywhere in the United States in two days or less. Express Mail will get your package there overnight, or your money will be refunded. Additionally, the U.S. Postal Service offers lower rates for the same services offered by many competitors.</a:t>
            </a:r>
            <a:endParaRPr lang="en-PH" sz="3100"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b="1" dirty="0" smtClean="0"/>
              <a:t>Question</a:t>
            </a:r>
            <a:endParaRPr lang="en-PH" dirty="0"/>
          </a:p>
        </p:txBody>
      </p:sp>
      <p:sp>
        <p:nvSpPr>
          <p:cNvPr id="3" name="Content Placeholder 2"/>
          <p:cNvSpPr>
            <a:spLocks noGrp="1"/>
          </p:cNvSpPr>
          <p:nvPr>
            <p:ph idx="1"/>
          </p:nvPr>
        </p:nvSpPr>
        <p:spPr/>
        <p:txBody>
          <a:bodyPr>
            <a:normAutofit fontScale="92500"/>
          </a:bodyPr>
          <a:lstStyle/>
          <a:p>
            <a:pPr>
              <a:buNone/>
            </a:pPr>
            <a:r>
              <a:rPr lang="en-PH" b="1" dirty="0" smtClean="0"/>
              <a:t>1. </a:t>
            </a:r>
            <a:r>
              <a:rPr lang="en-PH" dirty="0" smtClean="0"/>
              <a:t>What is the </a:t>
            </a:r>
            <a:r>
              <a:rPr lang="en-PH" b="1" u="sng" dirty="0" smtClean="0"/>
              <a:t>main idea</a:t>
            </a:r>
            <a:r>
              <a:rPr lang="en-PH" b="1" dirty="0" smtClean="0"/>
              <a:t> </a:t>
            </a:r>
            <a:r>
              <a:rPr lang="en-PH" dirty="0" smtClean="0"/>
              <a:t>of this paragraph?</a:t>
            </a:r>
            <a:br>
              <a:rPr lang="en-PH" dirty="0" smtClean="0"/>
            </a:br>
            <a:r>
              <a:rPr lang="en-PH" b="1" dirty="0" smtClean="0"/>
              <a:t>a. </a:t>
            </a:r>
            <a:r>
              <a:rPr lang="en-PH" dirty="0" smtClean="0"/>
              <a:t>The post office offers many services.</a:t>
            </a:r>
            <a:br>
              <a:rPr lang="en-PH" dirty="0" smtClean="0"/>
            </a:br>
            <a:r>
              <a:rPr lang="en-PH" b="1" dirty="0" smtClean="0"/>
              <a:t>b. </a:t>
            </a:r>
            <a:r>
              <a:rPr lang="en-PH" dirty="0" smtClean="0"/>
              <a:t>Express Mail is a good way to send urgent mail. </a:t>
            </a:r>
          </a:p>
          <a:p>
            <a:pPr>
              <a:buNone/>
            </a:pPr>
            <a:r>
              <a:rPr lang="en-PH" b="1" dirty="0" smtClean="0"/>
              <a:t>	c. </a:t>
            </a:r>
            <a:r>
              <a:rPr lang="en-PH" dirty="0" smtClean="0"/>
              <a:t>First class mail usually takes three days or less.</a:t>
            </a:r>
            <a:br>
              <a:rPr lang="en-PH" dirty="0" smtClean="0"/>
            </a:br>
            <a:r>
              <a:rPr lang="en-PH" b="1" dirty="0" smtClean="0"/>
              <a:t>d. </a:t>
            </a:r>
            <a:r>
              <a:rPr lang="en-PH" dirty="0" smtClean="0"/>
              <a:t>Mail service today is more effective and dependable.</a:t>
            </a:r>
            <a:br>
              <a:rPr lang="en-PH" dirty="0" smtClean="0"/>
            </a:br>
            <a:r>
              <a:rPr lang="en-PH" dirty="0" smtClean="0"/>
              <a:t/>
            </a:r>
            <a:br>
              <a:rPr lang="en-PH" dirty="0" smtClean="0"/>
            </a:br>
            <a:endParaRPr lang="en-PH"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Question (Fact/Detail Question)</a:t>
            </a:r>
            <a:endParaRPr lang="en-PH" dirty="0"/>
          </a:p>
        </p:txBody>
      </p:sp>
      <p:sp>
        <p:nvSpPr>
          <p:cNvPr id="3" name="Content Placeholder 2"/>
          <p:cNvSpPr>
            <a:spLocks noGrp="1"/>
          </p:cNvSpPr>
          <p:nvPr>
            <p:ph idx="1"/>
          </p:nvPr>
        </p:nvSpPr>
        <p:spPr/>
        <p:txBody>
          <a:bodyPr/>
          <a:lstStyle/>
          <a:p>
            <a:pPr>
              <a:buNone/>
            </a:pPr>
            <a:r>
              <a:rPr lang="en-PH" dirty="0" smtClean="0"/>
              <a:t>2. Today’s mail is transported by</a:t>
            </a:r>
            <a:br>
              <a:rPr lang="en-PH" dirty="0" smtClean="0"/>
            </a:br>
            <a:r>
              <a:rPr lang="en-PH" b="1" dirty="0" smtClean="0"/>
              <a:t>a. </a:t>
            </a:r>
            <a:r>
              <a:rPr lang="en-PH" dirty="0" smtClean="0"/>
              <a:t>foot.</a:t>
            </a:r>
            <a:br>
              <a:rPr lang="en-PH" dirty="0" smtClean="0"/>
            </a:br>
            <a:r>
              <a:rPr lang="en-PH" b="1" dirty="0" smtClean="0"/>
              <a:t>b. </a:t>
            </a:r>
            <a:r>
              <a:rPr lang="en-PH" dirty="0" smtClean="0"/>
              <a:t>horse.</a:t>
            </a:r>
            <a:br>
              <a:rPr lang="en-PH" dirty="0" smtClean="0"/>
            </a:br>
            <a:r>
              <a:rPr lang="en-PH" b="1" dirty="0" smtClean="0"/>
              <a:t>c. </a:t>
            </a:r>
            <a:r>
              <a:rPr lang="en-PH" dirty="0" smtClean="0"/>
              <a:t>trucks, trains, and planes.</a:t>
            </a:r>
            <a:br>
              <a:rPr lang="en-PH" dirty="0" smtClean="0"/>
            </a:br>
            <a:r>
              <a:rPr lang="en-PH" b="1" dirty="0" smtClean="0"/>
              <a:t>d. </a:t>
            </a:r>
            <a:r>
              <a:rPr lang="en-PH" dirty="0" smtClean="0"/>
              <a:t>overnight services.</a:t>
            </a:r>
            <a:br>
              <a:rPr lang="en-PH" dirty="0" smtClean="0"/>
            </a:br>
            <a:r>
              <a:rPr lang="en-PH" dirty="0" smtClean="0"/>
              <a:t/>
            </a:r>
            <a:br>
              <a:rPr lang="en-PH" dirty="0" smtClean="0"/>
            </a:br>
            <a:endParaRPr lang="en-PH"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PH" dirty="0" smtClean="0"/>
              <a:t>Question (</a:t>
            </a:r>
            <a:r>
              <a:rPr lang="en-PH" b="1" dirty="0" smtClean="0"/>
              <a:t>Topic Sentence Question</a:t>
            </a:r>
            <a:r>
              <a:rPr lang="en-PH" dirty="0" smtClean="0"/>
              <a:t>)</a:t>
            </a:r>
            <a:endParaRPr lang="en-PH" dirty="0"/>
          </a:p>
        </p:txBody>
      </p:sp>
      <p:sp>
        <p:nvSpPr>
          <p:cNvPr id="3" name="Content Placeholder 2"/>
          <p:cNvSpPr>
            <a:spLocks noGrp="1"/>
          </p:cNvSpPr>
          <p:nvPr>
            <p:ph idx="1"/>
          </p:nvPr>
        </p:nvSpPr>
        <p:spPr/>
        <p:txBody>
          <a:bodyPr>
            <a:normAutofit fontScale="85000" lnSpcReduction="20000"/>
          </a:bodyPr>
          <a:lstStyle/>
          <a:p>
            <a:pPr>
              <a:buNone/>
            </a:pPr>
            <a:r>
              <a:rPr lang="en-PH" b="1" dirty="0" smtClean="0"/>
              <a:t>3. </a:t>
            </a:r>
            <a:r>
              <a:rPr lang="en-PH" dirty="0" smtClean="0"/>
              <a:t>Of the following sentences, which one is the topic sentence?</a:t>
            </a:r>
            <a:br>
              <a:rPr lang="en-PH" dirty="0" smtClean="0"/>
            </a:br>
            <a:r>
              <a:rPr lang="en-PH" b="1" dirty="0" smtClean="0"/>
              <a:t>a. </a:t>
            </a:r>
            <a:r>
              <a:rPr lang="en-PH" dirty="0" smtClean="0"/>
              <a:t>Mail that used to take months to move by horse and by foot now moves around the country in days or hours by truck, train, and plane.</a:t>
            </a:r>
            <a:br>
              <a:rPr lang="en-PH" dirty="0" smtClean="0"/>
            </a:br>
            <a:r>
              <a:rPr lang="en-PH" b="1" dirty="0" smtClean="0"/>
              <a:t>b. </a:t>
            </a:r>
            <a:r>
              <a:rPr lang="en-PH" dirty="0" smtClean="0"/>
              <a:t>Today’s postal service is more efficient and reliable than ever before.</a:t>
            </a:r>
            <a:br>
              <a:rPr lang="en-PH" dirty="0" smtClean="0"/>
            </a:br>
            <a:r>
              <a:rPr lang="en-PH" b="1" dirty="0" smtClean="0"/>
              <a:t>c. </a:t>
            </a:r>
            <a:r>
              <a:rPr lang="en-PH" dirty="0" smtClean="0"/>
              <a:t>If your letter or package is urgent, the U.S. Postal Service offers Priority Mail and Express</a:t>
            </a:r>
            <a:br>
              <a:rPr lang="en-PH" dirty="0" smtClean="0"/>
            </a:br>
            <a:r>
              <a:rPr lang="en-PH" dirty="0" smtClean="0"/>
              <a:t>Mail services.</a:t>
            </a:r>
            <a:br>
              <a:rPr lang="en-PH" dirty="0" smtClean="0"/>
            </a:br>
            <a:r>
              <a:rPr lang="en-PH" b="1" dirty="0" smtClean="0"/>
              <a:t>d. </a:t>
            </a:r>
            <a:r>
              <a:rPr lang="en-PH" dirty="0" smtClean="0"/>
              <a:t>Express Mail will get your package there overnight</a:t>
            </a:r>
            <a:endParaRPr lang="en-PH" dirty="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PH" dirty="0" smtClean="0"/>
              <a:t>Question (</a:t>
            </a:r>
            <a:r>
              <a:rPr lang="en-PH" b="1" dirty="0" smtClean="0"/>
              <a:t>Fact/Opinion Question</a:t>
            </a:r>
            <a:r>
              <a:rPr lang="en-PH" dirty="0" smtClean="0"/>
              <a:t>)</a:t>
            </a:r>
            <a:endParaRPr lang="en-PH" dirty="0"/>
          </a:p>
        </p:txBody>
      </p:sp>
      <p:sp>
        <p:nvSpPr>
          <p:cNvPr id="3" name="Content Placeholder 2"/>
          <p:cNvSpPr>
            <a:spLocks noGrp="1"/>
          </p:cNvSpPr>
          <p:nvPr>
            <p:ph idx="1"/>
          </p:nvPr>
        </p:nvSpPr>
        <p:spPr/>
        <p:txBody>
          <a:bodyPr>
            <a:normAutofit/>
          </a:bodyPr>
          <a:lstStyle/>
          <a:p>
            <a:pPr>
              <a:buNone/>
            </a:pPr>
            <a:r>
              <a:rPr lang="en-PH" b="1" dirty="0" smtClean="0"/>
              <a:t>4. </a:t>
            </a:r>
            <a:r>
              <a:rPr lang="en-PH" dirty="0" smtClean="0"/>
              <a:t>“Express Mail will get your package there overnight, or your money will be refunded.” This statement is a/an</a:t>
            </a:r>
            <a:br>
              <a:rPr lang="en-PH" dirty="0" smtClean="0"/>
            </a:br>
            <a:r>
              <a:rPr lang="en-PH" b="1" dirty="0" smtClean="0"/>
              <a:t>a. </a:t>
            </a:r>
            <a:r>
              <a:rPr lang="en-PH" dirty="0" smtClean="0"/>
              <a:t>fact.</a:t>
            </a:r>
            <a:br>
              <a:rPr lang="en-PH" dirty="0" smtClean="0"/>
            </a:br>
            <a:r>
              <a:rPr lang="en-PH" b="1" dirty="0" smtClean="0"/>
              <a:t>b. </a:t>
            </a:r>
            <a:r>
              <a:rPr lang="en-PH" dirty="0" smtClean="0"/>
              <a:t>opinion.</a:t>
            </a:r>
            <a:br>
              <a:rPr lang="en-PH" dirty="0" smtClean="0"/>
            </a:br>
            <a:r>
              <a:rPr lang="en-PH" dirty="0" smtClean="0"/>
              <a:t/>
            </a:r>
            <a:br>
              <a:rPr lang="en-PH" dirty="0" smtClean="0"/>
            </a:br>
            <a:endParaRPr lang="en-PH" dirty="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PH" dirty="0" smtClean="0"/>
              <a:t>Question (</a:t>
            </a:r>
            <a:r>
              <a:rPr lang="en-PH" b="1" dirty="0" smtClean="0"/>
              <a:t>Inference Question</a:t>
            </a:r>
            <a:r>
              <a:rPr lang="en-PH" dirty="0" smtClean="0"/>
              <a:t>)</a:t>
            </a:r>
            <a:endParaRPr lang="en-PH" dirty="0"/>
          </a:p>
        </p:txBody>
      </p:sp>
      <p:sp>
        <p:nvSpPr>
          <p:cNvPr id="3" name="Content Placeholder 2"/>
          <p:cNvSpPr>
            <a:spLocks noGrp="1"/>
          </p:cNvSpPr>
          <p:nvPr>
            <p:ph idx="1"/>
          </p:nvPr>
        </p:nvSpPr>
        <p:spPr/>
        <p:txBody>
          <a:bodyPr>
            <a:normAutofit/>
          </a:bodyPr>
          <a:lstStyle/>
          <a:p>
            <a:pPr>
              <a:buNone/>
            </a:pPr>
            <a:r>
              <a:rPr lang="en-PH" b="1" dirty="0" smtClean="0"/>
              <a:t>5. </a:t>
            </a:r>
            <a:r>
              <a:rPr lang="en-PH" dirty="0" smtClean="0"/>
              <a:t>Based on the information in the paragraph, it is safe to say that</a:t>
            </a:r>
            <a:br>
              <a:rPr lang="en-PH" dirty="0" smtClean="0"/>
            </a:br>
            <a:r>
              <a:rPr lang="en-PH" b="1" dirty="0" smtClean="0"/>
              <a:t>a. </a:t>
            </a:r>
            <a:r>
              <a:rPr lang="en-PH" dirty="0" smtClean="0"/>
              <a:t>it is economical for businesses to take advantage of Express Mail services.</a:t>
            </a:r>
            <a:br>
              <a:rPr lang="en-PH" dirty="0" smtClean="0"/>
            </a:br>
            <a:r>
              <a:rPr lang="en-PH" b="1" dirty="0" smtClean="0"/>
              <a:t>b. </a:t>
            </a:r>
            <a:r>
              <a:rPr lang="en-PH" dirty="0" smtClean="0"/>
              <a:t>the old fashioned pony express system of mail delivery did not work.</a:t>
            </a:r>
            <a:br>
              <a:rPr lang="en-PH" dirty="0" smtClean="0"/>
            </a:br>
            <a:r>
              <a:rPr lang="en-PH" b="1" dirty="0" smtClean="0"/>
              <a:t>c. </a:t>
            </a:r>
            <a:r>
              <a:rPr lang="en-PH" dirty="0" smtClean="0"/>
              <a:t>first class mail service is unreliable.</a:t>
            </a:r>
            <a:br>
              <a:rPr lang="en-PH" dirty="0" smtClean="0"/>
            </a:br>
            <a:r>
              <a:rPr lang="en-PH" b="1" dirty="0" smtClean="0"/>
              <a:t>d. </a:t>
            </a:r>
            <a:r>
              <a:rPr lang="en-PH" dirty="0" smtClean="0"/>
              <a:t>there is no way to deliver urgent mail.</a:t>
            </a:r>
            <a:endParaRPr lang="en-PH" dirty="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b="1" dirty="0" smtClean="0"/>
              <a:t>Answers</a:t>
            </a:r>
            <a:endParaRPr lang="en-PH" b="1" dirty="0"/>
          </a:p>
        </p:txBody>
      </p:sp>
      <p:sp>
        <p:nvSpPr>
          <p:cNvPr id="3" name="Content Placeholder 2"/>
          <p:cNvSpPr>
            <a:spLocks noGrp="1"/>
          </p:cNvSpPr>
          <p:nvPr>
            <p:ph idx="1"/>
          </p:nvPr>
        </p:nvSpPr>
        <p:spPr/>
        <p:txBody>
          <a:bodyPr/>
          <a:lstStyle/>
          <a:p>
            <a:pPr marL="514350" indent="-514350">
              <a:buFont typeface="+mj-lt"/>
              <a:buAutoNum type="arabicPeriod"/>
            </a:pPr>
            <a:r>
              <a:rPr lang="en-PH" dirty="0" smtClean="0"/>
              <a:t>d</a:t>
            </a:r>
          </a:p>
          <a:p>
            <a:pPr marL="514350" indent="-514350">
              <a:buFont typeface="+mj-lt"/>
              <a:buAutoNum type="arabicPeriod"/>
            </a:pPr>
            <a:r>
              <a:rPr lang="en-PH" dirty="0" smtClean="0"/>
              <a:t>c</a:t>
            </a:r>
          </a:p>
          <a:p>
            <a:pPr marL="514350" indent="-514350">
              <a:buFont typeface="+mj-lt"/>
              <a:buAutoNum type="arabicPeriod"/>
            </a:pPr>
            <a:r>
              <a:rPr lang="en-PH" dirty="0" smtClean="0"/>
              <a:t>b</a:t>
            </a:r>
          </a:p>
          <a:p>
            <a:pPr marL="514350" indent="-514350">
              <a:buFont typeface="+mj-lt"/>
              <a:buAutoNum type="arabicPeriod"/>
            </a:pPr>
            <a:r>
              <a:rPr lang="en-PH" dirty="0" smtClean="0"/>
              <a:t>a</a:t>
            </a:r>
          </a:p>
          <a:p>
            <a:pPr marL="514350" indent="-514350">
              <a:buFont typeface="+mj-lt"/>
              <a:buAutoNum type="arabicPeriod"/>
            </a:pPr>
            <a:r>
              <a:rPr lang="en-PH" dirty="0" smtClean="0"/>
              <a:t>a</a:t>
            </a:r>
          </a:p>
          <a:p>
            <a:pPr>
              <a:buNone/>
            </a:pPr>
            <a:endParaRPr lang="en-PH" dirty="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PH" b="1" dirty="0" smtClean="0"/>
              <a:t>Grammar</a:t>
            </a:r>
            <a:endParaRPr lang="en-PH" b="1" dirty="0"/>
          </a:p>
        </p:txBody>
      </p:sp>
      <p:sp>
        <p:nvSpPr>
          <p:cNvPr id="4" name="Subtitle 3"/>
          <p:cNvSpPr>
            <a:spLocks noGrp="1"/>
          </p:cNvSpPr>
          <p:nvPr>
            <p:ph type="subTitle" idx="1"/>
          </p:nvPr>
        </p:nvSpPr>
        <p:spPr/>
        <p:txBody>
          <a:bodyPr/>
          <a:lstStyle/>
          <a:p>
            <a:endParaRPr lang="en-PH"/>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PH"/>
          </a:p>
        </p:txBody>
      </p:sp>
      <p:sp>
        <p:nvSpPr>
          <p:cNvPr id="3" name="Content Placeholder 2"/>
          <p:cNvSpPr>
            <a:spLocks noGrp="1"/>
          </p:cNvSpPr>
          <p:nvPr>
            <p:ph idx="1"/>
          </p:nvPr>
        </p:nvSpPr>
        <p:spPr/>
        <p:txBody>
          <a:bodyPr>
            <a:normAutofit/>
          </a:bodyPr>
          <a:lstStyle/>
          <a:p>
            <a:pPr marL="0" indent="0">
              <a:buNone/>
            </a:pPr>
            <a:r>
              <a:rPr lang="en-PH" dirty="0" smtClean="0"/>
              <a:t>The ability to write correctly is fundamental for any Civil Service position. </a:t>
            </a:r>
          </a:p>
          <a:p>
            <a:pPr marL="457200" indent="-457200"/>
            <a:endParaRPr lang="en-PH" dirty="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dirty="0" smtClean="0"/>
              <a:t>Grammar Essentials</a:t>
            </a:r>
            <a:endParaRPr lang="en-PH" dirty="0"/>
          </a:p>
        </p:txBody>
      </p:sp>
      <p:sp>
        <p:nvSpPr>
          <p:cNvPr id="3" name="Content Placeholder 2"/>
          <p:cNvSpPr>
            <a:spLocks noGrp="1"/>
          </p:cNvSpPr>
          <p:nvPr>
            <p:ph idx="1"/>
          </p:nvPr>
        </p:nvSpPr>
        <p:spPr/>
        <p:txBody>
          <a:bodyPr/>
          <a:lstStyle/>
          <a:p>
            <a:pPr marL="457200" indent="-457200"/>
            <a:r>
              <a:rPr lang="en-PH" dirty="0" smtClean="0"/>
              <a:t>Sentence boundaries</a:t>
            </a:r>
          </a:p>
          <a:p>
            <a:pPr marL="457200" indent="-457200"/>
            <a:r>
              <a:rPr lang="en-PH" dirty="0" smtClean="0"/>
              <a:t>Capitalization</a:t>
            </a:r>
          </a:p>
          <a:p>
            <a:pPr marL="457200" indent="-457200"/>
            <a:r>
              <a:rPr lang="en-PH" dirty="0" smtClean="0"/>
              <a:t>Punctuation</a:t>
            </a:r>
          </a:p>
          <a:p>
            <a:pPr marL="457200" indent="-457200"/>
            <a:r>
              <a:rPr lang="en-PH" dirty="0" smtClean="0"/>
              <a:t>Subject-verb agreement</a:t>
            </a:r>
          </a:p>
          <a:p>
            <a:pPr marL="457200" indent="-457200"/>
            <a:r>
              <a:rPr lang="en-PH" dirty="0" smtClean="0"/>
              <a:t>Verb tenses Pronouns </a:t>
            </a:r>
          </a:p>
          <a:p>
            <a:r>
              <a:rPr lang="en-PH" dirty="0" smtClean="0"/>
              <a:t>And commonly confused words</a:t>
            </a:r>
            <a:endParaRPr lang="en-PH"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Suffixes</a:t>
            </a:r>
            <a:endParaRPr lang="en-US" b="1" dirty="0"/>
          </a:p>
        </p:txBody>
      </p:sp>
      <p:sp>
        <p:nvSpPr>
          <p:cNvPr id="3" name="Content Placeholder 2"/>
          <p:cNvSpPr>
            <a:spLocks noGrp="1"/>
          </p:cNvSpPr>
          <p:nvPr>
            <p:ph idx="1"/>
          </p:nvPr>
        </p:nvSpPr>
        <p:spPr/>
        <p:txBody>
          <a:bodyPr/>
          <a:lstStyle/>
          <a:p>
            <a:r>
              <a:rPr lang="en-US" dirty="0"/>
              <a:t>are syllables added to the </a:t>
            </a:r>
            <a:r>
              <a:rPr lang="en-US" i="1" dirty="0"/>
              <a:t>ends of words to change or add to their meaning. </a:t>
            </a:r>
            <a:endParaRPr lang="en-US"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b="1" dirty="0" smtClean="0"/>
              <a:t>WHY?</a:t>
            </a:r>
            <a:endParaRPr lang="en-PH" b="1" dirty="0"/>
          </a:p>
        </p:txBody>
      </p:sp>
      <p:sp>
        <p:nvSpPr>
          <p:cNvPr id="3" name="Content Placeholder 2"/>
          <p:cNvSpPr>
            <a:spLocks noGrp="1"/>
          </p:cNvSpPr>
          <p:nvPr>
            <p:ph idx="1"/>
          </p:nvPr>
        </p:nvSpPr>
        <p:spPr/>
        <p:txBody>
          <a:bodyPr>
            <a:normAutofit lnSpcReduction="10000"/>
          </a:bodyPr>
          <a:lstStyle/>
          <a:p>
            <a:pPr algn="just">
              <a:buNone/>
            </a:pPr>
            <a:r>
              <a:rPr lang="en-PH" b="1" dirty="0" smtClean="0"/>
              <a:t>Forms,</a:t>
            </a:r>
            <a:r>
              <a:rPr lang="en-PH" dirty="0" smtClean="0"/>
              <a:t> </a:t>
            </a:r>
            <a:r>
              <a:rPr lang="en-PH" b="1" dirty="0" smtClean="0"/>
              <a:t>memos,</a:t>
            </a:r>
            <a:r>
              <a:rPr lang="en-PH" dirty="0" smtClean="0"/>
              <a:t> </a:t>
            </a:r>
            <a:r>
              <a:rPr lang="en-PH" b="1" dirty="0" smtClean="0"/>
              <a:t>e-mails,</a:t>
            </a:r>
            <a:r>
              <a:rPr lang="en-PH" dirty="0" smtClean="0"/>
              <a:t> </a:t>
            </a:r>
            <a:r>
              <a:rPr lang="en-PH" b="1" dirty="0" smtClean="0"/>
              <a:t>letters,</a:t>
            </a:r>
            <a:r>
              <a:rPr lang="en-PH" dirty="0" smtClean="0"/>
              <a:t> and</a:t>
            </a:r>
            <a:br>
              <a:rPr lang="en-PH" dirty="0" smtClean="0"/>
            </a:br>
            <a:r>
              <a:rPr lang="en-PH" b="1" dirty="0" smtClean="0"/>
              <a:t>reports</a:t>
            </a:r>
            <a:r>
              <a:rPr lang="en-PH" dirty="0" smtClean="0"/>
              <a:t> have to be written during the course of every workday, and </a:t>
            </a:r>
            <a:r>
              <a:rPr lang="en-PH" b="1" u="sng" dirty="0" smtClean="0"/>
              <a:t>the grammar section of the written exam helps the government determine whether an applicant has the competence it takes to complete such tasks</a:t>
            </a:r>
            <a:r>
              <a:rPr lang="en-PH" dirty="0" smtClean="0"/>
              <a:t/>
            </a:r>
            <a:br>
              <a:rPr lang="en-PH" dirty="0" smtClean="0"/>
            </a:br>
            <a:r>
              <a:rPr lang="en-PH" dirty="0" smtClean="0"/>
              <a:t/>
            </a:r>
            <a:br>
              <a:rPr lang="en-PH" dirty="0" smtClean="0"/>
            </a:br>
            <a:endParaRPr lang="en-PH" dirty="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b="1" dirty="0" smtClean="0"/>
              <a:t>Foundation</a:t>
            </a:r>
            <a:endParaRPr lang="en-PH" b="1" dirty="0"/>
          </a:p>
        </p:txBody>
      </p:sp>
      <p:sp>
        <p:nvSpPr>
          <p:cNvPr id="3" name="Content Placeholder 2"/>
          <p:cNvSpPr>
            <a:spLocks noGrp="1"/>
          </p:cNvSpPr>
          <p:nvPr>
            <p:ph idx="1"/>
          </p:nvPr>
        </p:nvSpPr>
        <p:spPr/>
        <p:txBody>
          <a:bodyPr>
            <a:normAutofit/>
          </a:bodyPr>
          <a:lstStyle/>
          <a:p>
            <a:r>
              <a:rPr lang="en-PH" dirty="0" smtClean="0"/>
              <a:t>Studying the proper ways to use the vocabulary of the English language can give you a good score on the grammar section of the exam and will show that you are indeed capable and </a:t>
            </a:r>
            <a:r>
              <a:rPr lang="en-PH" b="1" u="sng" dirty="0" smtClean="0"/>
              <a:t>proficient as a writer. </a:t>
            </a: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PH" b="1" dirty="0" smtClean="0"/>
              <a:t>Complete Sentence and Sentence Fragments</a:t>
            </a:r>
            <a:endParaRPr lang="en-PH" b="1" dirty="0"/>
          </a:p>
        </p:txBody>
      </p:sp>
      <p:sp>
        <p:nvSpPr>
          <p:cNvPr id="4" name="Subtitle 3"/>
          <p:cNvSpPr>
            <a:spLocks noGrp="1"/>
          </p:cNvSpPr>
          <p:nvPr>
            <p:ph type="subTitle" idx="1"/>
          </p:nvPr>
        </p:nvSpPr>
        <p:spPr/>
        <p:txBody>
          <a:bodyPr/>
          <a:lstStyle/>
          <a:p>
            <a:endParaRPr lang="en-PH"/>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b="1" dirty="0" smtClean="0"/>
              <a:t>Complete Sentence</a:t>
            </a:r>
            <a:endParaRPr lang="en-PH" b="1" dirty="0"/>
          </a:p>
        </p:txBody>
      </p:sp>
      <p:sp>
        <p:nvSpPr>
          <p:cNvPr id="3" name="Content Placeholder 2"/>
          <p:cNvSpPr>
            <a:spLocks noGrp="1"/>
          </p:cNvSpPr>
          <p:nvPr>
            <p:ph idx="1"/>
          </p:nvPr>
        </p:nvSpPr>
        <p:spPr/>
        <p:txBody>
          <a:bodyPr>
            <a:normAutofit/>
          </a:bodyPr>
          <a:lstStyle/>
          <a:p>
            <a:r>
              <a:rPr lang="en-PH" b="1" dirty="0" smtClean="0"/>
              <a:t>Sentences</a:t>
            </a:r>
            <a:r>
              <a:rPr lang="en-PH" dirty="0" smtClean="0"/>
              <a:t> are the basic units of written language</a:t>
            </a:r>
          </a:p>
          <a:p>
            <a:r>
              <a:rPr lang="en-PH" dirty="0" smtClean="0"/>
              <a:t>expresses a whole thought</a:t>
            </a:r>
          </a:p>
          <a:p>
            <a:r>
              <a:rPr lang="en-PH" dirty="0" smtClean="0"/>
              <a:t>does not leave the reader:</a:t>
            </a:r>
          </a:p>
          <a:p>
            <a:pPr lvl="1"/>
            <a:r>
              <a:rPr lang="en-PH" dirty="0" smtClean="0"/>
              <a:t>guessing about what the subject is</a:t>
            </a:r>
          </a:p>
          <a:p>
            <a:pPr lvl="1"/>
            <a:r>
              <a:rPr lang="en-PH" dirty="0" smtClean="0"/>
              <a:t>what action the subject is taking</a:t>
            </a:r>
          </a:p>
          <a:p>
            <a:r>
              <a:rPr lang="en-PH" dirty="0" smtClean="0"/>
              <a:t>correct and accepted format for most pieces of information</a:t>
            </a:r>
            <a:endParaRPr lang="en-PH" dirty="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b="1" dirty="0" smtClean="0"/>
              <a:t>Fragment</a:t>
            </a:r>
            <a:endParaRPr lang="en-PH" b="1" dirty="0"/>
          </a:p>
        </p:txBody>
      </p:sp>
      <p:sp>
        <p:nvSpPr>
          <p:cNvPr id="3" name="Content Placeholder 2"/>
          <p:cNvSpPr>
            <a:spLocks noGrp="1"/>
          </p:cNvSpPr>
          <p:nvPr>
            <p:ph idx="1"/>
          </p:nvPr>
        </p:nvSpPr>
        <p:spPr>
          <a:xfrm>
            <a:off x="457200" y="1600200"/>
            <a:ext cx="8229600" cy="4952999"/>
          </a:xfrm>
        </p:spPr>
        <p:txBody>
          <a:bodyPr>
            <a:normAutofit/>
          </a:bodyPr>
          <a:lstStyle/>
          <a:p>
            <a:pPr>
              <a:buNone/>
            </a:pPr>
            <a:r>
              <a:rPr lang="en-PH" dirty="0" smtClean="0"/>
              <a:t>is missing something—it could be a verb or it could be a subject, but the sentence does not express a complete thought. </a:t>
            </a:r>
          </a:p>
          <a:p>
            <a:pPr>
              <a:buNone/>
            </a:pPr>
            <a:endParaRPr lang="en-PH" dirty="0" smtClean="0"/>
          </a:p>
          <a:p>
            <a:pPr>
              <a:buNone/>
            </a:pPr>
            <a:endParaRPr lang="en-PH" dirty="0" smtClean="0"/>
          </a:p>
          <a:p>
            <a:pPr>
              <a:buNone/>
            </a:pPr>
            <a:endParaRPr lang="en-PH" dirty="0" smtClean="0"/>
          </a:p>
          <a:p>
            <a:r>
              <a:rPr lang="en-PH" dirty="0" smtClean="0"/>
              <a:t>Helping verb: </a:t>
            </a:r>
            <a:r>
              <a:rPr lang="en-PH" b="1" u="sng" dirty="0" smtClean="0"/>
              <a:t>was</a:t>
            </a:r>
          </a:p>
          <a:p>
            <a:r>
              <a:rPr lang="en-PH" dirty="0" smtClean="0"/>
              <a:t>Subject and verb </a:t>
            </a:r>
            <a:endParaRPr lang="en-PH" dirty="0"/>
          </a:p>
        </p:txBody>
      </p:sp>
      <p:graphicFrame>
        <p:nvGraphicFramePr>
          <p:cNvPr id="5" name="Table 4"/>
          <p:cNvGraphicFramePr>
            <a:graphicFrameLocks noGrp="1"/>
          </p:cNvGraphicFramePr>
          <p:nvPr/>
        </p:nvGraphicFramePr>
        <p:xfrm>
          <a:off x="228600" y="3505200"/>
          <a:ext cx="8763000" cy="1163320"/>
        </p:xfrm>
        <a:graphic>
          <a:graphicData uri="http://schemas.openxmlformats.org/drawingml/2006/table">
            <a:tbl>
              <a:tblPr firstRow="1" bandRow="1">
                <a:tableStyleId>{5C22544A-7EE6-4342-B048-85BDC9FD1C3A}</a:tableStyleId>
              </a:tblPr>
              <a:tblGrid>
                <a:gridCol w="3657600"/>
                <a:gridCol w="5105400"/>
              </a:tblGrid>
              <a:tr h="370840">
                <a:tc>
                  <a:txBody>
                    <a:bodyPr/>
                    <a:lstStyle/>
                    <a:p>
                      <a:pPr algn="ctr"/>
                      <a:r>
                        <a:rPr lang="en-PH" sz="1800" b="1" i="0" kern="1200" dirty="0" smtClean="0">
                          <a:solidFill>
                            <a:schemeClr val="lt1"/>
                          </a:solidFill>
                          <a:latin typeface="+mn-lt"/>
                          <a:ea typeface="+mn-ea"/>
                          <a:cs typeface="+mn-cs"/>
                        </a:rPr>
                        <a:t>FRAGMENT</a:t>
                      </a:r>
                      <a:endParaRPr lang="en-PH" dirty="0"/>
                    </a:p>
                  </a:txBody>
                  <a:tcPr/>
                </a:tc>
                <a:tc>
                  <a:txBody>
                    <a:bodyPr/>
                    <a:lstStyle/>
                    <a:p>
                      <a:pPr algn="ctr"/>
                      <a:r>
                        <a:rPr lang="en-PH" sz="1800" b="1" i="0" kern="1200" dirty="0" smtClean="0">
                          <a:solidFill>
                            <a:schemeClr val="lt1"/>
                          </a:solidFill>
                          <a:latin typeface="+mn-lt"/>
                          <a:ea typeface="+mn-ea"/>
                          <a:cs typeface="+mn-cs"/>
                        </a:rPr>
                        <a:t>COMPLETE SENTENCE</a:t>
                      </a:r>
                      <a:endParaRPr lang="en-PH" dirty="0"/>
                    </a:p>
                  </a:txBody>
                  <a:tcPr/>
                </a:tc>
              </a:tr>
              <a:tr h="370840">
                <a:tc>
                  <a:txBody>
                    <a:bodyPr/>
                    <a:lstStyle/>
                    <a:p>
                      <a:r>
                        <a:rPr lang="en-PH" sz="2000" i="0" kern="1200" dirty="0" smtClean="0">
                          <a:solidFill>
                            <a:schemeClr val="dk1"/>
                          </a:solidFill>
                          <a:latin typeface="+mn-lt"/>
                          <a:ea typeface="+mn-ea"/>
                          <a:cs typeface="+mn-cs"/>
                        </a:rPr>
                        <a:t>The assistant filing folders. </a:t>
                      </a:r>
                      <a:endParaRPr lang="en-PH" sz="2000" dirty="0"/>
                    </a:p>
                  </a:txBody>
                  <a:tcPr/>
                </a:tc>
                <a:tc>
                  <a:txBody>
                    <a:bodyPr/>
                    <a:lstStyle/>
                    <a:p>
                      <a:r>
                        <a:rPr lang="en-PH" sz="2000" i="0" kern="1200" dirty="0" smtClean="0">
                          <a:solidFill>
                            <a:schemeClr val="dk1"/>
                          </a:solidFill>
                          <a:latin typeface="+mn-lt"/>
                          <a:ea typeface="+mn-ea"/>
                          <a:cs typeface="+mn-cs"/>
                        </a:rPr>
                        <a:t>The assistant </a:t>
                      </a:r>
                      <a:r>
                        <a:rPr lang="en-PH" sz="2000" b="1" i="0" u="sng" kern="1200" dirty="0" smtClean="0">
                          <a:solidFill>
                            <a:schemeClr val="dk1"/>
                          </a:solidFill>
                          <a:latin typeface="+mn-lt"/>
                          <a:ea typeface="+mn-ea"/>
                          <a:cs typeface="+mn-cs"/>
                        </a:rPr>
                        <a:t>was</a:t>
                      </a:r>
                      <a:r>
                        <a:rPr lang="en-PH" sz="2000" i="0" kern="1200" dirty="0" smtClean="0">
                          <a:solidFill>
                            <a:schemeClr val="dk1"/>
                          </a:solidFill>
                          <a:latin typeface="+mn-lt"/>
                          <a:ea typeface="+mn-ea"/>
                          <a:cs typeface="+mn-cs"/>
                        </a:rPr>
                        <a:t> filing folders.</a:t>
                      </a:r>
                      <a:endParaRPr lang="en-PH" sz="2000" dirty="0"/>
                    </a:p>
                  </a:txBody>
                  <a:tcPr/>
                </a:tc>
              </a:tr>
              <a:tr h="370840">
                <a:tc>
                  <a:txBody>
                    <a:bodyPr/>
                    <a:lstStyle/>
                    <a:p>
                      <a:r>
                        <a:rPr lang="en-PH" sz="2000" i="0" kern="1200" dirty="0" smtClean="0">
                          <a:solidFill>
                            <a:schemeClr val="dk1"/>
                          </a:solidFill>
                          <a:latin typeface="+mn-lt"/>
                          <a:ea typeface="+mn-ea"/>
                          <a:cs typeface="+mn-cs"/>
                        </a:rPr>
                        <a:t>Leaving messages for me.</a:t>
                      </a:r>
                      <a:endParaRPr lang="en-PH" sz="2000" dirty="0"/>
                    </a:p>
                  </a:txBody>
                  <a:tcPr/>
                </a:tc>
                <a:tc>
                  <a:txBody>
                    <a:bodyPr/>
                    <a:lstStyle/>
                    <a:p>
                      <a:r>
                        <a:rPr lang="en-PH" sz="2000" b="1" i="0" u="sng" kern="1200" dirty="0" smtClean="0">
                          <a:solidFill>
                            <a:schemeClr val="dk1"/>
                          </a:solidFill>
                          <a:latin typeface="+mn-lt"/>
                          <a:ea typeface="+mn-ea"/>
                          <a:cs typeface="+mn-cs"/>
                        </a:rPr>
                        <a:t>Janet</a:t>
                      </a:r>
                      <a:r>
                        <a:rPr lang="en-PH" sz="2000" i="0" kern="1200" dirty="0" smtClean="0">
                          <a:solidFill>
                            <a:schemeClr val="dk1"/>
                          </a:solidFill>
                          <a:latin typeface="+mn-lt"/>
                          <a:ea typeface="+mn-ea"/>
                          <a:cs typeface="+mn-cs"/>
                        </a:rPr>
                        <a:t> </a:t>
                      </a:r>
                      <a:r>
                        <a:rPr lang="en-PH" sz="2000" b="1" i="0" u="sng" kern="1200" dirty="0" smtClean="0">
                          <a:solidFill>
                            <a:schemeClr val="dk1"/>
                          </a:solidFill>
                          <a:latin typeface="+mn-lt"/>
                          <a:ea typeface="+mn-ea"/>
                          <a:cs typeface="+mn-cs"/>
                        </a:rPr>
                        <a:t>was</a:t>
                      </a:r>
                      <a:r>
                        <a:rPr lang="en-PH" sz="2000" i="0" kern="1200" dirty="0" smtClean="0">
                          <a:solidFill>
                            <a:schemeClr val="dk1"/>
                          </a:solidFill>
                          <a:latin typeface="+mn-lt"/>
                          <a:ea typeface="+mn-ea"/>
                          <a:cs typeface="+mn-cs"/>
                        </a:rPr>
                        <a:t> always leaving messages for me.</a:t>
                      </a:r>
                      <a:endParaRPr lang="en-PH" sz="2000" dirty="0"/>
                    </a:p>
                  </a:txBody>
                  <a:tcPr/>
                </a:tc>
              </a:tr>
            </a:tbl>
          </a:graphicData>
        </a:graphic>
      </p:graphicFrame>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Practice</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dirty="0" smtClean="0"/>
              <a:t>Choose the complete sentence from each pair in the list below.</a:t>
            </a:r>
          </a:p>
          <a:p>
            <a:pPr>
              <a:buNone/>
            </a:pPr>
            <a:r>
              <a:rPr lang="en-US" b="1" dirty="0" smtClean="0"/>
              <a:t>1. a. We saw the tornado approaching.</a:t>
            </a:r>
          </a:p>
          <a:p>
            <a:pPr>
              <a:buNone/>
            </a:pPr>
            <a:r>
              <a:rPr lang="en-US" b="1" dirty="0" smtClean="0"/>
              <a:t>	b. When we saw the tornado approaching.</a:t>
            </a:r>
          </a:p>
          <a:p>
            <a:pPr>
              <a:buNone/>
            </a:pPr>
            <a:r>
              <a:rPr lang="en-US" b="1" dirty="0" smtClean="0"/>
              <a:t>2. a. Before the new house was built in 1972.</a:t>
            </a:r>
          </a:p>
          <a:p>
            <a:pPr>
              <a:buNone/>
            </a:pPr>
            <a:r>
              <a:rPr lang="en-US" b="1" dirty="0" smtClean="0"/>
              <a:t>	b. The new house was built in 1972.</a:t>
            </a:r>
          </a:p>
          <a:p>
            <a:pPr>
              <a:buNone/>
            </a:pPr>
            <a:r>
              <a:rPr lang="en-US" b="1" dirty="0" smtClean="0"/>
              <a:t>3. a. Since we are leaving in the morning.</a:t>
            </a:r>
          </a:p>
          <a:p>
            <a:pPr>
              <a:buNone/>
            </a:pPr>
            <a:r>
              <a:rPr lang="en-US" b="1" dirty="0" smtClean="0"/>
              <a:t>	b. We are leaving in the morning.</a:t>
            </a:r>
            <a:endParaRPr lang="en-US" dirty="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Answers</a:t>
            </a:r>
            <a:br>
              <a:rPr lang="en-US" b="1" dirty="0" smtClean="0"/>
            </a:br>
            <a:endParaRPr lang="en-US" dirty="0"/>
          </a:p>
        </p:txBody>
      </p:sp>
      <p:sp>
        <p:nvSpPr>
          <p:cNvPr id="3" name="Content Placeholder 2"/>
          <p:cNvSpPr>
            <a:spLocks noGrp="1"/>
          </p:cNvSpPr>
          <p:nvPr>
            <p:ph idx="1"/>
          </p:nvPr>
        </p:nvSpPr>
        <p:spPr/>
        <p:txBody>
          <a:bodyPr/>
          <a:lstStyle/>
          <a:p>
            <a:pPr>
              <a:buNone/>
            </a:pPr>
            <a:r>
              <a:rPr lang="en-US" b="1" dirty="0" smtClean="0"/>
              <a:t>1. a.</a:t>
            </a:r>
          </a:p>
          <a:p>
            <a:pPr>
              <a:buNone/>
            </a:pPr>
            <a:r>
              <a:rPr lang="en-US" b="1" dirty="0" smtClean="0"/>
              <a:t>2. b.</a:t>
            </a:r>
          </a:p>
          <a:p>
            <a:pPr>
              <a:buNone/>
            </a:pPr>
            <a:r>
              <a:rPr lang="en-US" b="1" dirty="0" smtClean="0"/>
              <a:t>3. b.</a:t>
            </a:r>
            <a:endParaRPr lang="en-US" dirty="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Understanding the Practice Questions </a:t>
            </a:r>
            <a:endParaRPr lang="en-US" b="1" dirty="0"/>
          </a:p>
        </p:txBody>
      </p:sp>
      <p:sp>
        <p:nvSpPr>
          <p:cNvPr id="3" name="Content Placeholder 2"/>
          <p:cNvSpPr>
            <a:spLocks noGrp="1"/>
          </p:cNvSpPr>
          <p:nvPr>
            <p:ph idx="1"/>
          </p:nvPr>
        </p:nvSpPr>
        <p:spPr/>
        <p:txBody>
          <a:bodyPr>
            <a:normAutofit/>
          </a:bodyPr>
          <a:lstStyle/>
          <a:p>
            <a:r>
              <a:rPr lang="en-US" dirty="0" smtClean="0"/>
              <a:t>What have you noticed? </a:t>
            </a:r>
          </a:p>
          <a:p>
            <a:r>
              <a:rPr lang="en-US" dirty="0" smtClean="0"/>
              <a:t>Have you noticed fragments have extra word at the beginning – this words are called </a:t>
            </a:r>
            <a:r>
              <a:rPr lang="en-US" i="1" dirty="0" smtClean="0"/>
              <a:t>subordinating conjunctions.</a:t>
            </a:r>
          </a:p>
          <a:p>
            <a:r>
              <a:rPr lang="en-US" dirty="0" smtClean="0"/>
              <a:t>Something more is needed to complete the thought</a:t>
            </a: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These sentence fragments can easily be corrected:</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When we saw the tornado approaching, we headed for cover.</a:t>
            </a:r>
          </a:p>
          <a:p>
            <a:pPr marL="514350" indent="-514350">
              <a:buFont typeface="+mj-lt"/>
              <a:buAutoNum type="arabicPeriod"/>
            </a:pPr>
            <a:r>
              <a:rPr lang="en-US" dirty="0" smtClean="0"/>
              <a:t> Before the new house was built in 1972, the old house was demolished.</a:t>
            </a:r>
          </a:p>
          <a:p>
            <a:pPr marL="514350" indent="-514350">
              <a:buFont typeface="+mj-lt"/>
              <a:buAutoNum type="arabicPeriod"/>
            </a:pPr>
            <a:r>
              <a:rPr lang="en-US" dirty="0" smtClean="0"/>
              <a:t> Since we were leaving in the morning, we went to bed early.</a:t>
            </a:r>
            <a:endParaRPr lang="en-US" dirty="0"/>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Most Frequently Used Subordinating Conjunctions</a:t>
            </a:r>
            <a:endParaRPr lang="en-US" dirty="0"/>
          </a:p>
        </p:txBody>
      </p:sp>
      <p:pic>
        <p:nvPicPr>
          <p:cNvPr id="1026" name="Picture 2"/>
          <p:cNvPicPr>
            <a:picLocks noGrp="1" noChangeAspect="1" noChangeArrowheads="1"/>
          </p:cNvPicPr>
          <p:nvPr>
            <p:ph idx="1"/>
          </p:nvPr>
        </p:nvPicPr>
        <p:blipFill>
          <a:blip r:embed="rId2"/>
          <a:stretch>
            <a:fillRect/>
          </a:stretch>
        </p:blipFill>
        <p:spPr bwMode="auto">
          <a:xfrm>
            <a:off x="3175221" y="1447800"/>
            <a:ext cx="4019107" cy="4800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p:cNvPicPr>
            <a:picLocks noGrp="1" noChangeAspect="1" noChangeArrowheads="1"/>
          </p:cNvPicPr>
          <p:nvPr>
            <p:ph idx="1"/>
          </p:nvPr>
        </p:nvPicPr>
        <p:blipFill>
          <a:blip r:embed="rId2"/>
          <a:srcRect l="14065" t="9671" r="12797" b="3195"/>
          <a:stretch>
            <a:fillRect/>
          </a:stretch>
        </p:blipFill>
        <p:spPr bwMode="auto">
          <a:xfrm>
            <a:off x="121026" y="304801"/>
            <a:ext cx="8888996" cy="6324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Run-On Sentences</a:t>
            </a:r>
            <a:endParaRPr lang="en-US" dirty="0"/>
          </a:p>
        </p:txBody>
      </p:sp>
      <p:sp>
        <p:nvSpPr>
          <p:cNvPr id="4" name="Subtitle 3"/>
          <p:cNvSpPr>
            <a:spLocks noGrp="1"/>
          </p:cNvSpPr>
          <p:nvPr>
            <p:ph type="subTitle" idx="1"/>
          </p:nvPr>
        </p:nvSpPr>
        <p:spPr/>
        <p:txBody>
          <a:bodyPr/>
          <a:lstStyle/>
          <a:p>
            <a:endParaRPr lang="en-US" dirty="0"/>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r>
              <a:rPr lang="en-US" b="1" u="sng" dirty="0" smtClean="0"/>
              <a:t>Run-on sentences </a:t>
            </a:r>
            <a:r>
              <a:rPr lang="en-US" dirty="0" smtClean="0"/>
              <a:t>are two or more independent clauses (complete sentences) written as though they were one sentence. </a:t>
            </a: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Cause</a:t>
            </a:r>
            <a:endParaRPr lang="en-US" dirty="0"/>
          </a:p>
        </p:txBody>
      </p:sp>
      <p:sp>
        <p:nvSpPr>
          <p:cNvPr id="3" name="Content Placeholder 2"/>
          <p:cNvSpPr>
            <a:spLocks noGrp="1"/>
          </p:cNvSpPr>
          <p:nvPr>
            <p:ph idx="1"/>
          </p:nvPr>
        </p:nvSpPr>
        <p:spPr/>
        <p:txBody>
          <a:bodyPr/>
          <a:lstStyle/>
          <a:p>
            <a:r>
              <a:rPr lang="en-US" dirty="0" smtClean="0"/>
              <a:t>The main cause of run-on sentences is often faulty punctuation, such as a comma instead of a period between two independent clauses (complete thoughts)..</a:t>
            </a:r>
          </a:p>
          <a:p>
            <a:endParaRPr lang="en-US" dirty="0"/>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Solution (how to solve?)</a:t>
            </a:r>
            <a:endParaRPr lang="en-US" b="1" dirty="0"/>
          </a:p>
        </p:txBody>
      </p:sp>
      <p:sp>
        <p:nvSpPr>
          <p:cNvPr id="3" name="Content Placeholder 2"/>
          <p:cNvSpPr>
            <a:spLocks noGrp="1"/>
          </p:cNvSpPr>
          <p:nvPr>
            <p:ph idx="1"/>
          </p:nvPr>
        </p:nvSpPr>
        <p:spPr/>
        <p:txBody>
          <a:bodyPr/>
          <a:lstStyle/>
          <a:p>
            <a:pPr>
              <a:buNone/>
            </a:pPr>
            <a:r>
              <a:rPr lang="en-US" dirty="0" smtClean="0"/>
              <a:t>End marks like:</a:t>
            </a:r>
          </a:p>
          <a:p>
            <a:r>
              <a:rPr lang="en-US" dirty="0" smtClean="0"/>
              <a:t>periods</a:t>
            </a:r>
          </a:p>
          <a:p>
            <a:r>
              <a:rPr lang="en-US" dirty="0" smtClean="0"/>
              <a:t>exclamation points </a:t>
            </a:r>
          </a:p>
          <a:p>
            <a:r>
              <a:rPr lang="en-US" dirty="0" smtClean="0"/>
              <a:t>and question marks can solve the run-on sentence problem</a:t>
            </a:r>
            <a:endParaRPr lang="en-US" dirty="0"/>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Example of a Run-on Sentence</a:t>
            </a:r>
            <a:endParaRPr lang="en-US" b="1" dirty="0"/>
          </a:p>
        </p:txBody>
      </p:sp>
      <p:sp>
        <p:nvSpPr>
          <p:cNvPr id="3" name="Content Placeholder 2"/>
          <p:cNvSpPr>
            <a:spLocks noGrp="1"/>
          </p:cNvSpPr>
          <p:nvPr>
            <p:ph idx="1"/>
          </p:nvPr>
        </p:nvSpPr>
        <p:spPr/>
        <p:txBody>
          <a:bodyPr>
            <a:normAutofit/>
          </a:bodyPr>
          <a:lstStyle/>
          <a:p>
            <a:r>
              <a:rPr lang="en-US" sz="4000" dirty="0" smtClean="0"/>
              <a:t>A complete report had to be submitted every week, it was due on Friday.</a:t>
            </a:r>
            <a:endParaRPr lang="en-US" sz="4000" dirty="0"/>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5 ways of Correcting the example</a:t>
            </a:r>
            <a:endParaRPr lang="en-US" b="1" dirty="0"/>
          </a:p>
        </p:txBody>
      </p:sp>
      <p:sp>
        <p:nvSpPr>
          <p:cNvPr id="4" name="Subtitle 3"/>
          <p:cNvSpPr>
            <a:spLocks noGrp="1"/>
          </p:cNvSpPr>
          <p:nvPr>
            <p:ph type="subTitle" idx="1"/>
          </p:nvPr>
        </p:nvSpPr>
        <p:spPr/>
        <p:txBody>
          <a:bodyPr/>
          <a:lstStyle/>
          <a:p>
            <a:r>
              <a:rPr lang="en-US" dirty="0" smtClean="0"/>
              <a:t>Using the example run-on sentence</a:t>
            </a:r>
            <a:endParaRPr lang="en-US" dirty="0"/>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1. By adding a </a:t>
            </a:r>
            <a:r>
              <a:rPr lang="en-US" b="1" u="sng" dirty="0" smtClean="0"/>
              <a:t>Conjunction</a:t>
            </a:r>
            <a:endParaRPr lang="en-US" b="1" u="sng" dirty="0"/>
          </a:p>
        </p:txBody>
      </p:sp>
      <p:sp>
        <p:nvSpPr>
          <p:cNvPr id="3" name="Content Placeholder 2"/>
          <p:cNvSpPr>
            <a:spLocks noGrp="1"/>
          </p:cNvSpPr>
          <p:nvPr>
            <p:ph idx="1"/>
          </p:nvPr>
        </p:nvSpPr>
        <p:spPr/>
        <p:txBody>
          <a:bodyPr/>
          <a:lstStyle/>
          <a:p>
            <a:pPr>
              <a:buNone/>
            </a:pPr>
            <a:r>
              <a:rPr lang="en-US" dirty="0" smtClean="0"/>
              <a:t>: A complete report had to be submitted every week, it was due on Friday.</a:t>
            </a:r>
          </a:p>
          <a:p>
            <a:pPr>
              <a:buNone/>
            </a:pPr>
            <a:endParaRPr lang="en-US" dirty="0" smtClean="0"/>
          </a:p>
          <a:p>
            <a:pPr>
              <a:buNone/>
            </a:pPr>
            <a:r>
              <a:rPr lang="en-US" dirty="0" smtClean="0"/>
              <a:t>Corrected:</a:t>
            </a:r>
          </a:p>
          <a:p>
            <a:pPr>
              <a:buNone/>
            </a:pPr>
            <a:r>
              <a:rPr lang="en-US" dirty="0" smtClean="0"/>
              <a:t>A complete report had to be submitted every week, </a:t>
            </a:r>
            <a:r>
              <a:rPr lang="en-US" b="1" u="sng" dirty="0" smtClean="0"/>
              <a:t>and</a:t>
            </a:r>
            <a:r>
              <a:rPr lang="en-US" dirty="0" smtClean="0"/>
              <a:t> it was due on Friday.</a:t>
            </a:r>
          </a:p>
          <a:p>
            <a:pPr>
              <a:buNone/>
            </a:pP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3600" dirty="0" smtClean="0"/>
              <a:t>2. By </a:t>
            </a:r>
            <a:r>
              <a:rPr lang="en-US" sz="3600" b="1" dirty="0" smtClean="0"/>
              <a:t>deleting the comma </a:t>
            </a:r>
            <a:r>
              <a:rPr lang="en-US" sz="3600" dirty="0" smtClean="0"/>
              <a:t>and </a:t>
            </a:r>
            <a:r>
              <a:rPr lang="en-US" sz="3600" b="1" dirty="0" smtClean="0"/>
              <a:t>separating</a:t>
            </a:r>
            <a:r>
              <a:rPr lang="en-US" sz="3600" dirty="0" smtClean="0"/>
              <a:t> the 2 sentences with a </a:t>
            </a:r>
            <a:r>
              <a:rPr lang="en-US" sz="3600" b="1" dirty="0" smtClean="0"/>
              <a:t>semicolon</a:t>
            </a:r>
            <a:endParaRPr lang="en-US" sz="3600" b="1" u="sng" dirty="0"/>
          </a:p>
        </p:txBody>
      </p:sp>
      <p:sp>
        <p:nvSpPr>
          <p:cNvPr id="3" name="Content Placeholder 2"/>
          <p:cNvSpPr>
            <a:spLocks noGrp="1"/>
          </p:cNvSpPr>
          <p:nvPr>
            <p:ph idx="1"/>
          </p:nvPr>
        </p:nvSpPr>
        <p:spPr/>
        <p:txBody>
          <a:bodyPr/>
          <a:lstStyle/>
          <a:p>
            <a:pPr>
              <a:buNone/>
            </a:pPr>
            <a:r>
              <a:rPr lang="en-US" dirty="0" smtClean="0"/>
              <a:t>: A complete report had to be submitted every week, it was due on Friday.</a:t>
            </a:r>
          </a:p>
          <a:p>
            <a:pPr>
              <a:buNone/>
            </a:pPr>
            <a:endParaRPr lang="en-US" dirty="0" smtClean="0"/>
          </a:p>
          <a:p>
            <a:pPr>
              <a:buNone/>
            </a:pPr>
            <a:r>
              <a:rPr lang="en-US" dirty="0" smtClean="0"/>
              <a:t>Corrected:</a:t>
            </a:r>
          </a:p>
          <a:p>
            <a:pPr>
              <a:buNone/>
            </a:pPr>
            <a:r>
              <a:rPr lang="en-US" dirty="0" smtClean="0"/>
              <a:t>A complete report had to be submitted every week; it was due on Friday.</a:t>
            </a:r>
          </a:p>
          <a:p>
            <a:pPr>
              <a:buNone/>
            </a:pP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3600" dirty="0" smtClean="0"/>
              <a:t>3. By </a:t>
            </a:r>
            <a:r>
              <a:rPr lang="en-US" sz="3600" b="1" dirty="0" smtClean="0"/>
              <a:t>separating</a:t>
            </a:r>
            <a:r>
              <a:rPr lang="en-US" sz="3600" dirty="0" smtClean="0"/>
              <a:t> the two independent clauses to make two complete sentences</a:t>
            </a:r>
            <a:endParaRPr lang="en-US" sz="3600" b="1" u="sng" dirty="0"/>
          </a:p>
        </p:txBody>
      </p:sp>
      <p:sp>
        <p:nvSpPr>
          <p:cNvPr id="3" name="Content Placeholder 2"/>
          <p:cNvSpPr>
            <a:spLocks noGrp="1"/>
          </p:cNvSpPr>
          <p:nvPr>
            <p:ph idx="1"/>
          </p:nvPr>
        </p:nvSpPr>
        <p:spPr/>
        <p:txBody>
          <a:bodyPr/>
          <a:lstStyle/>
          <a:p>
            <a:pPr>
              <a:buNone/>
            </a:pPr>
            <a:r>
              <a:rPr lang="en-US" dirty="0" smtClean="0"/>
              <a:t>: A complete report had to be submitted every week, it was due on Friday.</a:t>
            </a:r>
          </a:p>
          <a:p>
            <a:pPr>
              <a:buNone/>
            </a:pPr>
            <a:endParaRPr lang="en-US" dirty="0" smtClean="0"/>
          </a:p>
          <a:p>
            <a:pPr>
              <a:buNone/>
            </a:pPr>
            <a:r>
              <a:rPr lang="en-US" dirty="0" smtClean="0"/>
              <a:t>Corrected:</a:t>
            </a:r>
          </a:p>
          <a:p>
            <a:pPr>
              <a:buNone/>
            </a:pPr>
            <a:r>
              <a:rPr lang="en-US" dirty="0" smtClean="0"/>
              <a:t>A complete report had to be submitted every week. It was due on Friday.</a:t>
            </a:r>
          </a:p>
          <a:p>
            <a:pPr>
              <a:buNone/>
            </a:pP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3600" dirty="0" smtClean="0"/>
              <a:t>4. By adding the subordinating conjunction </a:t>
            </a:r>
            <a:r>
              <a:rPr lang="en-US" sz="3600" b="1" i="1" u="sng" dirty="0" smtClean="0"/>
              <a:t>because</a:t>
            </a:r>
            <a:r>
              <a:rPr lang="en-US" sz="3600" dirty="0" smtClean="0"/>
              <a:t> .</a:t>
            </a:r>
            <a:endParaRPr lang="en-US" sz="3600" u="sng" dirty="0"/>
          </a:p>
        </p:txBody>
      </p:sp>
      <p:sp>
        <p:nvSpPr>
          <p:cNvPr id="3" name="Content Placeholder 2"/>
          <p:cNvSpPr>
            <a:spLocks noGrp="1"/>
          </p:cNvSpPr>
          <p:nvPr>
            <p:ph idx="1"/>
          </p:nvPr>
        </p:nvSpPr>
        <p:spPr/>
        <p:txBody>
          <a:bodyPr/>
          <a:lstStyle/>
          <a:p>
            <a:pPr>
              <a:buNone/>
            </a:pPr>
            <a:r>
              <a:rPr lang="en-US" dirty="0" smtClean="0"/>
              <a:t>: A complete report had to be submitted every week, it was due on Friday.</a:t>
            </a:r>
          </a:p>
          <a:p>
            <a:pPr>
              <a:buNone/>
            </a:pPr>
            <a:endParaRPr lang="en-US" dirty="0" smtClean="0"/>
          </a:p>
          <a:p>
            <a:pPr>
              <a:buNone/>
            </a:pPr>
            <a:r>
              <a:rPr lang="en-US" dirty="0" smtClean="0"/>
              <a:t>Corrected:</a:t>
            </a:r>
          </a:p>
          <a:p>
            <a:pPr>
              <a:buNone/>
            </a:pPr>
            <a:r>
              <a:rPr lang="en-US" dirty="0" smtClean="0"/>
              <a:t>A complete report had to be submitted every week because it was due on Friday.</a:t>
            </a:r>
          </a:p>
          <a:p>
            <a:pPr>
              <a:buNone/>
            </a:pPr>
            <a:endParaRPr lang="en-US" dirty="0" smtClean="0"/>
          </a:p>
          <a:p>
            <a:pPr>
              <a:buNone/>
            </a:pP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1726</TotalTime>
  <Words>9800</Words>
  <Application>Microsoft Office PowerPoint</Application>
  <PresentationFormat>On-screen Show (4:3)</PresentationFormat>
  <Paragraphs>992</Paragraphs>
  <Slides>279</Slides>
  <Notes>0</Notes>
  <HiddenSlides>0</HiddenSlides>
  <MMClips>0</MMClips>
  <ScaleCrop>false</ScaleCrop>
  <HeadingPairs>
    <vt:vector size="4" baseType="variant">
      <vt:variant>
        <vt:lpstr>Theme</vt:lpstr>
      </vt:variant>
      <vt:variant>
        <vt:i4>1</vt:i4>
      </vt:variant>
      <vt:variant>
        <vt:lpstr>Slide Titles</vt:lpstr>
      </vt:variant>
      <vt:variant>
        <vt:i4>279</vt:i4>
      </vt:variant>
    </vt:vector>
  </HeadingPairs>
  <TitlesOfParts>
    <vt:vector size="280" baseType="lpstr">
      <vt:lpstr>Solstice</vt:lpstr>
      <vt:lpstr>English</vt:lpstr>
      <vt:lpstr>Course Outline</vt:lpstr>
      <vt:lpstr>Vocabulary</vt:lpstr>
      <vt:lpstr>Slide 4</vt:lpstr>
      <vt:lpstr>Prefixes, Suffixes, and Root Words</vt:lpstr>
      <vt:lpstr>Prefixes</vt:lpstr>
      <vt:lpstr>Slide 7</vt:lpstr>
      <vt:lpstr>Suffixes</vt:lpstr>
      <vt:lpstr>Slide 9</vt:lpstr>
      <vt:lpstr>Slide 10</vt:lpstr>
      <vt:lpstr>Common Latin Word Roots</vt:lpstr>
      <vt:lpstr>Slide 12</vt:lpstr>
      <vt:lpstr>Common Greek Root Words</vt:lpstr>
      <vt:lpstr>Slide 14</vt:lpstr>
      <vt:lpstr>Vocabulary in Context</vt:lpstr>
      <vt:lpstr>Tips </vt:lpstr>
      <vt:lpstr>Exercise No. 1</vt:lpstr>
      <vt:lpstr>Slide 18</vt:lpstr>
      <vt:lpstr>Slide 19</vt:lpstr>
      <vt:lpstr>Slide 20</vt:lpstr>
      <vt:lpstr>Synonyms and Antonyms </vt:lpstr>
      <vt:lpstr>Slide 22</vt:lpstr>
      <vt:lpstr>Rules</vt:lpstr>
      <vt:lpstr>Rules</vt:lpstr>
      <vt:lpstr>Practice</vt:lpstr>
      <vt:lpstr>Slide 26</vt:lpstr>
      <vt:lpstr>Answers</vt:lpstr>
      <vt:lpstr>Denotation and Connotation </vt:lpstr>
      <vt:lpstr>Slide 29</vt:lpstr>
      <vt:lpstr>Slide 30</vt:lpstr>
      <vt:lpstr>Slide 31</vt:lpstr>
      <vt:lpstr>Slide 32</vt:lpstr>
      <vt:lpstr>Practice</vt:lpstr>
      <vt:lpstr>The keynote speaker for today’s meeting plays an ________ role in the political arena.</vt:lpstr>
      <vt:lpstr>Answers</vt:lpstr>
      <vt:lpstr>Clarity</vt:lpstr>
      <vt:lpstr>Slide 37</vt:lpstr>
      <vt:lpstr>Slide 38</vt:lpstr>
      <vt:lpstr>Practice</vt:lpstr>
      <vt:lpstr>Answers</vt:lpstr>
      <vt:lpstr>Synonym Practice</vt:lpstr>
      <vt:lpstr>Slide 42</vt:lpstr>
      <vt:lpstr>Slide 43</vt:lpstr>
      <vt:lpstr>Answers</vt:lpstr>
      <vt:lpstr>Answers</vt:lpstr>
      <vt:lpstr>Antonym Practice</vt:lpstr>
      <vt:lpstr>Antonym Practice</vt:lpstr>
      <vt:lpstr>Slide 48</vt:lpstr>
      <vt:lpstr>Slide 49</vt:lpstr>
      <vt:lpstr>Answers</vt:lpstr>
      <vt:lpstr>Slide 51</vt:lpstr>
      <vt:lpstr>Slide 52</vt:lpstr>
      <vt:lpstr>Reading Comprehension </vt:lpstr>
      <vt:lpstr>Reason</vt:lpstr>
      <vt:lpstr>Rules</vt:lpstr>
      <vt:lpstr>CSC’s Reading Comprehension Exam</vt:lpstr>
      <vt:lpstr>CSC’s Reading Comprehension Exam</vt:lpstr>
      <vt:lpstr>Best way to do it:</vt:lpstr>
      <vt:lpstr>Questions most frequently ask you to:</vt:lpstr>
      <vt:lpstr>Characteristics of a Main Idea</vt:lpstr>
      <vt:lpstr>Characteristics of a Topic Sentence</vt:lpstr>
      <vt:lpstr>Facts or Opinions</vt:lpstr>
      <vt:lpstr>Facts or Opinions</vt:lpstr>
      <vt:lpstr>Inference</vt:lpstr>
      <vt:lpstr>The Rule</vt:lpstr>
      <vt:lpstr>The Strategies </vt:lpstr>
      <vt:lpstr>Three (3) guidelines for highlighting or underlining your text</vt:lpstr>
      <vt:lpstr>Three (3) guidelines for highlighting or underlining your text</vt:lpstr>
      <vt:lpstr>Practice</vt:lpstr>
      <vt:lpstr>Slide 70</vt:lpstr>
      <vt:lpstr>Question</vt:lpstr>
      <vt:lpstr>Question (Fact/Detail Question)</vt:lpstr>
      <vt:lpstr>Question (Topic Sentence Question)</vt:lpstr>
      <vt:lpstr>Question (Fact/Opinion Question)</vt:lpstr>
      <vt:lpstr>Question (Inference Question)</vt:lpstr>
      <vt:lpstr>Answers</vt:lpstr>
      <vt:lpstr>Grammar</vt:lpstr>
      <vt:lpstr>Slide 78</vt:lpstr>
      <vt:lpstr>Grammar Essentials</vt:lpstr>
      <vt:lpstr>WHY?</vt:lpstr>
      <vt:lpstr>Foundation</vt:lpstr>
      <vt:lpstr>Complete Sentence and Sentence Fragments</vt:lpstr>
      <vt:lpstr>Complete Sentence</vt:lpstr>
      <vt:lpstr>Fragment</vt:lpstr>
      <vt:lpstr>Practice</vt:lpstr>
      <vt:lpstr>Answers </vt:lpstr>
      <vt:lpstr>Understanding the Practice Questions </vt:lpstr>
      <vt:lpstr>These sentence fragments can easily be corrected:</vt:lpstr>
      <vt:lpstr>Most Frequently Used Subordinating Conjunctions</vt:lpstr>
      <vt:lpstr>Run-On Sentences</vt:lpstr>
      <vt:lpstr>Slide 91</vt:lpstr>
      <vt:lpstr>Cause</vt:lpstr>
      <vt:lpstr>Solution (how to solve?)</vt:lpstr>
      <vt:lpstr>Example of a Run-on Sentence</vt:lpstr>
      <vt:lpstr>5 ways of Correcting the example</vt:lpstr>
      <vt:lpstr>1. By adding a Conjunction</vt:lpstr>
      <vt:lpstr>2. By deleting the comma and separating the 2 sentences with a semicolon</vt:lpstr>
      <vt:lpstr>3. By separating the two independent clauses to make two complete sentences</vt:lpstr>
      <vt:lpstr>4. By adding the subordinating conjunction because .</vt:lpstr>
      <vt:lpstr>5. By adding  a dash (-)</vt:lpstr>
      <vt:lpstr>Practice </vt:lpstr>
      <vt:lpstr>Each of the sentences below is a run-on. Correct them on the lines provided using one of the methods listed above.</vt:lpstr>
      <vt:lpstr>Answers</vt:lpstr>
      <vt:lpstr>Practice</vt:lpstr>
      <vt:lpstr>1. Choose the complete sentence.</vt:lpstr>
      <vt:lpstr>2. Choose the complete sentence.</vt:lpstr>
      <vt:lpstr>3. Choose the run-on sentence.</vt:lpstr>
      <vt:lpstr>Answers</vt:lpstr>
      <vt:lpstr>CAPITALIZATION</vt:lpstr>
      <vt:lpstr>Common Rules:</vt:lpstr>
      <vt:lpstr>Common Rules:</vt:lpstr>
      <vt:lpstr>Common Rules:</vt:lpstr>
      <vt:lpstr>Slide 113</vt:lpstr>
      <vt:lpstr>Practice</vt:lpstr>
      <vt:lpstr>Slide 115</vt:lpstr>
      <vt:lpstr>Answer</vt:lpstr>
      <vt:lpstr>Slide 117</vt:lpstr>
      <vt:lpstr>More Capitalization Practice</vt:lpstr>
      <vt:lpstr>1.</vt:lpstr>
      <vt:lpstr>2.</vt:lpstr>
      <vt:lpstr>3.</vt:lpstr>
      <vt:lpstr>Answers </vt:lpstr>
      <vt:lpstr>Punctuation</vt:lpstr>
      <vt:lpstr>Slide 124</vt:lpstr>
      <vt:lpstr>Periods</vt:lpstr>
      <vt:lpstr>Rules (.)</vt:lpstr>
      <vt:lpstr>Rules (.)</vt:lpstr>
      <vt:lpstr>Commas</vt:lpstr>
      <vt:lpstr>Example:</vt:lpstr>
      <vt:lpstr>Example:</vt:lpstr>
      <vt:lpstr>Example:</vt:lpstr>
      <vt:lpstr>Example:</vt:lpstr>
      <vt:lpstr>Rules (,)</vt:lpstr>
      <vt:lpstr>Rules (,)</vt:lpstr>
      <vt:lpstr>Rules (,)</vt:lpstr>
      <vt:lpstr>Rules (,)</vt:lpstr>
      <vt:lpstr>Rules (,)</vt:lpstr>
      <vt:lpstr>Rules (,)</vt:lpstr>
      <vt:lpstr>Rules (,)</vt:lpstr>
      <vt:lpstr>Rules (,)</vt:lpstr>
      <vt:lpstr>Rules (,)</vt:lpstr>
      <vt:lpstr>Rules (,)</vt:lpstr>
      <vt:lpstr>Practice</vt:lpstr>
      <vt:lpstr>Slide 144</vt:lpstr>
      <vt:lpstr>Answer</vt:lpstr>
      <vt:lpstr>Slide 146</vt:lpstr>
      <vt:lpstr>Apostrophes</vt:lpstr>
      <vt:lpstr>Slide 148</vt:lpstr>
      <vt:lpstr>2. Use an apostrophe in contractions.</vt:lpstr>
      <vt:lpstr>3. Use an apostrophe to form the plural of numbers and letters</vt:lpstr>
      <vt:lpstr>1. Use an apostrophe to show possession.</vt:lpstr>
      <vt:lpstr>Practice</vt:lpstr>
      <vt:lpstr>Slide 153</vt:lpstr>
      <vt:lpstr>Slide 154</vt:lpstr>
      <vt:lpstr>Slide 155</vt:lpstr>
      <vt:lpstr>Slide 156</vt:lpstr>
      <vt:lpstr>Slide 157</vt:lpstr>
      <vt:lpstr>Answers</vt:lpstr>
      <vt:lpstr>Verbs</vt:lpstr>
      <vt:lpstr>Slide 160</vt:lpstr>
      <vt:lpstr>Rules (v)</vt:lpstr>
      <vt:lpstr>Fill in the blanks below using the verb speak. </vt:lpstr>
      <vt:lpstr>Fill in the blanks below using the following verb:</vt:lpstr>
      <vt:lpstr>Rules (subject+verb)</vt:lpstr>
      <vt:lpstr>Rules (subject+verb)</vt:lpstr>
      <vt:lpstr>Examples:</vt:lpstr>
      <vt:lpstr>Practice</vt:lpstr>
      <vt:lpstr>Answers</vt:lpstr>
      <vt:lpstr>Practice</vt:lpstr>
      <vt:lpstr>Slide 170</vt:lpstr>
      <vt:lpstr>Answers</vt:lpstr>
      <vt:lpstr>Agreement When Using Pronoun Subjects</vt:lpstr>
      <vt:lpstr>Slide 173</vt:lpstr>
      <vt:lpstr>Always Singular Pronouns</vt:lpstr>
      <vt:lpstr>Example</vt:lpstr>
      <vt:lpstr>Slide 176</vt:lpstr>
      <vt:lpstr>Examples:</vt:lpstr>
      <vt:lpstr>Rules (s)</vt:lpstr>
      <vt:lpstr>Prepositional Phrases in bold</vt:lpstr>
      <vt:lpstr>Some pronouns are always plural and require a plural verb</vt:lpstr>
      <vt:lpstr>Other pronouns can be either singular or plural:</vt:lpstr>
      <vt:lpstr>Rules (p)</vt:lpstr>
      <vt:lpstr>Example</vt:lpstr>
      <vt:lpstr>Rules (p)</vt:lpstr>
      <vt:lpstr>Rules (p)</vt:lpstr>
      <vt:lpstr>Examples</vt:lpstr>
      <vt:lpstr>Practice</vt:lpstr>
      <vt:lpstr>Slide 188</vt:lpstr>
      <vt:lpstr>Answers</vt:lpstr>
      <vt:lpstr>Verb Tense</vt:lpstr>
      <vt:lpstr>Slide 191</vt:lpstr>
      <vt:lpstr>Types of Verb Tenses</vt:lpstr>
      <vt:lpstr>Examples: present tense</vt:lpstr>
      <vt:lpstr>Examples: past tense</vt:lpstr>
      <vt:lpstr>Examples: future tense</vt:lpstr>
      <vt:lpstr>Rules (v, t)</vt:lpstr>
      <vt:lpstr>Examples: Verb Tense</vt:lpstr>
      <vt:lpstr>Rules (v, t)</vt:lpstr>
      <vt:lpstr>Example: tenses</vt:lpstr>
      <vt:lpstr> Rules (v, t) </vt:lpstr>
      <vt:lpstr>Examples: when necessary to use different tenses</vt:lpstr>
      <vt:lpstr>Practice</vt:lpstr>
      <vt:lpstr>Slide 203</vt:lpstr>
      <vt:lpstr>Slide 204</vt:lpstr>
      <vt:lpstr>Slide 205</vt:lpstr>
      <vt:lpstr>Answers</vt:lpstr>
      <vt:lpstr>Pronouns</vt:lpstr>
      <vt:lpstr>Slide 208</vt:lpstr>
      <vt:lpstr>Slide 209</vt:lpstr>
      <vt:lpstr>Solution: Checking</vt:lpstr>
      <vt:lpstr>Rules (p)</vt:lpstr>
      <vt:lpstr>Rules (p)</vt:lpstr>
      <vt:lpstr>Rules (p)</vt:lpstr>
      <vt:lpstr>Slide 214</vt:lpstr>
      <vt:lpstr>Pronoun Agreement</vt:lpstr>
      <vt:lpstr>Rules (pa)</vt:lpstr>
      <vt:lpstr>Examples:</vt:lpstr>
      <vt:lpstr>Rules (pa) </vt:lpstr>
      <vt:lpstr>Rules (pa)</vt:lpstr>
      <vt:lpstr>Examples</vt:lpstr>
      <vt:lpstr>Practice</vt:lpstr>
      <vt:lpstr>Answers</vt:lpstr>
      <vt:lpstr>Commonly Confused Words </vt:lpstr>
      <vt:lpstr>Its/It’s</vt:lpstr>
      <vt:lpstr>Examples:</vt:lpstr>
      <vt:lpstr>That/Who</vt:lpstr>
      <vt:lpstr>There/Their/They’re</vt:lpstr>
      <vt:lpstr>It is easy to remember the differences if you remember these tips.</vt:lpstr>
      <vt:lpstr>Slide 229</vt:lpstr>
      <vt:lpstr>Slide 230</vt:lpstr>
      <vt:lpstr>Your/You’re</vt:lpstr>
      <vt:lpstr>To/Too/Two</vt:lpstr>
      <vt:lpstr>Slide 233</vt:lpstr>
      <vt:lpstr>Slide 234</vt:lpstr>
      <vt:lpstr>Too</vt:lpstr>
      <vt:lpstr>Too</vt:lpstr>
      <vt:lpstr>Two</vt:lpstr>
      <vt:lpstr>Practice</vt:lpstr>
      <vt:lpstr>Choose the correct form of these words commonly confused.</vt:lpstr>
      <vt:lpstr>Answers</vt:lpstr>
      <vt:lpstr>Spelling</vt:lpstr>
      <vt:lpstr>Spelling</vt:lpstr>
      <vt:lpstr>Rules (s)</vt:lpstr>
      <vt:lpstr>Rules (s)</vt:lpstr>
      <vt:lpstr>The Fundamental Rules and Exceptions</vt:lpstr>
      <vt:lpstr>The Fundamental Rules and Exceptions</vt:lpstr>
      <vt:lpstr>The Fundamental Rules and Exceptions</vt:lpstr>
      <vt:lpstr>The Fundamental Rules and Exceptions</vt:lpstr>
      <vt:lpstr>The Fundamental Rules and Exceptions</vt:lpstr>
      <vt:lpstr>The Fundamental Rules and Exceptions</vt:lpstr>
      <vt:lpstr>The Fundamental Rules and Exceptions</vt:lpstr>
      <vt:lpstr>The Fundamental Rules and Exceptions</vt:lpstr>
      <vt:lpstr>The Fundamental Rules and Exceptions</vt:lpstr>
      <vt:lpstr>How to Answer Spelling Questions</vt:lpstr>
      <vt:lpstr>Slide 255</vt:lpstr>
      <vt:lpstr>Slide 256</vt:lpstr>
      <vt:lpstr>Practice</vt:lpstr>
      <vt:lpstr>Slide 258</vt:lpstr>
      <vt:lpstr>Slide 259</vt:lpstr>
      <vt:lpstr>Answers</vt:lpstr>
      <vt:lpstr>Using Spelling Lists</vt:lpstr>
      <vt:lpstr>Slide 262</vt:lpstr>
      <vt:lpstr>Slide 263</vt:lpstr>
      <vt:lpstr>Slide 264</vt:lpstr>
      <vt:lpstr>Slide 265</vt:lpstr>
      <vt:lpstr>Homophones</vt:lpstr>
      <vt:lpstr>Slide 267</vt:lpstr>
      <vt:lpstr>Slide 268</vt:lpstr>
      <vt:lpstr>Slide 269</vt:lpstr>
      <vt:lpstr>Slide 270</vt:lpstr>
      <vt:lpstr>Slide 271</vt:lpstr>
      <vt:lpstr>Slide 272</vt:lpstr>
      <vt:lpstr>Slide 273</vt:lpstr>
      <vt:lpstr>Slide 274</vt:lpstr>
      <vt:lpstr>Slide 275</vt:lpstr>
      <vt:lpstr>Slide 276</vt:lpstr>
      <vt:lpstr>Slide 277</vt:lpstr>
      <vt:lpstr>Practice</vt:lpstr>
      <vt:lpstr>Answers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English</dc:title>
  <dc:creator>Titan</dc:creator>
  <cp:lastModifiedBy>Ronald Tan</cp:lastModifiedBy>
  <cp:revision>299</cp:revision>
  <dcterms:created xsi:type="dcterms:W3CDTF">2006-01-15T19:47:38Z</dcterms:created>
  <dcterms:modified xsi:type="dcterms:W3CDTF">2016-09-20T08:50:55Z</dcterms:modified>
</cp:coreProperties>
</file>