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23"/>
  </p:handoutMasterIdLst>
  <p:sldIdLst>
    <p:sldId id="256" r:id="rId2"/>
    <p:sldId id="257" r:id="rId3"/>
    <p:sldId id="258" r:id="rId4"/>
    <p:sldId id="259" r:id="rId5"/>
    <p:sldId id="260" r:id="rId6"/>
    <p:sldId id="276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</p:sldIdLst>
  <p:sldSz cx="9144000" cy="6858000" type="screen4x3"/>
  <p:notesSz cx="7102475" cy="102330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16" autoAdjust="0"/>
    <p:restoredTop sz="94289" autoAdjust="0"/>
  </p:normalViewPr>
  <p:slideViewPr>
    <p:cSldViewPr>
      <p:cViewPr varScale="1">
        <p:scale>
          <a:sx n="106" d="100"/>
          <a:sy n="106" d="100"/>
        </p:scale>
        <p:origin x="-1146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4343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1651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l">
              <a:defRPr sz="13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092" y="0"/>
            <a:ext cx="3077739" cy="511651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r">
              <a:defRPr sz="1300"/>
            </a:lvl1pPr>
          </a:lstStyle>
          <a:p>
            <a:fld id="{77C2C664-F9CC-484E-B883-94C1341DC403}" type="datetimeFigureOut">
              <a:rPr lang="en-US" smtClean="0"/>
              <a:pPr/>
              <a:t>9/20/2016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19598"/>
            <a:ext cx="3077739" cy="511651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l">
              <a:defRPr sz="1300"/>
            </a:lvl1pPr>
          </a:lstStyle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092" y="9719598"/>
            <a:ext cx="3077739" cy="511651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r">
              <a:defRPr sz="1300"/>
            </a:lvl1pPr>
          </a:lstStyle>
          <a:p>
            <a:fld id="{4434B0F1-AFB8-4FA1-931C-F6C6168D1F9F}" type="slidenum">
              <a:rPr lang="en-PH" smtClean="0"/>
              <a:pPr/>
              <a:t>‹#›</a:t>
            </a:fld>
            <a:endParaRPr lang="en-P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E353ADB-72E5-4C50-9284-6716EC464C97}" type="datetimeFigureOut">
              <a:rPr lang="en-US" smtClean="0"/>
              <a:pPr/>
              <a:t>9/20/2016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84A3E5-4E23-4B22-A45F-011430365A7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E353ADB-72E5-4C50-9284-6716EC464C97}" type="datetimeFigureOut">
              <a:rPr lang="en-US" smtClean="0"/>
              <a:pPr/>
              <a:t>9/20/2016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84A3E5-4E23-4B22-A45F-011430365A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E353ADB-72E5-4C50-9284-6716EC464C97}" type="datetimeFigureOut">
              <a:rPr lang="en-US" smtClean="0"/>
              <a:pPr/>
              <a:t>9/20/2016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84A3E5-4E23-4B22-A45F-011430365A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E353ADB-72E5-4C50-9284-6716EC464C97}" type="datetimeFigureOut">
              <a:rPr lang="en-US" smtClean="0"/>
              <a:pPr/>
              <a:t>9/20/2016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84A3E5-4E23-4B22-A45F-011430365A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E353ADB-72E5-4C50-9284-6716EC464C97}" type="datetimeFigureOut">
              <a:rPr lang="en-US" smtClean="0"/>
              <a:pPr/>
              <a:t>9/20/2016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84A3E5-4E23-4B22-A45F-011430365A7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E353ADB-72E5-4C50-9284-6716EC464C97}" type="datetimeFigureOut">
              <a:rPr lang="en-US" smtClean="0"/>
              <a:pPr/>
              <a:t>9/20/2016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84A3E5-4E23-4B22-A45F-011430365A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E353ADB-72E5-4C50-9284-6716EC464C97}" type="datetimeFigureOut">
              <a:rPr lang="en-US" smtClean="0"/>
              <a:pPr/>
              <a:t>9/20/2016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84A3E5-4E23-4B22-A45F-011430365A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E353ADB-72E5-4C50-9284-6716EC464C97}" type="datetimeFigureOut">
              <a:rPr lang="en-US" smtClean="0"/>
              <a:pPr/>
              <a:t>9/20/2016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84A3E5-4E23-4B22-A45F-011430365A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E353ADB-72E5-4C50-9284-6716EC464C97}" type="datetimeFigureOut">
              <a:rPr lang="en-US" smtClean="0"/>
              <a:pPr/>
              <a:t>9/20/2016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84A3E5-4E23-4B22-A45F-011430365A7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E353ADB-72E5-4C50-9284-6716EC464C97}" type="datetimeFigureOut">
              <a:rPr lang="en-US" smtClean="0"/>
              <a:pPr/>
              <a:t>9/20/2016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84A3E5-4E23-4B22-A45F-011430365A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E353ADB-72E5-4C50-9284-6716EC464C97}" type="datetimeFigureOut">
              <a:rPr lang="en-US" smtClean="0"/>
              <a:pPr/>
              <a:t>9/20/2016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84A3E5-4E23-4B22-A45F-011430365A7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6E353ADB-72E5-4C50-9284-6716EC464C97}" type="datetimeFigureOut">
              <a:rPr lang="en-US" smtClean="0"/>
              <a:pPr/>
              <a:t>9/20/2016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7384A3E5-4E23-4B22-A45F-011430365A7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Verbal </a:t>
            </a:r>
            <a:r>
              <a:rPr lang="en-US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Analogy</a:t>
            </a:r>
            <a:endParaRPr lang="en-US" sz="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7200" dirty="0" smtClean="0"/>
              <a:t>Day 4</a:t>
            </a:r>
            <a:endParaRPr lang="en-US" sz="7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PH" dirty="0" smtClean="0"/>
              <a:t>3. Classification Order (general - specific)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 smtClean="0"/>
              <a:t>food : fruit : peach</a:t>
            </a:r>
          </a:p>
          <a:p>
            <a:endParaRPr lang="en-PH" dirty="0" smtClean="0"/>
          </a:p>
          <a:p>
            <a:pPr>
              <a:buNone/>
            </a:pPr>
            <a:r>
              <a:rPr lang="en-PH" dirty="0" smtClean="0"/>
              <a:t>		orange : fruit : : beet : vegetable</a:t>
            </a:r>
            <a:endParaRPr lang="en-PH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PH" dirty="0" smtClean="0"/>
              <a:t>4</a:t>
            </a:r>
            <a:r>
              <a:rPr lang="en-PH" dirty="0" smtClean="0"/>
              <a:t>. Difference </a:t>
            </a:r>
            <a:r>
              <a:rPr lang="en-PH" dirty="0" smtClean="0"/>
              <a:t>of Degree (or Connotative Values)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PH" sz="3600" dirty="0" smtClean="0"/>
              <a:t>cool : cold : frozen</a:t>
            </a:r>
          </a:p>
          <a:p>
            <a:pPr>
              <a:buNone/>
            </a:pPr>
            <a:r>
              <a:rPr lang="en-PH" sz="3600" dirty="0" smtClean="0"/>
              <a:t>	slender : skinny</a:t>
            </a:r>
          </a:p>
          <a:p>
            <a:pPr>
              <a:buNone/>
            </a:pPr>
            <a:r>
              <a:rPr lang="en-PH" sz="3600" dirty="0" smtClean="0"/>
              <a:t>	clever : crafty : : modest : prim</a:t>
            </a:r>
            <a:endParaRPr lang="en-PH" sz="36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PH" dirty="0" smtClean="0"/>
              <a:t>5</a:t>
            </a:r>
            <a:r>
              <a:rPr lang="en-PH" dirty="0" smtClean="0"/>
              <a:t>. Person </a:t>
            </a:r>
            <a:r>
              <a:rPr lang="en-PH" dirty="0" smtClean="0"/>
              <a:t>Related to Tool, Major Trait, Skill, or Interest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 smtClean="0"/>
              <a:t>writer : novel</a:t>
            </a:r>
          </a:p>
          <a:p>
            <a:pPr>
              <a:buNone/>
            </a:pPr>
            <a:r>
              <a:rPr lang="en-PH" dirty="0" smtClean="0"/>
              <a:t>	</a:t>
            </a:r>
          </a:p>
          <a:p>
            <a:pPr>
              <a:buNone/>
            </a:pPr>
            <a:r>
              <a:rPr lang="en-PH" dirty="0" smtClean="0"/>
              <a:t>	entomologist : insects : : philosopher : ideas</a:t>
            </a:r>
            <a:endParaRPr lang="en-PH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PH" dirty="0" smtClean="0"/>
              <a:t>6</a:t>
            </a:r>
            <a:r>
              <a:rPr lang="en-PH" dirty="0" smtClean="0"/>
              <a:t>. Part </a:t>
            </a:r>
            <a:r>
              <a:rPr lang="en-PH" dirty="0" smtClean="0"/>
              <a:t>and Whole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 smtClean="0"/>
              <a:t>wheels : bicycle</a:t>
            </a:r>
          </a:p>
          <a:p>
            <a:pPr>
              <a:buNone/>
            </a:pPr>
            <a:endParaRPr lang="en-PH" dirty="0" smtClean="0"/>
          </a:p>
          <a:p>
            <a:pPr>
              <a:buNone/>
            </a:pPr>
            <a:r>
              <a:rPr lang="en-PH" dirty="0" smtClean="0"/>
              <a:t>		eraser : pencil : : tooth : comb</a:t>
            </a:r>
            <a:endParaRPr lang="en-PH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PH" dirty="0" smtClean="0"/>
              <a:t>7</a:t>
            </a:r>
            <a:r>
              <a:rPr lang="en-PH" dirty="0" smtClean="0"/>
              <a:t>. Steps </a:t>
            </a:r>
            <a:r>
              <a:rPr lang="en-PH" dirty="0" smtClean="0"/>
              <a:t>in a Process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 smtClean="0"/>
              <a:t>birth : life : death</a:t>
            </a:r>
          </a:p>
          <a:p>
            <a:pPr>
              <a:buNone/>
            </a:pPr>
            <a:r>
              <a:rPr lang="en-PH" dirty="0" smtClean="0"/>
              <a:t>		</a:t>
            </a:r>
          </a:p>
          <a:p>
            <a:pPr>
              <a:buNone/>
            </a:pPr>
            <a:r>
              <a:rPr lang="en-PH" dirty="0" smtClean="0"/>
              <a:t>cooking : serving : : word processing : printing</a:t>
            </a:r>
            <a:endParaRPr lang="en-PH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PH" dirty="0" smtClean="0"/>
              <a:t>8</a:t>
            </a:r>
            <a:r>
              <a:rPr lang="en-PH" dirty="0" smtClean="0"/>
              <a:t>. Cause </a:t>
            </a:r>
            <a:r>
              <a:rPr lang="en-PH" dirty="0" smtClean="0"/>
              <a:t>and Effect (or Typical Result)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 smtClean="0"/>
              <a:t>poison : death</a:t>
            </a:r>
          </a:p>
          <a:p>
            <a:pPr>
              <a:buNone/>
            </a:pPr>
            <a:endParaRPr lang="en-PH" dirty="0" smtClean="0"/>
          </a:p>
          <a:p>
            <a:pPr>
              <a:buNone/>
            </a:pPr>
            <a:r>
              <a:rPr lang="en-PH" dirty="0" smtClean="0"/>
              <a:t>		fire : scorch : : blizzard : freeze</a:t>
            </a:r>
            <a:br>
              <a:rPr lang="en-PH" dirty="0" smtClean="0"/>
            </a:br>
            <a:endParaRPr lang="en-PH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PH" dirty="0" smtClean="0"/>
              <a:t>9</a:t>
            </a:r>
            <a:r>
              <a:rPr lang="en-PH" dirty="0" smtClean="0"/>
              <a:t>.  Thing </a:t>
            </a:r>
            <a:r>
              <a:rPr lang="en-PH" dirty="0" smtClean="0"/>
              <a:t>and Its Function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 smtClean="0"/>
              <a:t>shovel : dig</a:t>
            </a:r>
          </a:p>
          <a:p>
            <a:pPr>
              <a:buNone/>
            </a:pPr>
            <a:endParaRPr lang="en-PH" dirty="0" smtClean="0"/>
          </a:p>
          <a:p>
            <a:pPr>
              <a:buNone/>
            </a:pPr>
            <a:r>
              <a:rPr lang="en-PH" dirty="0" smtClean="0"/>
              <a:t>		scissors : cut : : pen : write</a:t>
            </a:r>
            <a:endParaRPr lang="en-PH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PH" dirty="0" smtClean="0"/>
              <a:t>10</a:t>
            </a:r>
            <a:r>
              <a:rPr lang="en-PH" dirty="0" smtClean="0"/>
              <a:t>. Qualities </a:t>
            </a:r>
            <a:r>
              <a:rPr lang="en-PH" dirty="0" smtClean="0"/>
              <a:t>or Characteristics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 smtClean="0"/>
              <a:t>gold : valuable </a:t>
            </a:r>
          </a:p>
          <a:p>
            <a:pPr>
              <a:buNone/>
            </a:pPr>
            <a:endParaRPr lang="en-PH" dirty="0" smtClean="0"/>
          </a:p>
          <a:p>
            <a:pPr>
              <a:buNone/>
            </a:pPr>
            <a:endParaRPr lang="en-PH" dirty="0" smtClean="0"/>
          </a:p>
          <a:p>
            <a:pPr>
              <a:buNone/>
            </a:pPr>
            <a:r>
              <a:rPr lang="en-PH" dirty="0" smtClean="0"/>
              <a:t>	</a:t>
            </a:r>
            <a:r>
              <a:rPr lang="en-PH" dirty="0" smtClean="0"/>
              <a:t>aluminium </a:t>
            </a:r>
            <a:r>
              <a:rPr lang="en-PH" dirty="0" smtClean="0"/>
              <a:t>: lightweight : : thread : fragile</a:t>
            </a:r>
            <a:endParaRPr lang="en-PH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PH" dirty="0" smtClean="0"/>
              <a:t>11</a:t>
            </a:r>
            <a:r>
              <a:rPr lang="en-PH" dirty="0" smtClean="0"/>
              <a:t>. Substance </a:t>
            </a:r>
            <a:r>
              <a:rPr lang="en-PH" dirty="0" smtClean="0"/>
              <a:t>Related to End Product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 smtClean="0"/>
              <a:t>cow : milk</a:t>
            </a:r>
          </a:p>
          <a:p>
            <a:pPr>
              <a:buNone/>
            </a:pPr>
            <a:endParaRPr lang="en-PH" dirty="0" smtClean="0"/>
          </a:p>
          <a:p>
            <a:pPr>
              <a:buNone/>
            </a:pPr>
            <a:r>
              <a:rPr lang="en-PH" dirty="0" smtClean="0"/>
              <a:t>			silk : scarf : : wool : sweater</a:t>
            </a:r>
            <a:endParaRPr lang="en-PH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PH" dirty="0" smtClean="0"/>
              <a:t>12</a:t>
            </a:r>
            <a:r>
              <a:rPr lang="en-PH" dirty="0" smtClean="0"/>
              <a:t>. Implied </a:t>
            </a:r>
            <a:r>
              <a:rPr lang="en-PH" dirty="0" smtClean="0"/>
              <a:t>Relationships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 smtClean="0"/>
              <a:t>light : knowledge</a:t>
            </a:r>
          </a:p>
          <a:p>
            <a:pPr>
              <a:buNone/>
            </a:pPr>
            <a:r>
              <a:rPr lang="en-PH" dirty="0" smtClean="0"/>
              <a:t>		</a:t>
            </a:r>
          </a:p>
          <a:p>
            <a:pPr>
              <a:buNone/>
            </a:pPr>
            <a:r>
              <a:rPr lang="en-PH" dirty="0" smtClean="0"/>
              <a:t>			clouds : sun : : hypocrisy : truth</a:t>
            </a:r>
            <a:endParaRPr lang="en-PH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Outline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435100" y="1447800"/>
          <a:ext cx="7499350" cy="3439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49675"/>
                <a:gridCol w="374967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Topic</a:t>
                      </a:r>
                      <a:endParaRPr lang="en-US" dirty="0"/>
                    </a:p>
                  </a:txBody>
                  <a:tcPr marL="83326" marR="83326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Sub-topics</a:t>
                      </a:r>
                      <a:endParaRPr lang="en-US" dirty="0"/>
                    </a:p>
                  </a:txBody>
                  <a:tcPr marL="83326" marR="83326"/>
                </a:tc>
              </a:tr>
              <a:tr h="370840">
                <a:tc rowSpan="4">
                  <a:txBody>
                    <a:bodyPr/>
                    <a:lstStyle/>
                    <a:p>
                      <a:r>
                        <a:rPr lang="en-US" sz="2000" dirty="0" smtClean="0"/>
                        <a:t>I. Vocabulary</a:t>
                      </a:r>
                      <a:endParaRPr lang="en-US" sz="2000" dirty="0"/>
                    </a:p>
                  </a:txBody>
                  <a:tcPr marL="83326" marR="83326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Commonly Tested Words</a:t>
                      </a:r>
                      <a:endParaRPr lang="en-US" sz="2000" dirty="0"/>
                    </a:p>
                  </a:txBody>
                  <a:tcPr marL="83326" marR="83326"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Prefixes</a:t>
                      </a:r>
                      <a:endParaRPr lang="en-US" sz="2000" dirty="0"/>
                    </a:p>
                  </a:txBody>
                  <a:tcPr marL="83326" marR="83326"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Suffixes</a:t>
                      </a:r>
                      <a:endParaRPr lang="en-US" sz="2000" dirty="0"/>
                    </a:p>
                  </a:txBody>
                  <a:tcPr marL="83326" marR="83326"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And Root</a:t>
                      </a:r>
                      <a:r>
                        <a:rPr lang="en-US" sz="2000" baseline="0" dirty="0" smtClean="0"/>
                        <a:t> Words</a:t>
                      </a:r>
                      <a:endParaRPr lang="en-US" sz="2000" dirty="0"/>
                    </a:p>
                  </a:txBody>
                  <a:tcPr marL="83326" marR="83326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II. Grammar and Composition</a:t>
                      </a:r>
                      <a:endParaRPr lang="en-US" dirty="0"/>
                    </a:p>
                  </a:txBody>
                  <a:tcPr marL="83326" marR="83326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3326" marR="83326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III. Paragraph Organization</a:t>
                      </a:r>
                      <a:endParaRPr lang="en-US" dirty="0"/>
                    </a:p>
                  </a:txBody>
                  <a:tcPr marL="83326" marR="83326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3326" marR="83326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IV. Reading Comprehension</a:t>
                      </a:r>
                      <a:endParaRPr lang="en-US" dirty="0"/>
                    </a:p>
                  </a:txBody>
                  <a:tcPr marL="83326" marR="83326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3326" marR="83326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V. Verbal </a:t>
                      </a:r>
                      <a:endParaRPr lang="en-US" dirty="0"/>
                    </a:p>
                  </a:txBody>
                  <a:tcPr marL="83326" marR="83326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3326" marR="83326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PH" dirty="0" smtClean="0"/>
              <a:t>13</a:t>
            </a:r>
            <a:r>
              <a:rPr lang="en-PH" dirty="0" smtClean="0"/>
              <a:t>.  Thing </a:t>
            </a:r>
            <a:r>
              <a:rPr lang="en-PH" dirty="0" smtClean="0"/>
              <a:t>and What It Lacks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 smtClean="0"/>
              <a:t>spinster : husband</a:t>
            </a:r>
          </a:p>
          <a:p>
            <a:pPr>
              <a:buNone/>
            </a:pPr>
            <a:endParaRPr lang="en-PH" dirty="0" smtClean="0"/>
          </a:p>
          <a:p>
            <a:pPr>
              <a:buNone/>
            </a:pPr>
            <a:r>
              <a:rPr lang="en-PH" dirty="0" smtClean="0"/>
              <a:t>		atheist : belief : : indigent : money</a:t>
            </a:r>
            <a:endParaRPr lang="en-PH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PH" dirty="0" smtClean="0"/>
              <a:t>14</a:t>
            </a:r>
            <a:r>
              <a:rPr lang="en-PH" dirty="0" smtClean="0"/>
              <a:t>. Symbol </a:t>
            </a:r>
            <a:r>
              <a:rPr lang="en-PH" dirty="0" smtClean="0"/>
              <a:t>and What It Represents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 smtClean="0"/>
              <a:t>Uncle Sam : U. S.</a:t>
            </a:r>
          </a:p>
          <a:p>
            <a:endParaRPr lang="en-PH" dirty="0" smtClean="0"/>
          </a:p>
          <a:p>
            <a:pPr>
              <a:buNone/>
            </a:pPr>
            <a:r>
              <a:rPr lang="en-PH" smtClean="0"/>
              <a:t>	</a:t>
            </a:r>
            <a:r>
              <a:rPr lang="en-PH" smtClean="0"/>
              <a:t>dove </a:t>
            </a:r>
            <a:r>
              <a:rPr lang="en-PH" dirty="0" smtClean="0"/>
              <a:t>: peace : : four-leaf clover : luck</a:t>
            </a:r>
            <a:endParaRPr lang="en-PH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Verbal Analogy 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PH" dirty="0" smtClean="0"/>
              <a:t>provide excellent training in seeing relationships between concepts. </a:t>
            </a:r>
          </a:p>
          <a:p>
            <a:r>
              <a:rPr lang="en-PH" dirty="0" smtClean="0"/>
              <a:t>From a practical standpoint, verbal analogies always appear on standardized tests (like the </a:t>
            </a:r>
            <a:r>
              <a:rPr lang="en-PH" dirty="0" smtClean="0"/>
              <a:t>QE, </a:t>
            </a:r>
            <a:r>
              <a:rPr lang="en-PH" dirty="0" smtClean="0"/>
              <a:t>the </a:t>
            </a:r>
            <a:r>
              <a:rPr lang="en-PH" dirty="0" smtClean="0"/>
              <a:t>EE, </a:t>
            </a:r>
            <a:r>
              <a:rPr lang="en-PH" dirty="0" smtClean="0"/>
              <a:t>and other professional exams).</a:t>
            </a:r>
          </a:p>
          <a:p>
            <a:r>
              <a:rPr lang="en-PH" dirty="0" smtClean="0"/>
              <a:t>employers may use these word comparisons on personnel and screening tests to determine an applicant’s </a:t>
            </a:r>
            <a:r>
              <a:rPr lang="en-PH" b="1" dirty="0" smtClean="0"/>
              <a:t>quickness</a:t>
            </a:r>
            <a:r>
              <a:rPr lang="en-PH" dirty="0" smtClean="0"/>
              <a:t> and </a:t>
            </a:r>
            <a:r>
              <a:rPr lang="en-PH" b="1" dirty="0" smtClean="0"/>
              <a:t>verbal</a:t>
            </a:r>
            <a:r>
              <a:rPr lang="en-PH" dirty="0" smtClean="0"/>
              <a:t> </a:t>
            </a:r>
            <a:r>
              <a:rPr lang="en-PH" b="1" dirty="0" smtClean="0"/>
              <a:t>acuity</a:t>
            </a:r>
            <a:r>
              <a:rPr lang="en-PH" dirty="0" smtClean="0"/>
              <a:t>. </a:t>
            </a:r>
          </a:p>
          <a:p>
            <a:r>
              <a:rPr lang="en-PH" dirty="0" smtClean="0"/>
              <a:t>So it is worth your while to master this skill, and besides, they’re fun to do.</a:t>
            </a:r>
            <a:endParaRPr lang="en-PH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dirty="0" smtClean="0"/>
              <a:t>How to "Read" Analogies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PH" dirty="0" smtClean="0"/>
              <a:t>The symbol ( </a:t>
            </a:r>
            <a:r>
              <a:rPr lang="en-PH" b="1" dirty="0" smtClean="0"/>
              <a:t>:</a:t>
            </a:r>
            <a:r>
              <a:rPr lang="en-PH" dirty="0" smtClean="0"/>
              <a:t> ) means "</a:t>
            </a:r>
            <a:r>
              <a:rPr lang="en-PH" b="1" u="sng" dirty="0" smtClean="0"/>
              <a:t>is to</a:t>
            </a:r>
            <a:r>
              <a:rPr lang="en-PH" dirty="0" smtClean="0"/>
              <a:t>" and the symbol ( </a:t>
            </a:r>
            <a:r>
              <a:rPr lang="en-PH" b="1" dirty="0" smtClean="0"/>
              <a:t>: : </a:t>
            </a:r>
            <a:r>
              <a:rPr lang="en-PH" dirty="0" smtClean="0"/>
              <a:t>) means "</a:t>
            </a:r>
            <a:r>
              <a:rPr lang="en-PH" b="1" u="sng" dirty="0" smtClean="0"/>
              <a:t>as</a:t>
            </a:r>
            <a:r>
              <a:rPr lang="en-PH" dirty="0" smtClean="0"/>
              <a:t>." </a:t>
            </a:r>
          </a:p>
          <a:p>
            <a:r>
              <a:rPr lang="en-PH" dirty="0" smtClean="0"/>
              <a:t> the analogy, "aspirin : headache : : nap : fatigue," </a:t>
            </a:r>
          </a:p>
          <a:p>
            <a:r>
              <a:rPr lang="en-PH" dirty="0" smtClean="0"/>
              <a:t>should be read "aspirin </a:t>
            </a:r>
            <a:r>
              <a:rPr lang="en-PH" b="1" u="sng" dirty="0" smtClean="0"/>
              <a:t>is to</a:t>
            </a:r>
            <a:r>
              <a:rPr lang="en-PH" dirty="0" smtClean="0"/>
              <a:t> headache </a:t>
            </a:r>
            <a:r>
              <a:rPr lang="en-PH" b="1" u="sng" dirty="0" smtClean="0"/>
              <a:t>as</a:t>
            </a:r>
            <a:r>
              <a:rPr lang="en-PH" dirty="0" smtClean="0"/>
              <a:t> nap is to fatigue." Stated another way, the relationship between aspirin and headache is the same as the relationship between nap and fatigue.</a:t>
            </a:r>
          </a:p>
          <a:p>
            <a:endParaRPr lang="en-PH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dirty="0" smtClean="0"/>
              <a:t>Tips for Doing Analogies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PH" dirty="0" smtClean="0"/>
              <a:t>Try to determine the relationship between the first pair of words. </a:t>
            </a:r>
          </a:p>
          <a:p>
            <a:pPr marL="514350" indent="-514350">
              <a:buFont typeface="+mj-lt"/>
              <a:buAutoNum type="arabicPeriod"/>
            </a:pPr>
            <a:r>
              <a:rPr lang="en-PH" dirty="0" smtClean="0"/>
              <a:t>Eliminate any pairs in your answer choices that don’t have the same relationship.</a:t>
            </a:r>
          </a:p>
          <a:p>
            <a:pPr marL="514350" indent="-514350">
              <a:buFont typeface="+mj-lt"/>
              <a:buAutoNum type="arabicPeriod"/>
            </a:pPr>
            <a:r>
              <a:rPr lang="en-PH" dirty="0" smtClean="0"/>
              <a:t>Try putting the first pair into a sentence: "Aspirin relieves a headache." Therefore, a nap relieves fatigue.</a:t>
            </a:r>
          </a:p>
          <a:p>
            <a:pPr marL="514350" indent="-514350">
              <a:buFont typeface="+mj-lt"/>
              <a:buAutoNum type="arabicPeriod"/>
            </a:pPr>
            <a:r>
              <a:rPr lang="en-PH" dirty="0" smtClean="0"/>
              <a:t>Sometimes paying attention to the words’ parts of speech helps. For example "knife" (noun) : "cut" (verb) : : "pen" (also a noun) : "write" (also a verb).</a:t>
            </a:r>
            <a:endParaRPr lang="en-PH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dirty="0" smtClean="0"/>
              <a:t>Tips for Doing Analogies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en-PH" b="1" dirty="0" smtClean="0"/>
              <a:t>The only way to become better at anything is to practice and the same is true for verbal analogies.</a:t>
            </a:r>
            <a:endParaRPr lang="en-PH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PH" b="1" dirty="0" smtClean="0"/>
              <a:t>Common Relationships Between Word Pairs</a:t>
            </a:r>
            <a:endParaRPr lang="en-PH" b="1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PH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PH" dirty="0" smtClean="0"/>
              <a:t>1. Sameness (synonyms)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 smtClean="0"/>
              <a:t>boring : monotonous </a:t>
            </a:r>
          </a:p>
          <a:p>
            <a:pPr>
              <a:buNone/>
            </a:pPr>
            <a:endParaRPr lang="en-PH" dirty="0" smtClean="0"/>
          </a:p>
          <a:p>
            <a:pPr>
              <a:buNone/>
            </a:pPr>
            <a:r>
              <a:rPr lang="en-PH" dirty="0" smtClean="0"/>
              <a:t>wealthy : affluent : : indigent : poverty-stricken</a:t>
            </a:r>
            <a:endParaRPr lang="en-PH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PH" dirty="0" smtClean="0"/>
              <a:t>2.Oppositeness (antonyms)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 smtClean="0"/>
              <a:t>genuine : phony</a:t>
            </a:r>
          </a:p>
          <a:p>
            <a:pPr>
              <a:buNone/>
            </a:pPr>
            <a:r>
              <a:rPr lang="en-PH" dirty="0" smtClean="0"/>
              <a:t>		zenith : nadir : : pinnacle : valley</a:t>
            </a:r>
            <a:br>
              <a:rPr lang="en-PH" dirty="0" smtClean="0"/>
            </a:br>
            <a:endParaRPr lang="en-PH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1348</TotalTime>
  <Words>473</Words>
  <Application>Microsoft Office PowerPoint</Application>
  <PresentationFormat>On-screen Show (4:3)</PresentationFormat>
  <Paragraphs>87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Solstice</vt:lpstr>
      <vt:lpstr>Verbal Analogy</vt:lpstr>
      <vt:lpstr>Course Outline</vt:lpstr>
      <vt:lpstr>Verbal Analogy </vt:lpstr>
      <vt:lpstr>How to "Read" Analogies</vt:lpstr>
      <vt:lpstr>Tips for Doing Analogies</vt:lpstr>
      <vt:lpstr>Tips for Doing Analogies</vt:lpstr>
      <vt:lpstr>Common Relationships Between Word Pairs</vt:lpstr>
      <vt:lpstr>1. Sameness (synonyms)</vt:lpstr>
      <vt:lpstr>2.Oppositeness (antonyms)</vt:lpstr>
      <vt:lpstr>3. Classification Order (general - specific)</vt:lpstr>
      <vt:lpstr>4. Difference of Degree (or Connotative Values)</vt:lpstr>
      <vt:lpstr>5. Person Related to Tool, Major Trait, Skill, or Interest</vt:lpstr>
      <vt:lpstr>6. Part and Whole</vt:lpstr>
      <vt:lpstr>7. Steps in a Process</vt:lpstr>
      <vt:lpstr>8. Cause and Effect (or Typical Result)</vt:lpstr>
      <vt:lpstr>9.  Thing and Its Function</vt:lpstr>
      <vt:lpstr>10. Qualities or Characteristics</vt:lpstr>
      <vt:lpstr>11. Substance Related to End Product</vt:lpstr>
      <vt:lpstr>12. Implied Relationships</vt:lpstr>
      <vt:lpstr>13.  Thing and What It Lacks</vt:lpstr>
      <vt:lpstr>14. Symbol and What It Represents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English</dc:title>
  <dc:creator>Titan</dc:creator>
  <cp:lastModifiedBy>Ronald Tan</cp:lastModifiedBy>
  <cp:revision>317</cp:revision>
  <dcterms:created xsi:type="dcterms:W3CDTF">2006-01-15T19:47:38Z</dcterms:created>
  <dcterms:modified xsi:type="dcterms:W3CDTF">2016-09-20T01:46:48Z</dcterms:modified>
</cp:coreProperties>
</file>