
<file path=[Content_Types].xml><?xml version="1.0" encoding="utf-8"?>
<Types xmlns="http://schemas.openxmlformats.org/package/2006/content-types">
  <Override PartName="/ppt/slides/slide47.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slides/slide426.xml" ContentType="application/vnd.openxmlformats-officedocument.presentationml.slide+xml"/>
  <Override PartName="/ppt/slides/slide473.xml" ContentType="application/vnd.openxmlformats-officedocument.presentationml.slide+xml"/>
  <Override PartName="/ppt/slides/slide120.xml" ContentType="application/vnd.openxmlformats-officedocument.presentationml.slide+xml"/>
  <Override PartName="/ppt/slides/slide218.xml" ContentType="application/vnd.openxmlformats-officedocument.presentationml.slide+xml"/>
  <Override PartName="/ppt/slides/slide265.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s/slide388.xml" ContentType="application/vnd.openxmlformats-officedocument.presentationml.slide+xml"/>
  <Override PartName="/ppt/slides/slide404.xml" ContentType="application/vnd.openxmlformats-officedocument.presentationml.slide+xml"/>
  <Override PartName="/ppt/slides/slide451.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50.xml" ContentType="application/vnd.openxmlformats-officedocument.presentationml.slide+xml"/>
  <Override PartName="/ppt/slides/slide243.xml" ContentType="application/vnd.openxmlformats-officedocument.presentationml.slide+xml"/>
  <Override PartName="/ppt/slides/slide290.xml" ContentType="application/vnd.openxmlformats-officedocument.presentationml.slide+xml"/>
  <Override PartName="/ppt/slides/slide221.xml" ContentType="application/vnd.openxmlformats-officedocument.presentationml.slide+xml"/>
  <Override PartName="/ppt/slides/slide319.xml" ContentType="application/vnd.openxmlformats-officedocument.presentationml.slide+xml"/>
  <Override PartName="/ppt/slides/slide366.xml" ContentType="application/vnd.openxmlformats-officedocument.presentationml.slide+xml"/>
  <Override PartName="/ppt/slides/slide158.xml" ContentType="application/vnd.openxmlformats-officedocument.presentationml.slide+xml"/>
  <Override PartName="/ppt/slides/slide344.xml" ContentType="application/vnd.openxmlformats-officedocument.presentationml.slide+xml"/>
  <Override PartName="/ppt/slides/slide391.xml" ContentType="application/vnd.openxmlformats-officedocument.presentationml.slide+xml"/>
  <Override PartName="/ppt/slides/slide489.xml" ContentType="application/vnd.openxmlformats-officedocument.presentationml.slide+xml"/>
  <Override PartName="/ppt/slides/slide136.xml" ContentType="application/vnd.openxmlformats-officedocument.presentationml.slide+xml"/>
  <Override PartName="/ppt/slides/slide183.xml" ContentType="application/vnd.openxmlformats-officedocument.presentationml.slide+xml"/>
  <Override PartName="/ppt/slides/slide467.xml" ContentType="application/vnd.openxmlformats-officedocument.presentationml.slide+xml"/>
  <Override PartName="/ppt/slides/slide88.xml" ContentType="application/vnd.openxmlformats-officedocument.presentationml.slide+xml"/>
  <Override PartName="/ppt/slides/slide259.xml" ContentType="application/vnd.openxmlformats-officedocument.presentationml.slide+xml"/>
  <Override PartName="/ppt/slides/slide322.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14.xml" ContentType="application/vnd.openxmlformats-officedocument.presentationml.slide+xml"/>
  <Override PartName="/ppt/slides/slide161.xml" ContentType="application/vnd.openxmlformats-officedocument.presentationml.slide+xml"/>
  <Override PartName="/ppt/slides/slide300.xml" ContentType="application/vnd.openxmlformats-officedocument.presentationml.slide+xml"/>
  <Override PartName="/ppt/slides/slide445.xml" ContentType="application/vnd.openxmlformats-officedocument.presentationml.slide+xml"/>
  <Override PartName="/ppt/slides/slide492.xml" ContentType="application/vnd.openxmlformats-officedocument.presentationml.slide+xml"/>
  <Override PartName="/ppt/slides/slide237.xml" ContentType="application/vnd.openxmlformats-officedocument.presentationml.slide+xml"/>
  <Override PartName="/ppt/slides/slide284.xml" ContentType="application/vnd.openxmlformats-officedocument.presentationml.slide+xml"/>
  <Override PartName="/ppt/slides/slide423.xml" ContentType="application/vnd.openxmlformats-officedocument.presentationml.slide+xml"/>
  <Override PartName="/ppt/slides/slide470.xml" ContentType="application/vnd.openxmlformats-officedocument.presentationml.slide+xml"/>
  <Override PartName="/ppt/slides/slide44.xml" ContentType="application/vnd.openxmlformats-officedocument.presentationml.slide+xml"/>
  <Override PartName="/ppt/slides/slide91.xml" ContentType="application/vnd.openxmlformats-officedocument.presentationml.slide+xml"/>
  <Override PartName="/ppt/slides/slide215.xml" ContentType="application/vnd.openxmlformats-officedocument.presentationml.slide+xml"/>
  <Override PartName="/ppt/slides/slide262.xml" ContentType="application/vnd.openxmlformats-officedocument.presentationml.slide+xml"/>
  <Override PartName="/ppt/slides/slide22.xml" ContentType="application/vnd.openxmlformats-officedocument.presentationml.slide+xml"/>
  <Override PartName="/ppt/slides/slide199.xml" ContentType="application/vnd.openxmlformats-officedocument.presentationml.slide+xml"/>
  <Override PartName="/ppt/slides/slide401.xml" ContentType="application/vnd.openxmlformats-officedocument.presentationml.slide+xml"/>
  <Override PartName="/ppt/slides/slide240.xml" ContentType="application/vnd.openxmlformats-officedocument.presentationml.slide+xml"/>
  <Override PartName="/ppt/slides/slide338.xml" ContentType="application/vnd.openxmlformats-officedocument.presentationml.slide+xml"/>
  <Override PartName="/ppt/slides/slide385.xml" ContentType="application/vnd.openxmlformats-officedocument.presentationml.slide+xml"/>
  <Override PartName="/ppt/slides/slide177.xml" ContentType="application/vnd.openxmlformats-officedocument.presentationml.slide+xml"/>
  <Override PartName="/ppt/slides/slide316.xml" ContentType="application/vnd.openxmlformats-officedocument.presentationml.slide+xml"/>
  <Override PartName="/ppt/slides/slide363.xml" ContentType="application/vnd.openxmlformats-officedocument.presentationml.slide+xml"/>
  <Override PartName="/ppt/slides/slide108.xml" ContentType="application/vnd.openxmlformats-officedocument.presentationml.slide+xml"/>
  <Override PartName="/ppt/slides/slide155.xml" ContentType="application/vnd.openxmlformats-officedocument.presentationml.slide+xml"/>
  <Override PartName="/ppt/slides/slide439.xml" ContentType="application/vnd.openxmlformats-officedocument.presentationml.slide+xml"/>
  <Override PartName="/ppt/slides/slide486.xml" ContentType="application/vnd.openxmlformats-officedocument.presentationml.slide+xml"/>
  <Override PartName="/ppt/slides/slide278.xml" ContentType="application/vnd.openxmlformats-officedocument.presentationml.slide+xml"/>
  <Override PartName="/ppt/slides/slide341.xml" ContentType="application/vnd.openxmlformats-officedocument.presentationml.slide+xml"/>
  <Override PartName="/ppt/slides/slide38.xml" ContentType="application/vnd.openxmlformats-officedocument.presentationml.slide+xml"/>
  <Override PartName="/ppt/slides/slide85.xml" ContentType="application/vnd.openxmlformats-officedocument.presentationml.slide+xml"/>
  <Override PartName="/ppt/slides/slide133.xml" ContentType="application/vnd.openxmlformats-officedocument.presentationml.slide+xml"/>
  <Override PartName="/ppt/slides/slide180.xml" ContentType="application/vnd.openxmlformats-officedocument.presentationml.slide+xml"/>
  <Override PartName="/ppt/slides/slide417.xml" ContentType="application/vnd.openxmlformats-officedocument.presentationml.slide+xml"/>
  <Override PartName="/ppt/slides/slide464.xml" ContentType="application/vnd.openxmlformats-officedocument.presentationml.slide+xml"/>
  <Override PartName="/ppt/slides/slide111.xml" ContentType="application/vnd.openxmlformats-officedocument.presentationml.slide+xml"/>
  <Override PartName="/ppt/slides/slide209.xml" ContentType="application/vnd.openxmlformats-officedocument.presentationml.slide+xml"/>
  <Override PartName="/ppt/slides/slide256.xml" ContentType="application/vnd.openxmlformats-officedocument.presentationml.slide+xml"/>
  <Override PartName="/ppt/slides/slide442.xml" ContentType="application/vnd.openxmlformats-officedocument.presentationml.slide+xml"/>
  <Override PartName="/ppt/slides/slide16.xml" ContentType="application/vnd.openxmlformats-officedocument.presentationml.slide+xml"/>
  <Override PartName="/ppt/slides/slide63.xml" ContentType="application/vnd.openxmlformats-officedocument.presentationml.slide+xml"/>
  <Override PartName="/ppt/slides/slide234.xml" ContentType="application/vnd.openxmlformats-officedocument.presentationml.slide+xml"/>
  <Override PartName="/ppt/slides/slide281.xml" ContentType="application/vnd.openxmlformats-officedocument.presentationml.slide+xml"/>
  <Override PartName="/ppt/slides/slide379.xml" ContentType="application/vnd.openxmlformats-officedocument.presentationml.slide+xml"/>
  <Override PartName="/ppt/slides/slide41.xml" ContentType="application/vnd.openxmlformats-officedocument.presentationml.slide+xml"/>
  <Override PartName="/ppt/slides/slide357.xml" ContentType="application/vnd.openxmlformats-officedocument.presentationml.slide+xml"/>
  <Override PartName="/ppt/slides/slide420.xml" ContentType="application/vnd.openxmlformats-officedocument.presentationml.slide+xml"/>
  <Override PartName="/ppt/slides/slide149.xml" ContentType="application/vnd.openxmlformats-officedocument.presentationml.slide+xml"/>
  <Override PartName="/ppt/slides/slide196.xml" ContentType="application/vnd.openxmlformats-officedocument.presentationml.slide+xml"/>
  <Override PartName="/ppt/slides/slide212.xml" ContentType="application/vnd.openxmlformats-officedocument.presentationml.slide+xml"/>
  <Override PartName="/ppt/slides/slide335.xml" ContentType="application/vnd.openxmlformats-officedocument.presentationml.slide+xml"/>
  <Override PartName="/ppt/slides/slide382.xml" ContentType="application/vnd.openxmlformats-officedocument.presentationml.slide+xml"/>
  <Override PartName="/ppt/slides/slide79.xml" ContentType="application/vnd.openxmlformats-officedocument.presentationml.slide+xml"/>
  <Override PartName="/ppt/slides/slide127.xml" ContentType="application/vnd.openxmlformats-officedocument.presentationml.slide+xml"/>
  <Override PartName="/ppt/slides/slide174.xml" ContentType="application/vnd.openxmlformats-officedocument.presentationml.slide+xml"/>
  <Override PartName="/ppt/slides/slide458.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116.xml" ContentType="application/vnd.openxmlformats-officedocument.presentationml.slide+xml"/>
  <Override PartName="/ppt/slides/slide163.xml" ContentType="application/vnd.openxmlformats-officedocument.presentationml.slide+xml"/>
  <Override PartName="/ppt/slides/slide297.xml" ContentType="application/vnd.openxmlformats-officedocument.presentationml.slide+xml"/>
  <Override PartName="/ppt/slides/slide302.xml" ContentType="application/vnd.openxmlformats-officedocument.presentationml.slide+xml"/>
  <Override PartName="/ppt/slides/slide313.xml" ContentType="application/vnd.openxmlformats-officedocument.presentationml.slide+xml"/>
  <Override PartName="/ppt/slides/slide360.xml" ContentType="application/vnd.openxmlformats-officedocument.presentationml.slide+xml"/>
  <Override PartName="/ppt/slides/slide447.xml" ContentType="application/vnd.openxmlformats-officedocument.presentationml.slide+xml"/>
  <Override PartName="/ppt/slides/slide494.xml" ContentType="application/vnd.openxmlformats-officedocument.presentationml.slide+xml"/>
  <Override PartName="/ppt/slideLayouts/slideLayout9.xml" ContentType="application/vnd.openxmlformats-officedocument.presentationml.slideLayout+xml"/>
  <Override PartName="/ppt/slides/slide57.xml" ContentType="application/vnd.openxmlformats-officedocument.presentationml.slide+xml"/>
  <Override PartName="/ppt/slides/slide105.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239.xml" ContentType="application/vnd.openxmlformats-officedocument.presentationml.slide+xml"/>
  <Override PartName="/ppt/slides/slide286.xml" ContentType="application/vnd.openxmlformats-officedocument.presentationml.slide+xml"/>
  <Override PartName="/ppt/slides/slide425.xml" ContentType="application/vnd.openxmlformats-officedocument.presentationml.slide+xml"/>
  <Override PartName="/ppt/slides/slide436.xml" ContentType="application/vnd.openxmlformats-officedocument.presentationml.slide+xml"/>
  <Override PartName="/ppt/slides/slide472.xml" ContentType="application/vnd.openxmlformats-officedocument.presentationml.slide+xml"/>
  <Override PartName="/ppt/slides/slide483.xml" ContentType="application/vnd.openxmlformats-officedocument.presentationml.slide+xml"/>
  <Override PartName="/ppt/slides/slide46.xml" ContentType="application/vnd.openxmlformats-officedocument.presentationml.slide+xml"/>
  <Override PartName="/ppt/slides/slide93.xml" ContentType="application/vnd.openxmlformats-officedocument.presentationml.slide+xml"/>
  <Override PartName="/ppt/slides/slide130.xml" ContentType="application/vnd.openxmlformats-officedocument.presentationml.slide+xml"/>
  <Override PartName="/ppt/slides/slide217.xml" ContentType="application/vnd.openxmlformats-officedocument.presentationml.slide+xml"/>
  <Override PartName="/ppt/slides/slide228.xml" ContentType="application/vnd.openxmlformats-officedocument.presentationml.slide+xml"/>
  <Override PartName="/ppt/slides/slide264.xml" ContentType="application/vnd.openxmlformats-officedocument.presentationml.slide+xml"/>
  <Override PartName="/ppt/slides/slide275.xml" ContentType="application/vnd.openxmlformats-officedocument.presentationml.slide+xml"/>
  <Override PartName="/ppt/slides/slide414.xml" ContentType="application/vnd.openxmlformats-officedocument.presentationml.slide+xml"/>
  <Override PartName="/ppt/slides/slide461.xml" ContentType="application/vnd.openxmlformats-officedocument.presentationml.slide+xml"/>
  <Override PartName="/ppt/slides/slide24.xml" ContentType="application/vnd.openxmlformats-officedocument.presentationml.slide+xml"/>
  <Override PartName="/ppt/slides/slide35.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s/slide206.xml" ContentType="application/vnd.openxmlformats-officedocument.presentationml.slide+xml"/>
  <Override PartName="/ppt/slides/slide253.xml" ContentType="application/vnd.openxmlformats-officedocument.presentationml.slide+xml"/>
  <Override PartName="/ppt/slides/slide398.xml" ContentType="application/vnd.openxmlformats-officedocument.presentationml.slide+xml"/>
  <Override PartName="/ppt/slides/slide403.xml" ContentType="application/vnd.openxmlformats-officedocument.presentationml.slide+xml"/>
  <Override PartName="/ppt/slides/slide450.xml" ContentType="application/vnd.openxmlformats-officedocument.presentationml.slide+xml"/>
  <Override PartName="/ppt/slides/slide13.xml" ContentType="application/vnd.openxmlformats-officedocument.presentationml.slide+xml"/>
  <Override PartName="/ppt/slides/slide60.xml" ContentType="application/vnd.openxmlformats-officedocument.presentationml.slide+xml"/>
  <Override PartName="/ppt/slides/slide242.xml" ContentType="application/vnd.openxmlformats-officedocument.presentationml.slide+xml"/>
  <Override PartName="/ppt/slides/slide329.xml" ContentType="application/vnd.openxmlformats-officedocument.presentationml.slide+xml"/>
  <Override PartName="/ppt/slides/slide376.xml" ContentType="application/vnd.openxmlformats-officedocument.presentationml.slide+xml"/>
  <Override PartName="/ppt/slides/slide387.xml" ContentType="application/vnd.openxmlformats-officedocument.presentationml.slide+xml"/>
  <Override PartName="/ppt/slideLayouts/slideLayout1.xml" ContentType="application/vnd.openxmlformats-officedocument.presentationml.slideLayout+xml"/>
  <Override PartName="/ppt/slides/slide168.xml" ContentType="application/vnd.openxmlformats-officedocument.presentationml.slide+xml"/>
  <Override PartName="/ppt/slides/slide179.xml" ContentType="application/vnd.openxmlformats-officedocument.presentationml.slide+xml"/>
  <Override PartName="/ppt/slides/slide231.xml" ContentType="application/vnd.openxmlformats-officedocument.presentationml.slide+xml"/>
  <Override PartName="/ppt/slides/slide318.xml" ContentType="application/vnd.openxmlformats-officedocument.presentationml.slide+xml"/>
  <Override PartName="/ppt/slides/slide365.xml" ContentType="application/vnd.openxmlformats-officedocument.presentationml.slide+xml"/>
  <Override PartName="/ppt/slides/slide157.xml" ContentType="application/vnd.openxmlformats-officedocument.presentationml.slide+xml"/>
  <Override PartName="/ppt/slides/slide220.xml" ContentType="application/vnd.openxmlformats-officedocument.presentationml.slide+xml"/>
  <Override PartName="/ppt/slides/slide307.xml" ContentType="application/vnd.openxmlformats-officedocument.presentationml.slide+xml"/>
  <Override PartName="/ppt/slides/slide354.xml" ContentType="application/vnd.openxmlformats-officedocument.presentationml.slide+xml"/>
  <Override PartName="/ppt/slides/slide488.xml" ContentType="application/vnd.openxmlformats-officedocument.presentationml.slide+xml"/>
  <Override PartName="/ppt/slides/slide499.xml" ContentType="application/vnd.openxmlformats-officedocument.presentationml.slide+xml"/>
  <Override PartName="/ppt/slides/slide98.xml" ContentType="application/vnd.openxmlformats-officedocument.presentationml.slide+xml"/>
  <Override PartName="/ppt/slides/slide146.xml" ContentType="application/vnd.openxmlformats-officedocument.presentationml.slide+xml"/>
  <Override PartName="/ppt/slides/slide193.xml" ContentType="application/vnd.openxmlformats-officedocument.presentationml.slide+xml"/>
  <Override PartName="/ppt/slides/slide332.xml" ContentType="application/vnd.openxmlformats-officedocument.presentationml.slide+xml"/>
  <Override PartName="/ppt/slides/slide343.xml" ContentType="application/vnd.openxmlformats-officedocument.presentationml.slide+xml"/>
  <Override PartName="/ppt/slides/slide390.xml" ContentType="application/vnd.openxmlformats-officedocument.presentationml.slide+xml"/>
  <Override PartName="/ppt/slides/slide477.xml" ContentType="application/vnd.openxmlformats-officedocument.presentationml.slide+xml"/>
  <Override PartName="/ppt/slides/slide87.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slides/slide269.xml" ContentType="application/vnd.openxmlformats-officedocument.presentationml.slide+xml"/>
  <Override PartName="/ppt/slides/slide321.xml" ContentType="application/vnd.openxmlformats-officedocument.presentationml.slide+xml"/>
  <Override PartName="/ppt/slides/slide419.xml" ContentType="application/vnd.openxmlformats-officedocument.presentationml.slide+xml"/>
  <Override PartName="/ppt/slides/slide466.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258.xml" ContentType="application/vnd.openxmlformats-officedocument.presentationml.slide+xml"/>
  <Override PartName="/ppt/slides/slide310.xml" ContentType="application/vnd.openxmlformats-officedocument.presentationml.slide+xml"/>
  <Override PartName="/ppt/slides/slide408.xml" ContentType="application/vnd.openxmlformats-officedocument.presentationml.slide+xml"/>
  <Override PartName="/ppt/slides/slide444.xml" ContentType="application/vnd.openxmlformats-officedocument.presentationml.slide+xml"/>
  <Override PartName="/ppt/slides/slide455.xml" ContentType="application/vnd.openxmlformats-officedocument.presentationml.slide+xml"/>
  <Override PartName="/ppt/slides/slide491.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s/slide236.xml" ContentType="application/vnd.openxmlformats-officedocument.presentationml.slide+xml"/>
  <Override PartName="/ppt/slides/slide247.xml" ContentType="application/vnd.openxmlformats-officedocument.presentationml.slide+xml"/>
  <Override PartName="/ppt/slides/slide283.xml" ContentType="application/vnd.openxmlformats-officedocument.presentationml.slide+xml"/>
  <Override PartName="/ppt/slides/slide294.xml" ContentType="application/vnd.openxmlformats-officedocument.presentationml.slide+xml"/>
  <Override PartName="/ppt/slides/slide433.xml" ContentType="application/vnd.openxmlformats-officedocument.presentationml.slide+xml"/>
  <Override PartName="/ppt/slides/slide480.xml" ContentType="application/vnd.openxmlformats-officedocument.presentationml.slide+xml"/>
  <Override PartName="/ppt/slideLayouts/slideLayout6.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slides/slide225.xml" ContentType="application/vnd.openxmlformats-officedocument.presentationml.slide+xml"/>
  <Override PartName="/ppt/slides/slide272.xml" ContentType="application/vnd.openxmlformats-officedocument.presentationml.slide+xml"/>
  <Override PartName="/ppt/slides/slide422.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slides/slide214.xml" ContentType="application/vnd.openxmlformats-officedocument.presentationml.slide+xml"/>
  <Override PartName="/ppt/slides/slide261.xml" ContentType="application/vnd.openxmlformats-officedocument.presentationml.slide+xml"/>
  <Override PartName="/ppt/slides/slide348.xml" ContentType="application/vnd.openxmlformats-officedocument.presentationml.slide+xml"/>
  <Override PartName="/ppt/slides/slide359.xml" ContentType="application/vnd.openxmlformats-officedocument.presentationml.slide+xml"/>
  <Override PartName="/ppt/slides/slide395.xml" ContentType="application/vnd.openxmlformats-officedocument.presentationml.slide+xml"/>
  <Override PartName="/ppt/slides/slide400.xml" ContentType="application/vnd.openxmlformats-officedocument.presentationml.slide+xml"/>
  <Override PartName="/ppt/slides/slide41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187.xml" ContentType="application/vnd.openxmlformats-officedocument.presentationml.slide+xml"/>
  <Override PartName="/ppt/slides/slide198.xml" ContentType="application/vnd.openxmlformats-officedocument.presentationml.slide+xml"/>
  <Override PartName="/ppt/slides/slide203.xml" ContentType="application/vnd.openxmlformats-officedocument.presentationml.slide+xml"/>
  <Override PartName="/ppt/slides/slide250.xml" ContentType="application/vnd.openxmlformats-officedocument.presentationml.slide+xml"/>
  <Override PartName="/ppt/slides/slide337.xml" ContentType="application/vnd.openxmlformats-officedocument.presentationml.slide+xml"/>
  <Override PartName="/ppt/slides/slide384.xml" ContentType="application/vnd.openxmlformats-officedocument.presentationml.slide+xml"/>
  <Override PartName="/ppt/slides/slide129.xml" ContentType="application/vnd.openxmlformats-officedocument.presentationml.slide+xml"/>
  <Override PartName="/ppt/slides/slide176.xml" ContentType="application/vnd.openxmlformats-officedocument.presentationml.slide+xml"/>
  <Override PartName="/ppt/slides/slide326.xml" ContentType="application/vnd.openxmlformats-officedocument.presentationml.slide+xml"/>
  <Override PartName="/ppt/slides/slide373.xml" ContentType="application/vnd.openxmlformats-officedocument.presentationml.slide+xml"/>
  <Override PartName="/ppt/slides/slide118.xml" ContentType="application/vnd.openxmlformats-officedocument.presentationml.slide+xml"/>
  <Override PartName="/ppt/slides/slide165.xml" ContentType="application/vnd.openxmlformats-officedocument.presentationml.slide+xml"/>
  <Override PartName="/ppt/slides/slide299.xml" ContentType="application/vnd.openxmlformats-officedocument.presentationml.slide+xml"/>
  <Override PartName="/ppt/slides/slide304.xml" ContentType="application/vnd.openxmlformats-officedocument.presentationml.slide+xml"/>
  <Override PartName="/ppt/slides/slide315.xml" ContentType="application/vnd.openxmlformats-officedocument.presentationml.slide+xml"/>
  <Override PartName="/ppt/slides/slide351.xml" ContentType="application/vnd.openxmlformats-officedocument.presentationml.slide+xml"/>
  <Override PartName="/ppt/slides/slide362.xml" ContentType="application/vnd.openxmlformats-officedocument.presentationml.slide+xml"/>
  <Override PartName="/ppt/slides/slide449.xml" ContentType="application/vnd.openxmlformats-officedocument.presentationml.slide+xml"/>
  <Override PartName="/ppt/slides/slide496.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90.xml" ContentType="application/vnd.openxmlformats-officedocument.presentationml.slide+xml"/>
  <Override PartName="/ppt/slides/slide288.xml" ContentType="application/vnd.openxmlformats-officedocument.presentationml.slide+xml"/>
  <Override PartName="/ppt/slides/slide340.xml" ContentType="application/vnd.openxmlformats-officedocument.presentationml.slide+xml"/>
  <Override PartName="/ppt/slides/slide438.xml" ContentType="application/vnd.openxmlformats-officedocument.presentationml.slide+xml"/>
  <Override PartName="/ppt/slides/slide485.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slides/slide277.xml" ContentType="application/vnd.openxmlformats-officedocument.presentationml.slide+xml"/>
  <Override PartName="/ppt/slides/slide416.xml" ContentType="application/vnd.openxmlformats-officedocument.presentationml.slide+xml"/>
  <Override PartName="/ppt/slides/slide427.xml" ContentType="application/vnd.openxmlformats-officedocument.presentationml.slide+xml"/>
  <Override PartName="/ppt/slides/slide463.xml" ContentType="application/vnd.openxmlformats-officedocument.presentationml.slide+xml"/>
  <Override PartName="/ppt/slides/slide474.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slides/slide208.xml" ContentType="application/vnd.openxmlformats-officedocument.presentationml.slide+xml"/>
  <Override PartName="/ppt/slides/slide219.xml" ContentType="application/vnd.openxmlformats-officedocument.presentationml.slide+xml"/>
  <Override PartName="/ppt/slides/slide255.xml" ContentType="application/vnd.openxmlformats-officedocument.presentationml.slide+xml"/>
  <Override PartName="/ppt/slides/slide266.xml" ContentType="application/vnd.openxmlformats-officedocument.presentationml.slide+xml"/>
  <Override PartName="/ppt/slides/slide405.xml" ContentType="application/vnd.openxmlformats-officedocument.presentationml.slide+xml"/>
  <Override PartName="/ppt/slides/slide452.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s/slide244.xml" ContentType="application/vnd.openxmlformats-officedocument.presentationml.slide+xml"/>
  <Override PartName="/ppt/slides/slide291.xml" ContentType="application/vnd.openxmlformats-officedocument.presentationml.slide+xml"/>
  <Override PartName="/ppt/slides/slide378.xml" ContentType="application/vnd.openxmlformats-officedocument.presentationml.slide+xml"/>
  <Override PartName="/ppt/slides/slide389.xml" ContentType="application/vnd.openxmlformats-officedocument.presentationml.slide+xml"/>
  <Override PartName="/ppt/slides/slide441.xml" ContentType="application/vnd.openxmlformats-officedocument.presentationml.slide+xml"/>
  <Override PartName="/ppt/slideLayouts/slideLayout3.xml" ContentType="application/vnd.openxmlformats-officedocument.presentationml.slideLayout+xml"/>
  <Override PartName="/ppt/slides/slide51.xml" ContentType="application/vnd.openxmlformats-officedocument.presentationml.slide+xml"/>
  <Override PartName="/ppt/slides/slide233.xml" ContentType="application/vnd.openxmlformats-officedocument.presentationml.slide+xml"/>
  <Override PartName="/ppt/slides/slide280.xml" ContentType="application/vnd.openxmlformats-officedocument.presentationml.slide+xml"/>
  <Override PartName="/ppt/slides/slide367.xml" ContentType="application/vnd.openxmlformats-officedocument.presentationml.slide+xml"/>
  <Override PartName="/ppt/slides/slide430.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211.xml" ContentType="application/vnd.openxmlformats-officedocument.presentationml.slide+xml"/>
  <Override PartName="/ppt/slides/slide222.xml" ContentType="application/vnd.openxmlformats-officedocument.presentationml.slide+xml"/>
  <Override PartName="/ppt/slides/slide309.xml" ContentType="application/vnd.openxmlformats-officedocument.presentationml.slide+xml"/>
  <Override PartName="/ppt/slides/slide356.xml" ContentType="application/vnd.openxmlformats-officedocument.presentationml.slide+xml"/>
  <Override PartName="/ppt/slides/slide148.xml" ContentType="application/vnd.openxmlformats-officedocument.presentationml.slide+xml"/>
  <Override PartName="/ppt/slides/slide195.xml" ContentType="application/vnd.openxmlformats-officedocument.presentationml.slide+xml"/>
  <Override PartName="/ppt/slides/slide200.xml" ContentType="application/vnd.openxmlformats-officedocument.presentationml.slide+xml"/>
  <Override PartName="/ppt/slides/slide345.xml" ContentType="application/vnd.openxmlformats-officedocument.presentationml.slide+xml"/>
  <Override PartName="/ppt/slides/slide392.xml" ContentType="application/vnd.openxmlformats-officedocument.presentationml.slide+xml"/>
  <Override PartName="/ppt/slides/slide479.xml" ContentType="application/vnd.openxmlformats-officedocument.presentationml.slide+xml"/>
  <Override PartName="/ppt/slides/slide89.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slides/slide323.xml" ContentType="application/vnd.openxmlformats-officedocument.presentationml.slide+xml"/>
  <Override PartName="/ppt/slides/slide334.xml" ContentType="application/vnd.openxmlformats-officedocument.presentationml.slide+xml"/>
  <Override PartName="/ppt/slides/slide370.xml" ContentType="application/vnd.openxmlformats-officedocument.presentationml.slide+xml"/>
  <Override PartName="/ppt/slides/slide381.xml" ContentType="application/vnd.openxmlformats-officedocument.presentationml.slide+xml"/>
  <Override PartName="/ppt/slides/slide468.xml" ContentType="application/vnd.openxmlformats-officedocument.presentationml.slide+xml"/>
  <Override PartName="/ppt/slides/slide78.xml" ContentType="application/vnd.openxmlformats-officedocument.presentationml.slide+xml"/>
  <Override PartName="/ppt/slides/slide115.xml" ContentType="application/vnd.openxmlformats-officedocument.presentationml.slide+xml"/>
  <Override PartName="/ppt/slides/slide162.xml" ContentType="application/vnd.openxmlformats-officedocument.presentationml.slide+xml"/>
  <Override PartName="/ppt/slides/slide312.xml" ContentType="application/vnd.openxmlformats-officedocument.presentationml.slide+xml"/>
  <Override PartName="/ppt/slides/slide446.xml" ContentType="application/vnd.openxmlformats-officedocument.presentationml.slide+xml"/>
  <Override PartName="/ppt/slides/slide457.xml" ContentType="application/vnd.openxmlformats-officedocument.presentationml.slide+xml"/>
  <Override PartName="/ppt/slides/slide493.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s/slide151.xml" ContentType="application/vnd.openxmlformats-officedocument.presentationml.slide+xml"/>
  <Override PartName="/ppt/slides/slide238.xml" ContentType="application/vnd.openxmlformats-officedocument.presentationml.slide+xml"/>
  <Override PartName="/ppt/slides/slide249.xml" ContentType="application/vnd.openxmlformats-officedocument.presentationml.slide+xml"/>
  <Override PartName="/ppt/slides/slide285.xml" ContentType="application/vnd.openxmlformats-officedocument.presentationml.slide+xml"/>
  <Override PartName="/ppt/slides/slide296.xml" ContentType="application/vnd.openxmlformats-officedocument.presentationml.slide+xml"/>
  <Override PartName="/ppt/slides/slide301.xml" ContentType="application/vnd.openxmlformats-officedocument.presentationml.slide+xml"/>
  <Override PartName="/ppt/slides/slide435.xml" ContentType="application/vnd.openxmlformats-officedocument.presentationml.slide+xml"/>
  <Override PartName="/ppt/slides/slide482.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5.xml" ContentType="application/vnd.openxmlformats-officedocument.presentationml.slide+xml"/>
  <Override PartName="/ppt/slides/slide92.xml" ContentType="application/vnd.openxmlformats-officedocument.presentationml.slide+xml"/>
  <Override PartName="/ppt/slides/slide140.xml" ContentType="application/vnd.openxmlformats-officedocument.presentationml.slide+xml"/>
  <Override PartName="/ppt/slides/slide227.xml" ContentType="application/vnd.openxmlformats-officedocument.presentationml.slide+xml"/>
  <Override PartName="/ppt/slides/slide274.xml" ContentType="application/vnd.openxmlformats-officedocument.presentationml.slide+xml"/>
  <Override PartName="/ppt/slides/slide424.xml" ContentType="application/vnd.openxmlformats-officedocument.presentationml.slide+xml"/>
  <Override PartName="/ppt/slides/slide471.xml" ContentType="application/vnd.openxmlformats-officedocument.presentationml.slide+xml"/>
  <Override PartName="/ppt/slides/slide34.xml" ContentType="application/vnd.openxmlformats-officedocument.presentationml.slide+xml"/>
  <Override PartName="/ppt/slides/slide81.xml" ContentType="application/vnd.openxmlformats-officedocument.presentationml.slide+xml"/>
  <Override PartName="/ppt/slides/slide216.xml" ContentType="application/vnd.openxmlformats-officedocument.presentationml.slide+xml"/>
  <Override PartName="/ppt/slides/slide263.xml" ContentType="application/vnd.openxmlformats-officedocument.presentationml.slide+xml"/>
  <Override PartName="/ppt/slides/slide397.xml" ContentType="application/vnd.openxmlformats-officedocument.presentationml.slide+xml"/>
  <Override PartName="/ppt/slides/slide402.xml" ContentType="application/vnd.openxmlformats-officedocument.presentationml.slide+xml"/>
  <Override PartName="/ppt/slides/slide413.xml" ContentType="application/vnd.openxmlformats-officedocument.presentationml.slide+xml"/>
  <Override PartName="/ppt/slides/slide46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70.xml" ContentType="application/vnd.openxmlformats-officedocument.presentationml.slide+xml"/>
  <Override PartName="/ppt/slides/slide189.xml" ContentType="application/vnd.openxmlformats-officedocument.presentationml.slide+xml"/>
  <Override PartName="/ppt/slides/slide205.xml" ContentType="application/vnd.openxmlformats-officedocument.presentationml.slide+xml"/>
  <Override PartName="/ppt/slides/slide241.xml" ContentType="application/vnd.openxmlformats-officedocument.presentationml.slide+xml"/>
  <Override PartName="/ppt/slides/slide252.xml" ContentType="application/vnd.openxmlformats-officedocument.presentationml.slide+xml"/>
  <Override PartName="/ppt/slides/slide339.xml" ContentType="application/vnd.openxmlformats-officedocument.presentationml.slide+xml"/>
  <Override PartName="/ppt/slides/slide386.xml" ContentType="application/vnd.openxmlformats-officedocument.presentationml.slide+xml"/>
  <Override PartName="/ppt/slides/slide12.xml" ContentType="application/vnd.openxmlformats-officedocument.presentationml.slide+xml"/>
  <Override PartName="/ppt/slides/slide178.xml" ContentType="application/vnd.openxmlformats-officedocument.presentationml.slide+xml"/>
  <Override PartName="/ppt/slides/slide230.xml" ContentType="application/vnd.openxmlformats-officedocument.presentationml.slide+xml"/>
  <Override PartName="/ppt/slides/slide328.xml" ContentType="application/vnd.openxmlformats-officedocument.presentationml.slide+xml"/>
  <Override PartName="/ppt/slides/slide375.xml" ContentType="application/vnd.openxmlformats-officedocument.presentationml.slide+xml"/>
  <Override PartName="/ppt/slideLayouts/slideLayout11.xml" ContentType="application/vnd.openxmlformats-officedocument.presentationml.slideLayout+xml"/>
  <Override PartName="/ppt/slides/slide167.xml" ContentType="application/vnd.openxmlformats-officedocument.presentationml.slide+xml"/>
  <Override PartName="/ppt/slides/slide306.xml" ContentType="application/vnd.openxmlformats-officedocument.presentationml.slide+xml"/>
  <Override PartName="/ppt/slides/slide317.xml" ContentType="application/vnd.openxmlformats-officedocument.presentationml.slide+xml"/>
  <Override PartName="/ppt/slides/slide353.xml" ContentType="application/vnd.openxmlformats-officedocument.presentationml.slide+xml"/>
  <Override PartName="/ppt/slides/slide364.xml" ContentType="application/vnd.openxmlformats-officedocument.presentationml.slide+xml"/>
  <Override PartName="/ppt/slides/slide498.xml" ContentType="application/vnd.openxmlformats-officedocument.presentationml.slide+xml"/>
  <Override PartName="/ppt/slides/slide109.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92.xml" ContentType="application/vnd.openxmlformats-officedocument.presentationml.slide+xml"/>
  <Override PartName="/ppt/slides/slide342.xml" ContentType="application/vnd.openxmlformats-officedocument.presentationml.slide+xml"/>
  <Override PartName="/ppt/slides/slide487.xml" ContentType="application/vnd.openxmlformats-officedocument.presentationml.slide+xml"/>
  <Override PartName="/ppt/slides/slide97.xml" ContentType="application/vnd.openxmlformats-officedocument.presentationml.slide+xml"/>
  <Override PartName="/ppt/slides/slide134.xml" ContentType="application/vnd.openxmlformats-officedocument.presentationml.slide+xml"/>
  <Override PartName="/ppt/slides/slide181.xml" ContentType="application/vnd.openxmlformats-officedocument.presentationml.slide+xml"/>
  <Override PartName="/ppt/slides/slide279.xml" ContentType="application/vnd.openxmlformats-officedocument.presentationml.slide+xml"/>
  <Override PartName="/ppt/slides/slide331.xml" ContentType="application/vnd.openxmlformats-officedocument.presentationml.slide+xml"/>
  <Override PartName="/ppt/slides/slide418.xml" ContentType="application/vnd.openxmlformats-officedocument.presentationml.slide+xml"/>
  <Override PartName="/ppt/slides/slide429.xml" ContentType="application/vnd.openxmlformats-officedocument.presentationml.slide+xml"/>
  <Override PartName="/ppt/slides/slide465.xml" ContentType="application/vnd.openxmlformats-officedocument.presentationml.slide+xml"/>
  <Override PartName="/ppt/slides/slide476.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23.xml" ContentType="application/vnd.openxmlformats-officedocument.presentationml.slide+xml"/>
  <Override PartName="/ppt/slides/slide170.xml" ContentType="application/vnd.openxmlformats-officedocument.presentationml.slide+xml"/>
  <Override PartName="/ppt/slides/slide257.xml" ContentType="application/vnd.openxmlformats-officedocument.presentationml.slide+xml"/>
  <Override PartName="/ppt/slides/slide268.xml" ContentType="application/vnd.openxmlformats-officedocument.presentationml.slide+xml"/>
  <Override PartName="/ppt/slides/slide320.xml" ContentType="application/vnd.openxmlformats-officedocument.presentationml.slide+xml"/>
  <Override PartName="/ppt/slides/slide407.xml" ContentType="application/vnd.openxmlformats-officedocument.presentationml.slide+xml"/>
  <Override PartName="/ppt/slides/slide454.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64.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246.xml" ContentType="application/vnd.openxmlformats-officedocument.presentationml.slide+xml"/>
  <Override PartName="/ppt/slides/slide293.xml" ContentType="application/vnd.openxmlformats-officedocument.presentationml.slide+xml"/>
  <Override PartName="/ppt/slides/slide443.xml" ContentType="application/vnd.openxmlformats-officedocument.presentationml.slide+xml"/>
  <Override PartName="/ppt/slides/slide490.xml" ContentType="application/vnd.openxmlformats-officedocument.presentationml.slide+xml"/>
  <Override PartName="/ppt/slideLayouts/slideLayout5.xml" ContentType="application/vnd.openxmlformats-officedocument.presentationml.slideLayout+xml"/>
  <Override PartName="/ppt/slides/slide53.xml" ContentType="application/vnd.openxmlformats-officedocument.presentationml.slide+xml"/>
  <Override PartName="/ppt/slides/slide235.xml" ContentType="application/vnd.openxmlformats-officedocument.presentationml.slide+xml"/>
  <Override PartName="/ppt/slides/slide282.xml" ContentType="application/vnd.openxmlformats-officedocument.presentationml.slide+xml"/>
  <Override PartName="/ppt/slides/slide369.xml" ContentType="application/vnd.openxmlformats-officedocument.presentationml.slide+xml"/>
  <Override PartName="/ppt/slides/slide421.xml" ContentType="application/vnd.openxmlformats-officedocument.presentationml.slide+xml"/>
  <Override PartName="/ppt/slides/slide432.xml" ContentType="application/vnd.openxmlformats-officedocument.presentationml.slide+xml"/>
  <Default Extension="jpeg" ContentType="image/jpeg"/>
  <Override PartName="/ppt/slides/slide31.xml" ContentType="application/vnd.openxmlformats-officedocument.presentationml.slide+xml"/>
  <Override PartName="/ppt/slides/slide42.xml" ContentType="application/vnd.openxmlformats-officedocument.presentationml.slide+xml"/>
  <Override PartName="/ppt/slides/slide213.xml" ContentType="application/vnd.openxmlformats-officedocument.presentationml.slide+xml"/>
  <Override PartName="/ppt/slides/slide224.xml" ContentType="application/vnd.openxmlformats-officedocument.presentationml.slide+xml"/>
  <Override PartName="/ppt/slides/slide260.xml" ContentType="application/vnd.openxmlformats-officedocument.presentationml.slide+xml"/>
  <Override PartName="/ppt/slides/slide271.xml" ContentType="application/vnd.openxmlformats-officedocument.presentationml.slide+xml"/>
  <Override PartName="/ppt/slides/slide358.xml" ContentType="application/vnd.openxmlformats-officedocument.presentationml.slide+xml"/>
  <Override PartName="/ppt/slides/slide410.xml" ContentType="application/vnd.openxmlformats-officedocument.presentationml.slide+xml"/>
  <Override PartName="/ppt/slides/slide20.xml" ContentType="application/vnd.openxmlformats-officedocument.presentationml.slide+xml"/>
  <Override PartName="/ppt/slides/slide197.xml" ContentType="application/vnd.openxmlformats-officedocument.presentationml.slide+xml"/>
  <Override PartName="/ppt/slides/slide202.xml" ContentType="application/vnd.openxmlformats-officedocument.presentationml.slide+xml"/>
  <Override PartName="/ppt/slides/slide347.xml" ContentType="application/vnd.openxmlformats-officedocument.presentationml.slide+xml"/>
  <Override PartName="/ppt/slides/slide394.xml" ContentType="application/vnd.openxmlformats-officedocument.presentationml.slide+xml"/>
  <Override PartName="/ppt/slides/slide139.xml" ContentType="application/vnd.openxmlformats-officedocument.presentationml.slide+xml"/>
  <Override PartName="/ppt/slides/slide186.xml" ContentType="application/vnd.openxmlformats-officedocument.presentationml.slide+xml"/>
  <Override PartName="/ppt/slides/slide325.xml" ContentType="application/vnd.openxmlformats-officedocument.presentationml.slide+xml"/>
  <Override PartName="/ppt/slides/slide336.xml" ContentType="application/vnd.openxmlformats-officedocument.presentationml.slide+xml"/>
  <Override PartName="/ppt/slides/slide372.xml" ContentType="application/vnd.openxmlformats-officedocument.presentationml.slide+xml"/>
  <Override PartName="/ppt/slides/slide383.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slides/slide314.xml" ContentType="application/vnd.openxmlformats-officedocument.presentationml.slide+xml"/>
  <Override PartName="/ppt/slides/slide361.xml" ContentType="application/vnd.openxmlformats-officedocument.presentationml.slide+xml"/>
  <Override PartName="/ppt/slides/slide448.xml" ContentType="application/vnd.openxmlformats-officedocument.presentationml.slide+xml"/>
  <Override PartName="/ppt/slides/slide459.xml" ContentType="application/vnd.openxmlformats-officedocument.presentationml.slide+xml"/>
  <Override PartName="/ppt/slides/slide495.xml" ContentType="application/vnd.openxmlformats-officedocument.presentationml.slide+xml"/>
  <Override PartName="/ppt/slides/slide8.xml" ContentType="application/vnd.openxmlformats-officedocument.presentationml.slide+xml"/>
  <Override PartName="/ppt/slides/slide69.xml" ContentType="application/vnd.openxmlformats-officedocument.presentationml.slide+xml"/>
  <Override PartName="/ppt/slides/slide106.xml" ContentType="application/vnd.openxmlformats-officedocument.presentationml.slide+xml"/>
  <Override PartName="/ppt/slides/slide153.xml" ContentType="application/vnd.openxmlformats-officedocument.presentationml.slide+xml"/>
  <Override PartName="/ppt/slides/slide287.xml" ContentType="application/vnd.openxmlformats-officedocument.presentationml.slide+xml"/>
  <Override PartName="/ppt/slides/slide298.xml" ContentType="application/vnd.openxmlformats-officedocument.presentationml.slide+xml"/>
  <Override PartName="/ppt/slides/slide303.xml" ContentType="application/vnd.openxmlformats-officedocument.presentationml.slide+xml"/>
  <Override PartName="/ppt/slides/slide350.xml" ContentType="application/vnd.openxmlformats-officedocument.presentationml.slide+xml"/>
  <Override PartName="/ppt/slides/slide437.xml" ContentType="application/vnd.openxmlformats-officedocument.presentationml.slide+xml"/>
  <Override PartName="/ppt/slides/slide484.xml" ContentType="application/vnd.openxmlformats-officedocument.presentationml.slide+xml"/>
  <Override PartName="/ppt/slides/slide500.xml" ContentType="application/vnd.openxmlformats-officedocument.presentationml.slide+xml"/>
  <Override PartName="/ppt/slides/slide58.xml" ContentType="application/vnd.openxmlformats-officedocument.presentationml.slide+xml"/>
  <Override PartName="/ppt/slides/slide229.xml" ContentType="application/vnd.openxmlformats-officedocument.presentationml.slide+xml"/>
  <Override PartName="/ppt/slides/slide276.xml" ContentType="application/vnd.openxmlformats-officedocument.presentationml.slide+xml"/>
  <Override PartName="/ppt/slides/slide36.xml" ContentType="application/vnd.openxmlformats-officedocument.presentationml.slide+xml"/>
  <Override PartName="/ppt/slides/slide83.xml" ContentType="application/vnd.openxmlformats-officedocument.presentationml.slide+xml"/>
  <Override PartName="/ppt/slides/slide131.xml" ContentType="application/vnd.openxmlformats-officedocument.presentationml.slide+xml"/>
  <Override PartName="/ppt/slides/slide399.xml" ContentType="application/vnd.openxmlformats-officedocument.presentationml.slide+xml"/>
  <Override PartName="/ppt/slides/slide415.xml" ContentType="application/vnd.openxmlformats-officedocument.presentationml.slide+xml"/>
  <Override PartName="/ppt/slides/slide462.xml" ContentType="application/vnd.openxmlformats-officedocument.presentationml.slide+xml"/>
  <Override PartName="/ppt/slides/slide207.xml" ContentType="application/vnd.openxmlformats-officedocument.presentationml.slide+xml"/>
  <Override PartName="/ppt/slides/slide254.xml" ContentType="application/vnd.openxmlformats-officedocument.presentationml.slide+xml"/>
  <Override PartName="/ppt/slides/slide440.xml" ContentType="application/vnd.openxmlformats-officedocument.presentationml.slide+xml"/>
  <Override PartName="/ppt/slides/slide14.xml" ContentType="application/vnd.openxmlformats-officedocument.presentationml.slide+xml"/>
  <Override PartName="/ppt/slides/slide61.xml" ContentType="application/vnd.openxmlformats-officedocument.presentationml.slide+xml"/>
  <Override PartName="/ppt/slides/slide232.xml" ContentType="application/vnd.openxmlformats-officedocument.presentationml.slide+xml"/>
  <Override PartName="/ppt/slides/slide377.xml" ContentType="application/vnd.openxmlformats-officedocument.presentationml.slide+xml"/>
  <Override PartName="/ppt/slides/slide169.xml" ContentType="application/vnd.openxmlformats-officedocument.presentationml.slide+xml"/>
  <Override PartName="/ppt/slides/slide308.xml" ContentType="application/vnd.openxmlformats-officedocument.presentationml.slide+xml"/>
  <Override PartName="/ppt/slides/slide355.xml" ContentType="application/vnd.openxmlformats-officedocument.presentationml.slide+xml"/>
  <Override PartName="/ppt/tableStyles.xml" ContentType="application/vnd.openxmlformats-officedocument.presentationml.tableStyles+xml"/>
  <Override PartName="/ppt/slides/slide147.xml" ContentType="application/vnd.openxmlformats-officedocument.presentationml.slide+xml"/>
  <Override PartName="/ppt/slides/slide194.xml" ContentType="application/vnd.openxmlformats-officedocument.presentationml.slide+xml"/>
  <Override PartName="/ppt/slides/slide210.xml" ContentType="application/vnd.openxmlformats-officedocument.presentationml.slide+xml"/>
  <Override PartName="/ppt/slides/slide99.xml" ContentType="application/vnd.openxmlformats-officedocument.presentationml.slide+xml"/>
  <Override PartName="/ppt/slides/slide333.xml" ContentType="application/vnd.openxmlformats-officedocument.presentationml.slide+xml"/>
  <Override PartName="/ppt/slides/slide380.xml" ContentType="application/vnd.openxmlformats-officedocument.presentationml.slide+xml"/>
  <Override PartName="/ppt/slides/slide478.xml" ContentType="application/vnd.openxmlformats-officedocument.presentationml.slide+xml"/>
  <Override PartName="/ppt/slides/slide77.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slides/slide409.xml" ContentType="application/vnd.openxmlformats-officedocument.presentationml.slide+xml"/>
  <Override PartName="/ppt/slides/slide456.xml" ContentType="application/vnd.openxmlformats-officedocument.presentationml.slide+xml"/>
  <Override PartName="/ppt/slides/slide5.xml" ContentType="application/vnd.openxmlformats-officedocument.presentationml.slide+xml"/>
  <Override PartName="/ppt/slides/slide103.xml" ContentType="application/vnd.openxmlformats-officedocument.presentationml.slide+xml"/>
  <Override PartName="/ppt/slides/slide150.xml" ContentType="application/vnd.openxmlformats-officedocument.presentationml.slide+xml"/>
  <Override PartName="/ppt/slides/slide248.xml" ContentType="application/vnd.openxmlformats-officedocument.presentationml.slide+xml"/>
  <Override PartName="/ppt/slides/slide295.xml" ContentType="application/vnd.openxmlformats-officedocument.presentationml.slide+xml"/>
  <Override PartName="/ppt/slides/slide311.xml" ContentType="application/vnd.openxmlformats-officedocument.presentationml.slide+xml"/>
  <Override PartName="/ppt/slideLayouts/slideLayout7.xml" ContentType="application/vnd.openxmlformats-officedocument.presentationml.slideLayout+xml"/>
  <Override PartName="/ppt/slides/slide55.xml" ContentType="application/vnd.openxmlformats-officedocument.presentationml.slide+xml"/>
  <Override PartName="/ppt/slides/slide434.xml" ContentType="application/vnd.openxmlformats-officedocument.presentationml.slide+xml"/>
  <Override PartName="/ppt/slides/slide481.xml" ContentType="application/vnd.openxmlformats-officedocument.presentationml.slide+xml"/>
  <Override PartName="/ppt/slides/slide33.xml" ContentType="application/vnd.openxmlformats-officedocument.presentationml.slide+xml"/>
  <Override PartName="/ppt/slides/slide80.xml" ContentType="application/vnd.openxmlformats-officedocument.presentationml.slide+xml"/>
  <Override PartName="/ppt/slides/slide226.xml" ContentType="application/vnd.openxmlformats-officedocument.presentationml.slide+xml"/>
  <Override PartName="/ppt/slides/slide273.xml" ContentType="application/vnd.openxmlformats-officedocument.presentationml.slide+xml"/>
  <Override PartName="/ppt/slides/slide412.xml" ContentType="application/vnd.openxmlformats-officedocument.presentationml.slide+xml"/>
  <Override PartName="/ppt/presentation.xml" ContentType="application/vnd.openxmlformats-officedocument.presentationml.presentation.main+xml"/>
  <Override PartName="/ppt/slides/slide204.xml" ContentType="application/vnd.openxmlformats-officedocument.presentationml.slide+xml"/>
  <Override PartName="/ppt/slides/slide251.xml" ContentType="application/vnd.openxmlformats-officedocument.presentationml.slide+xml"/>
  <Override PartName="/ppt/slides/slide349.xml" ContentType="application/vnd.openxmlformats-officedocument.presentationml.slide+xml"/>
  <Override PartName="/ppt/slides/slide396.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188.xml" ContentType="application/vnd.openxmlformats-officedocument.presentationml.slide+xml"/>
  <Override PartName="/ppt/slides/slide327.xml" ContentType="application/vnd.openxmlformats-officedocument.presentationml.slide+xml"/>
  <Override PartName="/ppt/slides/slide374.xml" ContentType="application/vnd.openxmlformats-officedocument.presentationml.slide+xml"/>
  <Override PartName="/ppt/slides/slide119.xml" ContentType="application/vnd.openxmlformats-officedocument.presentationml.slide+xml"/>
  <Override PartName="/ppt/slides/slide166.xml" ContentType="application/vnd.openxmlformats-officedocument.presentationml.slide+xml"/>
  <Override PartName="/ppt/slideLayouts/slideLayout10.xml" ContentType="application/vnd.openxmlformats-officedocument.presentationml.slideLayout+xml"/>
  <Override PartName="/ppt/slides/slide305.xml" ContentType="application/vnd.openxmlformats-officedocument.presentationml.slide+xml"/>
  <Override PartName="/ppt/slides/slide352.xml" ContentType="application/vnd.openxmlformats-officedocument.presentationml.slide+xml"/>
  <Override PartName="/ppt/slides/slide497.xml" ContentType="application/vnd.openxmlformats-officedocument.presentationml.slide+xml"/>
  <Override PartName="/ppt/slides/slide49.xml" ContentType="application/vnd.openxmlformats-officedocument.presentationml.slide+xml"/>
  <Override PartName="/ppt/slides/slide96.xml" ContentType="application/vnd.openxmlformats-officedocument.presentationml.slide+xml"/>
  <Override PartName="/ppt/slides/slide144.xml" ContentType="application/vnd.openxmlformats-officedocument.presentationml.slide+xml"/>
  <Override PartName="/ppt/slides/slide191.xml" ContentType="application/vnd.openxmlformats-officedocument.presentationml.slide+xml"/>
  <Override PartName="/ppt/slides/slide289.xml" ContentType="application/vnd.openxmlformats-officedocument.presentationml.slide+xml"/>
  <Override PartName="/ppt/slides/slide330.xml" ContentType="application/vnd.openxmlformats-officedocument.presentationml.slide+xml"/>
  <Override PartName="/ppt/slides/slide428.xml" ContentType="application/vnd.openxmlformats-officedocument.presentationml.slide+xml"/>
  <Override PartName="/ppt/slides/slide475.xml" ContentType="application/vnd.openxmlformats-officedocument.presentationml.slide+xml"/>
  <Override PartName="/ppt/slides/slide122.xml" ContentType="application/vnd.openxmlformats-officedocument.presentationml.slide+xml"/>
  <Override PartName="/ppt/slides/slide267.xml" ContentType="application/vnd.openxmlformats-officedocument.presentationml.slide+xml"/>
  <Override PartName="/ppt/slides/slide27.xml" ContentType="application/vnd.openxmlformats-officedocument.presentationml.slide+xml"/>
  <Override PartName="/ppt/slides/slide74.xml" ContentType="application/vnd.openxmlformats-officedocument.presentationml.slide+xml"/>
  <Override PartName="/ppt/slides/slide406.xml" ContentType="application/vnd.openxmlformats-officedocument.presentationml.slide+xml"/>
  <Override PartName="/ppt/slides/slide453.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52.xml" ContentType="application/vnd.openxmlformats-officedocument.presentationml.slide+xml"/>
  <Override PartName="/ppt/slides/slide100.xml" ContentType="application/vnd.openxmlformats-officedocument.presentationml.slide+xml"/>
  <Override PartName="/ppt/slides/slide245.xml" ContentType="application/vnd.openxmlformats-officedocument.presentationml.slide+xml"/>
  <Override PartName="/ppt/slides/slide292.xml" ContentType="application/vnd.openxmlformats-officedocument.presentationml.slide+xml"/>
  <Override PartName="/ppt/slides/slide431.xml" ContentType="application/vnd.openxmlformats-officedocument.presentationml.slide+xml"/>
  <Override PartName="/ppt/slides/slide223.xml" ContentType="application/vnd.openxmlformats-officedocument.presentationml.slide+xml"/>
  <Override PartName="/ppt/slides/slide270.xml" ContentType="application/vnd.openxmlformats-officedocument.presentationml.slide+xml"/>
  <Override PartName="/ppt/slides/slide368.xml" ContentType="application/vnd.openxmlformats-officedocument.presentationml.slide+xml"/>
  <Override PartName="/ppt/slides/slide30.xml" ContentType="application/vnd.openxmlformats-officedocument.presentationml.slide+xml"/>
  <Override PartName="/ppt/slides/slide346.xml" ContentType="application/vnd.openxmlformats-officedocument.presentationml.slide+xml"/>
  <Override PartName="/ppt/slides/slide393.xml" ContentType="application/vnd.openxmlformats-officedocument.presentationml.slide+xml"/>
  <Override PartName="/ppt/slides/slide138.xml" ContentType="application/vnd.openxmlformats-officedocument.presentationml.slide+xml"/>
  <Override PartName="/ppt/slides/slide185.xml" ContentType="application/vnd.openxmlformats-officedocument.presentationml.slide+xml"/>
  <Override PartName="/ppt/slides/slide201.xml" ContentType="application/vnd.openxmlformats-officedocument.presentationml.slide+xml"/>
  <Override PartName="/ppt/slides/slide469.xml" ContentType="application/vnd.openxmlformats-officedocument.presentationml.slide+xml"/>
  <Override PartName="/ppt/slides/slide324.xml" ContentType="application/vnd.openxmlformats-officedocument.presentationml.slide+xml"/>
  <Override PartName="/ppt/slides/slide371.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66" r:id="rId184"/>
    <p:sldId id="438" r:id="rId185"/>
    <p:sldId id="439" r:id="rId186"/>
    <p:sldId id="467" r:id="rId187"/>
    <p:sldId id="440" r:id="rId188"/>
    <p:sldId id="441" r:id="rId189"/>
    <p:sldId id="442" r:id="rId190"/>
    <p:sldId id="443" r:id="rId191"/>
    <p:sldId id="444" r:id="rId192"/>
    <p:sldId id="468" r:id="rId193"/>
    <p:sldId id="445" r:id="rId194"/>
    <p:sldId id="446" r:id="rId195"/>
    <p:sldId id="469" r:id="rId196"/>
    <p:sldId id="447" r:id="rId197"/>
    <p:sldId id="448" r:id="rId198"/>
    <p:sldId id="449" r:id="rId199"/>
    <p:sldId id="450" r:id="rId200"/>
    <p:sldId id="451" r:id="rId201"/>
    <p:sldId id="470" r:id="rId202"/>
    <p:sldId id="452" r:id="rId203"/>
    <p:sldId id="453" r:id="rId204"/>
    <p:sldId id="471" r:id="rId205"/>
    <p:sldId id="454" r:id="rId206"/>
    <p:sldId id="455" r:id="rId207"/>
    <p:sldId id="456" r:id="rId208"/>
    <p:sldId id="457" r:id="rId209"/>
    <p:sldId id="458" r:id="rId210"/>
    <p:sldId id="536" r:id="rId211"/>
    <p:sldId id="459" r:id="rId212"/>
    <p:sldId id="460" r:id="rId213"/>
    <p:sldId id="537" r:id="rId214"/>
    <p:sldId id="461" r:id="rId215"/>
    <p:sldId id="462" r:id="rId216"/>
    <p:sldId id="463" r:id="rId217"/>
    <p:sldId id="464" r:id="rId218"/>
    <p:sldId id="465" r:id="rId219"/>
    <p:sldId id="538" r:id="rId220"/>
    <p:sldId id="472" r:id="rId221"/>
    <p:sldId id="473" r:id="rId222"/>
    <p:sldId id="539" r:id="rId223"/>
    <p:sldId id="474" r:id="rId224"/>
    <p:sldId id="475" r:id="rId225"/>
    <p:sldId id="476" r:id="rId226"/>
    <p:sldId id="477" r:id="rId227"/>
    <p:sldId id="478" r:id="rId228"/>
    <p:sldId id="479" r:id="rId229"/>
    <p:sldId id="480" r:id="rId230"/>
    <p:sldId id="481" r:id="rId231"/>
    <p:sldId id="482" r:id="rId232"/>
    <p:sldId id="483" r:id="rId233"/>
    <p:sldId id="484" r:id="rId234"/>
    <p:sldId id="485" r:id="rId235"/>
    <p:sldId id="486" r:id="rId236"/>
    <p:sldId id="487" r:id="rId237"/>
    <p:sldId id="488" r:id="rId238"/>
    <p:sldId id="489" r:id="rId239"/>
    <p:sldId id="490" r:id="rId240"/>
    <p:sldId id="491" r:id="rId241"/>
    <p:sldId id="492" r:id="rId242"/>
    <p:sldId id="493" r:id="rId243"/>
    <p:sldId id="494" r:id="rId244"/>
    <p:sldId id="495" r:id="rId245"/>
    <p:sldId id="496" r:id="rId246"/>
    <p:sldId id="497" r:id="rId247"/>
    <p:sldId id="498" r:id="rId248"/>
    <p:sldId id="499" r:id="rId249"/>
    <p:sldId id="500" r:id="rId250"/>
    <p:sldId id="501" r:id="rId251"/>
    <p:sldId id="502" r:id="rId252"/>
    <p:sldId id="503" r:id="rId253"/>
    <p:sldId id="504" r:id="rId254"/>
    <p:sldId id="505" r:id="rId255"/>
    <p:sldId id="506" r:id="rId256"/>
    <p:sldId id="507" r:id="rId257"/>
    <p:sldId id="508" r:id="rId258"/>
    <p:sldId id="509" r:id="rId259"/>
    <p:sldId id="510" r:id="rId260"/>
    <p:sldId id="511" r:id="rId261"/>
    <p:sldId id="512" r:id="rId262"/>
    <p:sldId id="513" r:id="rId263"/>
    <p:sldId id="514" r:id="rId264"/>
    <p:sldId id="515" r:id="rId265"/>
    <p:sldId id="516" r:id="rId266"/>
    <p:sldId id="517" r:id="rId267"/>
    <p:sldId id="518" r:id="rId268"/>
    <p:sldId id="519" r:id="rId269"/>
    <p:sldId id="520" r:id="rId270"/>
    <p:sldId id="521" r:id="rId271"/>
    <p:sldId id="522" r:id="rId272"/>
    <p:sldId id="523" r:id="rId273"/>
    <p:sldId id="524" r:id="rId274"/>
    <p:sldId id="525" r:id="rId275"/>
    <p:sldId id="526" r:id="rId276"/>
    <p:sldId id="527" r:id="rId277"/>
    <p:sldId id="528" r:id="rId278"/>
    <p:sldId id="529" r:id="rId279"/>
    <p:sldId id="530" r:id="rId280"/>
    <p:sldId id="531" r:id="rId281"/>
    <p:sldId id="532" r:id="rId282"/>
    <p:sldId id="533" r:id="rId283"/>
    <p:sldId id="534" r:id="rId284"/>
    <p:sldId id="535" r:id="rId285"/>
    <p:sldId id="540" r:id="rId286"/>
    <p:sldId id="541" r:id="rId287"/>
    <p:sldId id="542" r:id="rId288"/>
    <p:sldId id="543" r:id="rId289"/>
    <p:sldId id="544" r:id="rId290"/>
    <p:sldId id="545" r:id="rId291"/>
    <p:sldId id="546" r:id="rId292"/>
    <p:sldId id="547" r:id="rId293"/>
    <p:sldId id="548" r:id="rId294"/>
    <p:sldId id="549" r:id="rId295"/>
    <p:sldId id="550" r:id="rId296"/>
    <p:sldId id="551" r:id="rId297"/>
    <p:sldId id="552" r:id="rId298"/>
    <p:sldId id="553" r:id="rId299"/>
    <p:sldId id="554" r:id="rId300"/>
    <p:sldId id="555" r:id="rId301"/>
    <p:sldId id="556" r:id="rId302"/>
    <p:sldId id="557" r:id="rId303"/>
    <p:sldId id="558" r:id="rId304"/>
    <p:sldId id="559" r:id="rId305"/>
    <p:sldId id="560" r:id="rId306"/>
    <p:sldId id="561" r:id="rId307"/>
    <p:sldId id="562" r:id="rId308"/>
    <p:sldId id="563" r:id="rId309"/>
    <p:sldId id="564" r:id="rId310"/>
    <p:sldId id="565" r:id="rId311"/>
    <p:sldId id="566" r:id="rId312"/>
    <p:sldId id="567" r:id="rId313"/>
    <p:sldId id="568" r:id="rId314"/>
    <p:sldId id="569" r:id="rId315"/>
    <p:sldId id="570" r:id="rId316"/>
    <p:sldId id="571" r:id="rId317"/>
    <p:sldId id="572" r:id="rId318"/>
    <p:sldId id="573" r:id="rId319"/>
    <p:sldId id="574" r:id="rId320"/>
    <p:sldId id="575" r:id="rId321"/>
    <p:sldId id="576" r:id="rId322"/>
    <p:sldId id="577" r:id="rId323"/>
    <p:sldId id="578" r:id="rId324"/>
    <p:sldId id="579" r:id="rId325"/>
    <p:sldId id="580" r:id="rId326"/>
    <p:sldId id="581" r:id="rId327"/>
    <p:sldId id="582" r:id="rId328"/>
    <p:sldId id="583" r:id="rId329"/>
    <p:sldId id="584" r:id="rId330"/>
    <p:sldId id="585" r:id="rId331"/>
    <p:sldId id="586" r:id="rId332"/>
    <p:sldId id="587" r:id="rId333"/>
    <p:sldId id="588" r:id="rId334"/>
    <p:sldId id="589" r:id="rId335"/>
    <p:sldId id="590" r:id="rId336"/>
    <p:sldId id="591" r:id="rId337"/>
    <p:sldId id="592" r:id="rId338"/>
    <p:sldId id="593" r:id="rId339"/>
    <p:sldId id="594" r:id="rId340"/>
    <p:sldId id="595" r:id="rId341"/>
    <p:sldId id="596" r:id="rId342"/>
    <p:sldId id="597" r:id="rId343"/>
    <p:sldId id="598" r:id="rId344"/>
    <p:sldId id="599" r:id="rId345"/>
    <p:sldId id="600" r:id="rId346"/>
    <p:sldId id="601" r:id="rId347"/>
    <p:sldId id="602" r:id="rId348"/>
    <p:sldId id="603" r:id="rId349"/>
    <p:sldId id="604" r:id="rId350"/>
    <p:sldId id="605" r:id="rId351"/>
    <p:sldId id="606" r:id="rId352"/>
    <p:sldId id="607" r:id="rId353"/>
    <p:sldId id="608" r:id="rId354"/>
    <p:sldId id="609" r:id="rId355"/>
    <p:sldId id="610" r:id="rId356"/>
    <p:sldId id="611" r:id="rId357"/>
    <p:sldId id="612" r:id="rId358"/>
    <p:sldId id="613" r:id="rId359"/>
    <p:sldId id="616" r:id="rId360"/>
    <p:sldId id="617" r:id="rId361"/>
    <p:sldId id="618" r:id="rId362"/>
    <p:sldId id="619" r:id="rId363"/>
    <p:sldId id="620" r:id="rId364"/>
    <p:sldId id="621" r:id="rId365"/>
    <p:sldId id="622" r:id="rId366"/>
    <p:sldId id="623" r:id="rId367"/>
    <p:sldId id="624" r:id="rId368"/>
    <p:sldId id="625" r:id="rId369"/>
    <p:sldId id="626" r:id="rId370"/>
    <p:sldId id="627" r:id="rId371"/>
    <p:sldId id="628" r:id="rId372"/>
    <p:sldId id="629" r:id="rId373"/>
    <p:sldId id="630" r:id="rId374"/>
    <p:sldId id="631" r:id="rId375"/>
    <p:sldId id="632" r:id="rId376"/>
    <p:sldId id="633" r:id="rId377"/>
    <p:sldId id="634" r:id="rId378"/>
    <p:sldId id="635" r:id="rId379"/>
    <p:sldId id="636" r:id="rId380"/>
    <p:sldId id="637" r:id="rId381"/>
    <p:sldId id="638" r:id="rId382"/>
    <p:sldId id="639" r:id="rId383"/>
    <p:sldId id="640" r:id="rId384"/>
    <p:sldId id="641" r:id="rId385"/>
    <p:sldId id="708" r:id="rId386"/>
    <p:sldId id="709" r:id="rId387"/>
    <p:sldId id="642" r:id="rId388"/>
    <p:sldId id="643" r:id="rId389"/>
    <p:sldId id="710" r:id="rId390"/>
    <p:sldId id="711" r:id="rId391"/>
    <p:sldId id="644" r:id="rId392"/>
    <p:sldId id="645" r:id="rId393"/>
    <p:sldId id="712" r:id="rId394"/>
    <p:sldId id="713" r:id="rId395"/>
    <p:sldId id="646" r:id="rId396"/>
    <p:sldId id="647" r:id="rId397"/>
    <p:sldId id="714" r:id="rId398"/>
    <p:sldId id="715" r:id="rId399"/>
    <p:sldId id="648" r:id="rId400"/>
    <p:sldId id="649" r:id="rId401"/>
    <p:sldId id="716" r:id="rId402"/>
    <p:sldId id="717" r:id="rId403"/>
    <p:sldId id="650" r:id="rId404"/>
    <p:sldId id="651" r:id="rId405"/>
    <p:sldId id="718" r:id="rId406"/>
    <p:sldId id="719" r:id="rId407"/>
    <p:sldId id="652" r:id="rId408"/>
    <p:sldId id="653" r:id="rId409"/>
    <p:sldId id="720" r:id="rId410"/>
    <p:sldId id="721" r:id="rId411"/>
    <p:sldId id="654" r:id="rId412"/>
    <p:sldId id="655" r:id="rId413"/>
    <p:sldId id="722" r:id="rId414"/>
    <p:sldId id="723" r:id="rId415"/>
    <p:sldId id="724" r:id="rId416"/>
    <p:sldId id="656" r:id="rId417"/>
    <p:sldId id="657" r:id="rId418"/>
    <p:sldId id="725" r:id="rId419"/>
    <p:sldId id="726" r:id="rId420"/>
    <p:sldId id="727" r:id="rId421"/>
    <p:sldId id="658" r:id="rId422"/>
    <p:sldId id="659" r:id="rId423"/>
    <p:sldId id="728" r:id="rId424"/>
    <p:sldId id="729" r:id="rId425"/>
    <p:sldId id="730" r:id="rId426"/>
    <p:sldId id="660" r:id="rId427"/>
    <p:sldId id="661" r:id="rId428"/>
    <p:sldId id="731" r:id="rId429"/>
    <p:sldId id="732" r:id="rId430"/>
    <p:sldId id="662" r:id="rId431"/>
    <p:sldId id="663" r:id="rId432"/>
    <p:sldId id="733" r:id="rId433"/>
    <p:sldId id="734" r:id="rId434"/>
    <p:sldId id="664" r:id="rId435"/>
    <p:sldId id="665" r:id="rId436"/>
    <p:sldId id="735" r:id="rId437"/>
    <p:sldId id="736" r:id="rId438"/>
    <p:sldId id="737" r:id="rId439"/>
    <p:sldId id="666" r:id="rId440"/>
    <p:sldId id="667" r:id="rId441"/>
    <p:sldId id="738" r:id="rId442"/>
    <p:sldId id="739" r:id="rId443"/>
    <p:sldId id="740" r:id="rId444"/>
    <p:sldId id="668" r:id="rId445"/>
    <p:sldId id="669" r:id="rId446"/>
    <p:sldId id="670" r:id="rId447"/>
    <p:sldId id="671" r:id="rId448"/>
    <p:sldId id="672" r:id="rId449"/>
    <p:sldId id="673" r:id="rId450"/>
    <p:sldId id="674" r:id="rId451"/>
    <p:sldId id="675" r:id="rId452"/>
    <p:sldId id="676" r:id="rId453"/>
    <p:sldId id="677" r:id="rId454"/>
    <p:sldId id="678" r:id="rId455"/>
    <p:sldId id="679" r:id="rId456"/>
    <p:sldId id="680" r:id="rId457"/>
    <p:sldId id="681" r:id="rId458"/>
    <p:sldId id="682" r:id="rId459"/>
    <p:sldId id="683" r:id="rId460"/>
    <p:sldId id="684" r:id="rId461"/>
    <p:sldId id="685" r:id="rId462"/>
    <p:sldId id="686" r:id="rId463"/>
    <p:sldId id="687" r:id="rId464"/>
    <p:sldId id="688" r:id="rId465"/>
    <p:sldId id="689" r:id="rId466"/>
    <p:sldId id="690" r:id="rId467"/>
    <p:sldId id="691" r:id="rId468"/>
    <p:sldId id="692" r:id="rId469"/>
    <p:sldId id="693" r:id="rId470"/>
    <p:sldId id="694" r:id="rId471"/>
    <p:sldId id="695" r:id="rId472"/>
    <p:sldId id="696" r:id="rId473"/>
    <p:sldId id="697" r:id="rId474"/>
    <p:sldId id="698" r:id="rId475"/>
    <p:sldId id="699" r:id="rId476"/>
    <p:sldId id="700" r:id="rId477"/>
    <p:sldId id="701" r:id="rId478"/>
    <p:sldId id="702" r:id="rId479"/>
    <p:sldId id="703" r:id="rId480"/>
    <p:sldId id="704" r:id="rId481"/>
    <p:sldId id="705" r:id="rId482"/>
    <p:sldId id="706" r:id="rId483"/>
    <p:sldId id="707" r:id="rId484"/>
    <p:sldId id="741" r:id="rId485"/>
    <p:sldId id="742" r:id="rId486"/>
    <p:sldId id="743" r:id="rId487"/>
    <p:sldId id="744" r:id="rId488"/>
    <p:sldId id="745" r:id="rId489"/>
    <p:sldId id="746" r:id="rId490"/>
    <p:sldId id="747" r:id="rId491"/>
    <p:sldId id="748" r:id="rId492"/>
    <p:sldId id="749" r:id="rId493"/>
    <p:sldId id="750" r:id="rId494"/>
    <p:sldId id="751" r:id="rId495"/>
    <p:sldId id="752" r:id="rId496"/>
    <p:sldId id="753" r:id="rId497"/>
    <p:sldId id="754" r:id="rId498"/>
    <p:sldId id="755" r:id="rId499"/>
    <p:sldId id="756" r:id="rId500"/>
    <p:sldId id="757" r:id="rId50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0" autoAdjust="0"/>
    <p:restoredTop sz="94660"/>
  </p:normalViewPr>
  <p:slideViewPr>
    <p:cSldViewPr snapToGrid="0">
      <p:cViewPr varScale="1">
        <p:scale>
          <a:sx n="76" d="100"/>
          <a:sy n="76" d="100"/>
        </p:scale>
        <p:origin x="-90" y="-91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475" Type="http://schemas.openxmlformats.org/officeDocument/2006/relationships/slide" Target="slides/slide474.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00" Type="http://schemas.openxmlformats.org/officeDocument/2006/relationships/slide" Target="slides/slide499.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44" Type="http://schemas.openxmlformats.org/officeDocument/2006/relationships/slide" Target="slides/slide443.xml"/><Relationship Id="rId486" Type="http://schemas.openxmlformats.org/officeDocument/2006/relationships/slide" Target="slides/slide485.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455" Type="http://schemas.openxmlformats.org/officeDocument/2006/relationships/slide" Target="slides/slide454.xml"/><Relationship Id="rId497" Type="http://schemas.openxmlformats.org/officeDocument/2006/relationships/slide" Target="slides/slide496.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466" Type="http://schemas.openxmlformats.org/officeDocument/2006/relationships/slide" Target="slides/slide465.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slide" Target="slides/slide434.xml"/><Relationship Id="rId477" Type="http://schemas.openxmlformats.org/officeDocument/2006/relationships/slide" Target="slides/slide476.xml"/><Relationship Id="rId281" Type="http://schemas.openxmlformats.org/officeDocument/2006/relationships/slide" Target="slides/slide280.xml"/><Relationship Id="rId337" Type="http://schemas.openxmlformats.org/officeDocument/2006/relationships/slide" Target="slides/slide336.xml"/><Relationship Id="rId502" Type="http://schemas.openxmlformats.org/officeDocument/2006/relationships/presProps" Target="presProps.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446" Type="http://schemas.openxmlformats.org/officeDocument/2006/relationships/slide" Target="slides/slide445.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88" Type="http://schemas.openxmlformats.org/officeDocument/2006/relationships/slide" Target="slides/slide487.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380" Type="http://schemas.openxmlformats.org/officeDocument/2006/relationships/slide" Target="slides/slide379.xml"/><Relationship Id="rId415" Type="http://schemas.openxmlformats.org/officeDocument/2006/relationships/slide" Target="slides/slide414.xml"/><Relationship Id="rId436" Type="http://schemas.openxmlformats.org/officeDocument/2006/relationships/slide" Target="slides/slide435.xml"/><Relationship Id="rId457" Type="http://schemas.openxmlformats.org/officeDocument/2006/relationships/slide" Target="slides/slide456.xml"/><Relationship Id="rId240" Type="http://schemas.openxmlformats.org/officeDocument/2006/relationships/slide" Target="slides/slide239.xml"/><Relationship Id="rId261" Type="http://schemas.openxmlformats.org/officeDocument/2006/relationships/slide" Target="slides/slide260.xml"/><Relationship Id="rId478" Type="http://schemas.openxmlformats.org/officeDocument/2006/relationships/slide" Target="slides/slide477.xml"/><Relationship Id="rId499" Type="http://schemas.openxmlformats.org/officeDocument/2006/relationships/slide" Target="slides/slide498.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17" Type="http://schemas.openxmlformats.org/officeDocument/2006/relationships/slide" Target="slides/slide316.xml"/><Relationship Id="rId338" Type="http://schemas.openxmlformats.org/officeDocument/2006/relationships/slide" Target="slides/slide337.xml"/><Relationship Id="rId359" Type="http://schemas.openxmlformats.org/officeDocument/2006/relationships/slide" Target="slides/slide358.xml"/><Relationship Id="rId503" Type="http://schemas.openxmlformats.org/officeDocument/2006/relationships/viewProps" Target="viewProps.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370" Type="http://schemas.openxmlformats.org/officeDocument/2006/relationships/slide" Target="slides/slide369.xml"/><Relationship Id="rId391" Type="http://schemas.openxmlformats.org/officeDocument/2006/relationships/slide" Target="slides/slide390.xml"/><Relationship Id="rId405" Type="http://schemas.openxmlformats.org/officeDocument/2006/relationships/slide" Target="slides/slide404.xml"/><Relationship Id="rId426" Type="http://schemas.openxmlformats.org/officeDocument/2006/relationships/slide" Target="slides/slide425.xml"/><Relationship Id="rId447" Type="http://schemas.openxmlformats.org/officeDocument/2006/relationships/slide" Target="slides/slide446.xml"/><Relationship Id="rId230" Type="http://schemas.openxmlformats.org/officeDocument/2006/relationships/slide" Target="slides/slide229.xml"/><Relationship Id="rId251" Type="http://schemas.openxmlformats.org/officeDocument/2006/relationships/slide" Target="slides/slide250.xml"/><Relationship Id="rId468" Type="http://schemas.openxmlformats.org/officeDocument/2006/relationships/slide" Target="slides/slide467.xml"/><Relationship Id="rId489" Type="http://schemas.openxmlformats.org/officeDocument/2006/relationships/slide" Target="slides/slide488.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328" Type="http://schemas.openxmlformats.org/officeDocument/2006/relationships/slide" Target="slides/slide327.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381" Type="http://schemas.openxmlformats.org/officeDocument/2006/relationships/slide" Target="slides/slide380.xml"/><Relationship Id="rId416" Type="http://schemas.openxmlformats.org/officeDocument/2006/relationships/slide" Target="slides/slide415.xml"/><Relationship Id="rId220" Type="http://schemas.openxmlformats.org/officeDocument/2006/relationships/slide" Target="slides/slide219.xml"/><Relationship Id="rId241" Type="http://schemas.openxmlformats.org/officeDocument/2006/relationships/slide" Target="slides/slide240.xml"/><Relationship Id="rId437" Type="http://schemas.openxmlformats.org/officeDocument/2006/relationships/slide" Target="slides/slide436.xml"/><Relationship Id="rId458" Type="http://schemas.openxmlformats.org/officeDocument/2006/relationships/slide" Target="slides/slide457.xml"/><Relationship Id="rId479" Type="http://schemas.openxmlformats.org/officeDocument/2006/relationships/slide" Target="slides/slide478.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slide" Target="slides/slide317.xml"/><Relationship Id="rId339" Type="http://schemas.openxmlformats.org/officeDocument/2006/relationships/slide" Target="slides/slide338.xml"/><Relationship Id="rId490" Type="http://schemas.openxmlformats.org/officeDocument/2006/relationships/slide" Target="slides/slide489.xml"/><Relationship Id="rId504" Type="http://schemas.openxmlformats.org/officeDocument/2006/relationships/theme" Target="theme/theme1.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350" Type="http://schemas.openxmlformats.org/officeDocument/2006/relationships/slide" Target="slides/slide349.xml"/><Relationship Id="rId371" Type="http://schemas.openxmlformats.org/officeDocument/2006/relationships/slide" Target="slides/slide370.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427" Type="http://schemas.openxmlformats.org/officeDocument/2006/relationships/slide" Target="slides/slide426.xml"/><Relationship Id="rId448" Type="http://schemas.openxmlformats.org/officeDocument/2006/relationships/slide" Target="slides/slide447.xml"/><Relationship Id="rId469" Type="http://schemas.openxmlformats.org/officeDocument/2006/relationships/slide" Target="slides/slide468.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slide" Target="slides/slide328.xml"/><Relationship Id="rId480" Type="http://schemas.openxmlformats.org/officeDocument/2006/relationships/slide" Target="slides/slide479.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340" Type="http://schemas.openxmlformats.org/officeDocument/2006/relationships/slide" Target="slides/slide339.xml"/><Relationship Id="rId361" Type="http://schemas.openxmlformats.org/officeDocument/2006/relationships/slide" Target="slides/slide360.xml"/><Relationship Id="rId196" Type="http://schemas.openxmlformats.org/officeDocument/2006/relationships/slide" Target="slides/slide195.xml"/><Relationship Id="rId200" Type="http://schemas.openxmlformats.org/officeDocument/2006/relationships/slide" Target="slides/slide199.xml"/><Relationship Id="rId382" Type="http://schemas.openxmlformats.org/officeDocument/2006/relationships/slide" Target="slides/slide381.xml"/><Relationship Id="rId417" Type="http://schemas.openxmlformats.org/officeDocument/2006/relationships/slide" Target="slides/slide416.xml"/><Relationship Id="rId438" Type="http://schemas.openxmlformats.org/officeDocument/2006/relationships/slide" Target="slides/slide437.xml"/><Relationship Id="rId459" Type="http://schemas.openxmlformats.org/officeDocument/2006/relationships/slide" Target="slides/slide458.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470" Type="http://schemas.openxmlformats.org/officeDocument/2006/relationships/slide" Target="slides/slide469.xml"/><Relationship Id="rId491" Type="http://schemas.openxmlformats.org/officeDocument/2006/relationships/slide" Target="slides/slide490.xml"/><Relationship Id="rId505" Type="http://schemas.openxmlformats.org/officeDocument/2006/relationships/tableStyles" Target="tableStyle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351" Type="http://schemas.openxmlformats.org/officeDocument/2006/relationships/slide" Target="slides/slide350.xml"/><Relationship Id="rId372" Type="http://schemas.openxmlformats.org/officeDocument/2006/relationships/slide" Target="slides/slide371.xml"/><Relationship Id="rId393" Type="http://schemas.openxmlformats.org/officeDocument/2006/relationships/slide" Target="slides/slide392.xml"/><Relationship Id="rId407" Type="http://schemas.openxmlformats.org/officeDocument/2006/relationships/slide" Target="slides/slide406.xml"/><Relationship Id="rId428" Type="http://schemas.openxmlformats.org/officeDocument/2006/relationships/slide" Target="slides/slide427.xml"/><Relationship Id="rId449" Type="http://schemas.openxmlformats.org/officeDocument/2006/relationships/slide" Target="slides/slide448.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460" Type="http://schemas.openxmlformats.org/officeDocument/2006/relationships/slide" Target="slides/slide459.xml"/><Relationship Id="rId481" Type="http://schemas.openxmlformats.org/officeDocument/2006/relationships/slide" Target="slides/slide480.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341" Type="http://schemas.openxmlformats.org/officeDocument/2006/relationships/slide" Target="slides/slide340.xml"/><Relationship Id="rId362" Type="http://schemas.openxmlformats.org/officeDocument/2006/relationships/slide" Target="slides/slide361.xml"/><Relationship Id="rId383" Type="http://schemas.openxmlformats.org/officeDocument/2006/relationships/slide" Target="slides/slide382.xml"/><Relationship Id="rId418" Type="http://schemas.openxmlformats.org/officeDocument/2006/relationships/slide" Target="slides/slide417.xml"/><Relationship Id="rId439" Type="http://schemas.openxmlformats.org/officeDocument/2006/relationships/slide" Target="slides/slide438.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450" Type="http://schemas.openxmlformats.org/officeDocument/2006/relationships/slide" Target="slides/slide449.xml"/><Relationship Id="rId471" Type="http://schemas.openxmlformats.org/officeDocument/2006/relationships/slide" Target="slides/slide47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492" Type="http://schemas.openxmlformats.org/officeDocument/2006/relationships/slide" Target="slides/slide491.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352" Type="http://schemas.openxmlformats.org/officeDocument/2006/relationships/slide" Target="slides/slide351.xml"/><Relationship Id="rId373" Type="http://schemas.openxmlformats.org/officeDocument/2006/relationships/slide" Target="slides/slide372.xml"/><Relationship Id="rId394" Type="http://schemas.openxmlformats.org/officeDocument/2006/relationships/slide" Target="slides/slide393.xml"/><Relationship Id="rId408" Type="http://schemas.openxmlformats.org/officeDocument/2006/relationships/slide" Target="slides/slide407.xml"/><Relationship Id="rId429" Type="http://schemas.openxmlformats.org/officeDocument/2006/relationships/slide" Target="slides/slide428.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440" Type="http://schemas.openxmlformats.org/officeDocument/2006/relationships/slide" Target="slides/slide439.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461" Type="http://schemas.openxmlformats.org/officeDocument/2006/relationships/slide" Target="slides/slide460.xml"/><Relationship Id="rId482" Type="http://schemas.openxmlformats.org/officeDocument/2006/relationships/slide" Target="slides/slide481.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363" Type="http://schemas.openxmlformats.org/officeDocument/2006/relationships/slide" Target="slides/slide362.xml"/><Relationship Id="rId384" Type="http://schemas.openxmlformats.org/officeDocument/2006/relationships/slide" Target="slides/slide383.xml"/><Relationship Id="rId419" Type="http://schemas.openxmlformats.org/officeDocument/2006/relationships/slide" Target="slides/slide418.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430" Type="http://schemas.openxmlformats.org/officeDocument/2006/relationships/slide" Target="slides/slide429.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451" Type="http://schemas.openxmlformats.org/officeDocument/2006/relationships/slide" Target="slides/slide450.xml"/><Relationship Id="rId472" Type="http://schemas.openxmlformats.org/officeDocument/2006/relationships/slide" Target="slides/slide471.xml"/><Relationship Id="rId493" Type="http://schemas.openxmlformats.org/officeDocument/2006/relationships/slide" Target="slides/slide492.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395" Type="http://schemas.openxmlformats.org/officeDocument/2006/relationships/slide" Target="slides/slide394.xml"/><Relationship Id="rId409" Type="http://schemas.openxmlformats.org/officeDocument/2006/relationships/slide" Target="slides/slide408.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420" Type="http://schemas.openxmlformats.org/officeDocument/2006/relationships/slide" Target="slides/slide419.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41" Type="http://schemas.openxmlformats.org/officeDocument/2006/relationships/slide" Target="slides/slide440.xml"/><Relationship Id="rId462" Type="http://schemas.openxmlformats.org/officeDocument/2006/relationships/slide" Target="slides/slide461.xml"/><Relationship Id="rId483" Type="http://schemas.openxmlformats.org/officeDocument/2006/relationships/slide" Target="slides/slide482.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431" Type="http://schemas.openxmlformats.org/officeDocument/2006/relationships/slide" Target="slides/slide430.xml"/><Relationship Id="rId452" Type="http://schemas.openxmlformats.org/officeDocument/2006/relationships/slide" Target="slides/slide451.xml"/><Relationship Id="rId473" Type="http://schemas.openxmlformats.org/officeDocument/2006/relationships/slide" Target="slides/slide472.xml"/><Relationship Id="rId494" Type="http://schemas.openxmlformats.org/officeDocument/2006/relationships/slide" Target="slides/slide493.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442" Type="http://schemas.openxmlformats.org/officeDocument/2006/relationships/slide" Target="slides/slide441.xml"/><Relationship Id="rId463" Type="http://schemas.openxmlformats.org/officeDocument/2006/relationships/slide" Target="slides/slide462.xml"/><Relationship Id="rId484" Type="http://schemas.openxmlformats.org/officeDocument/2006/relationships/slide" Target="slides/slide483.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453" Type="http://schemas.openxmlformats.org/officeDocument/2006/relationships/slide" Target="slides/slide452.xml"/><Relationship Id="rId474" Type="http://schemas.openxmlformats.org/officeDocument/2006/relationships/slide" Target="slides/slide473.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495" Type="http://schemas.openxmlformats.org/officeDocument/2006/relationships/slide" Target="slides/slide494.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443" Type="http://schemas.openxmlformats.org/officeDocument/2006/relationships/slide" Target="slides/slide442.xml"/><Relationship Id="rId464" Type="http://schemas.openxmlformats.org/officeDocument/2006/relationships/slide" Target="slides/slide463.xml"/><Relationship Id="rId303" Type="http://schemas.openxmlformats.org/officeDocument/2006/relationships/slide" Target="slides/slide302.xml"/><Relationship Id="rId485" Type="http://schemas.openxmlformats.org/officeDocument/2006/relationships/slide" Target="slides/slide484.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454" Type="http://schemas.openxmlformats.org/officeDocument/2006/relationships/slide" Target="slides/slide453.xml"/><Relationship Id="rId496" Type="http://schemas.openxmlformats.org/officeDocument/2006/relationships/slide" Target="slides/slide495.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465" Type="http://schemas.openxmlformats.org/officeDocument/2006/relationships/slide" Target="slides/slide464.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476" Type="http://schemas.openxmlformats.org/officeDocument/2006/relationships/slide" Target="slides/slide475.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501" Type="http://schemas.openxmlformats.org/officeDocument/2006/relationships/slide" Target="slides/slide500.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slide" Target="slides/slide444.xml"/><Relationship Id="rId487" Type="http://schemas.openxmlformats.org/officeDocument/2006/relationships/slide" Target="slides/slide486.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456" Type="http://schemas.openxmlformats.org/officeDocument/2006/relationships/slide" Target="slides/slide455.xml"/><Relationship Id="rId498" Type="http://schemas.openxmlformats.org/officeDocument/2006/relationships/slide" Target="slides/slide497.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467" Type="http://schemas.openxmlformats.org/officeDocument/2006/relationships/slide" Target="slides/slide466.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ED46D3B-765E-416E-A489-19F7E8DAE0B5}" type="datetimeFigureOut">
              <a:rPr lang="en-US" smtClean="0"/>
              <a:pPr/>
              <a:t>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1F7D4-A59B-4B76-8E2B-1E2D51571654}" type="slidenum">
              <a:rPr lang="en-US" smtClean="0"/>
              <a:pPr/>
              <a:t>‹#›</a:t>
            </a:fld>
            <a:endParaRPr lang="en-US"/>
          </a:p>
        </p:txBody>
      </p:sp>
    </p:spTree>
    <p:extLst>
      <p:ext uri="{BB962C8B-B14F-4D97-AF65-F5344CB8AC3E}">
        <p14:creationId xmlns:p14="http://schemas.microsoft.com/office/powerpoint/2010/main" xmlns="" val="308993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D46D3B-765E-416E-A489-19F7E8DAE0B5}" type="datetimeFigureOut">
              <a:rPr lang="en-US" smtClean="0"/>
              <a:pPr/>
              <a:t>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1F7D4-A59B-4B76-8E2B-1E2D51571654}" type="slidenum">
              <a:rPr lang="en-US" smtClean="0"/>
              <a:pPr/>
              <a:t>‹#›</a:t>
            </a:fld>
            <a:endParaRPr lang="en-US"/>
          </a:p>
        </p:txBody>
      </p:sp>
    </p:spTree>
    <p:extLst>
      <p:ext uri="{BB962C8B-B14F-4D97-AF65-F5344CB8AC3E}">
        <p14:creationId xmlns:p14="http://schemas.microsoft.com/office/powerpoint/2010/main" xmlns="" val="1585049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D46D3B-765E-416E-A489-19F7E8DAE0B5}" type="datetimeFigureOut">
              <a:rPr lang="en-US" smtClean="0"/>
              <a:pPr/>
              <a:t>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1F7D4-A59B-4B76-8E2B-1E2D51571654}" type="slidenum">
              <a:rPr lang="en-US" smtClean="0"/>
              <a:pPr/>
              <a:t>‹#›</a:t>
            </a:fld>
            <a:endParaRPr lang="en-US"/>
          </a:p>
        </p:txBody>
      </p:sp>
    </p:spTree>
    <p:extLst>
      <p:ext uri="{BB962C8B-B14F-4D97-AF65-F5344CB8AC3E}">
        <p14:creationId xmlns:p14="http://schemas.microsoft.com/office/powerpoint/2010/main" xmlns="" val="4063285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D46D3B-765E-416E-A489-19F7E8DAE0B5}" type="datetimeFigureOut">
              <a:rPr lang="en-US" smtClean="0"/>
              <a:pPr/>
              <a:t>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1F7D4-A59B-4B76-8E2B-1E2D51571654}" type="slidenum">
              <a:rPr lang="en-US" smtClean="0"/>
              <a:pPr/>
              <a:t>‹#›</a:t>
            </a:fld>
            <a:endParaRPr lang="en-US"/>
          </a:p>
        </p:txBody>
      </p:sp>
    </p:spTree>
    <p:extLst>
      <p:ext uri="{BB962C8B-B14F-4D97-AF65-F5344CB8AC3E}">
        <p14:creationId xmlns:p14="http://schemas.microsoft.com/office/powerpoint/2010/main" xmlns="" val="1991261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D46D3B-765E-416E-A489-19F7E8DAE0B5}" type="datetimeFigureOut">
              <a:rPr lang="en-US" smtClean="0"/>
              <a:pPr/>
              <a:t>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1F7D4-A59B-4B76-8E2B-1E2D51571654}" type="slidenum">
              <a:rPr lang="en-US" smtClean="0"/>
              <a:pPr/>
              <a:t>‹#›</a:t>
            </a:fld>
            <a:endParaRPr lang="en-US"/>
          </a:p>
        </p:txBody>
      </p:sp>
    </p:spTree>
    <p:extLst>
      <p:ext uri="{BB962C8B-B14F-4D97-AF65-F5344CB8AC3E}">
        <p14:creationId xmlns:p14="http://schemas.microsoft.com/office/powerpoint/2010/main" xmlns="" val="2740008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ED46D3B-765E-416E-A489-19F7E8DAE0B5}" type="datetimeFigureOut">
              <a:rPr lang="en-US" smtClean="0"/>
              <a:pPr/>
              <a:t>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1F7D4-A59B-4B76-8E2B-1E2D51571654}" type="slidenum">
              <a:rPr lang="en-US" smtClean="0"/>
              <a:pPr/>
              <a:t>‹#›</a:t>
            </a:fld>
            <a:endParaRPr lang="en-US"/>
          </a:p>
        </p:txBody>
      </p:sp>
    </p:spTree>
    <p:extLst>
      <p:ext uri="{BB962C8B-B14F-4D97-AF65-F5344CB8AC3E}">
        <p14:creationId xmlns:p14="http://schemas.microsoft.com/office/powerpoint/2010/main" xmlns="" val="3402040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ED46D3B-765E-416E-A489-19F7E8DAE0B5}" type="datetimeFigureOut">
              <a:rPr lang="en-US" smtClean="0"/>
              <a:pPr/>
              <a:t>1/9/2016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21F7D4-A59B-4B76-8E2B-1E2D51571654}" type="slidenum">
              <a:rPr lang="en-US" smtClean="0"/>
              <a:pPr/>
              <a:t>‹#›</a:t>
            </a:fld>
            <a:endParaRPr lang="en-US"/>
          </a:p>
        </p:txBody>
      </p:sp>
    </p:spTree>
    <p:extLst>
      <p:ext uri="{BB962C8B-B14F-4D97-AF65-F5344CB8AC3E}">
        <p14:creationId xmlns:p14="http://schemas.microsoft.com/office/powerpoint/2010/main" xmlns="" val="4233894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ED46D3B-765E-416E-A489-19F7E8DAE0B5}" type="datetimeFigureOut">
              <a:rPr lang="en-US" smtClean="0"/>
              <a:pPr/>
              <a:t>1/9/2016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21F7D4-A59B-4B76-8E2B-1E2D51571654}" type="slidenum">
              <a:rPr lang="en-US" smtClean="0"/>
              <a:pPr/>
              <a:t>‹#›</a:t>
            </a:fld>
            <a:endParaRPr lang="en-US"/>
          </a:p>
        </p:txBody>
      </p:sp>
    </p:spTree>
    <p:extLst>
      <p:ext uri="{BB962C8B-B14F-4D97-AF65-F5344CB8AC3E}">
        <p14:creationId xmlns:p14="http://schemas.microsoft.com/office/powerpoint/2010/main" xmlns="" val="1297609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D46D3B-765E-416E-A489-19F7E8DAE0B5}" type="datetimeFigureOut">
              <a:rPr lang="en-US" smtClean="0"/>
              <a:pPr/>
              <a:t>1/9/2016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21F7D4-A59B-4B76-8E2B-1E2D51571654}" type="slidenum">
              <a:rPr lang="en-US" smtClean="0"/>
              <a:pPr/>
              <a:t>‹#›</a:t>
            </a:fld>
            <a:endParaRPr lang="en-US"/>
          </a:p>
        </p:txBody>
      </p:sp>
    </p:spTree>
    <p:extLst>
      <p:ext uri="{BB962C8B-B14F-4D97-AF65-F5344CB8AC3E}">
        <p14:creationId xmlns:p14="http://schemas.microsoft.com/office/powerpoint/2010/main" xmlns="" val="487518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D46D3B-765E-416E-A489-19F7E8DAE0B5}" type="datetimeFigureOut">
              <a:rPr lang="en-US" smtClean="0"/>
              <a:pPr/>
              <a:t>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1F7D4-A59B-4B76-8E2B-1E2D51571654}" type="slidenum">
              <a:rPr lang="en-US" smtClean="0"/>
              <a:pPr/>
              <a:t>‹#›</a:t>
            </a:fld>
            <a:endParaRPr lang="en-US"/>
          </a:p>
        </p:txBody>
      </p:sp>
    </p:spTree>
    <p:extLst>
      <p:ext uri="{BB962C8B-B14F-4D97-AF65-F5344CB8AC3E}">
        <p14:creationId xmlns:p14="http://schemas.microsoft.com/office/powerpoint/2010/main" xmlns="" val="3472070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D46D3B-765E-416E-A489-19F7E8DAE0B5}" type="datetimeFigureOut">
              <a:rPr lang="en-US" smtClean="0"/>
              <a:pPr/>
              <a:t>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1F7D4-A59B-4B76-8E2B-1E2D51571654}" type="slidenum">
              <a:rPr lang="en-US" smtClean="0"/>
              <a:pPr/>
              <a:t>‹#›</a:t>
            </a:fld>
            <a:endParaRPr lang="en-US"/>
          </a:p>
        </p:txBody>
      </p:sp>
    </p:spTree>
    <p:extLst>
      <p:ext uri="{BB962C8B-B14F-4D97-AF65-F5344CB8AC3E}">
        <p14:creationId xmlns:p14="http://schemas.microsoft.com/office/powerpoint/2010/main" xmlns="" val="1068191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D46D3B-765E-416E-A489-19F7E8DAE0B5}" type="datetimeFigureOut">
              <a:rPr lang="en-US" smtClean="0"/>
              <a:pPr/>
              <a:t>1/9/2016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21F7D4-A59B-4B76-8E2B-1E2D51571654}" type="slidenum">
              <a:rPr lang="en-US" smtClean="0"/>
              <a:pPr/>
              <a:t>‹#›</a:t>
            </a:fld>
            <a:endParaRPr lang="en-US"/>
          </a:p>
        </p:txBody>
      </p:sp>
    </p:spTree>
    <p:extLst>
      <p:ext uri="{BB962C8B-B14F-4D97-AF65-F5344CB8AC3E}">
        <p14:creationId xmlns:p14="http://schemas.microsoft.com/office/powerpoint/2010/main" xmlns="" val="42788761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
            <a:ext cx="12192000" cy="6858000"/>
          </a:xfrm>
        </p:spPr>
        <p:txBody>
          <a:bodyPr>
            <a:normAutofit/>
          </a:bodyPr>
          <a:lstStyle/>
          <a:p>
            <a:pPr algn="ctr"/>
            <a:r>
              <a:rPr lang="en-US" sz="10000" b="1" dirty="0" smtClean="0">
                <a:latin typeface="Arial" panose="020B0604020202020204" pitchFamily="34" charset="0"/>
                <a:cs typeface="Arial" panose="020B0604020202020204" pitchFamily="34" charset="0"/>
              </a:rPr>
              <a:t>English</a:t>
            </a:r>
            <a:endParaRPr lang="en-US" sz="10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5493118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5. Identify the error:</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r>
            <a:br>
              <a:rPr lang="en-US" sz="3600" dirty="0">
                <a:latin typeface="Arial" panose="020B0604020202020204" pitchFamily="34" charset="0"/>
                <a:cs typeface="Arial" panose="020B0604020202020204" pitchFamily="34" charset="0"/>
              </a:rPr>
            </a:br>
            <a:r>
              <a:rPr lang="en-US" sz="3600" dirty="0" smtClean="0">
                <a:latin typeface="Arial" panose="020B0604020202020204" pitchFamily="34" charset="0"/>
                <a:cs typeface="Arial" panose="020B0604020202020204" pitchFamily="34" charset="0"/>
              </a:rPr>
              <a:t>	Due to negligence, the players will lost their team’s chance to play for championship.</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Due to negligence</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will lost</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C. team’s chance</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D. for championship</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E. No Error</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76199071"/>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50.	Choose the correct meaning of the underlined word:</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I’m interested to know the </a:t>
            </a:r>
            <a:r>
              <a:rPr lang="en-US" sz="3600" u="sng" dirty="0" smtClean="0">
                <a:latin typeface="Arial" panose="020B0604020202020204" pitchFamily="34" charset="0"/>
                <a:cs typeface="Arial" panose="020B0604020202020204" pitchFamily="34" charset="0"/>
              </a:rPr>
              <a:t>genesis</a:t>
            </a:r>
            <a:r>
              <a:rPr lang="en-US" sz="3600" dirty="0" smtClean="0">
                <a:latin typeface="Arial" panose="020B0604020202020204" pitchFamily="34" charset="0"/>
                <a:cs typeface="Arial" panose="020B0604020202020204" pitchFamily="34" charset="0"/>
              </a:rPr>
              <a:t> of her project.</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Beginning				C. Renounced</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Dissolution			D. Termination</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711432153"/>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a:t>
            </a:r>
            <a:r>
              <a:rPr lang="en-US" sz="3600" smtClean="0">
                <a:latin typeface="Arial" panose="020B0604020202020204" pitchFamily="34" charset="0"/>
                <a:cs typeface="Arial" panose="020B0604020202020204" pitchFamily="34" charset="0"/>
              </a:rPr>
              <a:t>Beginning</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411427649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51.	Choose the correct meaning of the underlined word:</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The sounds of the movie are </a:t>
            </a:r>
            <a:r>
              <a:rPr lang="en-US" sz="3600" u="sng" dirty="0" smtClean="0">
                <a:latin typeface="Arial" panose="020B0604020202020204" pitchFamily="34" charset="0"/>
                <a:cs typeface="Arial" panose="020B0604020202020204" pitchFamily="34" charset="0"/>
              </a:rPr>
              <a:t>ghastly</a:t>
            </a:r>
            <a:r>
              <a:rPr lang="en-US" sz="3600" dirty="0" smtClean="0">
                <a:latin typeface="Arial" panose="020B0604020202020204" pitchFamily="34" charset="0"/>
                <a:cs typeface="Arial" panose="020B0604020202020204" pitchFamily="34" charset="0"/>
              </a:rPr>
              <a:t>.</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Depriving				C. Pleasant</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Frightening			D. Unattached</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917400993"/>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Frightening</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902544583"/>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52.	Choose the correct meaning of the underlined word:</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Princess listened to her father’s </a:t>
            </a:r>
            <a:r>
              <a:rPr lang="en-US" sz="3600" u="sng" dirty="0" smtClean="0">
                <a:latin typeface="Arial" panose="020B0604020202020204" pitchFamily="34" charset="0"/>
                <a:cs typeface="Arial" panose="020B0604020202020204" pitchFamily="34" charset="0"/>
              </a:rPr>
              <a:t>tirade</a:t>
            </a:r>
            <a:r>
              <a:rPr lang="en-US" sz="3600" dirty="0" smtClean="0">
                <a:latin typeface="Arial" panose="020B0604020202020204" pitchFamily="34" charset="0"/>
                <a:cs typeface="Arial" panose="020B0604020202020204" pitchFamily="34" charset="0"/>
              </a:rPr>
              <a:t> about keeping 	the house cleaner.</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Compliment			C. Long angry speech</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Emergence			D. Veracity</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867541993"/>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C. Long angry speech </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675383861"/>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53.	Choose the correct meaning of the underlined word:</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She belongs to an </a:t>
            </a:r>
            <a:r>
              <a:rPr lang="en-US" sz="3600" u="sng" dirty="0" smtClean="0">
                <a:latin typeface="Arial" panose="020B0604020202020204" pitchFamily="34" charset="0"/>
                <a:cs typeface="Arial" panose="020B0604020202020204" pitchFamily="34" charset="0"/>
              </a:rPr>
              <a:t>affluent</a:t>
            </a:r>
            <a:r>
              <a:rPr lang="en-US" sz="3600" dirty="0" smtClean="0">
                <a:latin typeface="Arial" panose="020B0604020202020204" pitchFamily="34" charset="0"/>
                <a:cs typeface="Arial" panose="020B0604020202020204" pitchFamily="34" charset="0"/>
              </a:rPr>
              <a:t> family.</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Prominent				C. Strange</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Rich					D. Underprivileged</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899114055"/>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Rich</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855836194"/>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54.	Choose the correct meaning of the underlined word:</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Jerry is politically </a:t>
            </a:r>
            <a:r>
              <a:rPr lang="en-US" sz="3600" u="sng" dirty="0" smtClean="0">
                <a:latin typeface="Arial" panose="020B0604020202020204" pitchFamily="34" charset="0"/>
                <a:cs typeface="Arial" panose="020B0604020202020204" pitchFamily="34" charset="0"/>
              </a:rPr>
              <a:t>inept</a:t>
            </a:r>
            <a:r>
              <a:rPr lang="en-US" sz="3600" dirty="0" smtClean="0">
                <a:latin typeface="Arial" panose="020B0604020202020204" pitchFamily="34" charset="0"/>
                <a:cs typeface="Arial" panose="020B0604020202020204" pitchFamily="34" charset="0"/>
              </a:rPr>
              <a:t>.</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Incompetent			C. Pleasurable</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Knowledgeable		D. Skilled</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040599583"/>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Incompetent</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7440012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will lost</a:t>
            </a:r>
            <a:r>
              <a:rPr lang="en-US" sz="3600" b="1"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xmlns="" val="3213691146"/>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55.	Choose the correct meaning of the underlined word:</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Mervin is a </a:t>
            </a:r>
            <a:r>
              <a:rPr lang="en-US" sz="3600" u="sng" dirty="0" smtClean="0">
                <a:latin typeface="Arial" panose="020B0604020202020204" pitchFamily="34" charset="0"/>
                <a:cs typeface="Arial" panose="020B0604020202020204" pitchFamily="34" charset="0"/>
              </a:rPr>
              <a:t>productive</a:t>
            </a:r>
            <a:r>
              <a:rPr lang="en-US" sz="3600" dirty="0" smtClean="0">
                <a:latin typeface="Arial" panose="020B0604020202020204" pitchFamily="34" charset="0"/>
                <a:cs typeface="Arial" panose="020B0604020202020204" pitchFamily="34" charset="0"/>
              </a:rPr>
              <a:t> writer.</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Inert					C. Prolific</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Progressive			D. Talented</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436555436"/>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C. Prolific</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452699056"/>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56.	Choose the correct meaning of the underlined word:</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The earth </a:t>
            </a:r>
            <a:r>
              <a:rPr lang="en-US" sz="3600" u="sng" dirty="0" smtClean="0">
                <a:latin typeface="Arial" panose="020B0604020202020204" pitchFamily="34" charset="0"/>
                <a:cs typeface="Arial" panose="020B0604020202020204" pitchFamily="34" charset="0"/>
              </a:rPr>
              <a:t>gyrates</a:t>
            </a:r>
            <a:r>
              <a:rPr lang="en-US" sz="3600" dirty="0" smtClean="0">
                <a:latin typeface="Arial" panose="020B0604020202020204" pitchFamily="34" charset="0"/>
                <a:cs typeface="Arial" panose="020B0604020202020204" pitchFamily="34" charset="0"/>
              </a:rPr>
              <a:t> in its own axis.  </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Delivers				C. Reproduce</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Evaluates				D. Rotates</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876149014"/>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D. Rotates</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080068889"/>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57.	Choose the correct meaning of the underlined word:</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Aling Pacita was </a:t>
            </a:r>
            <a:r>
              <a:rPr lang="en-US" sz="3600" u="sng" dirty="0" smtClean="0">
                <a:latin typeface="Arial" panose="020B0604020202020204" pitchFamily="34" charset="0"/>
                <a:cs typeface="Arial" panose="020B0604020202020204" pitchFamily="34" charset="0"/>
              </a:rPr>
              <a:t>dumbfounded</a:t>
            </a:r>
            <a:r>
              <a:rPr lang="en-US" sz="3600" dirty="0" smtClean="0">
                <a:latin typeface="Arial" panose="020B0604020202020204" pitchFamily="34" charset="0"/>
                <a:cs typeface="Arial" panose="020B0604020202020204" pitchFamily="34" charset="0"/>
              </a:rPr>
              <a:t> to see her husband 	returned.</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Faded				C. Speechless</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Irritated				D. Truant</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03140410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C. Speechless</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208169731"/>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58.	Choose the correct meaning of the underlined word:</a:t>
            </a:r>
            <a:br>
              <a:rPr lang="en-US" sz="3600" dirty="0" smtClean="0">
                <a:latin typeface="Arial" panose="020B0604020202020204" pitchFamily="34" charset="0"/>
                <a:cs typeface="Arial" panose="020B0604020202020204" pitchFamily="34" charset="0"/>
              </a:rPr>
            </a:br>
            <a:r>
              <a:rPr lang="en-US" sz="3600" dirty="0" smtClean="0">
                <a:latin typeface="Arial" panose="020B0604020202020204" pitchFamily="34" charset="0"/>
                <a:cs typeface="Arial" panose="020B0604020202020204" pitchFamily="34" charset="0"/>
              </a:rPr>
              <a:t>	The gifted </a:t>
            </a:r>
            <a:r>
              <a:rPr lang="en-US" sz="3600" u="sng" dirty="0" smtClean="0">
                <a:latin typeface="Arial" panose="020B0604020202020204" pitchFamily="34" charset="0"/>
                <a:cs typeface="Arial" panose="020B0604020202020204" pitchFamily="34" charset="0"/>
              </a:rPr>
              <a:t>mimic</a:t>
            </a:r>
            <a:r>
              <a:rPr lang="en-US" sz="3600" dirty="0" smtClean="0">
                <a:latin typeface="Arial" panose="020B0604020202020204" pitchFamily="34" charset="0"/>
                <a:cs typeface="Arial" panose="020B0604020202020204" pitchFamily="34" charset="0"/>
              </a:rPr>
              <a:t> can do a wonderful imitation of 	anyone’s voice.</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Artist					C. Impersonator</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Creator				D. Police </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436203675"/>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C. Impersonator</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921552083"/>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59.	Choose the correct meaning of the underlined word:</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The orator received an </a:t>
            </a:r>
            <a:r>
              <a:rPr lang="en-US" sz="3600" u="sng" dirty="0" smtClean="0">
                <a:latin typeface="Arial" panose="020B0604020202020204" pitchFamily="34" charset="0"/>
                <a:cs typeface="Arial" panose="020B0604020202020204" pitchFamily="34" charset="0"/>
              </a:rPr>
              <a:t>auspicious</a:t>
            </a:r>
            <a:r>
              <a:rPr lang="en-US" sz="3600" dirty="0" smtClean="0">
                <a:latin typeface="Arial" panose="020B0604020202020204" pitchFamily="34" charset="0"/>
                <a:cs typeface="Arial" panose="020B0604020202020204" pitchFamily="34" charset="0"/>
              </a:rPr>
              <a:t> reaction from the 	audience. </a:t>
            </a:r>
            <a:r>
              <a:rPr lang="en-US" sz="3600" dirty="0">
                <a:latin typeface="Arial" panose="020B0604020202020204" pitchFamily="34" charset="0"/>
                <a:cs typeface="Arial" panose="020B0604020202020204" pitchFamily="34" charset="0"/>
              </a:rPr>
              <a:t/>
            </a:r>
            <a:br>
              <a:rPr lang="en-US" sz="3600" dirty="0">
                <a:latin typeface="Arial" panose="020B0604020202020204" pitchFamily="34" charset="0"/>
                <a:cs typeface="Arial" panose="020B0604020202020204" pitchFamily="34" charset="0"/>
              </a:rPr>
            </a:br>
            <a:r>
              <a:rPr lang="en-US" sz="3600" dirty="0" smtClean="0">
                <a:latin typeface="Arial" panose="020B0604020202020204" pitchFamily="34" charset="0"/>
                <a:cs typeface="Arial" panose="020B0604020202020204" pitchFamily="34" charset="0"/>
              </a:rPr>
              <a:t>	A. Favorable				C. Obscure</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Mystifying				D. Vague</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707820593"/>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Favorable</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7687696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6. Identify the error:</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With regards to your request, the boss doesn’t act on it favorably.</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With regards			</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your request	</a:t>
            </a:r>
            <a:br>
              <a:rPr lang="en-US" sz="3600" dirty="0" smtClean="0">
                <a:latin typeface="Arial" panose="020B0604020202020204" pitchFamily="34" charset="0"/>
                <a:cs typeface="Arial" panose="020B0604020202020204" pitchFamily="34" charset="0"/>
              </a:rPr>
            </a:br>
            <a:r>
              <a:rPr lang="en-US" sz="3600" dirty="0" smtClean="0">
                <a:latin typeface="Arial" panose="020B0604020202020204" pitchFamily="34" charset="0"/>
                <a:cs typeface="Arial" panose="020B0604020202020204" pitchFamily="34" charset="0"/>
              </a:rPr>
              <a:t>	C</a:t>
            </a:r>
            <a:r>
              <a:rPr lang="en-US" sz="3600" dirty="0">
                <a:latin typeface="Arial" panose="020B0604020202020204" pitchFamily="34" charset="0"/>
                <a:cs typeface="Arial" panose="020B0604020202020204" pitchFamily="34" charset="0"/>
              </a:rPr>
              <a:t>. boss doesn’t</a:t>
            </a:r>
            <a:br>
              <a:rPr lang="en-US" sz="3600" dirty="0">
                <a:latin typeface="Arial" panose="020B0604020202020204" pitchFamily="34" charset="0"/>
                <a:cs typeface="Arial" panose="020B0604020202020204" pitchFamily="34" charset="0"/>
              </a:rPr>
            </a:br>
            <a:r>
              <a:rPr lang="en-US" sz="3600" dirty="0" smtClean="0">
                <a:latin typeface="Arial" panose="020B0604020202020204" pitchFamily="34" charset="0"/>
                <a:cs typeface="Arial" panose="020B0604020202020204" pitchFamily="34" charset="0"/>
              </a:rPr>
              <a:t>	D. act on it</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E. No Error</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55001821"/>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60.	Choose the correct meaning of the underlined word:</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u="sng" dirty="0" smtClean="0">
                <a:latin typeface="Arial" panose="020B0604020202020204" pitchFamily="34" charset="0"/>
                <a:cs typeface="Arial" panose="020B0604020202020204" pitchFamily="34" charset="0"/>
              </a:rPr>
              <a:t>Flagrant</a:t>
            </a:r>
            <a:r>
              <a:rPr lang="en-US" sz="3600" dirty="0" smtClean="0">
                <a:latin typeface="Arial" panose="020B0604020202020204" pitchFamily="34" charset="0"/>
                <a:cs typeface="Arial" panose="020B0604020202020204" pitchFamily="34" charset="0"/>
              </a:rPr>
              <a:t> violation. </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Serious				C. Glaring</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Unintentional			D. Harmless</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393610795"/>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C. Glaring</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42994369"/>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61.	Choose the correct meaning of the underlined word:</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Done </a:t>
            </a:r>
            <a:r>
              <a:rPr lang="en-US" sz="3600" u="sng" dirty="0" smtClean="0">
                <a:latin typeface="Arial" panose="020B0604020202020204" pitchFamily="34" charset="0"/>
                <a:cs typeface="Arial" panose="020B0604020202020204" pitchFamily="34" charset="0"/>
              </a:rPr>
              <a:t>perfunctorily</a:t>
            </a:r>
            <a:r>
              <a:rPr lang="en-US" sz="3600" dirty="0" smtClean="0">
                <a:latin typeface="Arial" panose="020B0604020202020204" pitchFamily="34" charset="0"/>
                <a:cs typeface="Arial" panose="020B0604020202020204" pitchFamily="34" charset="0"/>
              </a:rPr>
              <a:t>.</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Carelessly				C. Carefully</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Excellently			D. Selectively</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49107734"/>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Carelessly</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268707899"/>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62.	Choose the correct meaning of the underlined word:</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Under the </a:t>
            </a:r>
            <a:r>
              <a:rPr lang="en-US" sz="3600" u="sng" dirty="0" smtClean="0">
                <a:latin typeface="Arial" panose="020B0604020202020204" pitchFamily="34" charset="0"/>
                <a:cs typeface="Arial" panose="020B0604020202020204" pitchFamily="34" charset="0"/>
              </a:rPr>
              <a:t>auspices</a:t>
            </a:r>
            <a:r>
              <a:rPr lang="en-US" sz="3600" dirty="0" smtClean="0">
                <a:latin typeface="Arial" panose="020B0604020202020204" pitchFamily="34" charset="0"/>
                <a:cs typeface="Arial" panose="020B0604020202020204" pitchFamily="34" charset="0"/>
              </a:rPr>
              <a:t> of a businessman.</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Wing					C. Influence</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Care					D. Patronage</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593997432"/>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D. Patronage</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470342904"/>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63.	Choose the correct meaning of the underlined word:</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a:t>
            </a:r>
            <a:r>
              <a:rPr lang="en-US" sz="3600" u="sng" dirty="0" smtClean="0">
                <a:latin typeface="Arial" panose="020B0604020202020204" pitchFamily="34" charset="0"/>
                <a:cs typeface="Arial" panose="020B0604020202020204" pitchFamily="34" charset="0"/>
              </a:rPr>
              <a:t>vacillating</a:t>
            </a:r>
            <a:r>
              <a:rPr lang="en-US" sz="3600" dirty="0" smtClean="0">
                <a:latin typeface="Arial" panose="020B0604020202020204" pitchFamily="34" charset="0"/>
                <a:cs typeface="Arial" panose="020B0604020202020204" pitchFamily="34" charset="0"/>
              </a:rPr>
              <a:t> leader.</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Brave					C. Firm</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Indecisive				D. Authoritative</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041344509"/>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Indecisive</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913165372"/>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64.	Choose the correct meaning of the underlined word:</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u="sng" dirty="0" smtClean="0">
                <a:latin typeface="Arial" panose="020B0604020202020204" pitchFamily="34" charset="0"/>
                <a:cs typeface="Arial" panose="020B0604020202020204" pitchFamily="34" charset="0"/>
              </a:rPr>
              <a:t>Usurp</a:t>
            </a:r>
            <a:r>
              <a:rPr lang="en-US" sz="3600" dirty="0" smtClean="0">
                <a:latin typeface="Arial" panose="020B0604020202020204" pitchFamily="34" charset="0"/>
                <a:cs typeface="Arial" panose="020B0604020202020204" pitchFamily="34" charset="0"/>
              </a:rPr>
              <a:t> the powers of the presidency.</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Exercise legally		C. Apply</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Apportion				D. Use wrongly</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533762645"/>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D. Use wrongly</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41267750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With regards</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816503110"/>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65.	Choose the opposite meaning of the underlined word:</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u="sng" dirty="0" smtClean="0">
                <a:latin typeface="Arial" panose="020B0604020202020204" pitchFamily="34" charset="0"/>
                <a:cs typeface="Arial" panose="020B0604020202020204" pitchFamily="34" charset="0"/>
              </a:rPr>
              <a:t>Stipulated</a:t>
            </a:r>
            <a:r>
              <a:rPr lang="en-US" sz="3600" dirty="0" smtClean="0">
                <a:latin typeface="Arial" panose="020B0604020202020204" pitchFamily="34" charset="0"/>
                <a:cs typeface="Arial" panose="020B0604020202020204" pitchFamily="34" charset="0"/>
              </a:rPr>
              <a:t> in the agreement.</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Required				C. Unspecified</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Unnecessary			D. Inscribed			</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522370298"/>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C. Unspecified</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517747835"/>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66.	Choose the opposite meaning of the underlined word:</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u="sng" dirty="0" smtClean="0">
                <a:latin typeface="Arial" panose="020B0604020202020204" pitchFamily="34" charset="0"/>
                <a:cs typeface="Arial" panose="020B0604020202020204" pitchFamily="34" charset="0"/>
              </a:rPr>
              <a:t>Vitiated</a:t>
            </a:r>
            <a:r>
              <a:rPr lang="en-US" sz="3600" dirty="0" smtClean="0">
                <a:latin typeface="Arial" panose="020B0604020202020204" pitchFamily="34" charset="0"/>
                <a:cs typeface="Arial" panose="020B0604020202020204" pitchFamily="34" charset="0"/>
              </a:rPr>
              <a:t> by poor workmanship.</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Lessened				C. Undermined</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Strengthened			D. Impressed</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4195184162"/>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Strengthened</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4105112204"/>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67.	Choose the opposite meaning of the underlined word:</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u="sng" dirty="0" smtClean="0">
                <a:latin typeface="Arial" panose="020B0604020202020204" pitchFamily="34" charset="0"/>
                <a:cs typeface="Arial" panose="020B0604020202020204" pitchFamily="34" charset="0"/>
              </a:rPr>
              <a:t>Ephemeral</a:t>
            </a:r>
            <a:r>
              <a:rPr lang="en-US" sz="3600" dirty="0" smtClean="0">
                <a:latin typeface="Arial" panose="020B0604020202020204" pitchFamily="34" charset="0"/>
                <a:cs typeface="Arial" panose="020B0604020202020204" pitchFamily="34" charset="0"/>
              </a:rPr>
              <a:t> pleasure.</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Unholy				C. Natural</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Heavenly				D. Lasting</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843129932"/>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D. Lasting</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986939408"/>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68.	Choose the opposite meaning of the underlined word:</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To </a:t>
            </a:r>
            <a:r>
              <a:rPr lang="en-US" sz="3600" u="sng" dirty="0" smtClean="0">
                <a:latin typeface="Arial" panose="020B0604020202020204" pitchFamily="34" charset="0"/>
                <a:cs typeface="Arial" panose="020B0604020202020204" pitchFamily="34" charset="0"/>
              </a:rPr>
              <a:t>rejuvenate</a:t>
            </a:r>
            <a:r>
              <a:rPr lang="en-US" sz="3600" dirty="0" smtClean="0">
                <a:latin typeface="Arial" panose="020B0604020202020204" pitchFamily="34" charset="0"/>
                <a:cs typeface="Arial" panose="020B0604020202020204" pitchFamily="34" charset="0"/>
              </a:rPr>
              <a:t> herself.</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Weaken				C. Rebuild</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Shame				D. Impoverish</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75426795"/>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Answers:</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a:t>
            </a: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Weaken</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D</a:t>
            </a:r>
            <a:r>
              <a:rPr lang="en-US" sz="3600" dirty="0">
                <a:latin typeface="Arial" panose="020B0604020202020204" pitchFamily="34" charset="0"/>
                <a:cs typeface="Arial" panose="020B0604020202020204" pitchFamily="34" charset="0"/>
              </a:rPr>
              <a:t>. Impoverish</a:t>
            </a:r>
            <a:r>
              <a:rPr lang="en-US" sz="3600" b="1" dirty="0" smtClean="0">
                <a:latin typeface="Arial" panose="020B0604020202020204" pitchFamily="34" charset="0"/>
                <a:cs typeface="Arial" panose="020B0604020202020204" pitchFamily="34" charset="0"/>
              </a:rPr>
              <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xmlns="" val="3945759684"/>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69.	Choose the opposite meaning of the underlined word.</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Old man, but still </a:t>
            </a:r>
            <a:r>
              <a:rPr lang="en-US" sz="3600" u="sng" dirty="0" smtClean="0">
                <a:latin typeface="Arial" panose="020B0604020202020204" pitchFamily="34" charset="0"/>
                <a:cs typeface="Arial" panose="020B0604020202020204" pitchFamily="34" charset="0"/>
              </a:rPr>
              <a:t>virile</a:t>
            </a:r>
            <a:r>
              <a:rPr lang="en-US" sz="3600" dirty="0" smtClean="0">
                <a:latin typeface="Arial" panose="020B0604020202020204" pitchFamily="34" charset="0"/>
                <a:cs typeface="Arial" panose="020B0604020202020204" pitchFamily="34" charset="0"/>
              </a:rPr>
              <a:t>.</a:t>
            </a:r>
            <a:r>
              <a:rPr lang="en-US" sz="3600" u="sng" dirty="0" smtClean="0">
                <a:latin typeface="Arial" panose="020B0604020202020204" pitchFamily="34" charset="0"/>
                <a:cs typeface="Arial" panose="020B0604020202020204" pitchFamily="34" charset="0"/>
              </a:rPr>
              <a:t/>
            </a:r>
            <a:br>
              <a:rPr lang="en-US" sz="3600" u="sng" dirty="0" smtClean="0">
                <a:latin typeface="Arial" panose="020B0604020202020204" pitchFamily="34" charset="0"/>
                <a:cs typeface="Arial" panose="020B0604020202020204" pitchFamily="34" charset="0"/>
              </a:rPr>
            </a:br>
            <a:r>
              <a:rPr lang="en-US" sz="3600" dirty="0" smtClean="0">
                <a:latin typeface="Arial" panose="020B0604020202020204" pitchFamily="34" charset="0"/>
                <a:cs typeface="Arial" panose="020B0604020202020204" pitchFamily="34" charset="0"/>
              </a:rPr>
              <a:t>	A. Wily					C. Upright</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Unproductive			D. Impotent</a:t>
            </a:r>
            <a:endParaRPr lang="en-US" sz="3600"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137316474"/>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D. Impotent</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6961186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7. Identify the error:</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We studied in this school for three years before our parents decided to transfer us to another school.</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studied</a:t>
            </a:r>
            <a:r>
              <a:rPr lang="en-US" sz="3600" dirty="0">
                <a:latin typeface="Arial" panose="020B0604020202020204" pitchFamily="34" charset="0"/>
                <a:cs typeface="Arial" panose="020B0604020202020204" pitchFamily="34" charset="0"/>
              </a:rPr>
              <a:t/>
            </a:r>
            <a:br>
              <a:rPr lang="en-US" sz="3600" dirty="0">
                <a:latin typeface="Arial" panose="020B0604020202020204" pitchFamily="34" charset="0"/>
                <a:cs typeface="Arial" panose="020B0604020202020204" pitchFamily="34" charset="0"/>
              </a:rPr>
            </a:br>
            <a:r>
              <a:rPr lang="en-US" sz="3600" dirty="0" smtClean="0">
                <a:latin typeface="Arial" panose="020B0604020202020204" pitchFamily="34" charset="0"/>
                <a:cs typeface="Arial" panose="020B0604020202020204" pitchFamily="34" charset="0"/>
              </a:rPr>
              <a:t>	B. for three years</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C. decided</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D. to transfer</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E. No Error</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122219978"/>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70. The visitor arrived on time _____ of the train.</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inspite				C. despite</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although				D. in spite		</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32440419"/>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D. In spite</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308488933"/>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71. If you were to choose a school where _____ you like to be enrolled in?</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will					C. would</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must					D. could</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858460711"/>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C. would</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4132445875"/>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72. The occurrence of the full moon always drives her to _____.</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ekstacy				C. ecstasy</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ecstacy				D. ecstacy</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855103979"/>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C. Ecstasy</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933754699"/>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73. The butterfly flies _____ from one flower to another.</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gentle					C. jently</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Gently				D. gently</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105834046"/>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D. gently</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554816776"/>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74. We should always take care of ourselves _____ we may be.</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whatever				C. wherever</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whenever				D. whomever</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949562522"/>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C. wherever</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628594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studied</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551945249"/>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75. Why is your uniform different __________ mine?</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to 					C. from</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with					D. of</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836609553"/>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C. from</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560784065"/>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76. Everyone in the group was _____ after the earthquake.</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Alright				C. o’right</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Allright				D. all right</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622353384"/>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D. </a:t>
            </a:r>
            <a:r>
              <a:rPr lang="en-US" sz="3600" dirty="0">
                <a:latin typeface="Arial" panose="020B0604020202020204" pitchFamily="34" charset="0"/>
                <a:cs typeface="Arial" panose="020B0604020202020204" pitchFamily="34" charset="0"/>
              </a:rPr>
              <a:t>a</a:t>
            </a:r>
            <a:r>
              <a:rPr lang="en-US" sz="3600" dirty="0" smtClean="0">
                <a:latin typeface="Arial" panose="020B0604020202020204" pitchFamily="34" charset="0"/>
                <a:cs typeface="Arial" panose="020B0604020202020204" pitchFamily="34" charset="0"/>
              </a:rPr>
              <a:t>ll right</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175411176"/>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77. Lauro _____ stepped on the banana peeling while he was jogging.</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accidentally			C. accidentaly</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acidentally				D. </a:t>
            </a:r>
            <a:r>
              <a:rPr lang="en-US" sz="3600" dirty="0" err="1" smtClean="0">
                <a:latin typeface="Arial" panose="020B0604020202020204" pitchFamily="34" charset="0"/>
                <a:cs typeface="Arial" panose="020B0604020202020204" pitchFamily="34" charset="0"/>
              </a:rPr>
              <a:t>accedentally</a:t>
            </a:r>
            <a:r>
              <a:rPr lang="en-US" sz="3600" dirty="0" smtClean="0">
                <a:latin typeface="Arial" panose="020B0604020202020204" pitchFamily="34" charset="0"/>
                <a:cs typeface="Arial" panose="020B0604020202020204" pitchFamily="34" charset="0"/>
              </a:rPr>
              <a:t>	</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109101126"/>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accidentally</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767561963"/>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78. Alexander Graham Bell invented the telephone, _____?</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has he not				C. did he not</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is it not				D. was he not</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963012998"/>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C. did he not</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989700922"/>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79. I hope our team will win; last year I hope your team _____.</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will win				C. would win</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won					D. was winning</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473998556"/>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won</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4601305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8. Identify the error:</a:t>
            </a:r>
            <a:br>
              <a:rPr lang="en-US" sz="3600" dirty="0" smtClean="0">
                <a:latin typeface="Arial" panose="020B0604020202020204" pitchFamily="34" charset="0"/>
                <a:cs typeface="Arial" panose="020B0604020202020204" pitchFamily="34" charset="0"/>
              </a:rPr>
            </a:br>
            <a:r>
              <a:rPr lang="en-US" sz="3600" dirty="0" smtClean="0">
                <a:latin typeface="Arial" panose="020B0604020202020204" pitchFamily="34" charset="0"/>
                <a:cs typeface="Arial" panose="020B0604020202020204" pitchFamily="34" charset="0"/>
              </a:rPr>
              <a:t>	We are all involved in working towards an ideology.</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are</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all involved</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C. working towards</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D. an ideology</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E. No Error</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43361962"/>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80. Czarmaine _____ remarkable poems even at her young age.</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rites					C. writes</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rights					D. write</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733662366"/>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C. writes</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418785655"/>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81. Being too _____ will undoubtedly make other men hate you.</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vane					C. vein</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vain					D. vanity</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213312186"/>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vain</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994298233"/>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82. Due to bad weather, the airline company decided _____ postpone the flight.</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two					C. too</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to					D. then</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504352592"/>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to</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237401036"/>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83. Drunk driving was the reason for _____ accident.</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their					C. there</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they’re				D. there are</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212896624"/>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their</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148710861"/>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84. May I _____ your Titanic compact disk?</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borrow				C. loan</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lend					D. credit</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461472923"/>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borrow</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2617216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E. No Error</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586485718"/>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85. _____ the three girls, the eldest is the most diligent.</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Between				C. In</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Among				D. By</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268009251"/>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Among</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829317269"/>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86. Exposure to air pollution will _______ your asthma.</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cure					C. aggravate</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deteriorate			D. annoy</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577401340"/>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C. aggravate</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39959669"/>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87. His _____ to Mount Apo was carefully documented.</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assent				C. descent</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ascent				D. decrease</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805001388"/>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ascent</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389743430"/>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88. The children _____ the ill effects of war.</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have borne			C. has borne</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have born				D. had born</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771790290"/>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have borne</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579535825"/>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89. The teachers distributed different _____ outlines for the students to follow.</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coarse					C. course</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corps						D. corpse</a:t>
            </a:r>
            <a:br>
              <a:rPr lang="en-US" sz="3600" dirty="0" smtClean="0">
                <a:latin typeface="Arial" panose="020B0604020202020204" pitchFamily="34" charset="0"/>
                <a:cs typeface="Arial" panose="020B0604020202020204" pitchFamily="34" charset="0"/>
              </a:rPr>
            </a:br>
            <a:r>
              <a:rPr lang="en-US" sz="3600" dirty="0" smtClean="0">
                <a:latin typeface="Arial" panose="020B0604020202020204" pitchFamily="34" charset="0"/>
                <a:cs typeface="Arial" panose="020B0604020202020204" pitchFamily="34" charset="0"/>
              </a:rPr>
              <a:t> </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107220409"/>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C. Course</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5245305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9. Identify the error:</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When the war was over, the victors rose their flag over the city.</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was over</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the victors</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C. rose</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D. over the city</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E. No Error </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545969114"/>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For nos. 90 – 92</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r>
            <a:br>
              <a:rPr lang="en-US" sz="3600" b="1" dirty="0">
                <a:latin typeface="Arial" panose="020B0604020202020204" pitchFamily="34" charset="0"/>
                <a:cs typeface="Arial" panose="020B0604020202020204" pitchFamily="34" charset="0"/>
              </a:rPr>
            </a:br>
            <a:r>
              <a:rPr lang="en-US" sz="3600" b="1" dirty="0" smtClean="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Life has loneliness to sell/ all beautiful and splendid things/ blue waves whitened on a cliff/ soaring fire the sways and sings/ and children’s faces looking up/ holding wonder like a cup.</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97193641"/>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90. What does the author want to convey in his poem?</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There are many beautiful things that life offers.</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A good life is not for free.</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C. The good things in life can be bought.</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D. Children’s faces are lovely.</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818917449"/>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There are many beautiful things that life others.</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4036331905"/>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For nos. 90 – 92</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r>
            <a:br>
              <a:rPr lang="en-US" sz="3600" b="1" dirty="0">
                <a:latin typeface="Arial" panose="020B0604020202020204" pitchFamily="34" charset="0"/>
                <a:cs typeface="Arial" panose="020B0604020202020204" pitchFamily="34" charset="0"/>
              </a:rPr>
            </a:br>
            <a:r>
              <a:rPr lang="en-US" sz="3600" b="1" dirty="0" smtClean="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Life has loneliness to sell/ all beautiful and splendid things/ blue waves whitened on a cliff/ soaring fire the sways and sings/ and children’s faces looking up/ holding wonder like a cup.</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276614622"/>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91. What attitude could best describe the author?</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Philosophical			C. Negative – Thinker</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Appreciative			D. Narrow – Minded </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678943104"/>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Appreciative</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59572361"/>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For nos. 90 – 92</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r>
            <a:br>
              <a:rPr lang="en-US" sz="3600" b="1" dirty="0">
                <a:latin typeface="Arial" panose="020B0604020202020204" pitchFamily="34" charset="0"/>
                <a:cs typeface="Arial" panose="020B0604020202020204" pitchFamily="34" charset="0"/>
              </a:rPr>
            </a:br>
            <a:r>
              <a:rPr lang="en-US" sz="3600" b="1" dirty="0" smtClean="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Life has loneliness to sell/ all beautiful and splendid things/ blue waves whitened on a cliff/ soaring fire the sways and sings/ and children’s faces looking up/ holding wonder like a cup.</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4175460806"/>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92. Children’s faces are compared to what object?</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Wonder				C. Cup</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Fire					D. Waves</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954120950"/>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C. Cup</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141513284"/>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For nos. 93 – 95 </a:t>
            </a:r>
            <a:br>
              <a:rPr lang="en-US" sz="3600" b="1" dirty="0" smtClean="0">
                <a:latin typeface="Arial" panose="020B0604020202020204" pitchFamily="34" charset="0"/>
                <a:cs typeface="Arial" panose="020B0604020202020204" pitchFamily="34" charset="0"/>
              </a:rPr>
            </a:br>
            <a:r>
              <a:rPr lang="en-US" sz="3600" b="1" dirty="0" smtClean="0">
                <a:latin typeface="Arial" panose="020B0604020202020204" pitchFamily="34" charset="0"/>
                <a:cs typeface="Arial" panose="020B0604020202020204" pitchFamily="34" charset="0"/>
              </a:rPr>
              <a:t/>
            </a:r>
            <a:br>
              <a:rPr lang="en-US" sz="3600" b="1"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The life of an individual is like a road map with a beginning and an end. This is true. There are more milestones that mark what he has accomplished. It is important therefore for it to have a purposeful beginning in order to ensure a successful ending.</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6894298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C. rose</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482480985"/>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93. What do the life of a person and the road map have in common?</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Both have beginning and an end.</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Both have milestones that mark accomplishments.</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C. Both have successful ending.</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D. Both are true</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70237139"/>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Both have beginning and an end.</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401475693"/>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For nos. 93 – 95 </a:t>
            </a:r>
            <a:br>
              <a:rPr lang="en-US" sz="3600" b="1" dirty="0" smtClean="0">
                <a:latin typeface="Arial" panose="020B0604020202020204" pitchFamily="34" charset="0"/>
                <a:cs typeface="Arial" panose="020B0604020202020204" pitchFamily="34" charset="0"/>
              </a:rPr>
            </a:br>
            <a:r>
              <a:rPr lang="en-US" sz="3600" b="1" dirty="0" smtClean="0">
                <a:latin typeface="Arial" panose="020B0604020202020204" pitchFamily="34" charset="0"/>
                <a:cs typeface="Arial" panose="020B0604020202020204" pitchFamily="34" charset="0"/>
              </a:rPr>
              <a:t/>
            </a:r>
            <a:br>
              <a:rPr lang="en-US" sz="3600" b="1"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The life of an individual is like a road map with a beginning and an end. This is true. There are more milestones that mark what he has accomplished. It is important therefore for it to have a purposeful beginning in order to ensure a successful ending.</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582030648"/>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94. In order to ensure successful ending, what do we need to have?</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Accomplishments		C. Road Map</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Truth					D. Purposeful Beginning</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579579652"/>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D. Purposeful Beginning</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653301122"/>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For nos. 93 – 95 </a:t>
            </a:r>
            <a:br>
              <a:rPr lang="en-US" sz="3600" b="1" dirty="0" smtClean="0">
                <a:latin typeface="Arial" panose="020B0604020202020204" pitchFamily="34" charset="0"/>
                <a:cs typeface="Arial" panose="020B0604020202020204" pitchFamily="34" charset="0"/>
              </a:rPr>
            </a:br>
            <a:r>
              <a:rPr lang="en-US" sz="3600" b="1" dirty="0" smtClean="0">
                <a:latin typeface="Arial" panose="020B0604020202020204" pitchFamily="34" charset="0"/>
                <a:cs typeface="Arial" panose="020B0604020202020204" pitchFamily="34" charset="0"/>
              </a:rPr>
              <a:t/>
            </a:r>
            <a:br>
              <a:rPr lang="en-US" sz="3600" b="1"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The life of an individual is like a road map with a beginning and an end. This is true. There are more milestones that mark what he has accomplished. It is important therefore for it to have a purposeful beginning in order to ensure a successful ending.</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418376025"/>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95. What does the author want to tell us?</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To prepare sad endings</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To set meaningful goals in life</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C. To achieve goals at all times</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D. To end our life with success</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975633938"/>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To set meaningful goals in life.</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4245245547"/>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For nos. 96 – 98</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Last summer, I had occasion to work with some old people in our town. At first, I thought it would be very difficult to deal with them. I expected they would contradict my idea, but how wrong I was. I  found that most of them were open to modern ideas. For example, they agreed that young people are capable of leadership. They pointed out that young people are their bridge to the future.</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528204054"/>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96. Who is talking in the selection?</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Politician					C. A teenager</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A laborer					D. A mother</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462736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1. Identify the error:</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The scientist assume that his findings are more accurate than ours.</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scientist assume</a:t>
            </a:r>
            <a:r>
              <a:rPr lang="en-US" sz="3600" dirty="0">
                <a:latin typeface="Arial" panose="020B0604020202020204" pitchFamily="34" charset="0"/>
                <a:cs typeface="Arial" panose="020B0604020202020204" pitchFamily="34" charset="0"/>
              </a:rPr>
              <a:t/>
            </a:r>
            <a:br>
              <a:rPr lang="en-US" sz="3600" dirty="0">
                <a:latin typeface="Arial" panose="020B0604020202020204" pitchFamily="34" charset="0"/>
                <a:cs typeface="Arial" panose="020B0604020202020204" pitchFamily="34" charset="0"/>
              </a:rPr>
            </a:br>
            <a:r>
              <a:rPr lang="en-US" sz="3600" dirty="0" smtClean="0">
                <a:latin typeface="Arial" panose="020B0604020202020204" pitchFamily="34" charset="0"/>
                <a:cs typeface="Arial" panose="020B0604020202020204" pitchFamily="34" charset="0"/>
              </a:rPr>
              <a:t>	B. his findings</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C. are more accurate</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D. than ours</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E. No Error</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42574555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10. Identify the error:</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Which of these twins do you like most?</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Which</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these twins</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C. do you</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D. like most</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E. No Error</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070491658"/>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C. A teenager</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435908210"/>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For nos. 96 – 98</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Last summer, I had occasion to work with some old people in our town. At first, I thought it would be very difficult to deal with them. I expected they would contradict my idea, but how wrong I was. I  found that most of them were open to modern ideas. For example, they agreed that young people are capable of leadership. They pointed out that young people are their bridge to the future.</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696165128"/>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97. When did the writer’s experience happen?</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This year					C. Last summer</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This summer				D. Last year</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540391041"/>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C. Last summer</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501745117"/>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For nos. 96 – 98</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Last summer, I had occasion to work with some old people in our town. At first, I thought it would be very difficult to deal with them. I expected they would contradict my idea, but how wrong I was. I  found that most of them were open to modern ideas. For example, they agreed that young people are capable of leadership. They pointed out that young people are their bridge to the future.</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976720748"/>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98. The statement “that young people are the bridge to the future” means that</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Young people should grow old fast.</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Our future depends on the young.</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C. The old should agree with each other.</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D. The old should open to modern ideas.</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162712138"/>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Our future depends on the young.</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24412614"/>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For nos. 99 – 101</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r>
            <a:br>
              <a:rPr lang="en-US" sz="3600" b="1" dirty="0">
                <a:latin typeface="Arial" panose="020B0604020202020204" pitchFamily="34" charset="0"/>
                <a:cs typeface="Arial" panose="020B0604020202020204" pitchFamily="34" charset="0"/>
              </a:rPr>
            </a:br>
            <a:r>
              <a:rPr lang="en-US" sz="3600" dirty="0" smtClean="0">
                <a:latin typeface="Arial" panose="020B0604020202020204" pitchFamily="34" charset="0"/>
                <a:cs typeface="Arial" panose="020B0604020202020204" pitchFamily="34" charset="0"/>
              </a:rPr>
              <a:t>	A young lady was given a large box of chocolates, which she loves to eat constantly. But being on a diet, she asked her sister to put them in the freezer to “save from herself”. As the longing for the sweets increased, she asked her sister to let her have some. Her sister removed the box from the freezer and gave it to her. When she opened it, she found a book frozen solid.</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105831446"/>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99. Why did the young lady ask her sister to put her chocolates in the freezer?</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Her freezer has magic that turns chocolates to 	 	    	    books.</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At the time, she was on reducing plan.</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C. She wants to eat her chocolates later.</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D. She wants her chocolates frozen.</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49038369"/>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B. At the time, she was on reducing plan.</a:t>
            </a:r>
            <a:r>
              <a:rPr lang="en-US" sz="3600" b="1" dirty="0" smtClean="0">
                <a:latin typeface="Arial" panose="020B0604020202020204" pitchFamily="34" charset="0"/>
                <a:cs typeface="Arial" panose="020B0604020202020204" pitchFamily="34" charset="0"/>
              </a:rPr>
              <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xmlns="" val="25493044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D. like most</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984216199"/>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For nos. 99 – 101</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r>
            <a:br>
              <a:rPr lang="en-US" sz="3600" b="1" dirty="0">
                <a:latin typeface="Arial" panose="020B0604020202020204" pitchFamily="34" charset="0"/>
                <a:cs typeface="Arial" panose="020B0604020202020204" pitchFamily="34" charset="0"/>
              </a:rPr>
            </a:br>
            <a:r>
              <a:rPr lang="en-US" sz="3600" dirty="0" smtClean="0">
                <a:latin typeface="Arial" panose="020B0604020202020204" pitchFamily="34" charset="0"/>
                <a:cs typeface="Arial" panose="020B0604020202020204" pitchFamily="34" charset="0"/>
              </a:rPr>
              <a:t>	A young lady was given a large box of chocolates, which she loves to eat constantly. But being on a diet, she asked her sister to put them in the freezer to “save from herself”. As the longing for the sweets increased, she asked her sister to let her have some. Her sister removed the box from the freezer and gave it to her. When she opened it, she found a book frozen solid.</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950830942"/>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100. By asking her sister to put the box on the freezer, the young lady implies that she wants</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To freeze her chocolates</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To save money</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C. To maintain her figure</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D. To give away chocolates to others</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088007345"/>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C. To maintain her figure</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736495804"/>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For nos. 99 – 101</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r>
            <a:br>
              <a:rPr lang="en-US" sz="3600" b="1" dirty="0">
                <a:latin typeface="Arial" panose="020B0604020202020204" pitchFamily="34" charset="0"/>
                <a:cs typeface="Arial" panose="020B0604020202020204" pitchFamily="34" charset="0"/>
              </a:rPr>
            </a:br>
            <a:r>
              <a:rPr lang="en-US" sz="3600" dirty="0" smtClean="0">
                <a:latin typeface="Arial" panose="020B0604020202020204" pitchFamily="34" charset="0"/>
                <a:cs typeface="Arial" panose="020B0604020202020204" pitchFamily="34" charset="0"/>
              </a:rPr>
              <a:t>	A young lady was given a large box of chocolates, which she loves to eat constantly. But being on a diet, she asked her sister to put them in the freezer to “save from herself”. As the longing for the sweets increased, she asked her sister to let her have some. Her sister removed the box from the freezer and gave it to her. When she opened it, she found a book frozen solid.</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746646564"/>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101. The best for this passage is:</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A Frozen Chocolate</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A Frozen Book</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C. Look Before You Keep</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D. Open and See First Before Freezing</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522232365"/>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C. Look Before You Keep</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4066852732"/>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For nos. 102 – 104</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r>
            <a:br>
              <a:rPr lang="en-US" sz="3600" b="1" dirty="0">
                <a:latin typeface="Arial" panose="020B0604020202020204" pitchFamily="34" charset="0"/>
                <a:cs typeface="Arial" panose="020B0604020202020204" pitchFamily="34" charset="0"/>
              </a:rPr>
            </a:br>
            <a:r>
              <a:rPr lang="en-US" sz="3600" dirty="0" smtClean="0">
                <a:latin typeface="Arial" panose="020B0604020202020204" pitchFamily="34" charset="0"/>
                <a:cs typeface="Arial" panose="020B0604020202020204" pitchFamily="34" charset="0"/>
              </a:rPr>
              <a:t>	Most people are mirrors, reflecting the moods and emotions of times. Few are windows, bringing light to bear on the dark corner where trouble is fast. The whole purpose of educations is turn mirrors into windows.</a:t>
            </a:r>
            <a:r>
              <a:rPr lang="en-US" sz="3600" b="1" dirty="0" smtClean="0">
                <a:latin typeface="Arial" panose="020B0604020202020204" pitchFamily="34" charset="0"/>
                <a:cs typeface="Arial" panose="020B0604020202020204" pitchFamily="34" charset="0"/>
              </a:rPr>
              <a:t> </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74279312"/>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102. The passage tells that people may be compared to windows when they _____.</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make others laugh aloud</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enlighten others about life</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C. cause problems</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D. listen to what old folks say</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930143911"/>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B. enlighten others about life</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42316701"/>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For nos. 102 – 104</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r>
            <a:br>
              <a:rPr lang="en-US" sz="3600" b="1" dirty="0">
                <a:latin typeface="Arial" panose="020B0604020202020204" pitchFamily="34" charset="0"/>
                <a:cs typeface="Arial" panose="020B0604020202020204" pitchFamily="34" charset="0"/>
              </a:rPr>
            </a:br>
            <a:r>
              <a:rPr lang="en-US" sz="3600" dirty="0" smtClean="0">
                <a:latin typeface="Arial" panose="020B0604020202020204" pitchFamily="34" charset="0"/>
                <a:cs typeface="Arial" panose="020B0604020202020204" pitchFamily="34" charset="0"/>
              </a:rPr>
              <a:t>	Most people are mirrors, reflecting the moods and emotions of times. Few are windows, bringing light to bear on the dark corner where trouble is fast. The whole purpose of educations is turn mirrors into windows.</a:t>
            </a:r>
            <a:r>
              <a:rPr lang="en-US" sz="3600" b="1" dirty="0" smtClean="0">
                <a:latin typeface="Arial" panose="020B0604020202020204" pitchFamily="34" charset="0"/>
                <a:cs typeface="Arial" panose="020B0604020202020204" pitchFamily="34" charset="0"/>
              </a:rPr>
              <a:t> </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2692891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11.	Identify the error:</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The teacher is not angry with the kids, isn’t he?</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teacher is not</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angry with</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C. the kids</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D. isn’t he</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E. No Error </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29228259"/>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103. According to the passage, who among the following groups of men may be classified as “mirrors”?</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Families					C. Followers</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Dictators					D. Leaders</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617924005"/>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C. Followers</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587533267"/>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For nos. 102 – 104</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r>
            <a:br>
              <a:rPr lang="en-US" sz="3600" b="1" dirty="0">
                <a:latin typeface="Arial" panose="020B0604020202020204" pitchFamily="34" charset="0"/>
                <a:cs typeface="Arial" panose="020B0604020202020204" pitchFamily="34" charset="0"/>
              </a:rPr>
            </a:br>
            <a:r>
              <a:rPr lang="en-US" sz="3600" dirty="0" smtClean="0">
                <a:latin typeface="Arial" panose="020B0604020202020204" pitchFamily="34" charset="0"/>
                <a:cs typeface="Arial" panose="020B0604020202020204" pitchFamily="34" charset="0"/>
              </a:rPr>
              <a:t>	Most people are mirrors, reflecting the moods and emotions of times. Few are windows, bringing light to bear on the dark corner where trouble is fast. The whole purpose of educations is turn mirrors into windows.</a:t>
            </a:r>
            <a:r>
              <a:rPr lang="en-US" sz="3600" b="1" dirty="0" smtClean="0">
                <a:latin typeface="Arial" panose="020B0604020202020204" pitchFamily="34" charset="0"/>
                <a:cs typeface="Arial" panose="020B0604020202020204" pitchFamily="34" charset="0"/>
              </a:rPr>
              <a:t> </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359957712"/>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104. The main purpose of education is to _____.</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help men become less aggressive</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train men to solve their problems</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C. make geniuses out of them</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D. develop men into leaders</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742505630"/>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D. develop men into leaders</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100289170"/>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105. Either the physicians in this hospital or the chief administrator _____ going to have to make a decision.</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is							C. Either a or b</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are						D. Neither a nor b</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484130235"/>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A. is</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762256669"/>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106. _____ my boss or my sisters in the union going to win this grievance?</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Is						C. Either a or b</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Are						D. Neither a nor b</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550669615"/>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A. Is</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022254446"/>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107. Some of the votes _____ to have been miscounted.</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seem						C. Either a or b</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seems					D. Neither a nor b</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7836511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D. isn’t he</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494042356"/>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A. seem</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4293114841"/>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108. The tornadoes that tear through this country  every spring _____ more than just a nuisance.</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is 						C. Either a or b</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are						D. Neither a nor b</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707852224"/>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B. are</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949480406"/>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109. Everyone selected to serve on this jury _____ to be willing to give up a lot of time.</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have						C. Either a or b</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has						D. Neither a nor b</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127521674"/>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B. has</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145774665"/>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110. Kara Wolters, together with her teammates, _____, a formidable opponent on the basketball court.</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presents					C. Either a or b</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present					D. Neither a nor b</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028089875"/>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r>
              <a:rPr lang="en-US" sz="3600" b="1" dirty="0">
                <a:latin typeface="Arial" panose="020B0604020202020204" pitchFamily="34" charset="0"/>
                <a:cs typeface="Arial" panose="020B0604020202020204" pitchFamily="34" charset="0"/>
              </a:rPr>
              <a:t/>
            </a:r>
            <a:br>
              <a:rPr lang="en-US" sz="3600" b="1" dirty="0">
                <a:latin typeface="Arial" panose="020B0604020202020204" pitchFamily="34" charset="0"/>
                <a:cs typeface="Arial" panose="020B0604020202020204" pitchFamily="34" charset="0"/>
              </a:rPr>
            </a:br>
            <a:r>
              <a:rPr lang="en-US" sz="3600" b="1" dirty="0" smtClean="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A. presents</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96302165"/>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111. He seems to forget that there _____ things to be done before he can graduate.</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are						C. Either a or b</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is							D. Neither a nor b</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89814169"/>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A. are</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168722491"/>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112. There _____ to be some people left in that town after yesterday’s flood.</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have						C. Either a or b</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has						D. Neither a nor b</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4334883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12. Identify the error:</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You wouldn’t want to be late for the LET exam, will 	 	you?</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wouldn’t</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want to be</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C. for</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D. will you</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E. No Error</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644802762"/>
      </p:ext>
    </p:extLst>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A. have</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4210804290"/>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113. Some of the grain _____ to be contaminated.</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appear					C. Either a or b</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appears					D. Neither a nor b </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879752904"/>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B. appears</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459424909"/>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114. Three – quarters of the students _____ against the tuition hike.</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is							C. Either a or b</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are 						D. Neither a nor b</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011867542"/>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are</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281094401"/>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115. Three – quarters of the student body _____ against the tuition hike.</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is							C. Either a or b</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are						D. Neither a nor b</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573434251"/>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A. is	</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515782857"/>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116. A high percentage of the population _____ voting for the new school.</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is							C. Either a or b</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are						D. Neither a nor b</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169019341"/>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smtClean="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a:t>
            </a:r>
            <a:r>
              <a:rPr lang="en-US" sz="3600" dirty="0">
                <a:latin typeface="Arial" panose="020B0604020202020204" pitchFamily="34" charset="0"/>
                <a:cs typeface="Arial" panose="020B0604020202020204" pitchFamily="34" charset="0"/>
              </a:rPr>
              <a:t>. is</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692313731"/>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117. The manager and proprietor _____ the 13</a:t>
            </a:r>
            <a:r>
              <a:rPr lang="en-US" sz="3600" baseline="30000" dirty="0" smtClean="0">
                <a:latin typeface="Arial" panose="020B0604020202020204" pitchFamily="34" charset="0"/>
                <a:cs typeface="Arial" panose="020B0604020202020204" pitchFamily="34" charset="0"/>
              </a:rPr>
              <a:t>th</a:t>
            </a:r>
            <a:r>
              <a:rPr lang="en-US" sz="3600" dirty="0" smtClean="0">
                <a:latin typeface="Arial" panose="020B0604020202020204" pitchFamily="34" charset="0"/>
                <a:cs typeface="Arial" panose="020B0604020202020204" pitchFamily="34" charset="0"/>
              </a:rPr>
              <a:t> month pay to all loyal employees.</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give						C. Either a or b</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gives						D. Neither a nor b</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7558360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D. will you</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771657216"/>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B. gives</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95900142"/>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118. The dead trees and peeling paint, along with the broken windows and flapping shutters, _____ everyone believe that evil spirits haunt the deserted Sinclair house.</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make						C. Either a or b</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makes					D. Neither a nor b</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578037015"/>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A. make</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905556705"/>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solidFill>
                  <a:srgbClr val="FF0000"/>
                </a:solidFill>
                <a:latin typeface="Arial" panose="020B0604020202020204" pitchFamily="34" charset="0"/>
                <a:cs typeface="Arial" panose="020B0604020202020204" pitchFamily="34" charset="0"/>
              </a:rPr>
              <a:t>119.</a:t>
            </a:r>
            <a:r>
              <a:rPr lang="en-US" sz="3600" dirty="0" smtClean="0">
                <a:latin typeface="Arial" panose="020B0604020202020204" pitchFamily="34" charset="0"/>
                <a:cs typeface="Arial" panose="020B0604020202020204" pitchFamily="34" charset="0"/>
              </a:rPr>
              <a:t> Where _____ the earrings that I left by the bathroom sink? Oh no! That stupid cat has swatted them down the drain again!</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is							C. Either a or b</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are						D. Neither a nor b</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830173405"/>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B. are</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216640325"/>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120. Neither of those sharks circling your boogie board ______ hungry enough to bite.</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look						C. Either a or b</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looks						D. Neither a nor b</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459788482"/>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B. looks</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185166607"/>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121. One hundred and fifty gallons _____ the amount of liquid the average living room rug can absorb. Rachel discovered this fact after taking a long shower when the curtain wasn’t tucked inside the tub.</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is							C. Either a or b</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are						D. Neither a nor b</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516039867"/>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r>
              <a:rPr lang="en-US" sz="3600" b="1" dirty="0">
                <a:latin typeface="Arial" panose="020B0604020202020204" pitchFamily="34" charset="0"/>
                <a:cs typeface="Arial" panose="020B0604020202020204" pitchFamily="34" charset="0"/>
              </a:rPr>
              <a:t/>
            </a:r>
            <a:br>
              <a:rPr lang="en-US" sz="3600" b="1" dirty="0">
                <a:latin typeface="Arial" panose="020B0604020202020204" pitchFamily="34" charset="0"/>
                <a:cs typeface="Arial" panose="020B0604020202020204" pitchFamily="34" charset="0"/>
              </a:rPr>
            </a:br>
            <a:r>
              <a:rPr lang="en-US" sz="3600" b="1" dirty="0" smtClean="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A. is</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577038688"/>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122. Agnes never loses a single possession. Everyone knows what belongs to her, for each pen, pencil, and paperclip _____ a tiny flag attached with Agnes’ full name on it.</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have						C. Either a or b</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has						D. Neither a nor b</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8941238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13. Identify the error:</a:t>
            </a:r>
            <a:br>
              <a:rPr lang="en-US" sz="3600" dirty="0" smtClean="0">
                <a:latin typeface="Arial" panose="020B0604020202020204" pitchFamily="34" charset="0"/>
                <a:cs typeface="Arial" panose="020B0604020202020204" pitchFamily="34" charset="0"/>
              </a:rPr>
            </a:br>
            <a:r>
              <a:rPr lang="en-US" sz="3600" dirty="0" smtClean="0">
                <a:latin typeface="Arial" panose="020B0604020202020204" pitchFamily="34" charset="0"/>
                <a:cs typeface="Arial" panose="020B0604020202020204" pitchFamily="34" charset="0"/>
              </a:rPr>
              <a:t>	Use words that tells exactly what you mean.</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words</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tells</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C. what</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D. mean</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E. No Error</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519172231"/>
      </p:ext>
    </p:extLst>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B. has</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879924038"/>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123. Asteroids and comets slamming into Earth _____ Marge; she tries to remain under the protective cover of her roof as much as possible.</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worry						C. Either a or b</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worries					D. Neither a nor b</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962012723"/>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A. worry</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909692453"/>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124. At Wendy’s Washateria, each of the industrial washing machines _____ so forcefully during the spin cycle that new patrons dash outside convinced that an earthquake is shaking the building.</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rock						C. Either a or b</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rocks						D. Neither a nor b</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16147184"/>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B. rocks</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068964075"/>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125. Everyone at Wendy’s Washateria, even Myra and old Mrs. Webster, _____ that she could afford her own washer and dryer at home.</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wish						C. Either a or b</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wishes					D. Neither a nor b</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066640617"/>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B. wishes</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782232541"/>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126. Every cereal bowl and casserole dish _____ slipped out of Sheila’s soapy hands and shattered on the hard tile of the kitchen floor. Sheila really needs to buy a dishwasher.</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has						C. Either a or b</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have						D. Neither a nor b</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005940987"/>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A. has</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460327003"/>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127. Either </a:t>
            </a:r>
            <a:r>
              <a:rPr lang="en-US" sz="3600" i="1" dirty="0" smtClean="0">
                <a:latin typeface="Arial" panose="020B0604020202020204" pitchFamily="34" charset="0"/>
                <a:cs typeface="Arial" panose="020B0604020202020204" pitchFamily="34" charset="0"/>
              </a:rPr>
              <a:t>The Matrix</a:t>
            </a:r>
            <a:r>
              <a:rPr lang="en-US" sz="3600" dirty="0" smtClean="0">
                <a:latin typeface="Arial" panose="020B0604020202020204" pitchFamily="34" charset="0"/>
                <a:cs typeface="Arial" panose="020B0604020202020204" pitchFamily="34" charset="0"/>
              </a:rPr>
              <a:t> or </a:t>
            </a:r>
            <a:r>
              <a:rPr lang="en-US" sz="3600" i="1" dirty="0" smtClean="0">
                <a:latin typeface="Arial" panose="020B0604020202020204" pitchFamily="34" charset="0"/>
                <a:cs typeface="Arial" panose="020B0604020202020204" pitchFamily="34" charset="0"/>
              </a:rPr>
              <a:t>Aliens</a:t>
            </a:r>
            <a:r>
              <a:rPr lang="en-US" sz="3600" dirty="0" smtClean="0">
                <a:latin typeface="Arial" panose="020B0604020202020204" pitchFamily="34" charset="0"/>
                <a:cs typeface="Arial" panose="020B0604020202020204" pitchFamily="34" charset="0"/>
              </a:rPr>
              <a:t> _____ Sam’s favorite science – fiction movie.</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is							C. Either a or b</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are						D. Neither a nor b</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5184023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tells</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894958214"/>
      </p:ext>
    </p:extLst>
  </p:cSld>
  <p:clrMapOvr>
    <a:masterClrMapping/>
  </p:clrMapOvr>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A. is</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313719775"/>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128. “Here _____ the box of broken appliances that you promised to repair,” Bob reminded Sue, his wife.</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is							C. Either a or b</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are						D. Neither a nor b</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570962951"/>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A. is</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912747733"/>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129. When the fire alarm starts ringing, Mrs. Hoff is one of those teachers who _____ that class continue on the lawn outside.</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insist						C. Either a or b</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insists					D. Neither a nor b</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979062048"/>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A. insist</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4286266224"/>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130.	 </a:t>
            </a:r>
            <a:r>
              <a:rPr lang="en-US" sz="3600" b="1" dirty="0" smtClean="0">
                <a:latin typeface="Arial" panose="020B0604020202020204" pitchFamily="34" charset="0"/>
                <a:cs typeface="Arial" panose="020B0604020202020204" pitchFamily="34" charset="0"/>
              </a:rPr>
              <a:t>Identify the Error: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I have never worned this shirt before.</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have never				C. this</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worned					D. before</a:t>
            </a:r>
            <a:r>
              <a:rPr lang="en-US" sz="36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xmlns="" val="1892078515"/>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B. worned</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645902929"/>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131. </a:t>
            </a:r>
            <a:r>
              <a:rPr lang="en-US" sz="3600" b="1" dirty="0" smtClean="0">
                <a:latin typeface="Arial" panose="020B0604020202020204" pitchFamily="34" charset="0"/>
                <a:cs typeface="Arial" panose="020B0604020202020204" pitchFamily="34" charset="0"/>
              </a:rPr>
              <a:t>Identify the Error: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It is the gift whom I sent you.</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is							C. whom</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gift						D. sent</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513890802"/>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C. whom</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601088000"/>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132. </a:t>
            </a:r>
            <a:r>
              <a:rPr lang="en-US" sz="3600" b="1" dirty="0" smtClean="0">
                <a:latin typeface="Arial" panose="020B0604020202020204" pitchFamily="34" charset="0"/>
                <a:cs typeface="Arial" panose="020B0604020202020204" pitchFamily="34" charset="0"/>
              </a:rPr>
              <a:t>Identify the Error: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He sent the box to Joe and myself.</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sent						C. to </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the 						D. myself</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6258489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14. Identify the error:</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I wish I can go with you to Baguio.</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wish</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can go</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C. with you</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D. to Baguio</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E. No Error</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4227535200"/>
      </p:ext>
    </p:extLst>
  </p:cSld>
  <p:clrMapOvr>
    <a:masterClrMapping/>
  </p:clrMapOvr>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D. myself</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4027671866"/>
      </p:ext>
    </p:extLst>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133. </a:t>
            </a:r>
            <a:r>
              <a:rPr lang="en-US" sz="3600" b="1" dirty="0" smtClean="0">
                <a:latin typeface="Arial" panose="020B0604020202020204" pitchFamily="34" charset="0"/>
                <a:cs typeface="Arial" panose="020B0604020202020204" pitchFamily="34" charset="0"/>
              </a:rPr>
              <a:t>Identify the Error: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Please sit the table before the guests arrive.</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sit						C. before</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table						D. arrive</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358340188"/>
      </p:ext>
    </p:extLst>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A. sit</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976474038"/>
      </p:ext>
    </p:extLst>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134. </a:t>
            </a:r>
            <a:r>
              <a:rPr lang="en-US" sz="3600" b="1" dirty="0" smtClean="0">
                <a:latin typeface="Arial" panose="020B0604020202020204" pitchFamily="34" charset="0"/>
                <a:cs typeface="Arial" panose="020B0604020202020204" pitchFamily="34" charset="0"/>
              </a:rPr>
              <a:t>Identify the Error:</a:t>
            </a:r>
            <a:r>
              <a:rPr lang="en-US" sz="3600" dirty="0" smtClean="0">
                <a:latin typeface="Arial" panose="020B0604020202020204" pitchFamily="34" charset="0"/>
                <a:cs typeface="Arial" panose="020B0604020202020204" pitchFamily="34" charset="0"/>
              </a:rPr>
              <a:t> </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The number of players present last night is small.</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players					C. last night</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present					D. is</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601351939"/>
      </p:ext>
    </p:extLst>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D. is</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436041571"/>
      </p:ext>
    </p:extLst>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135. </a:t>
            </a:r>
            <a:r>
              <a:rPr lang="en-US" sz="3600" b="1" dirty="0" smtClean="0">
                <a:latin typeface="Arial" panose="020B0604020202020204" pitchFamily="34" charset="0"/>
                <a:cs typeface="Arial" panose="020B0604020202020204" pitchFamily="34" charset="0"/>
              </a:rPr>
              <a:t>Identify the Error: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Ramon, together with his friends, are coming any moment now.</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together					C. any</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are						D. now</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180913907"/>
      </p:ext>
    </p:extLst>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B. are</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293821201"/>
      </p:ext>
    </p:extLst>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136. </a:t>
            </a:r>
            <a:r>
              <a:rPr lang="en-US" sz="3600" b="1" dirty="0" smtClean="0">
                <a:latin typeface="Arial" panose="020B0604020202020204" pitchFamily="34" charset="0"/>
                <a:cs typeface="Arial" panose="020B0604020202020204" pitchFamily="34" charset="0"/>
              </a:rPr>
              <a:t>Identify the Error: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The scientist’s hypothesis were later proved to be valid.</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scientist’s					C. later</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hypothesis				D. valid</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317783976"/>
      </p:ext>
    </p:extLst>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B. hypothesis</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836711348"/>
      </p:ext>
    </p:extLst>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137. </a:t>
            </a:r>
            <a:r>
              <a:rPr lang="en-US" sz="3600" b="1" dirty="0" smtClean="0">
                <a:latin typeface="Arial" panose="020B0604020202020204" pitchFamily="34" charset="0"/>
                <a:cs typeface="Arial" panose="020B0604020202020204" pitchFamily="34" charset="0"/>
              </a:rPr>
              <a:t>Identify the Error: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Jonathan Livingston Seagull, the book that made Richard Bach famous, has became a best seller for readers of all ages.</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that made					C. has became</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famous					D. all ages</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382260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can go</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4098163808"/>
      </p:ext>
    </p:extLst>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C. has became</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503399340"/>
      </p:ext>
    </p:extLst>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138. </a:t>
            </a:r>
            <a:r>
              <a:rPr lang="en-US" sz="3600" b="1" dirty="0" smtClean="0">
                <a:latin typeface="Arial" panose="020B0604020202020204" pitchFamily="34" charset="0"/>
                <a:cs typeface="Arial" panose="020B0604020202020204" pitchFamily="34" charset="0"/>
              </a:rPr>
              <a:t>Identify the Error:</a:t>
            </a:r>
            <a:r>
              <a:rPr lang="en-US" sz="3600" dirty="0" smtClean="0">
                <a:latin typeface="Arial" panose="020B0604020202020204" pitchFamily="34" charset="0"/>
                <a:cs typeface="Arial" panose="020B0604020202020204" pitchFamily="34" charset="0"/>
              </a:rPr>
              <a:t/>
            </a:r>
            <a:br>
              <a:rPr lang="en-US" sz="3600" dirty="0" smtClean="0">
                <a:latin typeface="Arial" panose="020B0604020202020204" pitchFamily="34" charset="0"/>
                <a:cs typeface="Arial" panose="020B0604020202020204" pitchFamily="34" charset="0"/>
              </a:rPr>
            </a:br>
            <a:r>
              <a:rPr lang="en-US" sz="3600" dirty="0" smtClean="0">
                <a:latin typeface="Arial" panose="020B0604020202020204" pitchFamily="34" charset="0"/>
                <a:cs typeface="Arial" panose="020B0604020202020204" pitchFamily="34" charset="0"/>
              </a:rPr>
              <a:t>	I haven’t seen the movie and so does she.</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haven’t					C. and</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seen						D. so does</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836955338"/>
      </p:ext>
    </p:extLst>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D. so does</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091592493"/>
      </p:ext>
    </p:extLst>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139. </a:t>
            </a:r>
            <a:r>
              <a:rPr lang="en-US" sz="3600" b="1" dirty="0" smtClean="0">
                <a:latin typeface="Arial" panose="020B0604020202020204" pitchFamily="34" charset="0"/>
                <a:cs typeface="Arial" panose="020B0604020202020204" pitchFamily="34" charset="0"/>
              </a:rPr>
              <a:t>Identify the Error: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The train will arrive on time isn’t it?</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train						C. on</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arrive						D. isn’t it</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330287633"/>
      </p:ext>
    </p:extLst>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D. isn’t it</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751672916"/>
      </p:ext>
    </p:extLst>
  </p:cSld>
  <p:clrMapOvr>
    <a:masterClrMapping/>
  </p:clrMapOvr>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140. </a:t>
            </a:r>
            <a:r>
              <a:rPr lang="en-US" sz="3600" b="1" dirty="0" smtClean="0">
                <a:latin typeface="Arial" panose="020B0604020202020204" pitchFamily="34" charset="0"/>
                <a:cs typeface="Arial" panose="020B0604020202020204" pitchFamily="34" charset="0"/>
              </a:rPr>
              <a:t>Identify the Error:</a:t>
            </a:r>
            <a:r>
              <a:rPr lang="en-US" sz="3600" dirty="0" smtClean="0">
                <a:latin typeface="Arial" panose="020B0604020202020204" pitchFamily="34" charset="0"/>
                <a:cs typeface="Arial" panose="020B0604020202020204" pitchFamily="34" charset="0"/>
              </a:rPr>
              <a:t/>
            </a:r>
            <a:br>
              <a:rPr lang="en-US" sz="3600" dirty="0" smtClean="0">
                <a:latin typeface="Arial" panose="020B0604020202020204" pitchFamily="34" charset="0"/>
                <a:cs typeface="Arial" panose="020B0604020202020204" pitchFamily="34" charset="0"/>
              </a:rPr>
            </a:br>
            <a:r>
              <a:rPr lang="en-US" sz="3600" dirty="0" smtClean="0">
                <a:latin typeface="Arial" panose="020B0604020202020204" pitchFamily="34" charset="0"/>
                <a:cs typeface="Arial" panose="020B0604020202020204" pitchFamily="34" charset="0"/>
              </a:rPr>
              <a:t>	Whether to buy the machine or leasing it was discussed by the board.</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Whether					C. leasing</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machine					D. discussed</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466408872"/>
      </p:ext>
    </p:extLst>
  </p:cSld>
  <p:clrMapOvr>
    <a:masterClrMapping/>
  </p:clrMapOvr>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C. leasing</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10769571"/>
      </p:ext>
    </p:extLst>
  </p:cSld>
  <p:clrMapOvr>
    <a:masterClrMapping/>
  </p:clrMapOvr>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141. </a:t>
            </a:r>
            <a:r>
              <a:rPr lang="en-US" sz="3600" b="1" dirty="0" smtClean="0">
                <a:latin typeface="Arial" panose="020B0604020202020204" pitchFamily="34" charset="0"/>
                <a:cs typeface="Arial" panose="020B0604020202020204" pitchFamily="34" charset="0"/>
              </a:rPr>
              <a:t>Identify the Error:</a:t>
            </a:r>
            <a:r>
              <a:rPr lang="en-US" sz="3600" dirty="0" smtClean="0">
                <a:latin typeface="Arial" panose="020B0604020202020204" pitchFamily="34" charset="0"/>
                <a:cs typeface="Arial" panose="020B0604020202020204" pitchFamily="34" charset="0"/>
              </a:rPr>
              <a:t/>
            </a:r>
            <a:br>
              <a:rPr lang="en-US" sz="3600" dirty="0" smtClean="0">
                <a:latin typeface="Arial" panose="020B0604020202020204" pitchFamily="34" charset="0"/>
                <a:cs typeface="Arial" panose="020B0604020202020204" pitchFamily="34" charset="0"/>
              </a:rPr>
            </a:br>
            <a:r>
              <a:rPr lang="en-US" sz="3600" dirty="0" smtClean="0">
                <a:latin typeface="Arial" panose="020B0604020202020204" pitchFamily="34" charset="0"/>
                <a:cs typeface="Arial" panose="020B0604020202020204" pitchFamily="34" charset="0"/>
              </a:rPr>
              <a:t>	I went to the museum and there I see an old woman.</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to						C. there</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museum					D. see</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669356632"/>
      </p:ext>
    </p:extLst>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D. </a:t>
            </a:r>
            <a:r>
              <a:rPr lang="en-US" sz="3600" dirty="0" smtClean="0">
                <a:latin typeface="Arial" panose="020B0604020202020204" pitchFamily="34" charset="0"/>
                <a:cs typeface="Arial" panose="020B0604020202020204" pitchFamily="34" charset="0"/>
              </a:rPr>
              <a:t>see</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144345751"/>
      </p:ext>
    </p:extLst>
  </p:cSld>
  <p:clrMapOvr>
    <a:masterClrMapping/>
  </p:clrMapOvr>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142. </a:t>
            </a:r>
            <a:r>
              <a:rPr lang="en-US" sz="3600" b="1" dirty="0" smtClean="0">
                <a:latin typeface="Arial" panose="020B0604020202020204" pitchFamily="34" charset="0"/>
                <a:cs typeface="Arial" panose="020B0604020202020204" pitchFamily="34" charset="0"/>
              </a:rPr>
              <a:t>Identify the Error: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They are waiting in the corridor for half an hour.</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are						C. the</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waiting					D. for</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6604192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scientist assume</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2101319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15.	Identify the error:</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Exploding firecrackers during Christmas are a time – 	honored tradition.</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Exploding</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during Christmas</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C. are</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D. tradition</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E. No Error </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034780142"/>
      </p:ext>
    </p:extLst>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r>
              <a:rPr lang="en-US" sz="3600" b="1" dirty="0">
                <a:latin typeface="Arial" panose="020B0604020202020204" pitchFamily="34" charset="0"/>
                <a:cs typeface="Arial" panose="020B0604020202020204" pitchFamily="34" charset="0"/>
              </a:rPr>
              <a:t/>
            </a:r>
            <a:br>
              <a:rPr lang="en-US" sz="3600" b="1" dirty="0">
                <a:latin typeface="Arial" panose="020B0604020202020204" pitchFamily="34" charset="0"/>
                <a:cs typeface="Arial" panose="020B0604020202020204" pitchFamily="34" charset="0"/>
              </a:rPr>
            </a:br>
            <a:r>
              <a:rPr lang="en-US" sz="3600" b="1" dirty="0" smtClean="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A. are</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457859236"/>
      </p:ext>
    </p:extLst>
  </p:cSld>
  <p:clrMapOvr>
    <a:masterClrMapping/>
  </p:clrMapOvr>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143. </a:t>
            </a:r>
            <a:r>
              <a:rPr lang="en-US" sz="3600" b="1" dirty="0" smtClean="0">
                <a:latin typeface="Arial" panose="020B0604020202020204" pitchFamily="34" charset="0"/>
                <a:cs typeface="Arial" panose="020B0604020202020204" pitchFamily="34" charset="0"/>
              </a:rPr>
              <a:t>Identify the Error: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Jose is different than his brother in many respects.</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than						C. many</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brother					D. respects</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944382364"/>
      </p:ext>
    </p:extLst>
  </p:cSld>
  <p:clrMapOvr>
    <a:masterClrMapping/>
  </p:clrMapOvr>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A. than</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66347235"/>
      </p:ext>
    </p:extLst>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144. </a:t>
            </a:r>
            <a:r>
              <a:rPr lang="en-US" sz="3600" b="1" dirty="0" smtClean="0">
                <a:latin typeface="Arial" panose="020B0604020202020204" pitchFamily="34" charset="0"/>
                <a:cs typeface="Arial" panose="020B0604020202020204" pitchFamily="34" charset="0"/>
              </a:rPr>
              <a:t>Identify the Error: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We want you to advice us on this matter.</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want						C. advice</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to						D. on</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840811129"/>
      </p:ext>
    </p:extLst>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r>
              <a:rPr lang="en-US" sz="3600" b="1" dirty="0">
                <a:latin typeface="Arial" panose="020B0604020202020204" pitchFamily="34" charset="0"/>
                <a:cs typeface="Arial" panose="020B0604020202020204" pitchFamily="34" charset="0"/>
              </a:rPr>
              <a:t/>
            </a:r>
            <a:br>
              <a:rPr lang="en-US" sz="3600" b="1" dirty="0">
                <a:latin typeface="Arial" panose="020B0604020202020204" pitchFamily="34" charset="0"/>
                <a:cs typeface="Arial" panose="020B0604020202020204" pitchFamily="34" charset="0"/>
              </a:rPr>
            </a:br>
            <a:r>
              <a:rPr lang="en-US" sz="3600" b="1" dirty="0" smtClean="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C. advice</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690374517"/>
      </p:ext>
    </p:extLst>
  </p:cSld>
  <p:clrMapOvr>
    <a:masterClrMapping/>
  </p:clrMapOvr>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145. The teachers praised _____ for a good job.</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they						C. their</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them						D. theirs</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378558226"/>
      </p:ext>
    </p:extLst>
  </p:cSld>
  <p:clrMapOvr>
    <a:masterClrMapping/>
  </p:clrMapOvr>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B. them</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238041112"/>
      </p:ext>
    </p:extLst>
  </p:cSld>
  <p:clrMapOvr>
    <a:masterClrMapping/>
  </p:clrMapOvr>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146. _____ watched the contest at the park.</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Us						C. We</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Me						D. Them</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242264312"/>
      </p:ext>
    </p:extLst>
  </p:cSld>
  <p:clrMapOvr>
    <a:masterClrMapping/>
  </p:clrMapOvr>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C. </a:t>
            </a:r>
            <a:r>
              <a:rPr lang="en-US" sz="3600" dirty="0" smtClean="0">
                <a:latin typeface="Arial" panose="020B0604020202020204" pitchFamily="34" charset="0"/>
                <a:cs typeface="Arial" panose="020B0604020202020204" pitchFamily="34" charset="0"/>
              </a:rPr>
              <a:t>We</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180489556"/>
      </p:ext>
    </p:extLst>
  </p:cSld>
  <p:clrMapOvr>
    <a:masterClrMapping/>
  </p:clrMapOvr>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147. Terry and _____ came from a visit to our cousins.</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me						C. them</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I							D. us</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6836922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C. are</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768363646"/>
      </p:ext>
    </p:extLst>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B. I	</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935162285"/>
      </p:ext>
    </p:extLst>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148. Cindy left without Sonia and _____.</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I							C. us</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me						D. we</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578485316"/>
      </p:ext>
    </p:extLst>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B. me</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64811332"/>
      </p:ext>
    </p:extLst>
  </p:cSld>
  <p:clrMapOvr>
    <a:masterClrMapping/>
  </p:clrMapOvr>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149. The Igorots _____ beautiful baskets from strong rice straw.</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wave						C. weave</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weaves					D. are being woven</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4042880631"/>
      </p:ext>
    </p:extLst>
  </p:cSld>
  <p:clrMapOvr>
    <a:masterClrMapping/>
  </p:clrMapOvr>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C. weave</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181367095"/>
      </p:ext>
    </p:extLst>
  </p:cSld>
  <p:clrMapOvr>
    <a:masterClrMapping/>
  </p:clrMapOvr>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150. In this family, neither the father nor his children _______ mass.</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are being attended			C. attends</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have attending				D. attend</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4285588139"/>
      </p:ext>
    </p:extLst>
  </p:cSld>
  <p:clrMapOvr>
    <a:masterClrMapping/>
  </p:clrMapOvr>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D. attend</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675895312"/>
      </p:ext>
    </p:extLst>
  </p:cSld>
  <p:clrMapOvr>
    <a:masterClrMapping/>
  </p:clrMapOvr>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151. The class _______ The Diary of Anne Rank.</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dramatized				C. dramatizing</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was dramatized			D. will be dramatized</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583072201"/>
      </p:ext>
    </p:extLst>
  </p:cSld>
  <p:clrMapOvr>
    <a:masterClrMapping/>
  </p:clrMapOvr>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A. dramatized</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389198476"/>
      </p:ext>
    </p:extLst>
  </p:cSld>
  <p:clrMapOvr>
    <a:masterClrMapping/>
  </p:clrMapOvr>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152. My mother _______ like us to be naughty.</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do						C. didn’t</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don’t						D. doesn’t</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38139306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16.	Identify the error:</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Everybody must submit their project before the end of 	the week.</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Everybody</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must submit</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C. their</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D. before the end</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E. No Error</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508343003"/>
      </p:ext>
    </p:extLst>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C</a:t>
            </a: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didn’t</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D</a:t>
            </a:r>
            <a:r>
              <a:rPr lang="en-US" sz="3600" dirty="0">
                <a:latin typeface="Arial" panose="020B0604020202020204" pitchFamily="34" charset="0"/>
                <a:cs typeface="Arial" panose="020B0604020202020204" pitchFamily="34" charset="0"/>
              </a:rPr>
              <a:t>. doesn’t</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988869440"/>
      </p:ext>
    </p:extLst>
  </p:cSld>
  <p:clrMapOvr>
    <a:masterClrMapping/>
  </p:clrMapOvr>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153. Neither Earl nor Mark _______ to the party.</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is going					C. are going</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am going					D. were going </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541281524"/>
      </p:ext>
    </p:extLst>
  </p:cSld>
  <p:clrMapOvr>
    <a:masterClrMapping/>
  </p:clrMapOvr>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A. is going</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403501316"/>
      </p:ext>
    </p:extLst>
  </p:cSld>
  <p:clrMapOvr>
    <a:masterClrMapping/>
  </p:clrMapOvr>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154. Each of the boys _______ a small gift.</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is giving					C. are giving</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am giving					D. were giving</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431737605"/>
      </p:ext>
    </p:extLst>
  </p:cSld>
  <p:clrMapOvr>
    <a:masterClrMapping/>
  </p:clrMapOvr>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A. is giving</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4061406764"/>
      </p:ext>
    </p:extLst>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155. The shows _______ some moral values in the story.</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includes					C. have included</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has included				D. are included</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562050012"/>
      </p:ext>
    </p:extLst>
  </p:cSld>
  <p:clrMapOvr>
    <a:masterClrMapping/>
  </p:clrMapOvr>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C. have included</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947209753"/>
      </p:ext>
    </p:extLst>
  </p:cSld>
  <p:clrMapOvr>
    <a:masterClrMapping/>
  </p:clrMapOvr>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156. The injured man _______ to the hospital by his friends a month ago.</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will rush					C. is rushed</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was rushed				D. is rushing </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491890354"/>
      </p:ext>
    </p:extLst>
  </p:cSld>
  <p:clrMapOvr>
    <a:masterClrMapping/>
  </p:clrMapOvr>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B. was rushed</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481119731"/>
      </p:ext>
    </p:extLst>
  </p:cSld>
  <p:clrMapOvr>
    <a:masterClrMapping/>
  </p:clrMapOvr>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157. Mother _______ shopping for what we need.</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has been gone				C. has gone</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have gone					D. will </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08561450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C. their</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767140188"/>
      </p:ext>
    </p:extLst>
  </p:cSld>
  <p:clrMapOvr>
    <a:masterClrMapping/>
  </p:clrMapOvr>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C. has gone</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589291307"/>
      </p:ext>
    </p:extLst>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158. The fantasy movie _______ by Celso Ad. Castillo. </a:t>
            </a:r>
            <a:r>
              <a:rPr lang="en-US" sz="3600" dirty="0">
                <a:latin typeface="Arial" panose="020B0604020202020204" pitchFamily="34" charset="0"/>
                <a:cs typeface="Arial" panose="020B0604020202020204" pitchFamily="34" charset="0"/>
              </a:rPr>
              <a:t/>
            </a:r>
            <a:br>
              <a:rPr lang="en-US" sz="3600" dirty="0">
                <a:latin typeface="Arial" panose="020B0604020202020204" pitchFamily="34" charset="0"/>
                <a:cs typeface="Arial" panose="020B0604020202020204" pitchFamily="34" charset="0"/>
              </a:rPr>
            </a:br>
            <a:r>
              <a:rPr lang="en-US" sz="3600" dirty="0" smtClean="0">
                <a:latin typeface="Arial" panose="020B0604020202020204" pitchFamily="34" charset="0"/>
                <a:cs typeface="Arial" panose="020B0604020202020204" pitchFamily="34" charset="0"/>
              </a:rPr>
              <a:t>	A. will direct				</a:t>
            </a: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C. are directed</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will be directed				D. were directed</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440810891"/>
      </p:ext>
    </p:extLst>
  </p:cSld>
  <p:clrMapOvr>
    <a:masterClrMapping/>
  </p:clrMapOvr>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B. will be directed</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853121462"/>
      </p:ext>
    </p:extLst>
  </p:cSld>
  <p:clrMapOvr>
    <a:masterClrMapping/>
  </p:clrMapOvr>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159. Mother thought the dress was Susan’s. It’s _______.</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she						C. hers</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her						D. her’s</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918619067"/>
      </p:ext>
    </p:extLst>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C. hers</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492388346"/>
      </p:ext>
    </p:extLst>
  </p:cSld>
  <p:clrMapOvr>
    <a:masterClrMapping/>
  </p:clrMapOvr>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160. You _______ do all of your homework or you won’t receive full credit for this course.</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must						C. must have</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must be					D. which must</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558594122"/>
      </p:ext>
    </p:extLst>
  </p:cSld>
  <p:clrMapOvr>
    <a:masterClrMapping/>
  </p:clrMapOvr>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A. must</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579029966"/>
      </p:ext>
    </p:extLst>
  </p:cSld>
  <p:clrMapOvr>
    <a:masterClrMapping/>
  </p:clrMapOvr>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161. The currency value _______ to decrease despite the government’s effort to strengthen it over the past year.</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continue					C. continues being</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continues					D. continuing </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93082451"/>
      </p:ext>
    </p:extLst>
  </p:cSld>
  <p:clrMapOvr>
    <a:masterClrMapping/>
  </p:clrMapOvr>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B. continues</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231385708"/>
      </p:ext>
    </p:extLst>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162. Our meeting _______ into supper time so please call your loved ones and let them know that you will all be home late tonight because the project is not complete.</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be extended				C. extending</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being extended			D. will extend</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3183275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17. Identify the error:</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I think a hundred pesos are too much for that toy.</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think</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hundred pesos</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C. are</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D. too much</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E. No Error</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261685027"/>
      </p:ext>
    </p:extLst>
  </p:cSld>
  <p:clrMapOvr>
    <a:masterClrMapping/>
  </p:clrMapOvr>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D. will extend</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212700200"/>
      </p:ext>
    </p:extLst>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163. I know this past year _______ rough on everyone but we appreciate your patience.</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has						C. has not</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has been 					D. having</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964623850"/>
      </p:ext>
    </p:extLst>
  </p:cSld>
  <p:clrMapOvr>
    <a:masterClrMapping/>
  </p:clrMapOvr>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B. has been</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531500653"/>
      </p:ext>
    </p:extLst>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164. Louie _______ for being late all the time.</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is known					C. knowing</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knew						D. known </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834065183"/>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A. is known</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07625601"/>
      </p:ext>
    </p:extLst>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165. The Amazon Forest is _______ right before our eyes by the illegal loggers.</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being destroyed			C. destroying</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destroys					D. will destroy</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492740350"/>
      </p:ext>
    </p:extLst>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A. being destroyed</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945345912"/>
      </p:ext>
    </p:extLst>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166. Daffodils are the first flowers that _______ in our yard in the spring time.</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blooming					C. are bloom</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has bloom					D. bloom</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689286278"/>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D. bloom</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899587792"/>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167. Geraniums _______ very well here and they sprout new buds all year long.</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been growing				C. grown</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grow						D. was grown </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7683268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C. are</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760776610"/>
      </p:ext>
    </p:extLst>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B. grow</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842748398"/>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168. The autopsy report _______ that the woman was murdered six days ago.</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revealed					C. was revealed</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revealing					D. which reveals </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837937948"/>
      </p:ext>
    </p:extLst>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A. revealed</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798442985"/>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169. The showroom _______ all of our products so why don’t you come in and see the items for yourself.</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being displayed			C. is displayed</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displays					D. which displays </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938750427"/>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B. displays</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91651877"/>
      </p:ext>
    </p:extLst>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170. The girls are _______ the audience.</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ashamed at				C. ashamed to face</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ashamed of				D. ashamed with</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612202568"/>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B. ashamed of</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4156662394"/>
      </p:ext>
    </p:extLst>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171. The teacher is _______ to see me.</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so very busy				C. too very busy</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too busy					D. very so busy</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796249025"/>
      </p:ext>
    </p:extLst>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B. too busy</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661618855"/>
      </p:ext>
    </p:extLst>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172. Don’t remove the books _______ the shelf.</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from						C. of</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in						D. to </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78009712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18. Identify the error:</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Tagaytay is very popular of all the beauty spots.</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is</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very popular</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C. of all</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D. beauty spots</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E. No Error </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951706143"/>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A. from</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07491730"/>
      </p:ext>
    </p:extLst>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173. Melanie said that her classmate’s cars _______ fake plate numbers.</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had						C. have</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has						D. have had</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413050814"/>
      </p:ext>
    </p:extLst>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A. had</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152210471"/>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174. Don’t forget to _______ your medicine.</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drink						C. swallow</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eat						D. take  </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907410823"/>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D. take</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36353714"/>
      </p:ext>
    </p:extLst>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175. My cousin is _______ than my brother.</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more taller					C. taller</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tall						D. most tallest </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263856210"/>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C. taller</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495699669"/>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176. Filipinos are as _______ as the bamboo.</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graceful					C. stiff</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pliant						D. tall</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114765919"/>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a:t>
            </a: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pliant</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C</a:t>
            </a:r>
            <a:r>
              <a:rPr lang="en-US" sz="3600" dirty="0">
                <a:latin typeface="Arial" panose="020B0604020202020204" pitchFamily="34" charset="0"/>
                <a:cs typeface="Arial" panose="020B0604020202020204" pitchFamily="34" charset="0"/>
              </a:rPr>
              <a:t>. stiff</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041751390"/>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177.Neither the teachers nor the students _______ the movie.</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have watched				C. watches</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has watched				D. have watches </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94086660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very popular</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626199115"/>
      </p:ext>
    </p:extLst>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A. have watched</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141337638"/>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178. I prefer dancing _______ sketching.</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in						C. than</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of						D. to</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801099578"/>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D. to</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765317611"/>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179. If I _______ in your shoes, I would not give up.</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am						C. was</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did						D. were </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249524928"/>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D. were</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578410842"/>
      </p:ext>
    </p:extLst>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180. Choose the best way of writing the underlined portion:</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Running up the stairs, </a:t>
            </a:r>
            <a:r>
              <a:rPr lang="en-US" sz="3600" u="sng" dirty="0" smtClean="0">
                <a:latin typeface="Arial" panose="020B0604020202020204" pitchFamily="34" charset="0"/>
                <a:cs typeface="Arial" panose="020B0604020202020204" pitchFamily="34" charset="0"/>
              </a:rPr>
              <a:t>the jewels fell out of his pocket</a:t>
            </a:r>
            <a:r>
              <a:rPr lang="en-US" sz="3600" dirty="0" smtClean="0">
                <a:latin typeface="Arial" panose="020B0604020202020204" pitchFamily="34" charset="0"/>
                <a:cs typeface="Arial" panose="020B0604020202020204" pitchFamily="34" charset="0"/>
              </a:rPr>
              <a:t>.</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the jewels fall out of his pocket.</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the thief felt the jewels falling out of his pockets. </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C. the jewels fell out the man’s pocket.</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D. the jewels fall out of the man’s pocket.</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493422549"/>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B. the thief felt the jewels falling out of his pockets.</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766256183"/>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a:latin typeface="Arial" panose="020B0604020202020204" pitchFamily="34" charset="0"/>
                <a:cs typeface="Arial" panose="020B0604020202020204" pitchFamily="34" charset="0"/>
              </a:rPr>
              <a:t>181. Choose the best way of writing the underlined portion:</a:t>
            </a:r>
            <a:br>
              <a:rPr lang="en-US" sz="3600" dirty="0">
                <a:latin typeface="Arial" panose="020B0604020202020204" pitchFamily="34" charset="0"/>
                <a:cs typeface="Arial" panose="020B0604020202020204" pitchFamily="34" charset="0"/>
              </a:rPr>
            </a:br>
            <a:r>
              <a:rPr lang="en-US" sz="3600" dirty="0" smtClean="0">
                <a:latin typeface="Arial" panose="020B0604020202020204" pitchFamily="34" charset="0"/>
                <a:cs typeface="Arial" panose="020B0604020202020204" pitchFamily="34" charset="0"/>
              </a:rPr>
              <a:t>	The librarian took the book </a:t>
            </a:r>
            <a:r>
              <a:rPr lang="en-US" sz="3600" u="sng" dirty="0" smtClean="0">
                <a:latin typeface="Arial" panose="020B0604020202020204" pitchFamily="34" charset="0"/>
                <a:cs typeface="Arial" panose="020B0604020202020204" pitchFamily="34" charset="0"/>
              </a:rPr>
              <a:t>and gave it to the student from the shelf.</a:t>
            </a:r>
            <a:r>
              <a:rPr lang="en-US" sz="3600" dirty="0" smtClean="0">
                <a:latin typeface="Arial" panose="020B0604020202020204" pitchFamily="34" charset="0"/>
                <a:cs typeface="Arial" panose="020B0604020202020204" pitchFamily="34" charset="0"/>
              </a:rPr>
              <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and gives it to the student from the shelf.</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from the shelf and gives it to the student.</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C. and gave them to the student from the shelf.</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D. from the shelf and gave it to the student. </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669367418"/>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	</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D. from the shelf and gave it to the student.</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280925026"/>
      </p:ext>
    </p:extLst>
  </p:cSld>
  <p:clrMapOvr>
    <a:masterClrMapping/>
  </p:clrMapOvr>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a:latin typeface="Arial" panose="020B0604020202020204" pitchFamily="34" charset="0"/>
                <a:cs typeface="Arial" panose="020B0604020202020204" pitchFamily="34" charset="0"/>
              </a:rPr>
              <a:t>182. Choose the best way of writing the underlined portion</a:t>
            </a:r>
            <a:r>
              <a:rPr lang="en-US" sz="3600" dirty="0" smtClean="0">
                <a:latin typeface="Arial" panose="020B0604020202020204" pitchFamily="34" charset="0"/>
                <a:cs typeface="Arial" panose="020B0604020202020204" pitchFamily="34" charset="0"/>
              </a:rPr>
              <a:t>:</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The employees did not believe </a:t>
            </a:r>
            <a:r>
              <a:rPr lang="en-US" sz="3600" u="sng" dirty="0" smtClean="0">
                <a:latin typeface="Arial" panose="020B0604020202020204" pitchFamily="34" charset="0"/>
                <a:cs typeface="Arial" panose="020B0604020202020204" pitchFamily="34" charset="0"/>
              </a:rPr>
              <a:t>that the offense justified in any way the penalty.</a:t>
            </a:r>
            <a:r>
              <a:rPr lang="en-US" sz="3600" dirty="0" smtClean="0">
                <a:latin typeface="Arial" panose="020B0604020202020204" pitchFamily="34" charset="0"/>
                <a:cs typeface="Arial" panose="020B0604020202020204" pitchFamily="34" charset="0"/>
              </a:rPr>
              <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that the offense in any way justified the penalty.</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that in any way the offense justified the penalty.</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C. that the offense justified the penalty in any way.</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D. that the offense, in any way, justified the penalty. </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86506454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19. Identify the error:</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We do our shopping in Makati because of their big 	malls.</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do our				</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in </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C. because</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D. their big</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E. No Error					</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394876140"/>
      </p:ext>
    </p:extLst>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C. that the offense justified the penalty in any way.</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416464838"/>
      </p:ext>
    </p:extLst>
  </p:cSld>
  <p:clrMapOvr>
    <a:masterClrMapping/>
  </p:clrMapOvr>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183</a:t>
            </a:r>
            <a:r>
              <a:rPr lang="en-US" sz="3600" dirty="0">
                <a:latin typeface="Arial" panose="020B0604020202020204" pitchFamily="34" charset="0"/>
                <a:cs typeface="Arial" panose="020B0604020202020204" pitchFamily="34" charset="0"/>
              </a:rPr>
              <a:t>. Choose the best way of writing the underlined portion:</a:t>
            </a:r>
            <a:br>
              <a:rPr lang="en-US" sz="3600" dirty="0">
                <a:latin typeface="Arial" panose="020B0604020202020204" pitchFamily="34" charset="0"/>
                <a:cs typeface="Arial" panose="020B0604020202020204" pitchFamily="34" charset="0"/>
              </a:rPr>
            </a:br>
            <a:r>
              <a:rPr lang="en-US" sz="3600" dirty="0" smtClean="0">
                <a:latin typeface="Arial" panose="020B0604020202020204" pitchFamily="34" charset="0"/>
                <a:cs typeface="Arial" panose="020B0604020202020204" pitchFamily="34" charset="0"/>
              </a:rPr>
              <a:t>	If he could only make it today, </a:t>
            </a:r>
            <a:r>
              <a:rPr lang="en-US" sz="3600" u="sng" dirty="0" smtClean="0">
                <a:latin typeface="Arial" panose="020B0604020202020204" pitchFamily="34" charset="0"/>
                <a:cs typeface="Arial" panose="020B0604020202020204" pitchFamily="34" charset="0"/>
              </a:rPr>
              <a:t>we will be able to discuss the matter.</a:t>
            </a:r>
            <a:r>
              <a:rPr lang="en-US" sz="3600" dirty="0" smtClean="0">
                <a:latin typeface="Arial" panose="020B0604020202020204" pitchFamily="34" charset="0"/>
                <a:cs typeface="Arial" panose="020B0604020202020204" pitchFamily="34" charset="0"/>
              </a:rPr>
              <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we shall be able to discuss this matter.</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we will be able to discussed this matter.</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C. we are able to discuss this matter.</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D. we would be able to discuss this matter.</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988087190"/>
      </p:ext>
    </p:extLst>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D. we would be able to discuss this matter.</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4283025150"/>
      </p:ext>
    </p:extLst>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a:latin typeface="Arial" panose="020B0604020202020204" pitchFamily="34" charset="0"/>
                <a:cs typeface="Arial" panose="020B0604020202020204" pitchFamily="34" charset="0"/>
              </a:rPr>
              <a:t>184. Choose the best way of writing the underlined portion</a:t>
            </a:r>
            <a:r>
              <a:rPr lang="en-US" sz="3600" dirty="0" smtClean="0">
                <a:latin typeface="Arial" panose="020B0604020202020204" pitchFamily="34" charset="0"/>
                <a:cs typeface="Arial" panose="020B0604020202020204" pitchFamily="34" charset="0"/>
              </a:rPr>
              <a:t>:</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u="sng" dirty="0" smtClean="0">
                <a:latin typeface="Arial" panose="020B0604020202020204" pitchFamily="34" charset="0"/>
                <a:cs typeface="Arial" panose="020B0604020202020204" pitchFamily="34" charset="0"/>
              </a:rPr>
              <a:t>Mr. Santos invited Mr. Cruz after he returned from his trip.</a:t>
            </a:r>
            <a:r>
              <a:rPr lang="en-US" sz="3600" dirty="0" smtClean="0">
                <a:latin typeface="Arial" panose="020B0604020202020204" pitchFamily="34" charset="0"/>
                <a:cs typeface="Arial" panose="020B0604020202020204" pitchFamily="34" charset="0"/>
              </a:rPr>
              <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Mr. Santos invited Mr. Cruz after returning from his 	 	     trip. </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Mr. Santos invited Mr. Cruz after returning from trip.</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C. Mr. Santos invited after returning from his trip Mr. 	 	     Cruz.</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D. After he returned from his trip, Mr. Santos invited 	 	    Mr. Cruz.</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387853654"/>
      </p:ext>
    </p:extLst>
  </p:cSld>
  <p:clrMapOvr>
    <a:masterClrMapping/>
  </p:clrMapOvr>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D. After he returned from his trip, Mr. Santos invited 	 	    Mr. Cruz.</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638169058"/>
      </p:ext>
    </p:extLst>
  </p:cSld>
  <p:clrMapOvr>
    <a:masterClrMapping/>
  </p:clrMapOvr>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For nos. 185 – 187</a:t>
            </a:r>
            <a:br>
              <a:rPr lang="en-US" sz="3600" b="1"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They sat down to dinner, and after an excellent meal adjourned to the library. Candide, seeing a copy of Homer in a splendid binding, complimented the noble lord on his good taste.</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That is an author, said he, who was the special delight of great Pangloss, the best philosopher in all Germany.</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He’s no special delight of mine, said Pococurante coldly. I was once made to believe that I took pleasure in reading him; but that constant recital of fights which are all alike, those gods who are always interfering but never decisively, that Helen who is the cause of the war and then scarcely takes any part in the story, that Troy which is </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547050018"/>
      </p:ext>
    </p:extLst>
  </p:cSld>
  <p:clrMapOvr>
    <a:masterClrMapping/>
  </p:clrMapOvr>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a:latin typeface="Arial" panose="020B0604020202020204" pitchFamily="34" charset="0"/>
                <a:cs typeface="Arial" panose="020B0604020202020204" pitchFamily="34" charset="0"/>
              </a:rPr>
              <a:t>a</a:t>
            </a:r>
            <a:r>
              <a:rPr lang="en-US" sz="3600" dirty="0" smtClean="0">
                <a:latin typeface="Arial" panose="020B0604020202020204" pitchFamily="34" charset="0"/>
                <a:cs typeface="Arial" panose="020B0604020202020204" pitchFamily="34" charset="0"/>
              </a:rPr>
              <a:t>lways under siege and never taken – all that bores me to tears. I have sometimes asked scholars if reading it bored them as much as it bores me; everyone who answered frankly told me the book dropped from his hands like lead, but that they had to have it in their libraries as a monument of antiquity, like those old rusty coins which can’t be used in real trade.</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r>
            <a:br>
              <a:rPr lang="en-US" sz="3600" dirty="0">
                <a:latin typeface="Arial" panose="020B0604020202020204" pitchFamily="34" charset="0"/>
                <a:cs typeface="Arial" panose="020B0604020202020204" pitchFamily="34" charset="0"/>
              </a:rPr>
            </a:br>
            <a:r>
              <a:rPr lang="en-US" sz="3600" dirty="0" smtClean="0">
                <a:latin typeface="Arial" panose="020B0604020202020204" pitchFamily="34" charset="0"/>
                <a:cs typeface="Arial" panose="020B0604020202020204" pitchFamily="34" charset="0"/>
              </a:rPr>
              <a:t>Source: Voltaire, Candide, trans. by Robert M. Adams, Norton Critical Edition, 2</a:t>
            </a:r>
            <a:r>
              <a:rPr lang="en-US" sz="3600" baseline="30000" dirty="0" smtClean="0">
                <a:latin typeface="Arial" panose="020B0604020202020204" pitchFamily="34" charset="0"/>
                <a:cs typeface="Arial" panose="020B0604020202020204" pitchFamily="34" charset="0"/>
              </a:rPr>
              <a:t>nd</a:t>
            </a:r>
            <a:r>
              <a:rPr lang="en-US" sz="3600" dirty="0" smtClean="0">
                <a:latin typeface="Arial" panose="020B0604020202020204" pitchFamily="34" charset="0"/>
                <a:cs typeface="Arial" panose="020B0604020202020204" pitchFamily="34" charset="0"/>
              </a:rPr>
              <a:t> ed., New York, W.W. Norton, 1991, pp. 60 – 61.</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575745750"/>
      </p:ext>
    </p:extLst>
  </p:cSld>
  <p:clrMapOvr>
    <a:masterClrMapping/>
  </p:clrMapOvr>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185. What figure of speech is bores me to tears?</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Hyperbole					C. Metaphor</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Simile						D. Personification </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392538599"/>
      </p:ext>
    </p:extLst>
  </p:cSld>
  <p:clrMapOvr>
    <a:masterClrMapping/>
  </p:clrMapOvr>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A. Hyperbole</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103254659"/>
      </p:ext>
    </p:extLst>
  </p:cSld>
  <p:clrMapOvr>
    <a:masterClrMapping/>
  </p:clrMapOvr>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For nos. 185 – 187</a:t>
            </a:r>
            <a:br>
              <a:rPr lang="en-US" sz="3600" b="1"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They sat down to dinner, and after an excellent meal adjourned to the library. Candide, seeing a copy of Homer in a splendid binding, complimented the noble lord on his good taste.</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That is an author, said he, who was the special delight of great Pangloss, the best philosopher in all Germany.</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He’s no special delight of mine, said Pococurante coldly. I was once made to believe that I took pleasure in reading him; but that constant recital of fights which are all alike, those gods who are always interfering but never decisively, that Helen who is the cause of the war and then scarcely takes any part in the story, that Troy which is </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3648031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D. their big</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239203616"/>
      </p:ext>
    </p:extLst>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a:latin typeface="Arial" panose="020B0604020202020204" pitchFamily="34" charset="0"/>
                <a:cs typeface="Arial" panose="020B0604020202020204" pitchFamily="34" charset="0"/>
              </a:rPr>
              <a:t>a</a:t>
            </a:r>
            <a:r>
              <a:rPr lang="en-US" sz="3600" dirty="0" smtClean="0">
                <a:latin typeface="Arial" panose="020B0604020202020204" pitchFamily="34" charset="0"/>
                <a:cs typeface="Arial" panose="020B0604020202020204" pitchFamily="34" charset="0"/>
              </a:rPr>
              <a:t>lways under siege and never taken – all that bores me to tears. I have sometimes asked scholars if reading it bored them as much as it bores me; everyone who answered frankly told me the book dropped from his hands like lead, but that they had to have it in their libraries as a monument of antiquity, like those old rusty coins which can’t be used in real trade.</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r>
            <a:br>
              <a:rPr lang="en-US" sz="3600" dirty="0">
                <a:latin typeface="Arial" panose="020B0604020202020204" pitchFamily="34" charset="0"/>
                <a:cs typeface="Arial" panose="020B0604020202020204" pitchFamily="34" charset="0"/>
              </a:rPr>
            </a:br>
            <a:r>
              <a:rPr lang="en-US" sz="3600" dirty="0" smtClean="0">
                <a:latin typeface="Arial" panose="020B0604020202020204" pitchFamily="34" charset="0"/>
                <a:cs typeface="Arial" panose="020B0604020202020204" pitchFamily="34" charset="0"/>
              </a:rPr>
              <a:t>Source: Voltaire, Candide, trans. by Robert M. Adams, Norton Critical Edition, 2</a:t>
            </a:r>
            <a:r>
              <a:rPr lang="en-US" sz="3600" baseline="30000" dirty="0" smtClean="0">
                <a:latin typeface="Arial" panose="020B0604020202020204" pitchFamily="34" charset="0"/>
                <a:cs typeface="Arial" panose="020B0604020202020204" pitchFamily="34" charset="0"/>
              </a:rPr>
              <a:t>nd</a:t>
            </a:r>
            <a:r>
              <a:rPr lang="en-US" sz="3600" dirty="0" smtClean="0">
                <a:latin typeface="Arial" panose="020B0604020202020204" pitchFamily="34" charset="0"/>
                <a:cs typeface="Arial" panose="020B0604020202020204" pitchFamily="34" charset="0"/>
              </a:rPr>
              <a:t> ed., New York, W.W. Norton, 1991, pp. 60 – 61.</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84399002"/>
      </p:ext>
    </p:extLst>
  </p:cSld>
  <p:clrMapOvr>
    <a:masterClrMapping/>
  </p:clrMapOvr>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186. What figure of speech is the book dropped from his hands like lead?</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Simile						C. Hyperbole</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Metaphor					D. Personification </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584962833"/>
      </p:ext>
    </p:extLst>
  </p:cSld>
  <p:clrMapOvr>
    <a:masterClrMapping/>
  </p:clrMapOvr>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A. Simile</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464640544"/>
      </p:ext>
    </p:extLst>
  </p:cSld>
  <p:clrMapOvr>
    <a:masterClrMapping/>
  </p:clrMapOvr>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For nos. 185 – 187</a:t>
            </a:r>
            <a:br>
              <a:rPr lang="en-US" sz="3600" b="1"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They sat down to dinner, and after an excellent meal adjourned to the library. Candide, seeing a copy of Homer in a splendid binding, complimented the noble lord on his good taste.</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That is an author, said he, who was the special delight of great Pangloss, the best philosopher in all Germany.</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He’s no special delight of mine, said Pococurante coldly. I was once made to believe that I took pleasure in reading him; but that constant recital of fights which are all alike, those gods who are always interfering but never decisively, that Helen who is the cause of the war and then scarcely takes any part in the story, that Troy which is </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59629480"/>
      </p:ext>
    </p:extLst>
  </p:cSld>
  <p:clrMapOvr>
    <a:masterClrMapping/>
  </p:clrMapOvr>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a:latin typeface="Arial" panose="020B0604020202020204" pitchFamily="34" charset="0"/>
                <a:cs typeface="Arial" panose="020B0604020202020204" pitchFamily="34" charset="0"/>
              </a:rPr>
              <a:t>a</a:t>
            </a:r>
            <a:r>
              <a:rPr lang="en-US" sz="3600" dirty="0" smtClean="0">
                <a:latin typeface="Arial" panose="020B0604020202020204" pitchFamily="34" charset="0"/>
                <a:cs typeface="Arial" panose="020B0604020202020204" pitchFamily="34" charset="0"/>
              </a:rPr>
              <a:t>lways under siege and never taken – all that bores me to tears. I have sometimes asked scholars if reading it bored them as much as it bores me; everyone who answered frankly told me the book dropped from his hands like lead, but that they had to have it in their libraries as a monument of antiquity, like those old rusty coins which can’t be used in real trade.</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r>
            <a:br>
              <a:rPr lang="en-US" sz="3600" dirty="0">
                <a:latin typeface="Arial" panose="020B0604020202020204" pitchFamily="34" charset="0"/>
                <a:cs typeface="Arial" panose="020B0604020202020204" pitchFamily="34" charset="0"/>
              </a:rPr>
            </a:br>
            <a:r>
              <a:rPr lang="en-US" sz="3600" dirty="0" smtClean="0">
                <a:latin typeface="Arial" panose="020B0604020202020204" pitchFamily="34" charset="0"/>
                <a:cs typeface="Arial" panose="020B0604020202020204" pitchFamily="34" charset="0"/>
              </a:rPr>
              <a:t>Source: Voltaire, Candide, trans. by Robert M. Adams, Norton Critical Edition, 2</a:t>
            </a:r>
            <a:r>
              <a:rPr lang="en-US" sz="3600" baseline="30000" dirty="0" smtClean="0">
                <a:latin typeface="Arial" panose="020B0604020202020204" pitchFamily="34" charset="0"/>
                <a:cs typeface="Arial" panose="020B0604020202020204" pitchFamily="34" charset="0"/>
              </a:rPr>
              <a:t>nd</a:t>
            </a:r>
            <a:r>
              <a:rPr lang="en-US" sz="3600" dirty="0" smtClean="0">
                <a:latin typeface="Arial" panose="020B0604020202020204" pitchFamily="34" charset="0"/>
                <a:cs typeface="Arial" panose="020B0604020202020204" pitchFamily="34" charset="0"/>
              </a:rPr>
              <a:t> ed., New York, W.W. Norton, 1991, pp. 60 – 61.</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476473085"/>
      </p:ext>
    </p:extLst>
  </p:cSld>
  <p:clrMapOvr>
    <a:masterClrMapping/>
  </p:clrMapOvr>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187. What figure of speech is they had to have it [the book] in their libraries as a monument of antiquity, like those old rusty coins which can’t be used in real trade?</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Metonymy					C. Personification</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Simile						D. Metaphor </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38060456"/>
      </p:ext>
    </p:extLst>
  </p:cSld>
  <p:clrMapOvr>
    <a:masterClrMapping/>
  </p:clrMapOvr>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B. Simile</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738162068"/>
      </p:ext>
    </p:extLst>
  </p:cSld>
  <p:clrMapOvr>
    <a:masterClrMapping/>
  </p:clrMapOvr>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For nos. 188 – 191</a:t>
            </a:r>
            <a:br>
              <a:rPr lang="en-US" sz="3600" b="1"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The field sits breathless in the orangy glow of the evening sun. I stare at the potato – colored earth of the infield, that wide, dun arc, surrounded by plastic grass. As I contemplate the prickly turf, which scorches the thighs and buttocks of a sliding player as if he were being seared by hot steel, it stares back in its uniform ugliness. The seams that send routinely hit ground balls veering at tortuous angles are vivid, gray as scars.</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I remember the ball fields of my childhoods full of soft hummocks and brown – eyed gopher holes.</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I stride down from the stands and walk out to the middle of the field. I touch the stubble that is called grass,</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588614793"/>
      </p:ext>
    </p:extLst>
  </p:cSld>
  <p:clrMapOvr>
    <a:masterClrMapping/>
  </p:clrMapOvr>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a:latin typeface="Arial" panose="020B0604020202020204" pitchFamily="34" charset="0"/>
                <a:cs typeface="Arial" panose="020B0604020202020204" pitchFamily="34" charset="0"/>
              </a:rPr>
              <a:t>t</a:t>
            </a:r>
            <a:r>
              <a:rPr lang="en-US" sz="3600" dirty="0" smtClean="0">
                <a:latin typeface="Arial" panose="020B0604020202020204" pitchFamily="34" charset="0"/>
                <a:cs typeface="Arial" panose="020B0604020202020204" pitchFamily="34" charset="0"/>
              </a:rPr>
              <a:t>ake off my shoes, but find it is like walking on a row of toothbrushes. It was an evil day when they stripped the sod from this ballpark, cut it into yard – wide swatches, rolled it, memories and all, into great green – and – black cinnamon roll shapes, trucked it away. Nature temporarily defeated. But Nature is patient.</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r>
            <a:br>
              <a:rPr lang="en-US" sz="3600" dirty="0">
                <a:latin typeface="Arial" panose="020B0604020202020204" pitchFamily="34" charset="0"/>
                <a:cs typeface="Arial" panose="020B0604020202020204" pitchFamily="34" charset="0"/>
              </a:rPr>
            </a:br>
            <a:r>
              <a:rPr lang="en-US" sz="3600" dirty="0" smtClean="0">
                <a:latin typeface="Arial" panose="020B0604020202020204" pitchFamily="34" charset="0"/>
                <a:cs typeface="Arial" panose="020B0604020202020204" pitchFamily="34" charset="0"/>
              </a:rPr>
              <a:t>Source: W. P. Kinsella, “The Thrill of the Grass,” in The Norton Book of Sports, George Plimpton, ed., New York, W.W. Norton, 1992, p. 123</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041019442"/>
      </p:ext>
    </p:extLst>
  </p:cSld>
  <p:clrMapOvr>
    <a:masterClrMapping/>
  </p:clrMapOvr>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188. What figure of speech is The field sits breathless?</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Simile						C. Personification</a:t>
            </a:r>
            <a:br>
              <a:rPr lang="en-US" sz="3600" dirty="0" smtClean="0">
                <a:latin typeface="Arial" panose="020B0604020202020204" pitchFamily="34" charset="0"/>
                <a:cs typeface="Arial" panose="020B0604020202020204" pitchFamily="34" charset="0"/>
              </a:rPr>
            </a:br>
            <a:r>
              <a:rPr lang="en-US" sz="3600" dirty="0" smtClean="0">
                <a:latin typeface="Arial" panose="020B0604020202020204" pitchFamily="34" charset="0"/>
                <a:cs typeface="Arial" panose="020B0604020202020204" pitchFamily="34" charset="0"/>
              </a:rPr>
              <a:t>	B. Metaphor					D. Hyperbole </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2378206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2. Identify the error:</a:t>
            </a:r>
            <a:br>
              <a:rPr lang="en-US" sz="3600" dirty="0" smtClean="0">
                <a:latin typeface="Arial" panose="020B0604020202020204" pitchFamily="34" charset="0"/>
                <a:cs typeface="Arial" panose="020B0604020202020204" pitchFamily="34" charset="0"/>
              </a:rPr>
            </a:br>
            <a:r>
              <a:rPr lang="en-US" sz="3600" dirty="0" smtClean="0">
                <a:latin typeface="Arial" panose="020B0604020202020204" pitchFamily="34" charset="0"/>
                <a:cs typeface="Arial" panose="020B0604020202020204" pitchFamily="34" charset="0"/>
              </a:rPr>
              <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As he nears the end of his address, he stressed his hopes for a more peaceful world that filled everyone’s heart.</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he nears</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he stressed</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C. more peaceful world</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D. that filled everyone’s</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E. No Error </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29972522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20. Identify the error:</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Submit all finish themes tomorrow.</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Submit</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finish</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C. themes</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D. tomorrow</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E. No Error</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4089201055"/>
      </p:ext>
    </p:extLst>
  </p:cSld>
  <p:clrMapOvr>
    <a:masterClrMapping/>
  </p:clrMapOvr>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C. Personification</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268110805"/>
      </p:ext>
    </p:extLst>
  </p:cSld>
  <p:clrMapOvr>
    <a:masterClrMapping/>
  </p:clrMapOvr>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For nos. 188 – 191</a:t>
            </a:r>
            <a:br>
              <a:rPr lang="en-US" sz="3600" b="1"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The field sits breathless in the orangy glow of the evening sun. I stare at the potato – colored earth of the infield, that wide, dun arc, surrounded by plastic grass. As I contemplate the prickly turf, which scorches the thighs and buttocks of a sliding player as if he were being seared by hot steel, it stares back in its uniform ugliness. The seams that send routinely hit ground balls veering at tortuous angles are vivid, gray as scars.</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I remember the ball fields of my childhoods full of soft hummocks and brown – eyed gopher holes.</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I stride down from the stands and walk out to the middle of the field. I touch the stubble that is called grass,</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842352313"/>
      </p:ext>
    </p:extLst>
  </p:cSld>
  <p:clrMapOvr>
    <a:masterClrMapping/>
  </p:clrMapOvr>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a:latin typeface="Arial" panose="020B0604020202020204" pitchFamily="34" charset="0"/>
                <a:cs typeface="Arial" panose="020B0604020202020204" pitchFamily="34" charset="0"/>
              </a:rPr>
              <a:t>t</a:t>
            </a:r>
            <a:r>
              <a:rPr lang="en-US" sz="3600" dirty="0" smtClean="0">
                <a:latin typeface="Arial" panose="020B0604020202020204" pitchFamily="34" charset="0"/>
                <a:cs typeface="Arial" panose="020B0604020202020204" pitchFamily="34" charset="0"/>
              </a:rPr>
              <a:t>ake off my shoes, but find it is like walking on a row of toothbrushes. It was an evil day when they stripped the sod from this ballpark, cut it into yard – wide swatches, rolled it, memories and all, into great green – and – black cinnamon roll shapes, trucked it away. Nature temporarily defeated. But Nature is patient.</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r>
            <a:br>
              <a:rPr lang="en-US" sz="3600" dirty="0">
                <a:latin typeface="Arial" panose="020B0604020202020204" pitchFamily="34" charset="0"/>
                <a:cs typeface="Arial" panose="020B0604020202020204" pitchFamily="34" charset="0"/>
              </a:rPr>
            </a:br>
            <a:r>
              <a:rPr lang="en-US" sz="3600" dirty="0" smtClean="0">
                <a:latin typeface="Arial" panose="020B0604020202020204" pitchFamily="34" charset="0"/>
                <a:cs typeface="Arial" panose="020B0604020202020204" pitchFamily="34" charset="0"/>
              </a:rPr>
              <a:t>Source: W. P. Kinsella, “The Thrill of the Grass,” in The Norton Book of Sports, George Plimpton, ed., New York, W.W. Norton, 1992, p. 123</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110774288"/>
      </p:ext>
    </p:extLst>
  </p:cSld>
  <p:clrMapOvr>
    <a:masterClrMapping/>
  </p:clrMapOvr>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189. What figure of speech is … which scorches the thighs and buttocks of a sliding player as if he were being seared by hot steel?</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Metaphor					C. Personification</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Simile						D. Hyperbole</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4025792281"/>
      </p:ext>
    </p:extLst>
  </p:cSld>
  <p:clrMapOvr>
    <a:masterClrMapping/>
  </p:clrMapOvr>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B. Simile</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366926027"/>
      </p:ext>
    </p:extLst>
  </p:cSld>
  <p:clrMapOvr>
    <a:masterClrMapping/>
  </p:clrMapOvr>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For nos. 188 – 191</a:t>
            </a:r>
            <a:br>
              <a:rPr lang="en-US" sz="3600" b="1"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The field sits breathless in the orangy glow of the evening sun. I stare at the potato – colored earth of the infield, that wide, dun arc, surrounded by plastic grass. As I contemplate the prickly turf, which scorches the thighs and buttocks of a sliding player as if he were being seared by hot steel, it stares back in its uniform ugliness. The seams that send routinely hit ground balls veering at tortuous angles are vivid, gray as scars.</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I remember the ball fields of my childhoods full of soft hummocks and brown – eyed gopher holes.</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I stride down from the stands and walk out to the middle of the field. I touch the stubble that is called grass,</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242764786"/>
      </p:ext>
    </p:extLst>
  </p:cSld>
  <p:clrMapOvr>
    <a:masterClrMapping/>
  </p:clrMapOvr>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a:latin typeface="Arial" panose="020B0604020202020204" pitchFamily="34" charset="0"/>
                <a:cs typeface="Arial" panose="020B0604020202020204" pitchFamily="34" charset="0"/>
              </a:rPr>
              <a:t>t</a:t>
            </a:r>
            <a:r>
              <a:rPr lang="en-US" sz="3600" dirty="0" smtClean="0">
                <a:latin typeface="Arial" panose="020B0604020202020204" pitchFamily="34" charset="0"/>
                <a:cs typeface="Arial" panose="020B0604020202020204" pitchFamily="34" charset="0"/>
              </a:rPr>
              <a:t>ake off my shoes, but find it is like walking on a row of toothbrushes. It was an evil day when they stripped the sod from this ballpark, cut it into yard – wide swatches, rolled it, memories and all, into great green – and – black cinnamon roll shapes, trucked it away. Nature temporarily defeated. But Nature is patient.</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r>
            <a:br>
              <a:rPr lang="en-US" sz="3600" dirty="0">
                <a:latin typeface="Arial" panose="020B0604020202020204" pitchFamily="34" charset="0"/>
                <a:cs typeface="Arial" panose="020B0604020202020204" pitchFamily="34" charset="0"/>
              </a:rPr>
            </a:br>
            <a:r>
              <a:rPr lang="en-US" sz="3600" dirty="0" smtClean="0">
                <a:latin typeface="Arial" panose="020B0604020202020204" pitchFamily="34" charset="0"/>
                <a:cs typeface="Arial" panose="020B0604020202020204" pitchFamily="34" charset="0"/>
              </a:rPr>
              <a:t>Source: W. P. Kinsella, “The Thrill of the Grass,” in The Norton Book of Sports, George Plimpton, ed., New York, W.W. Norton, 1992, p. 123</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787851278"/>
      </p:ext>
    </p:extLst>
  </p:cSld>
  <p:clrMapOvr>
    <a:masterClrMapping/>
  </p:clrMapOvr>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190. What figure of speech is I touch the stubble that is called grass, take off my shoes, but find it is like walking on a row of toothbrushes?</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Hyperbole					C. Simile</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Metonymy					D. Metaphor		</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638401388"/>
      </p:ext>
    </p:extLst>
  </p:cSld>
  <p:clrMapOvr>
    <a:masterClrMapping/>
  </p:clrMapOvr>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C. Simile</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676627532"/>
      </p:ext>
    </p:extLst>
  </p:cSld>
  <p:clrMapOvr>
    <a:masterClrMapping/>
  </p:clrMapOvr>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For nos. 188 – 191</a:t>
            </a:r>
            <a:br>
              <a:rPr lang="en-US" sz="3600" b="1"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The field sits breathless in the orangy glow of the evening sun. I stare at the potato – colored earth of the infield, that wide, dun arc, surrounded by plastic grass. As I contemplate the prickly turf, which scorches the thighs and buttocks of a sliding player as if he were being seared by hot steel, it stares back in its uniform ugliness. The seams that send routinely hit ground balls veering at tortuous angles are vivid, gray as scars.</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I remember the ball fields of my childhoods full of soft hummocks and brown – eyed gopher holes.</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I stride down from the stands and walk out to the middle of the field. I touch the stubble that is called grass,</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03474978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finish</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397459499"/>
      </p:ext>
    </p:extLst>
  </p:cSld>
  <p:clrMapOvr>
    <a:masterClrMapping/>
  </p:clrMapOvr>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a:latin typeface="Arial" panose="020B0604020202020204" pitchFamily="34" charset="0"/>
                <a:cs typeface="Arial" panose="020B0604020202020204" pitchFamily="34" charset="0"/>
              </a:rPr>
              <a:t>t</a:t>
            </a:r>
            <a:r>
              <a:rPr lang="en-US" sz="3600" dirty="0" smtClean="0">
                <a:latin typeface="Arial" panose="020B0604020202020204" pitchFamily="34" charset="0"/>
                <a:cs typeface="Arial" panose="020B0604020202020204" pitchFamily="34" charset="0"/>
              </a:rPr>
              <a:t>ake off my shoes, but find it is like walking on a row of toothbrushes. It was an evil day when they stripped the sod from this ballpark, cut it into yard – wide swatches, rolled it, memories and all, into great green – and – black cinnamon roll shapes, trucked it away. Nature temporarily defeated. But Nature is patient.</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r>
            <a:br>
              <a:rPr lang="en-US" sz="3600" dirty="0">
                <a:latin typeface="Arial" panose="020B0604020202020204" pitchFamily="34" charset="0"/>
                <a:cs typeface="Arial" panose="020B0604020202020204" pitchFamily="34" charset="0"/>
              </a:rPr>
            </a:br>
            <a:r>
              <a:rPr lang="en-US" sz="3600" dirty="0" smtClean="0">
                <a:latin typeface="Arial" panose="020B0604020202020204" pitchFamily="34" charset="0"/>
                <a:cs typeface="Arial" panose="020B0604020202020204" pitchFamily="34" charset="0"/>
              </a:rPr>
              <a:t>Source: W. P. Kinsella, “The Thrill of the Grass,” in The Norton Book of Sports, George Plimpton, ed., New York, W.W. Norton, 1992, p. 123</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234978842"/>
      </p:ext>
    </p:extLst>
  </p:cSld>
  <p:clrMapOvr>
    <a:masterClrMapping/>
  </p:clrMapOvr>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191. What figure of speech is But Nature is patient?</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Personification				C. Simile</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Metaphor					D. Hyperbole</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872726947"/>
      </p:ext>
    </p:extLst>
  </p:cSld>
  <p:clrMapOvr>
    <a:masterClrMapping/>
  </p:clrMapOvr>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A. Personification</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728162349"/>
      </p:ext>
    </p:extLst>
  </p:cSld>
  <p:clrMapOvr>
    <a:masterClrMapping/>
  </p:clrMapOvr>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For nos. 192 – 194.</a:t>
            </a:r>
            <a:br>
              <a:rPr lang="en-US" sz="3600" b="1" dirty="0" smtClean="0">
                <a:latin typeface="Arial" panose="020B0604020202020204" pitchFamily="34" charset="0"/>
                <a:cs typeface="Arial" panose="020B0604020202020204" pitchFamily="34" charset="0"/>
              </a:rPr>
            </a:br>
            <a:r>
              <a:rPr lang="en-US" sz="3600" dirty="0" smtClean="0">
                <a:latin typeface="Arial" panose="020B0604020202020204" pitchFamily="34" charset="0"/>
                <a:cs typeface="Arial" panose="020B0604020202020204" pitchFamily="34" charset="0"/>
              </a:rPr>
              <a:t>	It is important to remember that, in strictness, there is no such thing as an uneducated man. Take an extreme case. Suppose that an adult man, in the full vigor of his faculties, could be suddenly placed in the world, as Adam is said to have been, and then left to do as he best might. How long would he be left uneducated? Not five minutes. Nature would begin to teach him, through the eye, the ear, the touch, the properties of objects. Pain and pleasure would be at his elbow telling him to do this and avoid that; and by slow degrees the man would receive an education, which, if narrow, would be thorough, real, and adequate to his circumstances, though there would be no extras and </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683864356"/>
      </p:ext>
    </p:extLst>
  </p:cSld>
  <p:clrMapOvr>
    <a:masterClrMapping/>
  </p:clrMapOvr>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a:latin typeface="Arial" panose="020B0604020202020204" pitchFamily="34" charset="0"/>
                <a:cs typeface="Arial" panose="020B0604020202020204" pitchFamily="34" charset="0"/>
              </a:rPr>
              <a:t>v</a:t>
            </a:r>
            <a:r>
              <a:rPr lang="en-US" sz="3600" dirty="0" smtClean="0">
                <a:latin typeface="Arial" panose="020B0604020202020204" pitchFamily="34" charset="0"/>
                <a:cs typeface="Arial" panose="020B0604020202020204" pitchFamily="34" charset="0"/>
              </a:rPr>
              <a:t>ery few accomplishments.</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That man, I think, has had a liberal education, who has been so trained in youth that his body is the ready servant of his will, and does with ease and pleasure all the work that, as a mechanism, it is capable of; whose intellect is a clear, cold, logic engine, with all its parts of equal strength, and in smooth working order; ready, like a steam engine, to be turned to any kind of work, and spin the gossamers as well as forge the anchors of the mind; whose mind is stored with a knowledge of the great and fundamental truths of Nature and of the laws of her operations; one who, no stunted ascetic, is full of life and fire, but whose passions are trained to come to heel by a vigorous will, the </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549996777"/>
      </p:ext>
    </p:extLst>
  </p:cSld>
  <p:clrMapOvr>
    <a:masterClrMapping/>
  </p:clrMapOvr>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servant of a tender conscience; who has learned to love all beauty, whether of Nature or of art, to hate all vileness, and to respect others as himself.</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r>
            <a:br>
              <a:rPr lang="en-US" sz="3600" dirty="0">
                <a:latin typeface="Arial" panose="020B0604020202020204" pitchFamily="34" charset="0"/>
                <a:cs typeface="Arial" panose="020B0604020202020204" pitchFamily="34" charset="0"/>
              </a:rPr>
            </a:br>
            <a:r>
              <a:rPr lang="en-US" sz="3600" dirty="0" smtClean="0">
                <a:latin typeface="Arial" panose="020B0604020202020204" pitchFamily="34" charset="0"/>
                <a:cs typeface="Arial" panose="020B0604020202020204" pitchFamily="34" charset="0"/>
              </a:rPr>
              <a:t>Source: Thomas Henry Huxley, “A Liberal Education,” speech delivered at South London Working Men’s College, London, 1868. </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979220183"/>
      </p:ext>
    </p:extLst>
  </p:cSld>
  <p:clrMapOvr>
    <a:masterClrMapping/>
  </p:clrMapOvr>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192. What figure of speech is Pain and pleasure would be at this elbow telling him to do this and avoid that …?</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Hyperbole					C. Metaphor</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Simile						D. Personification</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044064054"/>
      </p:ext>
    </p:extLst>
  </p:cSld>
  <p:clrMapOvr>
    <a:masterClrMapping/>
  </p:clrMapOvr>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D. Personification</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907253922"/>
      </p:ext>
    </p:extLst>
  </p:cSld>
  <p:clrMapOvr>
    <a:masterClrMapping/>
  </p:clrMapOvr>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For nos. 192 – 194.</a:t>
            </a:r>
            <a:br>
              <a:rPr lang="en-US" sz="3600" b="1" dirty="0" smtClean="0">
                <a:latin typeface="Arial" panose="020B0604020202020204" pitchFamily="34" charset="0"/>
                <a:cs typeface="Arial" panose="020B0604020202020204" pitchFamily="34" charset="0"/>
              </a:rPr>
            </a:br>
            <a:r>
              <a:rPr lang="en-US" sz="3600" dirty="0" smtClean="0">
                <a:latin typeface="Arial" panose="020B0604020202020204" pitchFamily="34" charset="0"/>
                <a:cs typeface="Arial" panose="020B0604020202020204" pitchFamily="34" charset="0"/>
              </a:rPr>
              <a:t>	It is important to remember that, in strictness, there is no such thing as an uneducated man. Take an extreme case. Suppose that an adult man, in the full vigor of his faculties, could be suddenly placed in the world, as Adam is said to have been, and then left to do as he best might. How long would he be left uneducated? Not five minutes. Nature would begin to teach him, through the eye, the ear, the touch, the properties of objects. Pain and pleasure would be at his elbow telling him to do this and avoid that; and by slow degrees the man would receive an education, which, if narrow, would be thorough, real, and adequate to his circumstances, though there would be no extras and </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135681945"/>
      </p:ext>
    </p:extLst>
  </p:cSld>
  <p:clrMapOvr>
    <a:masterClrMapping/>
  </p:clrMapOvr>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a:latin typeface="Arial" panose="020B0604020202020204" pitchFamily="34" charset="0"/>
                <a:cs typeface="Arial" panose="020B0604020202020204" pitchFamily="34" charset="0"/>
              </a:rPr>
              <a:t>v</a:t>
            </a:r>
            <a:r>
              <a:rPr lang="en-US" sz="3600" dirty="0" smtClean="0">
                <a:latin typeface="Arial" panose="020B0604020202020204" pitchFamily="34" charset="0"/>
                <a:cs typeface="Arial" panose="020B0604020202020204" pitchFamily="34" charset="0"/>
              </a:rPr>
              <a:t>ery few accomplishments.</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That man, I think, has had a liberal education, who has been so trained in youth that his body is the ready servant of his will, and does with ease and pleasure all the work that, as a mechanism, it is capable of; whose intellect is a clear, cold, logic engine, with all its parts of equal strength, and in smooth working order; ready, like a steam engine, to be turned to any kind of work, and spin the gossamers as well as forge the anchors of the mind; whose mind is stored with a knowledge of the great and fundamental truths of Nature and of the laws of her operations; one who, no stunted ascetic, is full of life and fire, but whose passions are trained to come to heel by a vigorous will, the </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36477757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21. Identify the error:</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The movie is based from a novel written by Tolstoy.</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is based</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from</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C. written</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D. by</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E. No Error</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965685971"/>
      </p:ext>
    </p:extLst>
  </p:cSld>
  <p:clrMapOvr>
    <a:masterClrMapping/>
  </p:clrMapOvr>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servant of a tender conscience; who has learned to love all beauty, whether of Nature or of art, to hate all vileness, and to respect others as himself.</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r>
            <a:br>
              <a:rPr lang="en-US" sz="3600" dirty="0">
                <a:latin typeface="Arial" panose="020B0604020202020204" pitchFamily="34" charset="0"/>
                <a:cs typeface="Arial" panose="020B0604020202020204" pitchFamily="34" charset="0"/>
              </a:rPr>
            </a:br>
            <a:r>
              <a:rPr lang="en-US" sz="3600" dirty="0" smtClean="0">
                <a:latin typeface="Arial" panose="020B0604020202020204" pitchFamily="34" charset="0"/>
                <a:cs typeface="Arial" panose="020B0604020202020204" pitchFamily="34" charset="0"/>
              </a:rPr>
              <a:t>Source: Thomas Henry Huxley, “A Liberal Education,” speech delivered at South London Working Men’s College, London, 1868. </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270106947"/>
      </p:ext>
    </p:extLst>
  </p:cSld>
  <p:clrMapOvr>
    <a:masterClrMapping/>
  </p:clrMapOvr>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193. What figure of speech is … his body is the ready servant of his will?</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Metaphor					C. Personification</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Simile						D. Hyperbole</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223333728"/>
      </p:ext>
    </p:extLst>
  </p:cSld>
  <p:clrMapOvr>
    <a:masterClrMapping/>
  </p:clrMapOvr>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A. Metaphor</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502062555"/>
      </p:ext>
    </p:extLst>
  </p:cSld>
  <p:clrMapOvr>
    <a:masterClrMapping/>
  </p:clrMapOvr>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For nos. 192 – 194.</a:t>
            </a:r>
            <a:br>
              <a:rPr lang="en-US" sz="3600" b="1" dirty="0" smtClean="0">
                <a:latin typeface="Arial" panose="020B0604020202020204" pitchFamily="34" charset="0"/>
                <a:cs typeface="Arial" panose="020B0604020202020204" pitchFamily="34" charset="0"/>
              </a:rPr>
            </a:br>
            <a:r>
              <a:rPr lang="en-US" sz="3600" dirty="0" smtClean="0">
                <a:latin typeface="Arial" panose="020B0604020202020204" pitchFamily="34" charset="0"/>
                <a:cs typeface="Arial" panose="020B0604020202020204" pitchFamily="34" charset="0"/>
              </a:rPr>
              <a:t>	It is important to remember that, in strictness, there is no such thing as an uneducated man. Take an extreme case. Suppose that an adult man, in the full vigor of his faculties, could be suddenly placed in the world, as Adam is said to have been, and then left to do as he best might. How long would he be left uneducated? Not five minutes. Nature would begin to teach him, through the eye, the ear, the touch, the properties of objects. Pain and pleasure would be at his elbow telling him to do this and avoid that; and by slow degrees the man would receive an education, which, if narrow, would be thorough, real, and adequate to his circumstances, though there would be no extras and </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4156866925"/>
      </p:ext>
    </p:extLst>
  </p:cSld>
  <p:clrMapOvr>
    <a:masterClrMapping/>
  </p:clrMapOvr>
  <p:timing>
    <p:tnLst>
      <p:par>
        <p:cTn id="1" dur="indefinite" restart="never" nodeType="tmRoot"/>
      </p:par>
    </p:tnLst>
  </p:timing>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a:latin typeface="Arial" panose="020B0604020202020204" pitchFamily="34" charset="0"/>
                <a:cs typeface="Arial" panose="020B0604020202020204" pitchFamily="34" charset="0"/>
              </a:rPr>
              <a:t>v</a:t>
            </a:r>
            <a:r>
              <a:rPr lang="en-US" sz="3600" dirty="0" smtClean="0">
                <a:latin typeface="Arial" panose="020B0604020202020204" pitchFamily="34" charset="0"/>
                <a:cs typeface="Arial" panose="020B0604020202020204" pitchFamily="34" charset="0"/>
              </a:rPr>
              <a:t>ery few accomplishments.</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That man, I think, has had a liberal education, who has been so trained in youth that his body is the ready servant of his will, and does with ease and pleasure all the work that, as a mechanism, it is capable of; whose intellect is a clear, cold, logic engine, with all its parts of equal strength, and in smooth working order; ready, like a steam engine, to be turned to any kind of work, and spin the gossamers as well as forge the anchors of the mind; whose mind is stored with a knowledge of the great and fundamental truths of Nature and of the laws of her operations; one who, no stunted ascetic, is full of life and fire, but whose passions are trained to come to heel by a vigorous will, the </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141919377"/>
      </p:ext>
    </p:extLst>
  </p:cSld>
  <p:clrMapOvr>
    <a:masterClrMapping/>
  </p:clrMapOvr>
  <p:timing>
    <p:tnLst>
      <p:par>
        <p:cTn id="1" dur="indefinite" restart="never" nodeType="tmRoot"/>
      </p:par>
    </p:tnLst>
  </p:timing>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servant of a tender conscience; who has learned to love all beauty, whether of Nature or of art, to hate all vileness, and to respect others as himself.</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r>
            <a:br>
              <a:rPr lang="en-US" sz="3600" dirty="0">
                <a:latin typeface="Arial" panose="020B0604020202020204" pitchFamily="34" charset="0"/>
                <a:cs typeface="Arial" panose="020B0604020202020204" pitchFamily="34" charset="0"/>
              </a:rPr>
            </a:br>
            <a:r>
              <a:rPr lang="en-US" sz="3600" dirty="0" smtClean="0">
                <a:latin typeface="Arial" panose="020B0604020202020204" pitchFamily="34" charset="0"/>
                <a:cs typeface="Arial" panose="020B0604020202020204" pitchFamily="34" charset="0"/>
              </a:rPr>
              <a:t>Source: Thomas Henry Huxley, “A Liberal Education,” speech delivered at South London Working Men’s College, London, 1868. </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4192570045"/>
      </p:ext>
    </p:extLst>
  </p:cSld>
  <p:clrMapOvr>
    <a:masterClrMapping/>
  </p:clrMapOvr>
  <p:timing>
    <p:tnLst>
      <p:par>
        <p:cTn id="1" dur="indefinite" restart="never" nodeType="tmRoot"/>
      </p:par>
    </p:tnLst>
  </p:timing>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194. What figure of speech is … whose intellect is a clear, cold, logic engine, with all its parts of equal strength, and in smooth working order?</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Hyperbole					C. Metaphor</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Simile						D. Metonymy </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487055728"/>
      </p:ext>
    </p:extLst>
  </p:cSld>
  <p:clrMapOvr>
    <a:masterClrMapping/>
  </p:clrMapOvr>
  <p:timing>
    <p:tnLst>
      <p:par>
        <p:cTn id="1" dur="indefinite" restart="never" nodeType="tmRoot"/>
      </p:par>
    </p:tnLst>
  </p:timing>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C. Metaphor</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13985379"/>
      </p:ext>
    </p:extLst>
  </p:cSld>
  <p:clrMapOvr>
    <a:masterClrMapping/>
  </p:clrMapOvr>
  <p:timing>
    <p:tnLst>
      <p:par>
        <p:cTn id="1" dur="indefinite" restart="never" nodeType="tmRoot"/>
      </p:par>
    </p:tnLst>
  </p:timing>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For nos. 195 – 196</a:t>
            </a:r>
            <a:br>
              <a:rPr lang="en-US" sz="3600" b="1"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“Well, I gotta go. Come over at four,” said Sharon, leaving Rosie off at the boardwalk.</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“Okay. See ya.” She watched Sharon walk away. There was over five dollars in the pocket of her voluminous shorts, and nearly an hour and a half to kill. And she couldn’t go home.</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Rosie was lonelier than anyone had ever been before, except for Typhoid Mary. Everything felt wrong, like a creepy dream, and she was afraid she was going to die: Rosie was stoned with fear.</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She bought a package of bubble gum at the five and dime, where she saw herself in a full – length mirror: ugly,</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536495596"/>
      </p:ext>
    </p:extLst>
  </p:cSld>
  <p:clrMapOvr>
    <a:masterClrMapping/>
  </p:clrMapOvr>
  <p:timing>
    <p:tnLst>
      <p:par>
        <p:cTn id="1" dur="indefinite" restart="never" nodeType="tmRoot"/>
      </p:par>
    </p:tnLst>
  </p:timing>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a:latin typeface="Arial" panose="020B0604020202020204" pitchFamily="34" charset="0"/>
                <a:cs typeface="Arial" panose="020B0604020202020204" pitchFamily="34" charset="0"/>
              </a:rPr>
              <a:t>s</a:t>
            </a:r>
            <a:r>
              <a:rPr lang="en-US" sz="3600" dirty="0" smtClean="0">
                <a:latin typeface="Arial" panose="020B0604020202020204" pitchFamily="34" charset="0"/>
                <a:cs typeface="Arial" panose="020B0604020202020204" pitchFamily="34" charset="0"/>
              </a:rPr>
              <a:t>kinny, evil. Her eyebrows looked like caterpillars. Her heavy black curls and her eyes were devilish, like that lady with snakes for hair, whose face turned you to stone. Don’t look! Turn away! But for a moment, she didn’t move a muscle.</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r>
            <a:br>
              <a:rPr lang="en-US" sz="3600" dirty="0">
                <a:latin typeface="Arial" panose="020B0604020202020204" pitchFamily="34" charset="0"/>
                <a:cs typeface="Arial" panose="020B0604020202020204" pitchFamily="34" charset="0"/>
              </a:rPr>
            </a:br>
            <a:r>
              <a:rPr lang="en-US" sz="3600" dirty="0" smtClean="0">
                <a:latin typeface="Arial" panose="020B0604020202020204" pitchFamily="34" charset="0"/>
                <a:cs typeface="Arial" panose="020B0604020202020204" pitchFamily="34" charset="0"/>
              </a:rPr>
              <a:t>Source: Anne Lamott, Rosie, New York, Penguin Books, 1997, p. 189</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56991128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from</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804554728"/>
      </p:ext>
    </p:extLst>
  </p:cSld>
  <p:clrMapOvr>
    <a:masterClrMapping/>
  </p:clrMapOvr>
  <p:timing>
    <p:tnLst>
      <p:par>
        <p:cTn id="1" dur="indefinite" restart="never" nodeType="tmRoot"/>
      </p:par>
    </p:tnLst>
  </p:timing>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195. What figure of speech is Rosie was lonelier than anyone had ever been before, except for Typhoid Mary?</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Simile						C. Personification</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Metaphor					D. Hyperbole </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529902547"/>
      </p:ext>
    </p:extLst>
  </p:cSld>
  <p:clrMapOvr>
    <a:masterClrMapping/>
  </p:clrMapOvr>
  <p:timing>
    <p:tnLst>
      <p:par>
        <p:cTn id="1" dur="indefinite" restart="never" nodeType="tmRoot"/>
      </p:par>
    </p:tnLst>
  </p:timing>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D. Hyperbole</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4034001597"/>
      </p:ext>
    </p:extLst>
  </p:cSld>
  <p:clrMapOvr>
    <a:masterClrMapping/>
  </p:clrMapOvr>
  <p:timing>
    <p:tnLst>
      <p:par>
        <p:cTn id="1" dur="indefinite" restart="never" nodeType="tmRoot"/>
      </p:par>
    </p:tnLst>
  </p:timing>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For nos. 195 – 196</a:t>
            </a:r>
            <a:br>
              <a:rPr lang="en-US" sz="3600" b="1"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“Well, I gotta go. Come over at four,” said Sharon, leaving Rosie off at the boardwalk.</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“Okay. See ya.” She watched Sharon walk away. There was over five dollars in the pocket of her voluminous shorts, and nearly an hour and a half to kill. And she couldn’t go home.</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Rosie was lonelier than anyone had ever been before, except for Typhoid Mary. Everything felt wrong, like a creepy dream, and she was afraid she was going to die: Rosie was stoned with fear.</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She bought a package of bubble gum at the five and dime, where she saw herself in a full – length mirror: ugly,</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867868003"/>
      </p:ext>
    </p:extLst>
  </p:cSld>
  <p:clrMapOvr>
    <a:masterClrMapping/>
  </p:clrMapOvr>
  <p:timing>
    <p:tnLst>
      <p:par>
        <p:cTn id="1" dur="indefinite" restart="never" nodeType="tmRoot"/>
      </p:par>
    </p:tnLst>
  </p:timing>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a:latin typeface="Arial" panose="020B0604020202020204" pitchFamily="34" charset="0"/>
                <a:cs typeface="Arial" panose="020B0604020202020204" pitchFamily="34" charset="0"/>
              </a:rPr>
              <a:t>s</a:t>
            </a:r>
            <a:r>
              <a:rPr lang="en-US" sz="3600" dirty="0" smtClean="0">
                <a:latin typeface="Arial" panose="020B0604020202020204" pitchFamily="34" charset="0"/>
                <a:cs typeface="Arial" panose="020B0604020202020204" pitchFamily="34" charset="0"/>
              </a:rPr>
              <a:t>kinny, evil. Her eyebrows looked like caterpillars. Her heavy black curls and her eyes were devilish, like that lady with snakes for hair, whose face turned you to stone. Don’t look! Turn away! But for a moment, she didn’t move a muscle.</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r>
            <a:br>
              <a:rPr lang="en-US" sz="3600" dirty="0">
                <a:latin typeface="Arial" panose="020B0604020202020204" pitchFamily="34" charset="0"/>
                <a:cs typeface="Arial" panose="020B0604020202020204" pitchFamily="34" charset="0"/>
              </a:rPr>
            </a:br>
            <a:r>
              <a:rPr lang="en-US" sz="3600" dirty="0" smtClean="0">
                <a:latin typeface="Arial" panose="020B0604020202020204" pitchFamily="34" charset="0"/>
                <a:cs typeface="Arial" panose="020B0604020202020204" pitchFamily="34" charset="0"/>
              </a:rPr>
              <a:t>Source: Anne Lamott, Rosie, New York, Penguin Books, 1997, p. 189</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776563031"/>
      </p:ext>
    </p:extLst>
  </p:cSld>
  <p:clrMapOvr>
    <a:masterClrMapping/>
  </p:clrMapOvr>
  <p:timing>
    <p:tnLst>
      <p:par>
        <p:cTn id="1" dur="indefinite" restart="never" nodeType="tmRoot"/>
      </p:par>
    </p:tnLst>
  </p:timing>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196. What figure of speech is Her eyebrows looked like caterpillars?</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Personification				C. Hyperbole</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Simile						D. Metaphor </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698208477"/>
      </p:ext>
    </p:extLst>
  </p:cSld>
  <p:clrMapOvr>
    <a:masterClrMapping/>
  </p:clrMapOvr>
  <p:timing>
    <p:tnLst>
      <p:par>
        <p:cTn id="1" dur="indefinite" restart="never" nodeType="tmRoot"/>
      </p:par>
    </p:tnLst>
  </p:timing>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B. Simile</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369690787"/>
      </p:ext>
    </p:extLst>
  </p:cSld>
  <p:clrMapOvr>
    <a:masterClrMapping/>
  </p:clrMapOvr>
  <p:timing>
    <p:tnLst>
      <p:par>
        <p:cTn id="1" dur="indefinite" restart="never" nodeType="tmRoot"/>
      </p:par>
    </p:tnLst>
  </p:timing>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For nos. 197 – 199.</a:t>
            </a:r>
            <a:r>
              <a:rPr lang="en-US" sz="3600" b="1" dirty="0">
                <a:latin typeface="Arial" panose="020B0604020202020204" pitchFamily="34" charset="0"/>
                <a:cs typeface="Arial" panose="020B0604020202020204" pitchFamily="34" charset="0"/>
              </a:rPr>
              <a:t/>
            </a:r>
            <a:br>
              <a:rPr lang="en-US" sz="3600" b="1" dirty="0">
                <a:latin typeface="Arial" panose="020B0604020202020204" pitchFamily="34" charset="0"/>
                <a:cs typeface="Arial" panose="020B0604020202020204" pitchFamily="34" charset="0"/>
              </a:rPr>
            </a:br>
            <a:r>
              <a:rPr lang="en-US" sz="3600" dirty="0" smtClean="0">
                <a:latin typeface="Arial" panose="020B0604020202020204" pitchFamily="34" charset="0"/>
                <a:cs typeface="Arial" panose="020B0604020202020204" pitchFamily="34" charset="0"/>
              </a:rPr>
              <a:t>	I never thought I’d hear the words heroin and chic mentioned in the same sentence. But lately the two have been paired, in movies and other pop culture. This shakes me to my very soul, as I recall the private hell that heroin brought to my life for over 20 years.</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single decision can determine one’s life path. My seminal moment came on my nineteenth birthday. A friend stopped by to help me celebrate. At the time, I’d been experiencing with all kinds of illicit drugs. Marijuana had been the first. Soon the world was a veritable candy store: alcohol, uppers, downers, psychedelics – there was a pharmaceutical cocktail for every mood. Combine this with</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176096332"/>
      </p:ext>
    </p:extLst>
  </p:cSld>
  <p:clrMapOvr>
    <a:masterClrMapping/>
  </p:clrMapOvr>
  <p:timing>
    <p:tnLst>
      <p:par>
        <p:cTn id="1" dur="indefinite" restart="never" nodeType="tmRoot"/>
      </p:par>
    </p:tnLst>
  </p:timing>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a:latin typeface="Arial" panose="020B0604020202020204" pitchFamily="34" charset="0"/>
                <a:cs typeface="Arial" panose="020B0604020202020204" pitchFamily="34" charset="0"/>
              </a:rPr>
              <a:t>t</a:t>
            </a:r>
            <a:r>
              <a:rPr lang="en-US" sz="3600" dirty="0" smtClean="0">
                <a:latin typeface="Arial" panose="020B0604020202020204" pitchFamily="34" charset="0"/>
                <a:cs typeface="Arial" panose="020B0604020202020204" pitchFamily="34" charset="0"/>
              </a:rPr>
              <a:t>he invincibility of youth, and life became one long party. Or so it seemed. My true goal was self – anesthetization from the pains of life.</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On my nineteenth birthday, however, I crossed a further threshold. For the first time, I tried heroin, and the drug became my life partner for the next two decades.</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At first, there were no meetings in dark alleys or dingy bars. Drug use was easy and attractive. Heroin was just another adventure. A negative experience might have been the best thing to happen on that nineteenth birthday, but that wasn’t the case. I felt right at home in the sedated euphoria caused by the drug. The insidious danger of heroin is that in early use, you’re in control. You feel you</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991062454"/>
      </p:ext>
    </p:extLst>
  </p:cSld>
  <p:clrMapOvr>
    <a:masterClrMapping/>
  </p:clrMapOvr>
  <p:timing>
    <p:tnLst>
      <p:par>
        <p:cTn id="1" dur="indefinite" restart="never" nodeType="tmRoot"/>
      </p:par>
    </p:tnLst>
  </p:timing>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a:latin typeface="Arial" panose="020B0604020202020204" pitchFamily="34" charset="0"/>
                <a:cs typeface="Arial" panose="020B0604020202020204" pitchFamily="34" charset="0"/>
              </a:rPr>
              <a:t>c</a:t>
            </a:r>
            <a:r>
              <a:rPr lang="en-US" sz="3600" dirty="0" smtClean="0">
                <a:latin typeface="Arial" panose="020B0604020202020204" pitchFamily="34" charset="0"/>
                <a:cs typeface="Arial" panose="020B0604020202020204" pitchFamily="34" charset="0"/>
              </a:rPr>
              <a:t>an take it or leave it; therefore, quitting holds no urgency.</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Year after year passed. I went to school and became a social worker. It was all right; I just needed to use responsibly. Can you believe that? A responsible heroin addict.</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By age 30, the addiction was a way of life. The pain was great, an all – consuming dull throb of hopelessness and dependence that possessed my life. Greeting the day was a chore of the greatest magnitude. Sometimes I would sleep until 5:00 p.m. because the light was too revealing. I was a creature of the night, a vampire sucking family and friends for all they were worth.</a:t>
            </a:r>
            <a:br>
              <a:rPr lang="en-US" sz="3600" dirty="0" smtClean="0">
                <a:latin typeface="Arial" panose="020B0604020202020204" pitchFamily="34" charset="0"/>
                <a:cs typeface="Arial" panose="020B0604020202020204" pitchFamily="34" charset="0"/>
              </a:rPr>
            </a:br>
            <a:r>
              <a:rPr lang="en-US" sz="2100" dirty="0" smtClean="0">
                <a:latin typeface="Arial" panose="020B0604020202020204" pitchFamily="34" charset="0"/>
                <a:cs typeface="Arial" panose="020B0604020202020204" pitchFamily="34" charset="0"/>
              </a:rPr>
              <a:t>Source: Daniel Zanoza, “Back from the Brink,” in A Reader for Developing Writers, 4</a:t>
            </a:r>
            <a:r>
              <a:rPr lang="en-US" sz="2100" baseline="30000" dirty="0" smtClean="0">
                <a:latin typeface="Arial" panose="020B0604020202020204" pitchFamily="34" charset="0"/>
                <a:cs typeface="Arial" panose="020B0604020202020204" pitchFamily="34" charset="0"/>
              </a:rPr>
              <a:t>th</a:t>
            </a:r>
            <a:r>
              <a:rPr lang="en-US" sz="2100" dirty="0" smtClean="0">
                <a:latin typeface="Arial" panose="020B0604020202020204" pitchFamily="34" charset="0"/>
                <a:cs typeface="Arial" panose="020B0604020202020204" pitchFamily="34" charset="0"/>
              </a:rPr>
              <a:t> ed., Santi Buscemi, Ed., New York, McGraw – Hill, 1999, p. 178</a:t>
            </a:r>
            <a:endParaRPr lang="en-US" sz="2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260516175"/>
      </p:ext>
    </p:extLst>
  </p:cSld>
  <p:clrMapOvr>
    <a:masterClrMapping/>
  </p:clrMapOvr>
  <p:timing>
    <p:tnLst>
      <p:par>
        <p:cTn id="1" dur="indefinite" restart="never" nodeType="tmRoot"/>
      </p:par>
    </p:tnLst>
  </p:timing>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197. What figure of speech is life became one long party?</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Hyperbole					C. Metaphor</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Simile						D. Personification </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43157901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22. Identify the error:</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Collecting stamps and shells give her much joy.</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Collecting</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shells</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C. give</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D. much joy</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E. No Error</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686810593"/>
      </p:ext>
    </p:extLst>
  </p:cSld>
  <p:clrMapOvr>
    <a:masterClrMapping/>
  </p:clrMapOvr>
  <p:timing>
    <p:tnLst>
      <p:par>
        <p:cTn id="1" dur="indefinite" restart="never" nodeType="tmRoot"/>
      </p:par>
    </p:tnLst>
  </p:timing>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C. Metaphor</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355167236"/>
      </p:ext>
    </p:extLst>
  </p:cSld>
  <p:clrMapOvr>
    <a:masterClrMapping/>
  </p:clrMapOvr>
  <p:timing>
    <p:tnLst>
      <p:par>
        <p:cTn id="1" dur="indefinite" restart="never" nodeType="tmRoot"/>
      </p:par>
    </p:tnLst>
  </p:timing>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For nos. 197 – 199.</a:t>
            </a:r>
            <a:r>
              <a:rPr lang="en-US" sz="3600" b="1" dirty="0">
                <a:latin typeface="Arial" panose="020B0604020202020204" pitchFamily="34" charset="0"/>
                <a:cs typeface="Arial" panose="020B0604020202020204" pitchFamily="34" charset="0"/>
              </a:rPr>
              <a:t/>
            </a:r>
            <a:br>
              <a:rPr lang="en-US" sz="3600" b="1" dirty="0">
                <a:latin typeface="Arial" panose="020B0604020202020204" pitchFamily="34" charset="0"/>
                <a:cs typeface="Arial" panose="020B0604020202020204" pitchFamily="34" charset="0"/>
              </a:rPr>
            </a:br>
            <a:r>
              <a:rPr lang="en-US" sz="3600" dirty="0" smtClean="0">
                <a:latin typeface="Arial" panose="020B0604020202020204" pitchFamily="34" charset="0"/>
                <a:cs typeface="Arial" panose="020B0604020202020204" pitchFamily="34" charset="0"/>
              </a:rPr>
              <a:t>	I never thought I’d hear the words heroin and chic mentioned in the same sentence. But lately the two have been paired, in movies and other pop culture. This shakes me to my very soul, as I recall the private hell that heroin brought to my life for over 20 years.</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single decision can determine one’s life path. My seminal moment came on my nineteenth birthday. A friend stopped by to help me celebrate. At the time, I’d been experiencing with all kinds of illicit drugs. Marijuana had been the first. Soon the world was a veritable candy store: alcohol, uppers, downers, psychedelics – there was a pharmaceutical cocktail for every mood. Combine this with</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931742321"/>
      </p:ext>
    </p:extLst>
  </p:cSld>
  <p:clrMapOvr>
    <a:masterClrMapping/>
  </p:clrMapOvr>
  <p:timing>
    <p:tnLst>
      <p:par>
        <p:cTn id="1" dur="indefinite" restart="never" nodeType="tmRoot"/>
      </p:par>
    </p:tnLst>
  </p:timing>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a:latin typeface="Arial" panose="020B0604020202020204" pitchFamily="34" charset="0"/>
                <a:cs typeface="Arial" panose="020B0604020202020204" pitchFamily="34" charset="0"/>
              </a:rPr>
              <a:t>t</a:t>
            </a:r>
            <a:r>
              <a:rPr lang="en-US" sz="3600" dirty="0" smtClean="0">
                <a:latin typeface="Arial" panose="020B0604020202020204" pitchFamily="34" charset="0"/>
                <a:cs typeface="Arial" panose="020B0604020202020204" pitchFamily="34" charset="0"/>
              </a:rPr>
              <a:t>he invincibility of youth, and life became one long party. Or so it seemed. My true goal was self – anesthetization from the pains of life.</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On my nineteenth birthday, however, I crossed a further threshold. For the first time, I tried heroin, and the drug became my life partner for the next two decades.</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At first, there were no meetings in dark alleys or dingy bars. Drug use was easy and attractive. Heroin was just another adventure. A negative experience might have been the best thing to happen on that nineteenth birthday, but that wasn’t the case. I felt right at home in the sedated euphoria caused by the drug. The insidious danger of heroin is that in early use, you’re in control. You feel you</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4244063492"/>
      </p:ext>
    </p:extLst>
  </p:cSld>
  <p:clrMapOvr>
    <a:masterClrMapping/>
  </p:clrMapOvr>
  <p:timing>
    <p:tnLst>
      <p:par>
        <p:cTn id="1" dur="indefinite" restart="never" nodeType="tmRoot"/>
      </p:par>
    </p:tnLst>
  </p:timing>
</p:sld>
</file>

<file path=ppt/slides/slide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a:latin typeface="Arial" panose="020B0604020202020204" pitchFamily="34" charset="0"/>
                <a:cs typeface="Arial" panose="020B0604020202020204" pitchFamily="34" charset="0"/>
              </a:rPr>
              <a:t>c</a:t>
            </a:r>
            <a:r>
              <a:rPr lang="en-US" sz="3600" dirty="0" smtClean="0">
                <a:latin typeface="Arial" panose="020B0604020202020204" pitchFamily="34" charset="0"/>
                <a:cs typeface="Arial" panose="020B0604020202020204" pitchFamily="34" charset="0"/>
              </a:rPr>
              <a:t>an take it or leave it; therefore, quitting holds no urgency.</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Year after year passed. I went to school and became a social worker. It was all right; I just needed to use responsibly. Can you believe that? A responsible heroin addict.</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By age 30, the addiction was a way of life. The pain was great, an all – consuming dull throb of hopelessness and dependence that possessed my life. Greeting the day was a chore of the greatest magnitude. Sometimes I would sleep until 5:00 p.m. because the light was too revealing. I was a creature of the night, a vampire sucking family and friends for all they were worth.</a:t>
            </a:r>
            <a:br>
              <a:rPr lang="en-US" sz="3600" dirty="0" smtClean="0">
                <a:latin typeface="Arial" panose="020B0604020202020204" pitchFamily="34" charset="0"/>
                <a:cs typeface="Arial" panose="020B0604020202020204" pitchFamily="34" charset="0"/>
              </a:rPr>
            </a:br>
            <a:r>
              <a:rPr lang="en-US" sz="2100" dirty="0" smtClean="0">
                <a:latin typeface="Arial" panose="020B0604020202020204" pitchFamily="34" charset="0"/>
                <a:cs typeface="Arial" panose="020B0604020202020204" pitchFamily="34" charset="0"/>
              </a:rPr>
              <a:t>Source: Daniel Zanoza, “Back from the Brink,” in A Reader for Developing Writers, 4</a:t>
            </a:r>
            <a:r>
              <a:rPr lang="en-US" sz="2100" baseline="30000" dirty="0" smtClean="0">
                <a:latin typeface="Arial" panose="020B0604020202020204" pitchFamily="34" charset="0"/>
                <a:cs typeface="Arial" panose="020B0604020202020204" pitchFamily="34" charset="0"/>
              </a:rPr>
              <a:t>th</a:t>
            </a:r>
            <a:r>
              <a:rPr lang="en-US" sz="2100" dirty="0" smtClean="0">
                <a:latin typeface="Arial" panose="020B0604020202020204" pitchFamily="34" charset="0"/>
                <a:cs typeface="Arial" panose="020B0604020202020204" pitchFamily="34" charset="0"/>
              </a:rPr>
              <a:t> ed., Santi Buscemi, Ed., New York, McGraw – Hill, 1999, p. 178</a:t>
            </a:r>
            <a:endParaRPr lang="en-US" sz="2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986212773"/>
      </p:ext>
    </p:extLst>
  </p:cSld>
  <p:clrMapOvr>
    <a:masterClrMapping/>
  </p:clrMapOvr>
  <p:timing>
    <p:tnLst>
      <p:par>
        <p:cTn id="1" dur="indefinite" restart="never" nodeType="tmRoot"/>
      </p:par>
    </p:tnLst>
  </p:timing>
</p:sld>
</file>

<file path=ppt/slides/slide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198. What figure of speech is the drug became my life partner for the next two decades?</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Simile						C. Metonymy</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Personification				D. Hyperbole</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013086735"/>
      </p:ext>
    </p:extLst>
  </p:cSld>
  <p:clrMapOvr>
    <a:masterClrMapping/>
  </p:clrMapOvr>
  <p:timing>
    <p:tnLst>
      <p:par>
        <p:cTn id="1" dur="indefinite" restart="never" nodeType="tmRoot"/>
      </p:par>
    </p:tnLst>
  </p:timing>
</p:sld>
</file>

<file path=ppt/slides/slide4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B. Personification</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939667443"/>
      </p:ext>
    </p:extLst>
  </p:cSld>
  <p:clrMapOvr>
    <a:masterClrMapping/>
  </p:clrMapOvr>
  <p:timing>
    <p:tnLst>
      <p:par>
        <p:cTn id="1" dur="indefinite" restart="never" nodeType="tmRoot"/>
      </p:par>
    </p:tnLst>
  </p:timing>
</p:sld>
</file>

<file path=ppt/slides/slide4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199. </a:t>
            </a:r>
            <a:r>
              <a:rPr lang="en-US" sz="3600" i="1" dirty="0" smtClean="0">
                <a:latin typeface="Arial" panose="020B0604020202020204" pitchFamily="34" charset="0"/>
                <a:cs typeface="Arial" panose="020B0604020202020204" pitchFamily="34" charset="0"/>
              </a:rPr>
              <a:t>That was a pretty ugly car </a:t>
            </a:r>
            <a:r>
              <a:rPr lang="en-US" sz="3600" dirty="0" smtClean="0">
                <a:latin typeface="Arial" panose="020B0604020202020204" pitchFamily="34" charset="0"/>
                <a:cs typeface="Arial" panose="020B0604020202020204" pitchFamily="34" charset="0"/>
              </a:rPr>
              <a:t>is an example of</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Simile						C. Metonymy</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Personification				D. Oxymoron</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048366627"/>
      </p:ext>
    </p:extLst>
  </p:cSld>
  <p:clrMapOvr>
    <a:masterClrMapping/>
  </p:clrMapOvr>
  <p:timing>
    <p:tnLst>
      <p:par>
        <p:cTn id="1" dur="indefinite" restart="never" nodeType="tmRoot"/>
      </p:par>
    </p:tnLst>
  </p:timing>
</p:sld>
</file>

<file path=ppt/slides/slide4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D. Oxymoron</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004760034"/>
      </p:ext>
    </p:extLst>
  </p:cSld>
  <p:clrMapOvr>
    <a:masterClrMapping/>
  </p:clrMapOvr>
  <p:timing>
    <p:tnLst>
      <p:par>
        <p:cTn id="1" dur="indefinite" restart="never" nodeType="tmRoot"/>
      </p:par>
    </p:tnLst>
  </p:timing>
</p:sld>
</file>

<file path=ppt/slides/slide4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200. Becky Sharp, the main character of the novel “Vanity Fair” by Thackeray, ________ to forget about her first love, but she knows that doing so takes a lifetime.</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has been trying			C. had tried</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has tried					D. had been trying</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109869542"/>
      </p:ext>
    </p:extLst>
  </p:cSld>
  <p:clrMapOvr>
    <a:masterClrMapping/>
  </p:clrMapOvr>
  <p:timing>
    <p:tnLst>
      <p:par>
        <p:cTn id="1" dur="indefinite" restart="never" nodeType="tmRoot"/>
      </p:par>
    </p:tnLst>
  </p:timing>
</p:sld>
</file>

<file path=ppt/slides/slide4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A. has been trying</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79449504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C. give</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283662752"/>
      </p:ext>
    </p:extLst>
  </p:cSld>
  <p:clrMapOvr>
    <a:masterClrMapping/>
  </p:clrMapOvr>
  <p:timing>
    <p:tnLst>
      <p:par>
        <p:cTn id="1" dur="indefinite" restart="never" nodeType="tmRoot"/>
      </p:par>
    </p:tnLst>
  </p:timing>
</p:sld>
</file>

<file path=ppt/slides/slide4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201. What can be the most appropriate follow – up sentence to the given statement below?</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“I have been searching for love.”</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So it is now time to quit</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And I can’t imagine doing anything else</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C. And I want this to end right now</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D. And I learned to love myself, too</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77048478"/>
      </p:ext>
    </p:extLst>
  </p:cSld>
  <p:clrMapOvr>
    <a:masterClrMapping/>
  </p:clrMapOvr>
  <p:timing>
    <p:tnLst>
      <p:par>
        <p:cTn id="1" dur="indefinite" restart="never" nodeType="tmRoot"/>
      </p:par>
    </p:tnLst>
  </p:timing>
</p:sld>
</file>

<file path=ppt/slides/slide4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B. And I can’t imagine doing anything else</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945409636"/>
      </p:ext>
    </p:extLst>
  </p:cSld>
  <p:clrMapOvr>
    <a:masterClrMapping/>
  </p:clrMapOvr>
  <p:timing>
    <p:tnLst>
      <p:par>
        <p:cTn id="1" dur="indefinite" restart="never" nodeType="tmRoot"/>
      </p:par>
    </p:tnLst>
  </p:timing>
</p:sld>
</file>

<file path=ppt/slides/slide4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202. Fyodor Dostoyevsky ________ his last novel, Brother Karamazov, when he died. </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has written				C. had written</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had been writing			D. has been writing</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82867828"/>
      </p:ext>
    </p:extLst>
  </p:cSld>
  <p:clrMapOvr>
    <a:masterClrMapping/>
  </p:clrMapOvr>
  <p:timing>
    <p:tnLst>
      <p:par>
        <p:cTn id="1" dur="indefinite" restart="never" nodeType="tmRoot"/>
      </p:par>
    </p:tnLst>
  </p:timing>
</p:sld>
</file>

<file path=ppt/slides/slide4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B. had been writing</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697003865"/>
      </p:ext>
    </p:extLst>
  </p:cSld>
  <p:clrMapOvr>
    <a:masterClrMapping/>
  </p:clrMapOvr>
  <p:timing>
    <p:tnLst>
      <p:par>
        <p:cTn id="1" dur="indefinite" restart="never" nodeType="tmRoot"/>
      </p:par>
    </p:tnLst>
  </p:timing>
</p:sld>
</file>

<file path=ppt/slides/slide4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203. Which among the sentences below followed the correct order of adjectives?</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She drives an expensive black Japanese sports car.</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She drives a black Japanese expensive sports car.</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C. She drives a black expensive Japanese sports car.</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D. She drives an expensive Japanese black sports 	 	     car.</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127624792"/>
      </p:ext>
    </p:extLst>
  </p:cSld>
  <p:clrMapOvr>
    <a:masterClrMapping/>
  </p:clrMapOvr>
  <p:timing>
    <p:tnLst>
      <p:par>
        <p:cTn id="1" dur="indefinite" restart="never" nodeType="tmRoot"/>
      </p:par>
    </p:tnLst>
  </p:timing>
</p:sld>
</file>

<file path=ppt/slides/slide4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a:t>
            </a:r>
            <a:r>
              <a:rPr lang="en-US" sz="3600" dirty="0">
                <a:latin typeface="Arial" panose="020B0604020202020204" pitchFamily="34" charset="0"/>
                <a:cs typeface="Arial" panose="020B0604020202020204" pitchFamily="34" charset="0"/>
              </a:rPr>
              <a:t>. She drives an expensive black Japanese sports car.</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782741315"/>
      </p:ext>
    </p:extLst>
  </p:cSld>
  <p:clrMapOvr>
    <a:masterClrMapping/>
  </p:clrMapOvr>
  <p:timing>
    <p:tnLst>
      <p:par>
        <p:cTn id="1" dur="indefinite" restart="never" nodeType="tmRoot"/>
      </p:par>
    </p:tnLst>
  </p:timing>
</p:sld>
</file>

<file path=ppt/slides/slide4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204. Only 35% of the total number of students ________ able to pass the comprehensive exam last year.</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are						C. is</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was						D. were</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463075581"/>
      </p:ext>
    </p:extLst>
  </p:cSld>
  <p:clrMapOvr>
    <a:masterClrMapping/>
  </p:clrMapOvr>
  <p:timing>
    <p:tnLst>
      <p:par>
        <p:cTn id="1" dur="indefinite" restart="never" nodeType="tmRoot"/>
      </p:par>
    </p:tnLst>
  </p:timing>
</p:sld>
</file>

<file path=ppt/slides/slide4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D. were</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924255253"/>
      </p:ext>
    </p:extLst>
  </p:cSld>
  <p:clrMapOvr>
    <a:masterClrMapping/>
  </p:clrMapOvr>
  <p:timing>
    <p:tnLst>
      <p:par>
        <p:cTn id="1" dur="indefinite" restart="never" nodeType="tmRoot"/>
      </p:par>
    </p:tnLst>
  </p:timing>
</p:sld>
</file>

<file path=ppt/slides/slide4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205. Neither F. Scott Fitzgerald nor his contemporaries ________ their real names in their writing career.</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use						C. using</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uses						D. has used</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4290119695"/>
      </p:ext>
    </p:extLst>
  </p:cSld>
  <p:clrMapOvr>
    <a:masterClrMapping/>
  </p:clrMapOvr>
  <p:timing>
    <p:tnLst>
      <p:par>
        <p:cTn id="1" dur="indefinite" restart="never" nodeType="tmRoot"/>
      </p:par>
    </p:tnLst>
  </p:timing>
</p:sld>
</file>

<file path=ppt/slides/slide4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A. use</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88790980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23. Identify the error:</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If I were you, I will think twice before quitting.</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were</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will</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C. twice</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D. quitting</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E. No Error</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79150313"/>
      </p:ext>
    </p:extLst>
  </p:cSld>
  <p:clrMapOvr>
    <a:masterClrMapping/>
  </p:clrMapOvr>
  <p:timing>
    <p:tnLst>
      <p:par>
        <p:cTn id="1" dur="indefinite" restart="never" nodeType="tmRoot"/>
      </p:par>
    </p:tnLst>
  </p:timing>
</p:sld>
</file>

<file path=ppt/slides/slide4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206. The man in the mirror looks ________.</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strange					C. stranger</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strangely					D. has strange</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526698460"/>
      </p:ext>
    </p:extLst>
  </p:cSld>
  <p:clrMapOvr>
    <a:masterClrMapping/>
  </p:clrMapOvr>
  <p:timing>
    <p:tnLst>
      <p:par>
        <p:cTn id="1" dur="indefinite" restart="never" nodeType="tmRoot"/>
      </p:par>
    </p:tnLst>
  </p:timing>
</p:sld>
</file>

<file path=ppt/slides/slide4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A. strange</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680715494"/>
      </p:ext>
    </p:extLst>
  </p:cSld>
  <p:clrMapOvr>
    <a:masterClrMapping/>
  </p:clrMapOvr>
  <p:timing>
    <p:tnLst>
      <p:par>
        <p:cTn id="1" dur="indefinite" restart="never" nodeType="tmRoot"/>
      </p:par>
    </p:tnLst>
  </p:timing>
</p:sld>
</file>

<file path=ppt/slides/slide4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207. A number of endangered species living underwater ________ now extinct because of illegal hunting and dynamite fishing.</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are						C. were</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is							D. was</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096611265"/>
      </p:ext>
    </p:extLst>
  </p:cSld>
  <p:clrMapOvr>
    <a:masterClrMapping/>
  </p:clrMapOvr>
  <p:timing>
    <p:tnLst>
      <p:par>
        <p:cTn id="1" dur="indefinite" restart="never" nodeType="tmRoot"/>
      </p:par>
    </p:tnLst>
  </p:timing>
</p:sld>
</file>

<file path=ppt/slides/slide4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A. are</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4207894215"/>
      </p:ext>
    </p:extLst>
  </p:cSld>
  <p:clrMapOvr>
    <a:masterClrMapping/>
  </p:clrMapOvr>
  <p:timing>
    <p:tnLst>
      <p:par>
        <p:cTn id="1" dur="indefinite" restart="never" nodeType="tmRoot"/>
      </p:par>
    </p:tnLst>
  </p:timing>
</p:sld>
</file>

<file path=ppt/slides/slide4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034660370"/>
      </p:ext>
    </p:extLst>
  </p:cSld>
  <p:clrMapOvr>
    <a:masterClrMapping/>
  </p:clrMapOvr>
  <p:timing>
    <p:tnLst>
      <p:par>
        <p:cTn id="1" dur="indefinite" restart="never" nodeType="tmRoot"/>
      </p:par>
    </p:tnLst>
  </p:timing>
</p:sld>
</file>

<file path=ppt/slides/slide4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709008030"/>
      </p:ext>
    </p:extLst>
  </p:cSld>
  <p:clrMapOvr>
    <a:masterClrMapping/>
  </p:clrMapOvr>
  <p:timing>
    <p:tnLst>
      <p:par>
        <p:cTn id="1" dur="indefinite" restart="never" nodeType="tmRoot"/>
      </p:par>
    </p:tnLst>
  </p:timing>
</p:sld>
</file>

<file path=ppt/slides/slide4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702121381"/>
      </p:ext>
    </p:extLst>
  </p:cSld>
  <p:clrMapOvr>
    <a:masterClrMapping/>
  </p:clrMapOvr>
  <p:timing>
    <p:tnLst>
      <p:par>
        <p:cTn id="1" dur="indefinite" restart="never" nodeType="tmRoot"/>
      </p:par>
    </p:tnLst>
  </p:timing>
</p:sld>
</file>

<file path=ppt/slides/slide4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591436021"/>
      </p:ext>
    </p:extLst>
  </p:cSld>
  <p:clrMapOvr>
    <a:masterClrMapping/>
  </p:clrMapOvr>
  <p:timing>
    <p:tnLst>
      <p:par>
        <p:cTn id="1" dur="indefinite" restart="never" nodeType="tmRoot"/>
      </p:par>
    </p:tnLst>
  </p:timing>
</p:sld>
</file>

<file path=ppt/slides/slide4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916881418"/>
      </p:ext>
    </p:extLst>
  </p:cSld>
  <p:clrMapOvr>
    <a:masterClrMapping/>
  </p:clrMapOvr>
  <p:timing>
    <p:tnLst>
      <p:par>
        <p:cTn id="1" dur="indefinite" restart="never" nodeType="tmRoot"/>
      </p:par>
    </p:tnLst>
  </p:timing>
</p:sld>
</file>

<file path=ppt/slides/slide4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2434679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will</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196830848"/>
      </p:ext>
    </p:extLst>
  </p:cSld>
  <p:clrMapOvr>
    <a:masterClrMapping/>
  </p:clrMapOvr>
  <p:timing>
    <p:tnLst>
      <p:par>
        <p:cTn id="1" dur="indefinite" restart="never" nodeType="tmRoot"/>
      </p:par>
    </p:tnLst>
  </p:timing>
</p:sld>
</file>

<file path=ppt/slides/slide4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796591716"/>
      </p:ext>
    </p:extLst>
  </p:cSld>
  <p:clrMapOvr>
    <a:masterClrMapping/>
  </p:clrMapOvr>
  <p:timing>
    <p:tnLst>
      <p:par>
        <p:cTn id="1" dur="indefinite" restart="never" nodeType="tmRoot"/>
      </p:par>
    </p:tnLst>
  </p:timing>
</p:sld>
</file>

<file path=ppt/slides/slide4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091070771"/>
      </p:ext>
    </p:extLst>
  </p:cSld>
  <p:clrMapOvr>
    <a:masterClrMapping/>
  </p:clrMapOvr>
  <p:timing>
    <p:tnLst>
      <p:par>
        <p:cTn id="1" dur="indefinite" restart="never" nodeType="tmRoot"/>
      </p:par>
    </p:tnLst>
  </p:timing>
</p:sld>
</file>

<file path=ppt/slides/slide4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995123127"/>
      </p:ext>
    </p:extLst>
  </p:cSld>
  <p:clrMapOvr>
    <a:masterClrMapping/>
  </p:clrMapOvr>
  <p:timing>
    <p:tnLst>
      <p:par>
        <p:cTn id="1" dur="indefinite" restart="never" nodeType="tmRoot"/>
      </p:par>
    </p:tnLst>
  </p:timing>
</p:sld>
</file>

<file path=ppt/slides/slide4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4012509853"/>
      </p:ext>
    </p:extLst>
  </p:cSld>
  <p:clrMapOvr>
    <a:masterClrMapping/>
  </p:clrMapOvr>
  <p:timing>
    <p:tnLst>
      <p:par>
        <p:cTn id="1" dur="indefinite" restart="never" nodeType="tmRoot"/>
      </p:par>
    </p:tnLst>
  </p:timing>
</p:sld>
</file>

<file path=ppt/slides/slide4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4033755557"/>
      </p:ext>
    </p:extLst>
  </p:cSld>
  <p:clrMapOvr>
    <a:masterClrMapping/>
  </p:clrMapOvr>
  <p:timing>
    <p:tnLst>
      <p:par>
        <p:cTn id="1" dur="indefinite" restart="never" nodeType="tmRoot"/>
      </p:par>
    </p:tnLst>
  </p:timing>
</p:sld>
</file>

<file path=ppt/slides/slide4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253326615"/>
      </p:ext>
    </p:extLst>
  </p:cSld>
  <p:clrMapOvr>
    <a:masterClrMapping/>
  </p:clrMapOvr>
  <p:timing>
    <p:tnLst>
      <p:par>
        <p:cTn id="1" dur="indefinite" restart="never" nodeType="tmRoot"/>
      </p:par>
    </p:tnLst>
  </p:timing>
</p:sld>
</file>

<file path=ppt/slides/slide4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856509025"/>
      </p:ext>
    </p:extLst>
  </p:cSld>
  <p:clrMapOvr>
    <a:masterClrMapping/>
  </p:clrMapOvr>
  <p:timing>
    <p:tnLst>
      <p:par>
        <p:cTn id="1" dur="indefinite" restart="never" nodeType="tmRoot"/>
      </p:par>
    </p:tnLst>
  </p:timing>
</p:sld>
</file>

<file path=ppt/slides/slide4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560221432"/>
      </p:ext>
    </p:extLst>
  </p:cSld>
  <p:clrMapOvr>
    <a:masterClrMapping/>
  </p:clrMapOvr>
  <p:timing>
    <p:tnLst>
      <p:par>
        <p:cTn id="1" dur="indefinite" restart="never" nodeType="tmRoot"/>
      </p:par>
    </p:tnLst>
  </p:timing>
</p:sld>
</file>

<file path=ppt/slides/slide4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499183370"/>
      </p:ext>
    </p:extLst>
  </p:cSld>
  <p:clrMapOvr>
    <a:masterClrMapping/>
  </p:clrMapOvr>
  <p:timing>
    <p:tnLst>
      <p:par>
        <p:cTn id="1" dur="indefinite" restart="never" nodeType="tmRoot"/>
      </p:par>
    </p:tnLst>
  </p:timing>
</p:sld>
</file>

<file path=ppt/slides/slide4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95064201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24. Identify the error:</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If he had only knew that U.S. would attack Iraq, he 	would not leave.</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he had</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knew</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C. would attack</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D. would not leave</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E. No Error</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991510164"/>
      </p:ext>
    </p:extLst>
  </p:cSld>
  <p:clrMapOvr>
    <a:masterClrMapping/>
  </p:clrMapOvr>
  <p:timing>
    <p:tnLst>
      <p:par>
        <p:cTn id="1" dur="indefinite" restart="never" nodeType="tmRoot"/>
      </p:par>
    </p:tnLst>
  </p:timing>
</p:sld>
</file>

<file path=ppt/slides/slide4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4171316443"/>
      </p:ext>
    </p:extLst>
  </p:cSld>
  <p:clrMapOvr>
    <a:masterClrMapping/>
  </p:clrMapOvr>
  <p:timing>
    <p:tnLst>
      <p:par>
        <p:cTn id="1" dur="indefinite" restart="never" nodeType="tmRoot"/>
      </p:par>
    </p:tnLst>
  </p:timing>
</p:sld>
</file>

<file path=ppt/slides/slide4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4250372418"/>
      </p:ext>
    </p:extLst>
  </p:cSld>
  <p:clrMapOvr>
    <a:masterClrMapping/>
  </p:clrMapOvr>
  <p:timing>
    <p:tnLst>
      <p:par>
        <p:cTn id="1" dur="indefinite" restart="never" nodeType="tmRoot"/>
      </p:par>
    </p:tnLst>
  </p:timing>
</p:sld>
</file>

<file path=ppt/slides/slide4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585032015"/>
      </p:ext>
    </p:extLst>
  </p:cSld>
  <p:clrMapOvr>
    <a:masterClrMapping/>
  </p:clrMapOvr>
  <p:timing>
    <p:tnLst>
      <p:par>
        <p:cTn id="1" dur="indefinite" restart="never" nodeType="tmRoot"/>
      </p:par>
    </p:tnLst>
  </p:timing>
</p:sld>
</file>

<file path=ppt/slides/slide4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994489254"/>
      </p:ext>
    </p:extLst>
  </p:cSld>
  <p:clrMapOvr>
    <a:masterClrMapping/>
  </p:clrMapOvr>
  <p:timing>
    <p:tnLst>
      <p:par>
        <p:cTn id="1" dur="indefinite" restart="never" nodeType="tmRoot"/>
      </p:par>
    </p:tnLst>
  </p:timing>
</p:sld>
</file>

<file path=ppt/slides/slide4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48611834"/>
      </p:ext>
    </p:extLst>
  </p:cSld>
  <p:clrMapOvr>
    <a:masterClrMapping/>
  </p:clrMapOvr>
  <p:timing>
    <p:tnLst>
      <p:par>
        <p:cTn id="1" dur="indefinite" restart="never" nodeType="tmRoot"/>
      </p:par>
    </p:tnLst>
  </p:timing>
</p:sld>
</file>

<file path=ppt/slides/slide4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988673108"/>
      </p:ext>
    </p:extLst>
  </p:cSld>
  <p:clrMapOvr>
    <a:masterClrMapping/>
  </p:clrMapOvr>
  <p:timing>
    <p:tnLst>
      <p:par>
        <p:cTn id="1" dur="indefinite" restart="never" nodeType="tmRoot"/>
      </p:par>
    </p:tnLst>
  </p:timing>
</p:sld>
</file>

<file path=ppt/slides/slide4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158367379"/>
      </p:ext>
    </p:extLst>
  </p:cSld>
  <p:clrMapOvr>
    <a:masterClrMapping/>
  </p:clrMapOvr>
  <p:timing>
    <p:tnLst>
      <p:par>
        <p:cTn id="1" dur="indefinite" restart="never" nodeType="tmRoot"/>
      </p:par>
    </p:tnLst>
  </p:timing>
</p:sld>
</file>

<file path=ppt/slides/slide4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019952716"/>
      </p:ext>
    </p:extLst>
  </p:cSld>
  <p:clrMapOvr>
    <a:masterClrMapping/>
  </p:clrMapOvr>
  <p:timing>
    <p:tnLst>
      <p:par>
        <p:cTn id="1" dur="indefinite" restart="never" nodeType="tmRoot"/>
      </p:par>
    </p:tnLst>
  </p:timing>
</p:sld>
</file>

<file path=ppt/slides/slide4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651744866"/>
      </p:ext>
    </p:extLst>
  </p:cSld>
  <p:clrMapOvr>
    <a:masterClrMapping/>
  </p:clrMapOvr>
  <p:timing>
    <p:tnLst>
      <p:par>
        <p:cTn id="1" dur="indefinite" restart="never" nodeType="tmRoot"/>
      </p:par>
    </p:tnLst>
  </p:timing>
</p:sld>
</file>

<file path=ppt/slides/slide4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86351209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knew</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906785340"/>
      </p:ext>
    </p:extLst>
  </p:cSld>
  <p:clrMapOvr>
    <a:masterClrMapping/>
  </p:clrMapOvr>
  <p:timing>
    <p:tnLst>
      <p:par>
        <p:cTn id="1" dur="indefinite" restart="never" nodeType="tmRoot"/>
      </p:par>
    </p:tnLst>
  </p:timing>
</p:sld>
</file>

<file path=ppt/slides/slide4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316223871"/>
      </p:ext>
    </p:extLst>
  </p:cSld>
  <p:clrMapOvr>
    <a:masterClrMapping/>
  </p:clrMapOvr>
  <p:timing>
    <p:tnLst>
      <p:par>
        <p:cTn id="1" dur="indefinite" restart="never" nodeType="tmRoot"/>
      </p:par>
    </p:tnLst>
  </p:timing>
</p:sld>
</file>

<file path=ppt/slides/slide4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649828495"/>
      </p:ext>
    </p:extLst>
  </p:cSld>
  <p:clrMapOvr>
    <a:masterClrMapping/>
  </p:clrMapOvr>
  <p:timing>
    <p:tnLst>
      <p:par>
        <p:cTn id="1" dur="indefinite" restart="never" nodeType="tmRoot"/>
      </p:par>
    </p:tnLst>
  </p:timing>
</p:sld>
</file>

<file path=ppt/slides/slide4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4188614726"/>
      </p:ext>
    </p:extLst>
  </p:cSld>
  <p:clrMapOvr>
    <a:masterClrMapping/>
  </p:clrMapOvr>
  <p:timing>
    <p:tnLst>
      <p:par>
        <p:cTn id="1" dur="indefinite" restart="never" nodeType="tmRoot"/>
      </p:par>
    </p:tnLst>
  </p:timing>
</p:sld>
</file>

<file path=ppt/slides/slide4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756038900"/>
      </p:ext>
    </p:extLst>
  </p:cSld>
  <p:clrMapOvr>
    <a:masterClrMapping/>
  </p:clrMapOvr>
  <p:timing>
    <p:tnLst>
      <p:par>
        <p:cTn id="1" dur="indefinite" restart="never" nodeType="tmRoot"/>
      </p:par>
    </p:tnLst>
  </p:timing>
</p:sld>
</file>

<file path=ppt/slides/slide4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270973047"/>
      </p:ext>
    </p:extLst>
  </p:cSld>
  <p:clrMapOvr>
    <a:masterClrMapping/>
  </p:clrMapOvr>
  <p:timing>
    <p:tnLst>
      <p:par>
        <p:cTn id="1" dur="indefinite" restart="never" nodeType="tmRoot"/>
      </p:par>
    </p:tnLst>
  </p:timing>
</p:sld>
</file>

<file path=ppt/slides/slide4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450992415"/>
      </p:ext>
    </p:extLst>
  </p:cSld>
  <p:clrMapOvr>
    <a:masterClrMapping/>
  </p:clrMapOvr>
  <p:timing>
    <p:tnLst>
      <p:par>
        <p:cTn id="1" dur="indefinite" restart="never" nodeType="tmRoot"/>
      </p:par>
    </p:tnLst>
  </p:timing>
</p:sld>
</file>

<file path=ppt/slides/slide4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4258529250"/>
      </p:ext>
    </p:extLst>
  </p:cSld>
  <p:clrMapOvr>
    <a:masterClrMapping/>
  </p:clrMapOvr>
  <p:timing>
    <p:tnLst>
      <p:par>
        <p:cTn id="1" dur="indefinite" restart="never" nodeType="tmRoot"/>
      </p:par>
    </p:tnLst>
  </p:timing>
</p:sld>
</file>

<file path=ppt/slides/slide4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991637164"/>
      </p:ext>
    </p:extLst>
  </p:cSld>
  <p:clrMapOvr>
    <a:masterClrMapping/>
  </p:clrMapOvr>
  <p:timing>
    <p:tnLst>
      <p:par>
        <p:cTn id="1" dur="indefinite" restart="never" nodeType="tmRoot"/>
      </p:par>
    </p:tnLst>
  </p:timing>
</p:sld>
</file>

<file path=ppt/slides/slide4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348771702"/>
      </p:ext>
    </p:extLst>
  </p:cSld>
  <p:clrMapOvr>
    <a:masterClrMapping/>
  </p:clrMapOvr>
  <p:timing>
    <p:tnLst>
      <p:par>
        <p:cTn id="1" dur="indefinite" restart="never" nodeType="tmRoot"/>
      </p:par>
    </p:tnLst>
  </p:timing>
</p:sld>
</file>

<file path=ppt/slides/slide4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6183158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smtClean="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he nears</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66421909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25. Identify the error:</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Since its opening in 1992, the company is very 	progressive.</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Since</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in 1992</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C. company</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D. is very</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E. No Error</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499351967"/>
      </p:ext>
    </p:extLst>
  </p:cSld>
  <p:clrMapOvr>
    <a:masterClrMapping/>
  </p:clrMapOvr>
  <p:timing>
    <p:tnLst>
      <p:par>
        <p:cTn id="1" dur="indefinite" restart="never" nodeType="tmRoot"/>
      </p:par>
    </p:tnLst>
  </p:timing>
</p:sld>
</file>

<file path=ppt/slides/slide5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79489194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D. is very</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90483772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26.	Identify the error:</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Nena with her sister have been chosen to play for the 	team.</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with her</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have been</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C. to play</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D. the team</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E. No Error</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01067478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have been</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19973978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27. Identify the error:</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One of the best thing she likes to do is to make good 	impression.</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One</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best thing</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C. likes</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D. is to make</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E. No Error</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70645796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best thing</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26709827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28. Identify the error:</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Neither silence nor good comments are as effective as 	active listening.</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Neither</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nor</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C. are</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D. as active</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E. No Error</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02113342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E. No Error</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59214002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29. Identify the error:</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Every man, woman and child have potentials waiting 	to be tapped.</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Every man</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woman</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C. have</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D. to be tapped</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E. No Error</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83822988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C. have</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1769120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3. Identify the error:</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Worrying, cramming, and unable to concentrate, Liza scans her notes frantically.</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Worrying</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cramming</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C. unable to concentrate</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D. scans her</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E. No Error</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76143669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30. Identify the error:</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man’s actions during a crisis in life is influenced by 	his character.</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actions</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crisis</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C. is influenced</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D. character</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E. No Error</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85593469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C. is influenced</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00959982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31. Identify the error:</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Three – fourths of the men are interested in group life 	insurance.</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Three – fourths</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men</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C. are interested</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D. group life</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E. No Error</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409972724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E. No Error</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83303425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32. Identify the error:</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In the group was a doctor, a nurse, and an aide.</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In</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was</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C. a doctor</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D. an aide</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E. No Error</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65405459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was</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66173609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33. </a:t>
            </a: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Identify the error:</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Father doesn’t smoke and so does my brother.</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doesn’t</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smoke</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C. and</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D. so does</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E. No Error</a:t>
            </a:r>
            <a:r>
              <a:rPr lang="en-US" sz="36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xmlns="" val="156315978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D. so does</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75595664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34. Identify the error:</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I saw Maita ran across the street and catch a jeepney.</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saw</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ran</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C. across </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D. catch</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E. No Error</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97909698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ran</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9566714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C. unable to concentrate</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407588552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35. Identify the error:</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Vilma’s husband is younger than her by 10 years.</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is younger</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than</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C. her</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D. 10 years</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E. No Error</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18211216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C. her</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4283525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36. 	Identify the error:</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He received lot of feedbacks and information from friends.</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received</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feedbacks</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C. information</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D. friends</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E. No Error</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56129689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feedbacks</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37396742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37.	Identify the error:</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Zone 2 was adjudged the most cleanest community in the barangay.</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was adjudged</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most cleanest</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C. community</a:t>
            </a:r>
            <a:br>
              <a:rPr lang="en-US" sz="3600" dirty="0" smtClean="0">
                <a:latin typeface="Arial" panose="020B0604020202020204" pitchFamily="34" charset="0"/>
                <a:cs typeface="Arial" panose="020B0604020202020204" pitchFamily="34" charset="0"/>
              </a:rPr>
            </a:br>
            <a:r>
              <a:rPr lang="en-US" sz="3600" dirty="0" smtClean="0">
                <a:latin typeface="Arial" panose="020B0604020202020204" pitchFamily="34" charset="0"/>
                <a:cs typeface="Arial" panose="020B0604020202020204" pitchFamily="34" charset="0"/>
              </a:rPr>
              <a:t>	D. barangay</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E. No Error</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90262546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most cleanest</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93333018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38.	Identify the  error:</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She has a hard time coping up with her problems.</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has</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coping up</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C. with</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D. problems</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E. No Error</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98263707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coping up</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04785954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39.	Identify the error:</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Have anyone of you experienced working in a company?</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Have</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of you</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C. experienced</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D. in a</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E. No Error</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78509727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Have</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0629122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4. Identify the error:</a:t>
            </a:r>
            <a:br>
              <a:rPr lang="en-US" sz="3600" dirty="0" smtClean="0">
                <a:latin typeface="Arial" panose="020B0604020202020204" pitchFamily="34" charset="0"/>
                <a:cs typeface="Arial" panose="020B0604020202020204" pitchFamily="34" charset="0"/>
              </a:rPr>
            </a:br>
            <a:r>
              <a:rPr lang="en-US" sz="3600" dirty="0" smtClean="0">
                <a:latin typeface="Arial" panose="020B0604020202020204" pitchFamily="34" charset="0"/>
                <a:cs typeface="Arial" panose="020B0604020202020204" pitchFamily="34" charset="0"/>
              </a:rPr>
              <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Everyone who is in showbiz are excited to attend the party for you and me.</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Everyone</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who is</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C. are excited</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D. you and me</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E. No Error</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06708527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40.	Identify the error:</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He would be happy if his parents can send him to college.</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would be</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if his</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C. can send</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D. to college</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E. No Error</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55527324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C. can send</a:t>
            </a:r>
            <a:r>
              <a:rPr lang="en-US" sz="3600" b="1" dirty="0" smtClean="0">
                <a:latin typeface="Arial" panose="020B0604020202020204" pitchFamily="34" charset="0"/>
                <a:cs typeface="Arial" panose="020B0604020202020204" pitchFamily="34" charset="0"/>
              </a:rPr>
              <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xmlns="" val="147040826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41. 	Identify the error:</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One of the men who attend the party seem sad.</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One</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men</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C. attend</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D. seem</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E. No Error </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52718426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D. seem</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60322806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42. 	Identify the error:</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In our place, our neighbors help each other.</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In our </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our neighbors</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C. help</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D. each other</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E. No Error </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24515247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D. each other</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94269499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43.	Identify the error:</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The soldiers bombed one of the Iraq’s military establishment.</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bombed</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one</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C. Iraq’s</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D. establishment</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E. No Error</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71652340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D. establishment</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28440696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44.	Identify the error:</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Of all the students, Luz is the most difficult to get about with.</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Of all</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is</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C. most difficult</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D. get about with</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E. No Error</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39588145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D. get about with</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7027713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C. are excited</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01695447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45. 	Choose the correct meaning of the underlined word:</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The </a:t>
            </a:r>
            <a:r>
              <a:rPr lang="en-US" sz="3600" u="sng" dirty="0" smtClean="0">
                <a:latin typeface="Arial" panose="020B0604020202020204" pitchFamily="34" charset="0"/>
                <a:cs typeface="Arial" panose="020B0604020202020204" pitchFamily="34" charset="0"/>
              </a:rPr>
              <a:t>concert </a:t>
            </a:r>
            <a:r>
              <a:rPr lang="en-US" sz="3600" dirty="0" smtClean="0">
                <a:latin typeface="Arial" panose="020B0604020202020204" pitchFamily="34" charset="0"/>
                <a:cs typeface="Arial" panose="020B0604020202020204" pitchFamily="34" charset="0"/>
              </a:rPr>
              <a:t>we made was approved by the majority.</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agreement			C. motivation</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gathering				D. solicitude</a:t>
            </a:r>
            <a:endParaRPr lang="en-US" sz="3600"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59616259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agreement</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8463467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46. 	Choose the correct meaning of the underlined word:</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The mansion has a </a:t>
            </a:r>
            <a:r>
              <a:rPr lang="en-US" sz="3600" u="sng" dirty="0" smtClean="0">
                <a:latin typeface="Arial" panose="020B0604020202020204" pitchFamily="34" charset="0"/>
                <a:cs typeface="Arial" panose="020B0604020202020204" pitchFamily="34" charset="0"/>
              </a:rPr>
              <a:t>labyrinth</a:t>
            </a:r>
            <a:r>
              <a:rPr lang="en-US" sz="3600" dirty="0" smtClean="0">
                <a:latin typeface="Arial" panose="020B0604020202020204" pitchFamily="34" charset="0"/>
                <a:cs typeface="Arial" panose="020B0604020202020204" pitchFamily="34" charset="0"/>
              </a:rPr>
              <a:t>.</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door					C. maze</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flap					D. stairs</a:t>
            </a:r>
            <a:endParaRPr lang="en-US" sz="3600"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36861301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C. maze</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4074448865"/>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47. 	Choose the correct meaning of the underlined word:</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The child was surprisingly </a:t>
            </a:r>
            <a:r>
              <a:rPr lang="en-US" sz="3600" u="sng" dirty="0" smtClean="0">
                <a:latin typeface="Arial" panose="020B0604020202020204" pitchFamily="34" charset="0"/>
                <a:cs typeface="Arial" panose="020B0604020202020204" pitchFamily="34" charset="0"/>
              </a:rPr>
              <a:t>loquacious</a:t>
            </a:r>
            <a:r>
              <a:rPr lang="en-US" sz="3600" dirty="0" smtClean="0">
                <a:latin typeface="Arial" panose="020B0604020202020204" pitchFamily="34" charset="0"/>
                <a:cs typeface="Arial" panose="020B0604020202020204" pitchFamily="34" charset="0"/>
              </a:rPr>
              <a:t>.</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apprehensive			C. talkative</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clever					D. witty</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95584959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C. talkative</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995479966"/>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48. 	Choose the correct meaning of the underlined word:</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He witnessed the </a:t>
            </a:r>
            <a:r>
              <a:rPr lang="en-US" sz="3600" u="sng" dirty="0" smtClean="0">
                <a:latin typeface="Arial" panose="020B0604020202020204" pitchFamily="34" charset="0"/>
                <a:cs typeface="Arial" panose="020B0604020202020204" pitchFamily="34" charset="0"/>
              </a:rPr>
              <a:t>aftermath</a:t>
            </a:r>
            <a:r>
              <a:rPr lang="en-US" sz="3600" dirty="0" smtClean="0">
                <a:latin typeface="Arial" panose="020B0604020202020204" pitchFamily="34" charset="0"/>
                <a:cs typeface="Arial" panose="020B0604020202020204" pitchFamily="34" charset="0"/>
              </a:rPr>
              <a:t> of the bomb explosion.</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Cause				C. Result</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Foundation			D. Treachery</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691737305"/>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C. Result</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246760910"/>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dirty="0" smtClean="0">
                <a:latin typeface="Arial" panose="020B0604020202020204" pitchFamily="34" charset="0"/>
                <a:cs typeface="Arial" panose="020B0604020202020204" pitchFamily="34" charset="0"/>
              </a:rPr>
              <a:t>49.	Choose the correct meaning of the underlined word:</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Ever since she started the diet, her breakfasts have 	been more </a:t>
            </a:r>
            <a:r>
              <a:rPr lang="en-US" sz="3600" u="sng" dirty="0" smtClean="0">
                <a:latin typeface="Arial" panose="020B0604020202020204" pitchFamily="34" charset="0"/>
                <a:cs typeface="Arial" panose="020B0604020202020204" pitchFamily="34" charset="0"/>
              </a:rPr>
              <a:t>meager</a:t>
            </a:r>
            <a:r>
              <a:rPr lang="en-US" sz="3600" dirty="0" smtClean="0">
                <a:latin typeface="Arial" panose="020B0604020202020204" pitchFamily="34" charset="0"/>
                <a:cs typeface="Arial" panose="020B0604020202020204" pitchFamily="34" charset="0"/>
              </a:rPr>
              <a:t> than she would like. </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A. Copious				C. Plentiful</a:t>
            </a:r>
            <a:br>
              <a:rPr lang="en-US" sz="3600" dirty="0" smtClean="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B. Overflow				D. Scanty</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2790486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
            <a:ext cx="12192000" cy="6858000"/>
          </a:xfrm>
        </p:spPr>
        <p:txBody>
          <a:bodyPr>
            <a:normAutofit/>
          </a:bodyPr>
          <a:lstStyle/>
          <a:p>
            <a:r>
              <a:rPr lang="en-US" sz="3600" b="1" dirty="0" smtClean="0">
                <a:latin typeface="Arial" panose="020B0604020202020204" pitchFamily="34" charset="0"/>
                <a:cs typeface="Arial" panose="020B0604020202020204" pitchFamily="34" charset="0"/>
              </a:rPr>
              <a:t>Answer:</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D. Scanty</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9514782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1772</TotalTime>
  <Words>3737</Words>
  <Application>Microsoft Office PowerPoint</Application>
  <PresentationFormat>Custom</PresentationFormat>
  <Paragraphs>463</Paragraphs>
  <Slides>500</Slides>
  <Notes>0</Notes>
  <HiddenSlides>0</HiddenSlides>
  <MMClips>0</MMClips>
  <ScaleCrop>false</ScaleCrop>
  <HeadingPairs>
    <vt:vector size="4" baseType="variant">
      <vt:variant>
        <vt:lpstr>Theme</vt:lpstr>
      </vt:variant>
      <vt:variant>
        <vt:i4>1</vt:i4>
      </vt:variant>
      <vt:variant>
        <vt:lpstr>Slide Titles</vt:lpstr>
      </vt:variant>
      <vt:variant>
        <vt:i4>500</vt:i4>
      </vt:variant>
    </vt:vector>
  </HeadingPairs>
  <TitlesOfParts>
    <vt:vector size="501" baseType="lpstr">
      <vt:lpstr>Office Theme</vt:lpstr>
      <vt:lpstr>English</vt:lpstr>
      <vt:lpstr>1. Identify the error:    The scientist assume that his findings are more accurate than ours.  A. scientist assume  B. his findings  C. are more accurate  D. than ours  E. No Error</vt:lpstr>
      <vt:lpstr>Answer:  A. scientist assume</vt:lpstr>
      <vt:lpstr>2. Identify the error:   As he nears the end of his address, he stressed his hopes for a more peaceful world that filled everyone’s heart.  A. he nears  B. he stressed  C. more peaceful world  D. that filled everyone’s  E. No Error </vt:lpstr>
      <vt:lpstr>Answer:  A. he nears</vt:lpstr>
      <vt:lpstr>3. Identify the error:  Worrying, cramming, and unable to concentrate, Liza scans her notes frantically.  A. Worrying  B. cramming  C. unable to concentrate  D. scans her  E. No Error</vt:lpstr>
      <vt:lpstr>Answer:  C. unable to concentrate</vt:lpstr>
      <vt:lpstr>4. Identify the error:   Everyone who is in showbiz are excited to attend the party for you and me.  A. Everyone  B. who is  C. are excited  D. you and me  E. No Error</vt:lpstr>
      <vt:lpstr>Answer:  C. are excited</vt:lpstr>
      <vt:lpstr>5. Identify the error:   Due to negligence, the players will lost their team’s chance to play for championship.  A. Due to negligence  B. will lost  C. team’s chance  D. for championship  E. No Error</vt:lpstr>
      <vt:lpstr>Answer:  B. will lost </vt:lpstr>
      <vt:lpstr>6. Identify the error:  With regards to your request, the boss doesn’t act on it favorably.  A. With regards     B. your request   C. boss doesn’t  D. act on it  E. No Error</vt:lpstr>
      <vt:lpstr>Answer:  A. With regards</vt:lpstr>
      <vt:lpstr>7. Identify the error:  We studied in this school for three years before our parents decided to transfer us to another school.  A. studied  B. for three years  C. decided  D. to transfer  E. No Error</vt:lpstr>
      <vt:lpstr>Answer:  A. studied</vt:lpstr>
      <vt:lpstr>8. Identify the error:  We are all involved in working towards an ideology.  A. are  B. all involved  C. working towards  D. an ideology  E. No Error</vt:lpstr>
      <vt:lpstr>Answer:  E. No Error</vt:lpstr>
      <vt:lpstr>9. Identify the error:  When the war was over, the victors rose their flag over the city.  A. was over  B. the victors  C. rose  D. over the city  E. No Error </vt:lpstr>
      <vt:lpstr>Answer:  C. rose</vt:lpstr>
      <vt:lpstr>10. Identify the error:  Which of these twins do you like most?  A. Which  B. these twins  C. do you  D. like most  E. No Error</vt:lpstr>
      <vt:lpstr>Answer:  D. like most</vt:lpstr>
      <vt:lpstr>11. Identify the error:  The teacher is not angry with the kids, isn’t he?  A. teacher is not  B. angry with  C. the kids  D. isn’t he  E. No Error </vt:lpstr>
      <vt:lpstr>Answer:  D. isn’t he</vt:lpstr>
      <vt:lpstr>12. Identify the error:  You wouldn’t want to be late for the LET exam, will    you?  A. wouldn’t  B. want to be  C. for  D. will you  E. No Error</vt:lpstr>
      <vt:lpstr>Answer:  D. will you</vt:lpstr>
      <vt:lpstr>13. Identify the error:  Use words that tells exactly what you mean.  A. words  B. tells  C. what  D. mean  E. No Error</vt:lpstr>
      <vt:lpstr>Answer:  B. tells</vt:lpstr>
      <vt:lpstr>14. Identify the error:  I wish I can go with you to Baguio.  A. wish  B. can go  C. with you  D. to Baguio  E. No Error</vt:lpstr>
      <vt:lpstr>Answer:  B. can go</vt:lpstr>
      <vt:lpstr>15. Identify the error:  Exploding firecrackers during Christmas are a time –  honored tradition.  A. Exploding  B. during Christmas  C. are  D. tradition  E. No Error </vt:lpstr>
      <vt:lpstr>Answer:  C. are</vt:lpstr>
      <vt:lpstr>16. Identify the error:  Everybody must submit their project before the end of  the week.  A. Everybody  B. must submit  C. their  D. before the end  E. No Error</vt:lpstr>
      <vt:lpstr>Answer:  C. their</vt:lpstr>
      <vt:lpstr>17. Identify the error:  I think a hundred pesos are too much for that toy.  A. think  B. hundred pesos  C. are  D. too much  E. No Error</vt:lpstr>
      <vt:lpstr>Answer:  C. are</vt:lpstr>
      <vt:lpstr>18. Identify the error:  Tagaytay is very popular of all the beauty spots.  A. is  B. very popular  C. of all  D. beauty spots  E. No Error </vt:lpstr>
      <vt:lpstr>Answer:  B. very popular</vt:lpstr>
      <vt:lpstr>19. Identify the error:  We do our shopping in Makati because of their big  malls.  A. do our      B. in   C. because  D. their big  E. No Error     </vt:lpstr>
      <vt:lpstr>Answer:  D. their big</vt:lpstr>
      <vt:lpstr>20. Identify the error:  Submit all finish themes tomorrow.  A. Submit  B. finish  C. themes  D. tomorrow  E. No Error</vt:lpstr>
      <vt:lpstr>Answer:  B. finish</vt:lpstr>
      <vt:lpstr>21. Identify the error:  The movie is based from a novel written by Tolstoy.  A. is based  B. from  C. written  D. by  E. No Error</vt:lpstr>
      <vt:lpstr>Answer:  B. from</vt:lpstr>
      <vt:lpstr>22. Identify the error:  Collecting stamps and shells give her much joy.  A. Collecting  B. shells  C. give  D. much joy  E. No Error</vt:lpstr>
      <vt:lpstr>Answer:  C. give</vt:lpstr>
      <vt:lpstr>23. Identify the error:  If I were you, I will think twice before quitting.  A. were  B. will  C. twice  D. quitting  E. No Error</vt:lpstr>
      <vt:lpstr>Answer:  B. will</vt:lpstr>
      <vt:lpstr>24. Identify the error:  If he had only knew that U.S. would attack Iraq, he  would not leave.  A. he had  B. knew  C. would attack  D. would not leave  E. No Error</vt:lpstr>
      <vt:lpstr>Answer:  B. knew</vt:lpstr>
      <vt:lpstr>25. Identify the error:  Since its opening in 1992, the company is very  progressive.  A. Since  B. in 1992  C. company  D. is very  E. No Error</vt:lpstr>
      <vt:lpstr>Answer:  D. is very</vt:lpstr>
      <vt:lpstr>26. Identify the error:  Nena with her sister have been chosen to play for the  team.  A. with her  B. have been  C. to play  D. the team  E. No Error</vt:lpstr>
      <vt:lpstr>Answer:  B. have been</vt:lpstr>
      <vt:lpstr>27. Identify the error:  One of the best thing she likes to do is to make good  impression.  A. One  B. best thing  C. likes  D. is to make  E. No Error</vt:lpstr>
      <vt:lpstr>Answer:  B. best thing</vt:lpstr>
      <vt:lpstr>28. Identify the error:  Neither silence nor good comments are as effective as  active listening.  A. Neither  B. nor  C. are  D. as active  E. No Error</vt:lpstr>
      <vt:lpstr>Answer:  E. No Error</vt:lpstr>
      <vt:lpstr>29. Identify the error:  Every man, woman and child have potentials waiting  to be tapped.  A. Every man  B. woman  C. have  D. to be tapped  E. No Error</vt:lpstr>
      <vt:lpstr>Answer:  C. have</vt:lpstr>
      <vt:lpstr>30. Identify the error:  A man’s actions during a crisis in life is influenced by  his character.  A. actions  B. crisis  C. is influenced  D. character  E. No Error</vt:lpstr>
      <vt:lpstr>Answer:  C. is influenced</vt:lpstr>
      <vt:lpstr>31. Identify the error:  Three – fourths of the men are interested in group life  insurance.  A. Three – fourths  B. men  C. are interested  D. group life  E. No Error</vt:lpstr>
      <vt:lpstr>Answer:  E. No Error</vt:lpstr>
      <vt:lpstr>32. Identify the error:  In the group was a doctor, a nurse, and an aide.  A. In  B. was  C. a doctor  D. an aide  E. No Error</vt:lpstr>
      <vt:lpstr>Answer:  B. was</vt:lpstr>
      <vt:lpstr>33.  Identify the error:  Father doesn’t smoke and so does my brother.  A. doesn’t  B. smoke  C. and  D. so does  E. No Error </vt:lpstr>
      <vt:lpstr>Answer:  D. so does</vt:lpstr>
      <vt:lpstr>34. Identify the error:  I saw Maita ran across the street and catch a jeepney.  A. saw  B. ran  C. across   D. catch  E. No Error</vt:lpstr>
      <vt:lpstr>Answer:  B. ran</vt:lpstr>
      <vt:lpstr>35. Identify the error:  Vilma’s husband is younger than her by 10 years.  A. is younger  B. than  C. her  D. 10 years  E. No Error</vt:lpstr>
      <vt:lpstr>Answer:  C. her</vt:lpstr>
      <vt:lpstr>36.  Identify the error:  He received lot of feedbacks and information from friends.  A. received  B. feedbacks  C. information  D. friends  E. No Error</vt:lpstr>
      <vt:lpstr>Answer:  B. feedbacks</vt:lpstr>
      <vt:lpstr>37. Identify the error:  Zone 2 was adjudged the most cleanest community in the barangay.  A. was adjudged  B. most cleanest  C. community  D. barangay  E. No Error</vt:lpstr>
      <vt:lpstr>Answer:  B. most cleanest</vt:lpstr>
      <vt:lpstr>38. Identify the  error:  She has a hard time coping up with her problems.  A. has  B. coping up  C. with  D. problems  E. No Error</vt:lpstr>
      <vt:lpstr>Answer:  B. coping up</vt:lpstr>
      <vt:lpstr>39. Identify the error:  Have anyone of you experienced working in a company?  A. Have  B. of you  C. experienced  D. in a  E. No Error</vt:lpstr>
      <vt:lpstr>Answer:  A. Have</vt:lpstr>
      <vt:lpstr>40. Identify the error:  He would be happy if his parents can send him to college.  A. would be  B. if his  C. can send  D. to college  E. No Error</vt:lpstr>
      <vt:lpstr>Answer:  C. can send  </vt:lpstr>
      <vt:lpstr>41.  Identify the error:  One of the men who attend the party seem sad.  A. One  B. men  C. attend  D. seem  E. No Error </vt:lpstr>
      <vt:lpstr>Answer:  D. seem</vt:lpstr>
      <vt:lpstr>42.  Identify the error:  In our place, our neighbors help each other.  A. In our   B. our neighbors  C. help  D. each other  E. No Error </vt:lpstr>
      <vt:lpstr>Answer:  D. each other</vt:lpstr>
      <vt:lpstr>43. Identify the error:  The soldiers bombed one of the Iraq’s military establishment.  A. bombed  B. one  C. Iraq’s  D. establishment  E. No Error</vt:lpstr>
      <vt:lpstr>Answer:  D. establishment</vt:lpstr>
      <vt:lpstr>44. Identify the error:  Of all the students, Luz is the most difficult to get about with.  A. Of all  B. is  C. most difficult  D. get about with  E. No Error</vt:lpstr>
      <vt:lpstr>Answer:  D. get about with</vt:lpstr>
      <vt:lpstr>45.  Choose the correct meaning of the underlined word:  The concert we made was approved by the majority.  A. agreement   C. motivation  B. gathering    D. solicitude</vt:lpstr>
      <vt:lpstr>Answer:  A. agreement</vt:lpstr>
      <vt:lpstr>46.  Choose the correct meaning of the underlined word:  The mansion has a labyrinth.  A. door     C. maze  B. flap     D. stairs</vt:lpstr>
      <vt:lpstr>Answer:  C. maze</vt:lpstr>
      <vt:lpstr>47.  Choose the correct meaning of the underlined word:  The child was surprisingly loquacious.  A. apprehensive   C. talkative  B. clever     D. witty</vt:lpstr>
      <vt:lpstr>Answer:  C. talkative</vt:lpstr>
      <vt:lpstr>48.  Choose the correct meaning of the underlined word:  He witnessed the aftermath of the bomb explosion.  A. Cause    C. Result  B. Foundation   D. Treachery</vt:lpstr>
      <vt:lpstr>Answer:  C. Result</vt:lpstr>
      <vt:lpstr>49. Choose the correct meaning of the underlined word:  Ever since she started the diet, her breakfasts have  been more meager than she would like.   A. Copious    C. Plentiful  B. Overflow    D. Scanty</vt:lpstr>
      <vt:lpstr>Answer:  D. Scanty</vt:lpstr>
      <vt:lpstr>50. Choose the correct meaning of the underlined word:  I’m interested to know the genesis of her project.  A. Beginning    C. Renounced  B. Dissolution   D. Termination</vt:lpstr>
      <vt:lpstr>Answer:  A. Beginning</vt:lpstr>
      <vt:lpstr>51. Choose the correct meaning of the underlined word:  The sounds of the movie are ghastly.  A. Depriving    C. Pleasant  B. Frightening   D. Unattached</vt:lpstr>
      <vt:lpstr>Answer:  B. Frightening</vt:lpstr>
      <vt:lpstr>52. Choose the correct meaning of the underlined word:  Princess listened to her father’s tirade about keeping  the house cleaner.  A. Compliment   C. Long angry speech  B. Emergence   D. Veracity</vt:lpstr>
      <vt:lpstr>Answer:  C. Long angry speech </vt:lpstr>
      <vt:lpstr>53. Choose the correct meaning of the underlined word:  She belongs to an affluent family.  A. Prominent    C. Strange  B. Rich     D. Underprivileged</vt:lpstr>
      <vt:lpstr>Answer:  B. Rich</vt:lpstr>
      <vt:lpstr>54. Choose the correct meaning of the underlined word:  Jerry is politically inept.  A. Incompetent   C. Pleasurable  B. Knowledgeable  D. Skilled</vt:lpstr>
      <vt:lpstr>Answer:  A. Incompetent</vt:lpstr>
      <vt:lpstr>55. Choose the correct meaning of the underlined word:  Mervin is a productive writer.  A. Inert     C. Prolific  B. Progressive   D. Talented</vt:lpstr>
      <vt:lpstr>Answer:  C. Prolific</vt:lpstr>
      <vt:lpstr>56. Choose the correct meaning of the underlined word:  The earth gyrates in its own axis.    A. Delivers    C. Reproduce  B. Evaluates    D. Rotates</vt:lpstr>
      <vt:lpstr>Answer:  D. Rotates</vt:lpstr>
      <vt:lpstr>57. Choose the correct meaning of the underlined word:  Aling Pacita was dumbfounded to see her husband  returned.  A. Faded    C. Speechless  B. Irritated    D. Truant</vt:lpstr>
      <vt:lpstr>Answer:  C. Speechless</vt:lpstr>
      <vt:lpstr>58. Choose the correct meaning of the underlined word:  The gifted mimic can do a wonderful imitation of  anyone’s voice.  A. Artist     C. Impersonator  B. Creator    D. Police </vt:lpstr>
      <vt:lpstr>Answer:  C. Impersonator</vt:lpstr>
      <vt:lpstr>59. Choose the correct meaning of the underlined word:  The orator received an auspicious reaction from the  audience.   A. Favorable    C. Obscure  B. Mystifying    D. Vague</vt:lpstr>
      <vt:lpstr>Answer:  A. Favorable</vt:lpstr>
      <vt:lpstr>60. Choose the correct meaning of the underlined word:  Flagrant violation.   A. Serious    C. Glaring  B. Unintentional   D. Harmless</vt:lpstr>
      <vt:lpstr>Answer:  C. Glaring</vt:lpstr>
      <vt:lpstr>61. Choose the correct meaning of the underlined word:  Done perfunctorily.  A. Carelessly    C. Carefully  B. Excellently   D. Selectively</vt:lpstr>
      <vt:lpstr>Answer:  A. Carelessly</vt:lpstr>
      <vt:lpstr>62. Choose the correct meaning of the underlined word:  Under the auspices of a businessman.  A. Wing     C. Influence  B. Care     D. Patronage</vt:lpstr>
      <vt:lpstr>Answer:  D. Patronage</vt:lpstr>
      <vt:lpstr>63. Choose the correct meaning of the underlined word:  A vacillating leader.  A. Brave     C. Firm  B. Indecisive    D. Authoritative</vt:lpstr>
      <vt:lpstr>Answer:  B. Indecisive</vt:lpstr>
      <vt:lpstr>64. Choose the correct meaning of the underlined word:  Usurp the powers of the presidency.  A. Exercise legally  C. Apply  B. Apportion    D. Use wrongly</vt:lpstr>
      <vt:lpstr>Answer:  D. Use wrongly</vt:lpstr>
      <vt:lpstr>65. Choose the opposite meaning of the underlined word:  Stipulated in the agreement.  A. Required    C. Unspecified  B. Unnecessary   D. Inscribed   </vt:lpstr>
      <vt:lpstr>Answer:  C. Unspecified</vt:lpstr>
      <vt:lpstr>66. Choose the opposite meaning of the underlined word:  Vitiated by poor workmanship.  A. Lessened    C. Undermined  B. Strengthened   D. Impressed</vt:lpstr>
      <vt:lpstr>Answer:  B. Strengthened</vt:lpstr>
      <vt:lpstr>67. Choose the opposite meaning of the underlined word:  Ephemeral pleasure.  A. Unholy    C. Natural  B. Heavenly    D. Lasting</vt:lpstr>
      <vt:lpstr>Answer:  D. Lasting</vt:lpstr>
      <vt:lpstr>68. Choose the opposite meaning of the underlined word:  To rejuvenate herself.  A. Weaken    C. Rebuild  B. Shame    D. Impoverish</vt:lpstr>
      <vt:lpstr>Answers:  A. Weaken  D. Impoverish  </vt:lpstr>
      <vt:lpstr>69. Choose the opposite meaning of the underlined word.  Old man, but still virile.  A. Wily     C. Upright  B. Unproductive   D. Impotent</vt:lpstr>
      <vt:lpstr>Answer:   D. Impotent</vt:lpstr>
      <vt:lpstr>70. The visitor arrived on time _____ of the train.  A. inspite    C. despite  B. although    D. in spite  </vt:lpstr>
      <vt:lpstr>Answer:  D. In spite</vt:lpstr>
      <vt:lpstr>71. If you were to choose a school where _____ you like to be enrolled in?  A. will     C. would  B. must     D. could</vt:lpstr>
      <vt:lpstr>Answer:  C. would</vt:lpstr>
      <vt:lpstr>72. The occurrence of the full moon always drives her to _____.  A. ekstacy    C. ecstasy  B. ecstacy    D. ecstacy</vt:lpstr>
      <vt:lpstr>Answer:  C. Ecstasy</vt:lpstr>
      <vt:lpstr>73. The butterfly flies _____ from one flower to another.  A. gentle     C. jently  B. Gently    D. gently</vt:lpstr>
      <vt:lpstr>Answer:  D. gently</vt:lpstr>
      <vt:lpstr>74. We should always take care of ourselves _____ we may be.  A. whatever    C. wherever  B. whenever    D. whomever</vt:lpstr>
      <vt:lpstr>Answer:  C. wherever</vt:lpstr>
      <vt:lpstr>75. Why is your uniform different __________ mine?  A. to      C. from  B. with     D. of</vt:lpstr>
      <vt:lpstr>Answer:  C. from</vt:lpstr>
      <vt:lpstr>76. Everyone in the group was _____ after the earthquake.  A. Alright    C. o’right  B. Allright    D. all right</vt:lpstr>
      <vt:lpstr>Answer:  D. all right</vt:lpstr>
      <vt:lpstr>77. Lauro _____ stepped on the banana peeling while he was jogging.  A. accidentally   C. accidentaly  B. acidentally    D. accedentally </vt:lpstr>
      <vt:lpstr>Answer:  A. accidentally</vt:lpstr>
      <vt:lpstr>78. Alexander Graham Bell invented the telephone, _____?  A. has he not    C. did he not  B. is it not    D. was he not</vt:lpstr>
      <vt:lpstr>Answer:  C. did he not</vt:lpstr>
      <vt:lpstr>79. I hope our team will win; last year I hope your team _____.  A. will win    C. would win  B. won     D. was winning</vt:lpstr>
      <vt:lpstr>Answer:  B. won</vt:lpstr>
      <vt:lpstr>80. Czarmaine _____ remarkable poems even at her young age.  A. rites     C. writes  B. rights     D. write</vt:lpstr>
      <vt:lpstr>Answer:  C. writes</vt:lpstr>
      <vt:lpstr>81. Being too _____ will undoubtedly make other men hate you.  A. vane     C. vein  B. vain     D. vanity</vt:lpstr>
      <vt:lpstr>Answer:  B. vain</vt:lpstr>
      <vt:lpstr>82. Due to bad weather, the airline company decided _____ postpone the flight.  A. two     C. too  B. to     D. then</vt:lpstr>
      <vt:lpstr>Answer:  B. to</vt:lpstr>
      <vt:lpstr>83. Drunk driving was the reason for _____ accident.  A. their     C. there  B. they’re    D. there are</vt:lpstr>
      <vt:lpstr>Answer:  A. their</vt:lpstr>
      <vt:lpstr>84. May I _____ your Titanic compact disk?  A. borrow    C. loan  B. lend     D. credit</vt:lpstr>
      <vt:lpstr>Answer:  A. borrow</vt:lpstr>
      <vt:lpstr>85. _____ the three girls, the eldest is the most diligent.  A. Between    C. In  B. Among    D. By</vt:lpstr>
      <vt:lpstr>Answer:  B. Among</vt:lpstr>
      <vt:lpstr>86. Exposure to air pollution will _______ your asthma.  A. cure     C. aggravate  B. deteriorate   D. annoy</vt:lpstr>
      <vt:lpstr>Answer:  C. aggravate</vt:lpstr>
      <vt:lpstr>87. His _____ to Mount Apo was carefully documented.  A. assent    C. descent  B. ascent    D. decrease</vt:lpstr>
      <vt:lpstr>Answer:  B. ascent</vt:lpstr>
      <vt:lpstr>88. The children _____ the ill effects of war.  A. have borne   C. has borne  B. have born    D. had born</vt:lpstr>
      <vt:lpstr>Answer:  A. have borne</vt:lpstr>
      <vt:lpstr>89. The teachers distributed different _____ outlines for the students to follow.  A. coarse     C. course  B. corps      D. corpse  </vt:lpstr>
      <vt:lpstr>Answer:  C. Course</vt:lpstr>
      <vt:lpstr>For nos. 90 – 92   Life has loneliness to sell/ all beautiful and splendid things/ blue waves whitened on a cliff/ soaring fire the sways and sings/ and children’s faces looking up/ holding wonder like a cup.</vt:lpstr>
      <vt:lpstr>90. What does the author want to convey in his poem?  A. There are many beautiful things that life offers.  B. A good life is not for free.  C. The good things in life can be bought.  D. Children’s faces are lovely.</vt:lpstr>
      <vt:lpstr>Answer:  A. There are many beautiful things that life others.</vt:lpstr>
      <vt:lpstr>For nos. 90 – 92   Life has loneliness to sell/ all beautiful and splendid things/ blue waves whitened on a cliff/ soaring fire the sways and sings/ and children’s faces looking up/ holding wonder like a cup.</vt:lpstr>
      <vt:lpstr>91. What attitude could best describe the author?  A. Philosophical   C. Negative – Thinker  B. Appreciative   D. Narrow – Minded </vt:lpstr>
      <vt:lpstr>Answer:  B. Appreciative</vt:lpstr>
      <vt:lpstr>For nos. 90 – 92   Life has loneliness to sell/ all beautiful and splendid things/ blue waves whitened on a cliff/ soaring fire the sways and sings/ and children’s faces looking up/ holding wonder like a cup.</vt:lpstr>
      <vt:lpstr>92. Children’s faces are compared to what object?  A. Wonder    C. Cup  B. Fire     D. Waves</vt:lpstr>
      <vt:lpstr>Answer:  C. Cup</vt:lpstr>
      <vt:lpstr>For nos. 93 – 95    The life of an individual is like a road map with a beginning and an end. This is true. There are more milestones that mark what he has accomplished. It is important therefore for it to have a purposeful beginning in order to ensure a successful ending.</vt:lpstr>
      <vt:lpstr>93. What do the life of a person and the road map have in common?  A. Both have beginning and an end.  B. Both have milestones that mark accomplishments.  C. Both have successful ending.  D. Both are true</vt:lpstr>
      <vt:lpstr>Answer:  A. Both have beginning and an end.</vt:lpstr>
      <vt:lpstr>For nos. 93 – 95    The life of an individual is like a road map with a beginning and an end. This is true. There are more milestones that mark what he has accomplished. It is important therefore for it to have a purposeful beginning in order to ensure a successful ending.</vt:lpstr>
      <vt:lpstr>94. In order to ensure successful ending, what do we need to have?  A. Accomplishments  C. Road Map  B. Truth     D. Purposeful Beginning</vt:lpstr>
      <vt:lpstr>Answer:  D. Purposeful Beginning</vt:lpstr>
      <vt:lpstr>For nos. 93 – 95    The life of an individual is like a road map with a beginning and an end. This is true. There are more milestones that mark what he has accomplished. It is important therefore for it to have a purposeful beginning in order to ensure a successful ending.</vt:lpstr>
      <vt:lpstr>95. What does the author want to tell us?  A. To prepare sad endings  B. To set meaningful goals in life  C. To achieve goals at all times  D. To end our life with success</vt:lpstr>
      <vt:lpstr>Answer:  B. To set meaningful goals in life.</vt:lpstr>
      <vt:lpstr>For nos. 96 – 98    Last summer, I had occasion to work with some old people in our town. At first, I thought it would be very difficult to deal with them. I expected they would contradict my idea, but how wrong I was. I  found that most of them were open to modern ideas. For example, they agreed that young people are capable of leadership. They pointed out that young people are their bridge to the future.</vt:lpstr>
      <vt:lpstr>96. Who is talking in the selection?  A. Politician     C. A teenager  B. A laborer     D. A mother</vt:lpstr>
      <vt:lpstr>Answer:  C. A teenager</vt:lpstr>
      <vt:lpstr>For nos. 96 – 98    Last summer, I had occasion to work with some old people in our town. At first, I thought it would be very difficult to deal with them. I expected they would contradict my idea, but how wrong I was. I  found that most of them were open to modern ideas. For example, they agreed that young people are capable of leadership. They pointed out that young people are their bridge to the future.</vt:lpstr>
      <vt:lpstr>97. When did the writer’s experience happen?  A. This year     C. Last summer  B. This summer    D. Last year</vt:lpstr>
      <vt:lpstr>Answer:  C. Last summer</vt:lpstr>
      <vt:lpstr>For nos. 96 – 98    Last summer, I had occasion to work with some old people in our town. At first, I thought it would be very difficult to deal with them. I expected they would contradict my idea, but how wrong I was. I  found that most of them were open to modern ideas. For example, they agreed that young people are capable of leadership. They pointed out that young people are their bridge to the future.</vt:lpstr>
      <vt:lpstr>98. The statement “that young people are the bridge to the future” means that  A. Young people should grow old fast.  B. Our future depends on the young.  C. The old should agree with each other.  D. The old should open to modern ideas.</vt:lpstr>
      <vt:lpstr>Answer:  B. Our future depends on the young.</vt:lpstr>
      <vt:lpstr>For nos. 99 – 101   A young lady was given a large box of chocolates, which she loves to eat constantly. But being on a diet, she asked her sister to put them in the freezer to “save from herself”. As the longing for the sweets increased, she asked her sister to let her have some. Her sister removed the box from the freezer and gave it to her. When she opened it, she found a book frozen solid.</vt:lpstr>
      <vt:lpstr>99. Why did the young lady ask her sister to put her chocolates in the freezer?  A. Her freezer has magic that turns chocolates to             books.  B. At the time, she was on reducing plan.  C. She wants to eat her chocolates later.  D. She wants her chocolates frozen.</vt:lpstr>
      <vt:lpstr>Answer:   B. At the time, she was on reducing plan.  </vt:lpstr>
      <vt:lpstr>For nos. 99 – 101   A young lady was given a large box of chocolates, which she loves to eat constantly. But being on a diet, she asked her sister to put them in the freezer to “save from herself”. As the longing for the sweets increased, she asked her sister to let her have some. Her sister removed the box from the freezer and gave it to her. When she opened it, she found a book frozen solid.</vt:lpstr>
      <vt:lpstr>100. By asking her sister to put the box on the freezer, the young lady implies that she wants  A. To freeze her chocolates  B. To save money  C. To maintain her figure  D. To give away chocolates to others</vt:lpstr>
      <vt:lpstr>Answer:   C. To maintain her figure</vt:lpstr>
      <vt:lpstr>For nos. 99 – 101   A young lady was given a large box of chocolates, which she loves to eat constantly. But being on a diet, she asked her sister to put them in the freezer to “save from herself”. As the longing for the sweets increased, she asked her sister to let her have some. Her sister removed the box from the freezer and gave it to her. When she opened it, she found a book frozen solid.</vt:lpstr>
      <vt:lpstr>101. The best for this passage is:  A. A Frozen Chocolate  B. A Frozen Book  C. Look Before You Keep  D. Open and See First Before Freezing</vt:lpstr>
      <vt:lpstr>Answer:   C. Look Before You Keep</vt:lpstr>
      <vt:lpstr>For nos. 102 – 104   Most people are mirrors, reflecting the moods and emotions of times. Few are windows, bringing light to bear on the dark corner where trouble is fast. The whole purpose of educations is turn mirrors into windows. </vt:lpstr>
      <vt:lpstr>102. The passage tells that people may be compared to windows when they _____.  A. make others laugh aloud  B. enlighten others about life  C. cause problems  D. listen to what old folks say</vt:lpstr>
      <vt:lpstr>Answer:   B. enlighten others about life</vt:lpstr>
      <vt:lpstr>For nos. 102 – 104   Most people are mirrors, reflecting the moods and emotions of times. Few are windows, bringing light to bear on the dark corner where trouble is fast. The whole purpose of educations is turn mirrors into windows. </vt:lpstr>
      <vt:lpstr>103. According to the passage, who among the following groups of men may be classified as “mirrors”?  A. Families     C. Followers  B. Dictators     D. Leaders</vt:lpstr>
      <vt:lpstr>Answer:   C. Followers</vt:lpstr>
      <vt:lpstr>For nos. 102 – 104   Most people are mirrors, reflecting the moods and emotions of times. Few are windows, bringing light to bear on the dark corner where trouble is fast. The whole purpose of educations is turn mirrors into windows. </vt:lpstr>
      <vt:lpstr>104. The main purpose of education is to _____.  A. help men become less aggressive  B. train men to solve their problems  C. make geniuses out of them  D. develop men into leaders</vt:lpstr>
      <vt:lpstr>Answer:   D. develop men into leaders</vt:lpstr>
      <vt:lpstr>105. Either the physicians in this hospital or the chief administrator _____ going to have to make a decision.  A. is       C. Either a or b  B. are      D. Neither a nor b</vt:lpstr>
      <vt:lpstr>Answer:   A. is</vt:lpstr>
      <vt:lpstr>106. _____ my boss or my sisters in the union going to win this grievance?  A. Is      C. Either a or b  B. Are      D. Neither a nor b</vt:lpstr>
      <vt:lpstr>Answer:   A. Is</vt:lpstr>
      <vt:lpstr>107. Some of the votes _____ to have been miscounted.  A. seem      C. Either a or b  B. seems     D. Neither a nor b</vt:lpstr>
      <vt:lpstr>Answer:   A. seem</vt:lpstr>
      <vt:lpstr>108. The tornadoes that tear through this country  every spring _____ more than just a nuisance.  A. is       C. Either a or b  B. are      D. Neither a nor b</vt:lpstr>
      <vt:lpstr>Answer:   B. are</vt:lpstr>
      <vt:lpstr>109. Everyone selected to serve on this jury _____ to be willing to give up a lot of time.  A. have      C. Either a or b  B. has      D. Neither a nor b</vt:lpstr>
      <vt:lpstr>Answer:   B. has</vt:lpstr>
      <vt:lpstr>110. Kara Wolters, together with her teammates, _____, a formidable opponent on the basketball court.  A. presents     C. Either a or b  B. present     D. Neither a nor b</vt:lpstr>
      <vt:lpstr>Answer:   A. presents</vt:lpstr>
      <vt:lpstr>111. He seems to forget that there _____ things to be done before he can graduate.  A. are      C. Either a or b  B. is       D. Neither a nor b</vt:lpstr>
      <vt:lpstr>Answer:   A. are</vt:lpstr>
      <vt:lpstr>112. There _____ to be some people left in that town after yesterday’s flood.  A. have      C. Either a or b  B. has      D. Neither a nor b</vt:lpstr>
      <vt:lpstr>Answer:   A. have</vt:lpstr>
      <vt:lpstr>113. Some of the grain _____ to be contaminated.  A. appear     C. Either a or b  B. appears     D. Neither a nor b </vt:lpstr>
      <vt:lpstr>Answer:   B. appears</vt:lpstr>
      <vt:lpstr>114. Three – quarters of the students _____ against the tuition hike.  A. is       C. Either a or b  B. are       D. Neither a nor b</vt:lpstr>
      <vt:lpstr>Answer:  B. are</vt:lpstr>
      <vt:lpstr>115. Three – quarters of the student body _____ against the tuition hike.  A. is       C. Either a or b  B. are      D. Neither a nor b</vt:lpstr>
      <vt:lpstr>Answer:  A. is </vt:lpstr>
      <vt:lpstr>116. A high percentage of the population _____ voting for the new school.  A. is       C. Either a or b  B. are      D. Neither a nor b</vt:lpstr>
      <vt:lpstr>Answer:  A. is</vt:lpstr>
      <vt:lpstr>117. The manager and proprietor _____ the 13th month pay to all loyal employees.  A. give      C. Either a or b  B. gives      D. Neither a nor b</vt:lpstr>
      <vt:lpstr>Answer:   B. gives</vt:lpstr>
      <vt:lpstr>118. The dead trees and peeling paint, along with the broken windows and flapping shutters, _____ everyone believe that evil spirits haunt the deserted Sinclair house.  A. make      C. Either a or b  B. makes     D. Neither a nor b</vt:lpstr>
      <vt:lpstr>Answer:   A. make</vt:lpstr>
      <vt:lpstr>119. Where _____ the earrings that I left by the bathroom sink? Oh no! That stupid cat has swatted them down the drain again!  A. is       C. Either a or b  B. are      D. Neither a nor b</vt:lpstr>
      <vt:lpstr>Answer:   B. are</vt:lpstr>
      <vt:lpstr>120. Neither of those sharks circling your boogie board ______ hungry enough to bite.  A. look      C. Either a or b  B. looks      D. Neither a nor b</vt:lpstr>
      <vt:lpstr>Answer:   B. looks</vt:lpstr>
      <vt:lpstr>121. One hundred and fifty gallons _____ the amount of liquid the average living room rug can absorb. Rachel discovered this fact after taking a long shower when the curtain wasn’t tucked inside the tub.  A. is       C. Either a or b  B. are      D. Neither a nor b</vt:lpstr>
      <vt:lpstr>Answer:   A. is</vt:lpstr>
      <vt:lpstr>122. Agnes never loses a single possession. Everyone knows what belongs to her, for each pen, pencil, and paperclip _____ a tiny flag attached with Agnes’ full name on it.  A. have      C. Either a or b  B. has      D. Neither a nor b</vt:lpstr>
      <vt:lpstr>Answer:   B. has</vt:lpstr>
      <vt:lpstr>123. Asteroids and comets slamming into Earth _____ Marge; she tries to remain under the protective cover of her roof as much as possible.  A. worry      C. Either a or b  B. worries     D. Neither a nor b</vt:lpstr>
      <vt:lpstr>Answer:   A. worry</vt:lpstr>
      <vt:lpstr>124. At Wendy’s Washateria, each of the industrial washing machines _____ so forcefully during the spin cycle that new patrons dash outside convinced that an earthquake is shaking the building.  A. rock      C. Either a or b  B. rocks      D. Neither a nor b</vt:lpstr>
      <vt:lpstr>Answer:   B. rocks</vt:lpstr>
      <vt:lpstr>125. Everyone at Wendy’s Washateria, even Myra and old Mrs. Webster, _____ that she could afford her own washer and dryer at home.  A. wish      C. Either a or b  B. wishes     D. Neither a nor b</vt:lpstr>
      <vt:lpstr>Answer:   B. wishes</vt:lpstr>
      <vt:lpstr>126. Every cereal bowl and casserole dish _____ slipped out of Sheila’s soapy hands and shattered on the hard tile of the kitchen floor. Sheila really needs to buy a dishwasher.  A. has      C. Either a or b  B. have      D. Neither a nor b</vt:lpstr>
      <vt:lpstr>Answer:   A. has</vt:lpstr>
      <vt:lpstr>127. Either The Matrix or Aliens _____ Sam’s favorite science – fiction movie.  A. is       C. Either a or b  B. are      D. Neither a nor b</vt:lpstr>
      <vt:lpstr>Answer:   A. is</vt:lpstr>
      <vt:lpstr>128. “Here _____ the box of broken appliances that you promised to repair,” Bob reminded Sue, his wife.  A. is       C. Either a or b  B. are      D. Neither a nor b</vt:lpstr>
      <vt:lpstr>Answer:   A. is</vt:lpstr>
      <vt:lpstr>129. When the fire alarm starts ringing, Mrs. Hoff is one of those teachers who _____ that class continue on the lawn outside.  A. insist      C. Either a or b  B. insists     D. Neither a nor b</vt:lpstr>
      <vt:lpstr>Answer:   A. insist</vt:lpstr>
      <vt:lpstr>130.  Identify the Error:  I have never worned this shirt before.  A. have never    C. this  B. worned     D. before </vt:lpstr>
      <vt:lpstr>Answer:   B. worned</vt:lpstr>
      <vt:lpstr>131. Identify the Error:  It is the gift whom I sent you.  A. is       C. whom  B. gift      D. sent</vt:lpstr>
      <vt:lpstr>Answer:   C. whom</vt:lpstr>
      <vt:lpstr>132. Identify the Error:  He sent the box to Joe and myself.  A. sent      C. to   B. the       D. myself</vt:lpstr>
      <vt:lpstr>Answer:   D. myself</vt:lpstr>
      <vt:lpstr>133. Identify the Error:  Please sit the table before the guests arrive.  A. sit      C. before  B. table      D. arrive</vt:lpstr>
      <vt:lpstr>Answer:   A. sit</vt:lpstr>
      <vt:lpstr>134. Identify the Error:   The number of players present last night is small.  A. players     C. last night  B. present     D. is</vt:lpstr>
      <vt:lpstr>Answer:   D. is</vt:lpstr>
      <vt:lpstr>135. Identify the Error:  Ramon, together with his friends, are coming any moment now.  A. together     C. any  B. are      D. now</vt:lpstr>
      <vt:lpstr>Answer:   B. are</vt:lpstr>
      <vt:lpstr>136. Identify the Error:  The scientist’s hypothesis were later proved to be valid.  A. scientist’s     C. later  B. hypothesis    D. valid</vt:lpstr>
      <vt:lpstr>Answer:   B. hypothesis</vt:lpstr>
      <vt:lpstr>137. Identify the Error:  Jonathan Livingston Seagull, the book that made Richard Bach famous, has became a best seller for readers of all ages.  A. that made     C. has became  B. famous     D. all ages</vt:lpstr>
      <vt:lpstr>Answer:   C. has became</vt:lpstr>
      <vt:lpstr>138. Identify the Error:  I haven’t seen the movie and so does she.  A. haven’t     C. and  B. seen      D. so does</vt:lpstr>
      <vt:lpstr>Answer:   D. so does</vt:lpstr>
      <vt:lpstr>139. Identify the Error:  The train will arrive on time isn’t it?  A. train      C. on  B. arrive      D. isn’t it</vt:lpstr>
      <vt:lpstr>Answer:   D. isn’t it</vt:lpstr>
      <vt:lpstr>140. Identify the Error:  Whether to buy the machine or leasing it was discussed by the board.  A. Whether     C. leasing  B. machine     D. discussed</vt:lpstr>
      <vt:lpstr>Answer:   C. leasing</vt:lpstr>
      <vt:lpstr>141. Identify the Error:  I went to the museum and there I see an old woman.  A. to      C. there  B. museum     D. see</vt:lpstr>
      <vt:lpstr>Answer:   D. see</vt:lpstr>
      <vt:lpstr>142. Identify the Error:  They are waiting in the corridor for half an hour.  A. are      C. the  B. waiting     D. for</vt:lpstr>
      <vt:lpstr>Answer:   A. are</vt:lpstr>
      <vt:lpstr>143. Identify the Error:  Jose is different than his brother in many respects.  A. than      C. many  B. brother     D. respects</vt:lpstr>
      <vt:lpstr>Answer:   A. than</vt:lpstr>
      <vt:lpstr>144. Identify the Error:  We want you to advice us on this matter.  A. want      C. advice  B. to      D. on</vt:lpstr>
      <vt:lpstr>Answer:   C. advice</vt:lpstr>
      <vt:lpstr>145. The teachers praised _____ for a good job.  A. they      C. their  B. them      D. theirs</vt:lpstr>
      <vt:lpstr>Answer:   B. them</vt:lpstr>
      <vt:lpstr>146. _____ watched the contest at the park.  A. Us      C. We  B. Me      D. Them</vt:lpstr>
      <vt:lpstr>Answer:  C. We</vt:lpstr>
      <vt:lpstr>147. Terry and _____ came from a visit to our cousins.  A. me      C. them  B. I       D. us</vt:lpstr>
      <vt:lpstr>Answer:  B. I </vt:lpstr>
      <vt:lpstr>148. Cindy left without Sonia and _____.  A. I       C. us  B. me      D. we</vt:lpstr>
      <vt:lpstr>Answer:   B. me</vt:lpstr>
      <vt:lpstr>149. The Igorots _____ beautiful baskets from strong rice straw.  A. wave      C. weave  B. weaves     D. are being woven</vt:lpstr>
      <vt:lpstr>Answer:   C. weave</vt:lpstr>
      <vt:lpstr>150. In this family, neither the father nor his children _______ mass.  A. are being attended   C. attends  B. have attending    D. attend</vt:lpstr>
      <vt:lpstr>Answer:   D. attend</vt:lpstr>
      <vt:lpstr>151. The class _______ The Diary of Anne Rank.  A. dramatized    C. dramatizing  B. was dramatized   D. will be dramatized</vt:lpstr>
      <vt:lpstr>Answer:   A. dramatized</vt:lpstr>
      <vt:lpstr>152. My mother _______ like us to be naughty.  A. do      C. didn’t  B. don’t      D. doesn’t</vt:lpstr>
      <vt:lpstr>Answer:  C. didn’t  D. doesn’t</vt:lpstr>
      <vt:lpstr>153. Neither Earl nor Mark _______ to the party.  A. is going     C. are going  B. am going     D. were going </vt:lpstr>
      <vt:lpstr>Answer:   A. is going</vt:lpstr>
      <vt:lpstr>154. Each of the boys _______ a small gift.  A. is giving     C. are giving  B. am giving     D. were giving</vt:lpstr>
      <vt:lpstr>Answer:   A. is giving</vt:lpstr>
      <vt:lpstr>155. The shows _______ some moral values in the story.  A. includes     C. have included  B. has included    D. are included</vt:lpstr>
      <vt:lpstr>Answer:   C. have included</vt:lpstr>
      <vt:lpstr>156. The injured man _______ to the hospital by his friends a month ago.  A. will rush     C. is rushed  B. was rushed    D. is rushing </vt:lpstr>
      <vt:lpstr>Answer:   B. was rushed</vt:lpstr>
      <vt:lpstr>157. Mother _______ shopping for what we need.  A. has been gone    C. has gone  B. have gone     D. will </vt:lpstr>
      <vt:lpstr>Answer:   C. has gone</vt:lpstr>
      <vt:lpstr>158. The fantasy movie _______ by Celso Ad. Castillo.   A. will direct     C. are directed  B. will be directed    D. were directed</vt:lpstr>
      <vt:lpstr>Answer:   B. will be directed</vt:lpstr>
      <vt:lpstr>159. Mother thought the dress was Susan’s. It’s _______.  A. she      C. hers  B. her      D. her’s</vt:lpstr>
      <vt:lpstr>Answer:   C. hers</vt:lpstr>
      <vt:lpstr>160. You _______ do all of your homework or you won’t receive full credit for this course.  A. must      C. must have  B. must be     D. which must</vt:lpstr>
      <vt:lpstr>Answer:   A. must</vt:lpstr>
      <vt:lpstr>161. The currency value _______ to decrease despite the government’s effort to strengthen it over the past year.  A. continue     C. continues being  B. continues     D. continuing </vt:lpstr>
      <vt:lpstr>Answer:   B. continues</vt:lpstr>
      <vt:lpstr>162. Our meeting _______ into supper time so please call your loved ones and let them know that you will all be home late tonight because the project is not complete.  A. be extended    C. extending  B. being extended   D. will extend</vt:lpstr>
      <vt:lpstr>Answer:   D. will extend</vt:lpstr>
      <vt:lpstr>163. I know this past year _______ rough on everyone but we appreciate your patience.  A. has      C. has not  B. has been      D. having</vt:lpstr>
      <vt:lpstr>Answer:   B. has been</vt:lpstr>
      <vt:lpstr>164. Louie _______ for being late all the time.  A. is known     C. knowing  B. knew      D. known </vt:lpstr>
      <vt:lpstr>Answer:   A. is known</vt:lpstr>
      <vt:lpstr>165. The Amazon Forest is _______ right before our eyes by the illegal loggers.  A. being destroyed   C. destroying  B. destroys     D. will destroy</vt:lpstr>
      <vt:lpstr>Answer:   A. being destroyed</vt:lpstr>
      <vt:lpstr>166. Daffodils are the first flowers that _______ in our yard in the spring time.  A. blooming     C. are bloom  B. has bloom     D. bloom</vt:lpstr>
      <vt:lpstr>Answer:   D. bloom</vt:lpstr>
      <vt:lpstr>167. Geraniums _______ very well here and they sprout new buds all year long.  A. been growing    C. grown  B. grow      D. was grown </vt:lpstr>
      <vt:lpstr>Answer:   B. grow</vt:lpstr>
      <vt:lpstr>168. The autopsy report _______ that the woman was murdered six days ago.  A. revealed     C. was revealed  B. revealing     D. which reveals </vt:lpstr>
      <vt:lpstr>Answer:   A. revealed</vt:lpstr>
      <vt:lpstr>169. The showroom _______ all of our products so why don’t you come in and see the items for yourself.  A. being displayed   C. is displayed  B. displays     D. which displays </vt:lpstr>
      <vt:lpstr>Answer:   B. displays</vt:lpstr>
      <vt:lpstr>170. The girls are _______ the audience.  A. ashamed at    C. ashamed to face  B. ashamed of    D. ashamed with</vt:lpstr>
      <vt:lpstr>Answer:   B. ashamed of</vt:lpstr>
      <vt:lpstr>171. The teacher is _______ to see me.  A. so very busy    C. too very busy  B. too busy     D. very so busy</vt:lpstr>
      <vt:lpstr>Answer:   B. too busy</vt:lpstr>
      <vt:lpstr>172. Don’t remove the books _______ the shelf.  A. from      C. of  B. in      D. to </vt:lpstr>
      <vt:lpstr>Answer:   A. from</vt:lpstr>
      <vt:lpstr>173. Melanie said that her classmate’s cars _______ fake plate numbers.  A. had      C. have  B. has      D. have had</vt:lpstr>
      <vt:lpstr>Answer:   A. had</vt:lpstr>
      <vt:lpstr>174. Don’t forget to _______ your medicine.  A. drink      C. swallow  B. eat      D. take  </vt:lpstr>
      <vt:lpstr>Answer:   D. take</vt:lpstr>
      <vt:lpstr>175. My cousin is _______ than my brother.  A. more taller     C. taller  B. tall      D. most tallest </vt:lpstr>
      <vt:lpstr>Answer:   C. taller</vt:lpstr>
      <vt:lpstr>176. Filipinos are as _______ as the bamboo.  A. graceful     C. stiff  B. pliant      D. tall</vt:lpstr>
      <vt:lpstr>Answer:  B. pliant  C. stiff</vt:lpstr>
      <vt:lpstr>177.Neither the teachers nor the students _______ the movie.  A. have watched    C. watches  B. has watched    D. have watches </vt:lpstr>
      <vt:lpstr>Answer:   A. have watched</vt:lpstr>
      <vt:lpstr>178. I prefer dancing _______ sketching.  A. in      C. than  B. of      D. to</vt:lpstr>
      <vt:lpstr>Answer:   D. to</vt:lpstr>
      <vt:lpstr>179. If I _______ in your shoes, I would not give up.  A. am      C. was  B. did      D. were </vt:lpstr>
      <vt:lpstr>Answer:   D. were</vt:lpstr>
      <vt:lpstr>180. Choose the best way of writing the underlined portion:  Running up the stairs, the jewels fell out of his pocket.  A. the jewels fall out of his pocket.  B. the thief felt the jewels falling out of his pockets.   C. the jewels fell out the man’s pocket.  D. the jewels fall out of the man’s pocket.</vt:lpstr>
      <vt:lpstr>Answer:   B. the thief felt the jewels falling out of his pockets.</vt:lpstr>
      <vt:lpstr>181. Choose the best way of writing the underlined portion:  The librarian took the book and gave it to the student from the shelf.  A. and gives it to the student from the shelf.  B. from the shelf and gives it to the student.  C. and gave them to the student from the shelf.  D. from the shelf and gave it to the student. </vt:lpstr>
      <vt:lpstr>Answer:    D. from the shelf and gave it to the student.</vt:lpstr>
      <vt:lpstr>182. Choose the best way of writing the underlined portion:  The employees did not believe that the offense justified in any way the penalty.  A. that the offense in any way justified the penalty.  B. that in any way the offense justified the penalty.  C. that the offense justified the penalty in any way.  D. that the offense, in any way, justified the penalty. </vt:lpstr>
      <vt:lpstr>Answer:   C. that the offense justified the penalty in any way.</vt:lpstr>
      <vt:lpstr>183. Choose the best way of writing the underlined portion:  If he could only make it today, we will be able to discuss the matter.  A. we shall be able to discuss this matter.  B. we will be able to discussed this matter.  C. we are able to discuss this matter.  D. we would be able to discuss this matter.</vt:lpstr>
      <vt:lpstr>Answer:   D. we would be able to discuss this matter.</vt:lpstr>
      <vt:lpstr>184. Choose the best way of writing the underlined portion:  Mr. Santos invited Mr. Cruz after he returned from his trip.  A. Mr. Santos invited Mr. Cruz after returning from his         trip.   B. Mr. Santos invited Mr. Cruz after returning from trip.  C. Mr. Santos invited after returning from his trip Mr.         Cruz.  D. After he returned from his trip, Mr. Santos invited        Mr. Cruz.</vt:lpstr>
      <vt:lpstr>Answer:  D. After he returned from his trip, Mr. Santos invited        Mr. Cruz.</vt:lpstr>
      <vt:lpstr>For nos. 185 – 187  They sat down to dinner, and after an excellent meal adjourned to the library. Candide, seeing a copy of Homer in a splendid binding, complimented the noble lord on his good taste.  That is an author, said he, who was the special delight of great Pangloss, the best philosopher in all Germany.  He’s no special delight of mine, said Pococurante coldly. I was once made to believe that I took pleasure in reading him; but that constant recital of fights which are all alike, those gods who are always interfering but never decisively, that Helen who is the cause of the war and then scarcely takes any part in the story, that Troy which is </vt:lpstr>
      <vt:lpstr>always under siege and never taken – all that bores me to tears. I have sometimes asked scholars if reading it bored them as much as it bores me; everyone who answered frankly told me the book dropped from his hands like lead, but that they had to have it in their libraries as a monument of antiquity, like those old rusty coins which can’t be used in real trade.  Source: Voltaire, Candide, trans. by Robert M. Adams, Norton Critical Edition, 2nd ed., New York, W.W. Norton, 1991, pp. 60 – 61.</vt:lpstr>
      <vt:lpstr>185. What figure of speech is bores me to tears?  A. Hyperbole     C. Metaphor  B. Simile      D. Personification </vt:lpstr>
      <vt:lpstr>Answer:   A. Hyperbole</vt:lpstr>
      <vt:lpstr>For nos. 185 – 187  They sat down to dinner, and after an excellent meal adjourned to the library. Candide, seeing a copy of Homer in a splendid binding, complimented the noble lord on his good taste.  That is an author, said he, who was the special delight of great Pangloss, the best philosopher in all Germany.  He’s no special delight of mine, said Pococurante coldly. I was once made to believe that I took pleasure in reading him; but that constant recital of fights which are all alike, those gods who are always interfering but never decisively, that Helen who is the cause of the war and then scarcely takes any part in the story, that Troy which is </vt:lpstr>
      <vt:lpstr>always under siege and never taken – all that bores me to tears. I have sometimes asked scholars if reading it bored them as much as it bores me; everyone who answered frankly told me the book dropped from his hands like lead, but that they had to have it in their libraries as a monument of antiquity, like those old rusty coins which can’t be used in real trade.  Source: Voltaire, Candide, trans. by Robert M. Adams, Norton Critical Edition, 2nd ed., New York, W.W. Norton, 1991, pp. 60 – 61.</vt:lpstr>
      <vt:lpstr>186. What figure of speech is the book dropped from his hands like lead?  A. Simile      C. Hyperbole  B. Metaphor     D. Personification </vt:lpstr>
      <vt:lpstr>Answer:   A. Simile</vt:lpstr>
      <vt:lpstr>For nos. 185 – 187  They sat down to dinner, and after an excellent meal adjourned to the library. Candide, seeing a copy of Homer in a splendid binding, complimented the noble lord on his good taste.  That is an author, said he, who was the special delight of great Pangloss, the best philosopher in all Germany.  He’s no special delight of mine, said Pococurante coldly. I was once made to believe that I took pleasure in reading him; but that constant recital of fights which are all alike, those gods who are always interfering but never decisively, that Helen who is the cause of the war and then scarcely takes any part in the story, that Troy which is </vt:lpstr>
      <vt:lpstr>always under siege and never taken – all that bores me to tears. I have sometimes asked scholars if reading it bored them as much as it bores me; everyone who answered frankly told me the book dropped from his hands like lead, but that they had to have it in their libraries as a monument of antiquity, like those old rusty coins which can’t be used in real trade.  Source: Voltaire, Candide, trans. by Robert M. Adams, Norton Critical Edition, 2nd ed., New York, W.W. Norton, 1991, pp. 60 – 61.</vt:lpstr>
      <vt:lpstr>187. What figure of speech is they had to have it [the book] in their libraries as a monument of antiquity, like those old rusty coins which can’t be used in real trade?  A. Metonymy     C. Personification  B. Simile      D. Metaphor </vt:lpstr>
      <vt:lpstr>Answer:   B. Simile</vt:lpstr>
      <vt:lpstr>For nos. 188 – 191  The field sits breathless in the orangy glow of the evening sun. I stare at the potato – colored earth of the infield, that wide, dun arc, surrounded by plastic grass. As I contemplate the prickly turf, which scorches the thighs and buttocks of a sliding player as if he were being seared by hot steel, it stares back in its uniform ugliness. The seams that send routinely hit ground balls veering at tortuous angles are vivid, gray as scars.  I remember the ball fields of my childhoods full of soft hummocks and brown – eyed gopher holes.  I stride down from the stands and walk out to the middle of the field. I touch the stubble that is called grass,</vt:lpstr>
      <vt:lpstr>take off my shoes, but find it is like walking on a row of toothbrushes. It was an evil day when they stripped the sod from this ballpark, cut it into yard – wide swatches, rolled it, memories and all, into great green – and – black cinnamon roll shapes, trucked it away. Nature temporarily defeated. But Nature is patient.  Source: W. P. Kinsella, “The Thrill of the Grass,” in The Norton Book of Sports, George Plimpton, ed., New York, W.W. Norton, 1992, p. 123</vt:lpstr>
      <vt:lpstr>188. What figure of speech is The field sits breathless?  A. Simile      C. Personification  B. Metaphor     D. Hyperbole </vt:lpstr>
      <vt:lpstr>Answer:   C. Personification</vt:lpstr>
      <vt:lpstr>For nos. 188 – 191  The field sits breathless in the orangy glow of the evening sun. I stare at the potato – colored earth of the infield, that wide, dun arc, surrounded by plastic grass. As I contemplate the prickly turf, which scorches the thighs and buttocks of a sliding player as if he were being seared by hot steel, it stares back in its uniform ugliness. The seams that send routinely hit ground balls veering at tortuous angles are vivid, gray as scars.  I remember the ball fields of my childhoods full of soft hummocks and brown – eyed gopher holes.  I stride down from the stands and walk out to the middle of the field. I touch the stubble that is called grass,</vt:lpstr>
      <vt:lpstr>take off my shoes, but find it is like walking on a row of toothbrushes. It was an evil day when they stripped the sod from this ballpark, cut it into yard – wide swatches, rolled it, memories and all, into great green – and – black cinnamon roll shapes, trucked it away. Nature temporarily defeated. But Nature is patient.  Source: W. P. Kinsella, “The Thrill of the Grass,” in The Norton Book of Sports, George Plimpton, ed., New York, W.W. Norton, 1992, p. 123</vt:lpstr>
      <vt:lpstr>189. What figure of speech is … which scorches the thighs and buttocks of a sliding player as if he were being seared by hot steel?  A. Metaphor     C. Personification  B. Simile      D. Hyperbole</vt:lpstr>
      <vt:lpstr>Answer:   B. Simile</vt:lpstr>
      <vt:lpstr>For nos. 188 – 191  The field sits breathless in the orangy glow of the evening sun. I stare at the potato – colored earth of the infield, that wide, dun arc, surrounded by plastic grass. As I contemplate the prickly turf, which scorches the thighs and buttocks of a sliding player as if he were being seared by hot steel, it stares back in its uniform ugliness. The seams that send routinely hit ground balls veering at tortuous angles are vivid, gray as scars.  I remember the ball fields of my childhoods full of soft hummocks and brown – eyed gopher holes.  I stride down from the stands and walk out to the middle of the field. I touch the stubble that is called grass,</vt:lpstr>
      <vt:lpstr>take off my shoes, but find it is like walking on a row of toothbrushes. It was an evil day when they stripped the sod from this ballpark, cut it into yard – wide swatches, rolled it, memories and all, into great green – and – black cinnamon roll shapes, trucked it away. Nature temporarily defeated. But Nature is patient.  Source: W. P. Kinsella, “The Thrill of the Grass,” in The Norton Book of Sports, George Plimpton, ed., New York, W.W. Norton, 1992, p. 123</vt:lpstr>
      <vt:lpstr>190. What figure of speech is I touch the stubble that is called grass, take off my shoes, but find it is like walking on a row of toothbrushes?  A. Hyperbole     C. Simile  B. Metonymy     D. Metaphor  </vt:lpstr>
      <vt:lpstr>Answer:   C. Simile</vt:lpstr>
      <vt:lpstr>For nos. 188 – 191  The field sits breathless in the orangy glow of the evening sun. I stare at the potato – colored earth of the infield, that wide, dun arc, surrounded by plastic grass. As I contemplate the prickly turf, which scorches the thighs and buttocks of a sliding player as if he were being seared by hot steel, it stares back in its uniform ugliness. The seams that send routinely hit ground balls veering at tortuous angles are vivid, gray as scars.  I remember the ball fields of my childhoods full of soft hummocks and brown – eyed gopher holes.  I stride down from the stands and walk out to the middle of the field. I touch the stubble that is called grass,</vt:lpstr>
      <vt:lpstr>take off my shoes, but find it is like walking on a row of toothbrushes. It was an evil day when they stripped the sod from this ballpark, cut it into yard – wide swatches, rolled it, memories and all, into great green – and – black cinnamon roll shapes, trucked it away. Nature temporarily defeated. But Nature is patient.  Source: W. P. Kinsella, “The Thrill of the Grass,” in The Norton Book of Sports, George Plimpton, ed., New York, W.W. Norton, 1992, p. 123</vt:lpstr>
      <vt:lpstr>191. What figure of speech is But Nature is patient?  A. Personification    C. Simile  B. Metaphor     D. Hyperbole</vt:lpstr>
      <vt:lpstr>Answer:   A. Personification</vt:lpstr>
      <vt:lpstr>For nos. 192 – 194.  It is important to remember that, in strictness, there is no such thing as an uneducated man. Take an extreme case. Suppose that an adult man, in the full vigor of his faculties, could be suddenly placed in the world, as Adam is said to have been, and then left to do as he best might. How long would he be left uneducated? Not five minutes. Nature would begin to teach him, through the eye, the ear, the touch, the properties of objects. Pain and pleasure would be at his elbow telling him to do this and avoid that; and by slow degrees the man would receive an education, which, if narrow, would be thorough, real, and adequate to his circumstances, though there would be no extras and </vt:lpstr>
      <vt:lpstr>very few accomplishments.  That man, I think, has had a liberal education, who has been so trained in youth that his body is the ready servant of his will, and does with ease and pleasure all the work that, as a mechanism, it is capable of; whose intellect is a clear, cold, logic engine, with all its parts of equal strength, and in smooth working order; ready, like a steam engine, to be turned to any kind of work, and spin the gossamers as well as forge the anchors of the mind; whose mind is stored with a knowledge of the great and fundamental truths of Nature and of the laws of her operations; one who, no stunted ascetic, is full of life and fire, but whose passions are trained to come to heel by a vigorous will, the </vt:lpstr>
      <vt:lpstr>servant of a tender conscience; who has learned to love all beauty, whether of Nature or of art, to hate all vileness, and to respect others as himself.  Source: Thomas Henry Huxley, “A Liberal Education,” speech delivered at South London Working Men’s College, London, 1868. </vt:lpstr>
      <vt:lpstr>192. What figure of speech is Pain and pleasure would be at this elbow telling him to do this and avoid that …?  A. Hyperbole     C. Metaphor  B. Simile      D. Personification</vt:lpstr>
      <vt:lpstr>Answer:  D. Personification</vt:lpstr>
      <vt:lpstr>For nos. 192 – 194.  It is important to remember that, in strictness, there is no such thing as an uneducated man. Take an extreme case. Suppose that an adult man, in the full vigor of his faculties, could be suddenly placed in the world, as Adam is said to have been, and then left to do as he best might. How long would he be left uneducated? Not five minutes. Nature would begin to teach him, through the eye, the ear, the touch, the properties of objects. Pain and pleasure would be at his elbow telling him to do this and avoid that; and by slow degrees the man would receive an education, which, if narrow, would be thorough, real, and adequate to his circumstances, though there would be no extras and </vt:lpstr>
      <vt:lpstr>very few accomplishments.  That man, I think, has had a liberal education, who has been so trained in youth that his body is the ready servant of his will, and does with ease and pleasure all the work that, as a mechanism, it is capable of; whose intellect is a clear, cold, logic engine, with all its parts of equal strength, and in smooth working order; ready, like a steam engine, to be turned to any kind of work, and spin the gossamers as well as forge the anchors of the mind; whose mind is stored with a knowledge of the great and fundamental truths of Nature and of the laws of her operations; one who, no stunted ascetic, is full of life and fire, but whose passions are trained to come to heel by a vigorous will, the </vt:lpstr>
      <vt:lpstr>servant of a tender conscience; who has learned to love all beauty, whether of Nature or of art, to hate all vileness, and to respect others as himself.  Source: Thomas Henry Huxley, “A Liberal Education,” speech delivered at South London Working Men’s College, London, 1868. </vt:lpstr>
      <vt:lpstr>193. What figure of speech is … his body is the ready servant of his will?  A. Metaphor     C. Personification  B. Simile      D. Hyperbole</vt:lpstr>
      <vt:lpstr>Answer:   A. Metaphor</vt:lpstr>
      <vt:lpstr>For nos. 192 – 194.  It is important to remember that, in strictness, there is no such thing as an uneducated man. Take an extreme case. Suppose that an adult man, in the full vigor of his faculties, could be suddenly placed in the world, as Adam is said to have been, and then left to do as he best might. How long would he be left uneducated? Not five minutes. Nature would begin to teach him, through the eye, the ear, the touch, the properties of objects. Pain and pleasure would be at his elbow telling him to do this and avoid that; and by slow degrees the man would receive an education, which, if narrow, would be thorough, real, and adequate to his circumstances, though there would be no extras and </vt:lpstr>
      <vt:lpstr>very few accomplishments.  That man, I think, has had a liberal education, who has been so trained in youth that his body is the ready servant of his will, and does with ease and pleasure all the work that, as a mechanism, it is capable of; whose intellect is a clear, cold, logic engine, with all its parts of equal strength, and in smooth working order; ready, like a steam engine, to be turned to any kind of work, and spin the gossamers as well as forge the anchors of the mind; whose mind is stored with a knowledge of the great and fundamental truths of Nature and of the laws of her operations; one who, no stunted ascetic, is full of life and fire, but whose passions are trained to come to heel by a vigorous will, the </vt:lpstr>
      <vt:lpstr>servant of a tender conscience; who has learned to love all beauty, whether of Nature or of art, to hate all vileness, and to respect others as himself.  Source: Thomas Henry Huxley, “A Liberal Education,” speech delivered at South London Working Men’s College, London, 1868. </vt:lpstr>
      <vt:lpstr>194. What figure of speech is … whose intellect is a clear, cold, logic engine, with all its parts of equal strength, and in smooth working order?  A. Hyperbole     C. Metaphor  B. Simile      D. Metonymy </vt:lpstr>
      <vt:lpstr>Answer:   C. Metaphor</vt:lpstr>
      <vt:lpstr>For nos. 195 – 196  “Well, I gotta go. Come over at four,” said Sharon, leaving Rosie off at the boardwalk.  “Okay. See ya.” She watched Sharon walk away. There was over five dollars in the pocket of her voluminous shorts, and nearly an hour and a half to kill. And she couldn’t go home.  Rosie was lonelier than anyone had ever been before, except for Typhoid Mary. Everything felt wrong, like a creepy dream, and she was afraid she was going to die: Rosie was stoned with fear.  She bought a package of bubble gum at the five and dime, where she saw herself in a full – length mirror: ugly,</vt:lpstr>
      <vt:lpstr>skinny, evil. Her eyebrows looked like caterpillars. Her heavy black curls and her eyes were devilish, like that lady with snakes for hair, whose face turned you to stone. Don’t look! Turn away! But for a moment, she didn’t move a muscle.  Source: Anne Lamott, Rosie, New York, Penguin Books, 1997, p. 189</vt:lpstr>
      <vt:lpstr>195. What figure of speech is Rosie was lonelier than anyone had ever been before, except for Typhoid Mary?  A. Simile      C. Personification  B. Metaphor     D. Hyperbole </vt:lpstr>
      <vt:lpstr>Answer:   D. Hyperbole</vt:lpstr>
      <vt:lpstr>For nos. 195 – 196  “Well, I gotta go. Come over at four,” said Sharon, leaving Rosie off at the boardwalk.  “Okay. See ya.” She watched Sharon walk away. There was over five dollars in the pocket of her voluminous shorts, and nearly an hour and a half to kill. And she couldn’t go home.  Rosie was lonelier than anyone had ever been before, except for Typhoid Mary. Everything felt wrong, like a creepy dream, and she was afraid she was going to die: Rosie was stoned with fear.  She bought a package of bubble gum at the five and dime, where she saw herself in a full – length mirror: ugly,</vt:lpstr>
      <vt:lpstr>skinny, evil. Her eyebrows looked like caterpillars. Her heavy black curls and her eyes were devilish, like that lady with snakes for hair, whose face turned you to stone. Don’t look! Turn away! But for a moment, she didn’t move a muscle.  Source: Anne Lamott, Rosie, New York, Penguin Books, 1997, p. 189</vt:lpstr>
      <vt:lpstr>196. What figure of speech is Her eyebrows looked like caterpillars?  A. Personification    C. Hyperbole  B. Simile      D. Metaphor </vt:lpstr>
      <vt:lpstr>Answer:   B. Simile</vt:lpstr>
      <vt:lpstr>For nos. 197 – 199.  I never thought I’d hear the words heroin and chic mentioned in the same sentence. But lately the two have been paired, in movies and other pop culture. This shakes me to my very soul, as I recall the private hell that heroin brought to my life for over 20 years.  A single decision can determine one’s life path. My seminal moment came on my nineteenth birthday. A friend stopped by to help me celebrate. At the time, I’d been experiencing with all kinds of illicit drugs. Marijuana had been the first. Soon the world was a veritable candy store: alcohol, uppers, downers, psychedelics – there was a pharmaceutical cocktail for every mood. Combine this with</vt:lpstr>
      <vt:lpstr>the invincibility of youth, and life became one long party. Or so it seemed. My true goal was self – anesthetization from the pains of life.  On my nineteenth birthday, however, I crossed a further threshold. For the first time, I tried heroin, and the drug became my life partner for the next two decades.  At first, there were no meetings in dark alleys or dingy bars. Drug use was easy and attractive. Heroin was just another adventure. A negative experience might have been the best thing to happen on that nineteenth birthday, but that wasn’t the case. I felt right at home in the sedated euphoria caused by the drug. The insidious danger of heroin is that in early use, you’re in control. You feel you</vt:lpstr>
      <vt:lpstr>can take it or leave it; therefore, quitting holds no urgency.  Year after year passed. I went to school and became a social worker. It was all right; I just needed to use responsibly. Can you believe that? A responsible heroin addict.  By age 30, the addiction was a way of life. The pain was great, an all – consuming dull throb of hopelessness and dependence that possessed my life. Greeting the day was a chore of the greatest magnitude. Sometimes I would sleep until 5:00 p.m. because the light was too revealing. I was a creature of the night, a vampire sucking family and friends for all they were worth. Source: Daniel Zanoza, “Back from the Brink,” in A Reader for Developing Writers, 4th ed., Santi Buscemi, Ed., New York, McGraw – Hill, 1999, p. 178</vt:lpstr>
      <vt:lpstr>197. What figure of speech is life became one long party?  A. Hyperbole     C. Metaphor  B. Simile      D. Personification </vt:lpstr>
      <vt:lpstr>Answer:   C. Metaphor</vt:lpstr>
      <vt:lpstr>For nos. 197 – 199.  I never thought I’d hear the words heroin and chic mentioned in the same sentence. But lately the two have been paired, in movies and other pop culture. This shakes me to my very soul, as I recall the private hell that heroin brought to my life for over 20 years.  A single decision can determine one’s life path. My seminal moment came on my nineteenth birthday. A friend stopped by to help me celebrate. At the time, I’d been experiencing with all kinds of illicit drugs. Marijuana had been the first. Soon the world was a veritable candy store: alcohol, uppers, downers, psychedelics – there was a pharmaceutical cocktail for every mood. Combine this with</vt:lpstr>
      <vt:lpstr>the invincibility of youth, and life became one long party. Or so it seemed. My true goal was self – anesthetization from the pains of life.  On my nineteenth birthday, however, I crossed a further threshold. For the first time, I tried heroin, and the drug became my life partner for the next two decades.  At first, there were no meetings in dark alleys or dingy bars. Drug use was easy and attractive. Heroin was just another adventure. A negative experience might have been the best thing to happen on that nineteenth birthday, but that wasn’t the case. I felt right at home in the sedated euphoria caused by the drug. The insidious danger of heroin is that in early use, you’re in control. You feel you</vt:lpstr>
      <vt:lpstr>can take it or leave it; therefore, quitting holds no urgency.  Year after year passed. I went to school and became a social worker. It was all right; I just needed to use responsibly. Can you believe that? A responsible heroin addict.  By age 30, the addiction was a way of life. The pain was great, an all – consuming dull throb of hopelessness and dependence that possessed my life. Greeting the day was a chore of the greatest magnitude. Sometimes I would sleep until 5:00 p.m. because the light was too revealing. I was a creature of the night, a vampire sucking family and friends for all they were worth. Source: Daniel Zanoza, “Back from the Brink,” in A Reader for Developing Writers, 4th ed., Santi Buscemi, Ed., New York, McGraw – Hill, 1999, p. 178</vt:lpstr>
      <vt:lpstr>198. What figure of speech is the drug became my life partner for the next two decades?  A. Simile      C. Metonymy  B. Personification    D. Hyperbole</vt:lpstr>
      <vt:lpstr>Answer:   B. Personification</vt:lpstr>
      <vt:lpstr>199. That was a pretty ugly car is an example of  A. Simile      C. Metonymy  B. Personification    D. Oxymoron</vt:lpstr>
      <vt:lpstr>Answer:   D. Oxymoron</vt:lpstr>
      <vt:lpstr>200. Becky Sharp, the main character of the novel “Vanity Fair” by Thackeray, ________ to forget about her first love, but she knows that doing so takes a lifetime.  A. has been trying   C. had tried  B. has tried     D. had been trying</vt:lpstr>
      <vt:lpstr>Answer:   A. has been trying</vt:lpstr>
      <vt:lpstr>201. What can be the most appropriate follow – up sentence to the given statement below?  “I have been searching for love.”  A. So it is now time to quit  B. And I can’t imagine doing anything else  C. And I want this to end right now  D. And I learned to love myself, too</vt:lpstr>
      <vt:lpstr>Answer:   B. And I can’t imagine doing anything else</vt:lpstr>
      <vt:lpstr>202. Fyodor Dostoyevsky ________ his last novel, Brother Karamazov, when he died.   A. has written    C. had written  B. had been writing   D. has been writing</vt:lpstr>
      <vt:lpstr>Answer:   B. had been writing</vt:lpstr>
      <vt:lpstr>203. Which among the sentences below followed the correct order of adjectives?  A. She drives an expensive black Japanese sports car.  B. She drives a black Japanese expensive sports car.  C. She drives a black expensive Japanese sports car.  D. She drives an expensive Japanese black sports         car.</vt:lpstr>
      <vt:lpstr>Answer:  A. She drives an expensive black Japanese sports car.</vt:lpstr>
      <vt:lpstr>204. Only 35% of the total number of students ________ able to pass the comprehensive exam last year.  A. are      C. is  B. was      D. were</vt:lpstr>
      <vt:lpstr>Answer:   D. were</vt:lpstr>
      <vt:lpstr>205. Neither F. Scott Fitzgerald nor his contemporaries ________ their real names in their writing career.  A. use      C. using  B. uses      D. has used</vt:lpstr>
      <vt:lpstr>Answer:   A. use</vt:lpstr>
      <vt:lpstr>206. The man in the mirror looks ________.  A. strange     C. stranger  B. strangely     D. has strange</vt:lpstr>
      <vt:lpstr>Answer:   A. strange</vt:lpstr>
      <vt:lpstr>207. A number of endangered species living underwater ________ now extinct because of illegal hunting and dynamite fishing.  A. are      C. were  B. is       D. was</vt:lpstr>
      <vt:lpstr>Answer:   A. are</vt:lpstr>
      <vt:lpstr>Slide 464</vt:lpstr>
      <vt:lpstr>Slide 465</vt:lpstr>
      <vt:lpstr>Slide 466</vt:lpstr>
      <vt:lpstr>Slide 467</vt:lpstr>
      <vt:lpstr>Slide 468</vt:lpstr>
      <vt:lpstr>Slide 469</vt:lpstr>
      <vt:lpstr>Slide 470</vt:lpstr>
      <vt:lpstr>Slide 471</vt:lpstr>
      <vt:lpstr>Slide 472</vt:lpstr>
      <vt:lpstr>Slide 473</vt:lpstr>
      <vt:lpstr>Slide 474</vt:lpstr>
      <vt:lpstr>Slide 475</vt:lpstr>
      <vt:lpstr>Slide 476</vt:lpstr>
      <vt:lpstr>Slide 477</vt:lpstr>
      <vt:lpstr>Slide 478</vt:lpstr>
      <vt:lpstr>Slide 479</vt:lpstr>
      <vt:lpstr>Slide 480</vt:lpstr>
      <vt:lpstr>Slide 481</vt:lpstr>
      <vt:lpstr>Slide 482</vt:lpstr>
      <vt:lpstr>Slide 483</vt:lpstr>
      <vt:lpstr>Slide 484</vt:lpstr>
      <vt:lpstr>Slide 485</vt:lpstr>
      <vt:lpstr>Slide 486</vt:lpstr>
      <vt:lpstr>Slide 487</vt:lpstr>
      <vt:lpstr>Slide 488</vt:lpstr>
      <vt:lpstr>Slide 489</vt:lpstr>
      <vt:lpstr>Slide 490</vt:lpstr>
      <vt:lpstr>Slide 491</vt:lpstr>
      <vt:lpstr>Slide 492</vt:lpstr>
      <vt:lpstr>Slide 493</vt:lpstr>
      <vt:lpstr>Slide 494</vt:lpstr>
      <vt:lpstr>Slide 495</vt:lpstr>
      <vt:lpstr>Slide 496</vt:lpstr>
      <vt:lpstr>Slide 497</vt:lpstr>
      <vt:lpstr>Slide 498</vt:lpstr>
      <vt:lpstr>Slide 499</vt:lpstr>
      <vt:lpstr>Slide 500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English</dc:title>
  <dc:creator>acer</dc:creator>
  <cp:lastModifiedBy>user</cp:lastModifiedBy>
  <cp:revision>267</cp:revision>
  <dcterms:created xsi:type="dcterms:W3CDTF">2015-01-30T05:44:10Z</dcterms:created>
  <dcterms:modified xsi:type="dcterms:W3CDTF">2016-01-09T02:09:50Z</dcterms:modified>
</cp:coreProperties>
</file>