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205"/>
  </p:handoutMasterIdLst>
  <p:sldIdLst>
    <p:sldId id="276" r:id="rId2"/>
    <p:sldId id="258" r:id="rId3"/>
    <p:sldId id="417" r:id="rId4"/>
    <p:sldId id="277" r:id="rId5"/>
    <p:sldId id="418" r:id="rId6"/>
    <p:sldId id="419" r:id="rId7"/>
    <p:sldId id="278" r:id="rId8"/>
    <p:sldId id="420" r:id="rId9"/>
    <p:sldId id="421" r:id="rId10"/>
    <p:sldId id="422" r:id="rId11"/>
    <p:sldId id="423" r:id="rId12"/>
    <p:sldId id="279" r:id="rId13"/>
    <p:sldId id="424" r:id="rId14"/>
    <p:sldId id="425" r:id="rId15"/>
    <p:sldId id="280" r:id="rId16"/>
    <p:sldId id="426" r:id="rId17"/>
    <p:sldId id="281" r:id="rId18"/>
    <p:sldId id="427" r:id="rId19"/>
    <p:sldId id="428" r:id="rId20"/>
    <p:sldId id="429" r:id="rId21"/>
    <p:sldId id="430" r:id="rId22"/>
    <p:sldId id="282" r:id="rId23"/>
    <p:sldId id="431" r:id="rId24"/>
    <p:sldId id="283" r:id="rId25"/>
    <p:sldId id="432" r:id="rId26"/>
    <p:sldId id="284" r:id="rId27"/>
    <p:sldId id="433" r:id="rId28"/>
    <p:sldId id="434" r:id="rId29"/>
    <p:sldId id="285" r:id="rId30"/>
    <p:sldId id="435" r:id="rId31"/>
    <p:sldId id="436" r:id="rId32"/>
    <p:sldId id="286" r:id="rId33"/>
    <p:sldId id="437" r:id="rId34"/>
    <p:sldId id="287" r:id="rId35"/>
    <p:sldId id="440" r:id="rId36"/>
    <p:sldId id="438" r:id="rId37"/>
    <p:sldId id="439" r:id="rId38"/>
    <p:sldId id="288" r:id="rId39"/>
    <p:sldId id="441" r:id="rId40"/>
    <p:sldId id="289" r:id="rId41"/>
    <p:sldId id="442" r:id="rId42"/>
    <p:sldId id="443" r:id="rId43"/>
    <p:sldId id="290" r:id="rId44"/>
    <p:sldId id="444" r:id="rId45"/>
    <p:sldId id="445" r:id="rId46"/>
    <p:sldId id="291" r:id="rId47"/>
    <p:sldId id="292" r:id="rId48"/>
    <p:sldId id="446" r:id="rId49"/>
    <p:sldId id="293" r:id="rId50"/>
    <p:sldId id="447" r:id="rId51"/>
    <p:sldId id="294" r:id="rId52"/>
    <p:sldId id="448" r:id="rId53"/>
    <p:sldId id="295" r:id="rId54"/>
    <p:sldId id="296" r:id="rId55"/>
    <p:sldId id="449" r:id="rId56"/>
    <p:sldId id="450" r:id="rId57"/>
    <p:sldId id="297" r:id="rId58"/>
    <p:sldId id="298" r:id="rId59"/>
    <p:sldId id="299" r:id="rId60"/>
    <p:sldId id="300" r:id="rId61"/>
    <p:sldId id="301" r:id="rId62"/>
    <p:sldId id="302" r:id="rId63"/>
    <p:sldId id="303" r:id="rId64"/>
    <p:sldId id="304" r:id="rId65"/>
    <p:sldId id="451" r:id="rId66"/>
    <p:sldId id="305" r:id="rId67"/>
    <p:sldId id="306" r:id="rId68"/>
    <p:sldId id="453" r:id="rId69"/>
    <p:sldId id="452" r:id="rId70"/>
    <p:sldId id="454" r:id="rId71"/>
    <p:sldId id="307" r:id="rId72"/>
    <p:sldId id="455" r:id="rId73"/>
    <p:sldId id="308" r:id="rId74"/>
    <p:sldId id="456" r:id="rId75"/>
    <p:sldId id="457" r:id="rId76"/>
    <p:sldId id="458" r:id="rId77"/>
    <p:sldId id="309" r:id="rId78"/>
    <p:sldId id="310" r:id="rId79"/>
    <p:sldId id="311" r:id="rId80"/>
    <p:sldId id="459" r:id="rId81"/>
    <p:sldId id="460" r:id="rId82"/>
    <p:sldId id="312" r:id="rId83"/>
    <p:sldId id="313" r:id="rId84"/>
    <p:sldId id="314" r:id="rId85"/>
    <p:sldId id="315" r:id="rId86"/>
    <p:sldId id="316" r:id="rId87"/>
    <p:sldId id="317" r:id="rId88"/>
    <p:sldId id="461" r:id="rId89"/>
    <p:sldId id="318" r:id="rId90"/>
    <p:sldId id="319" r:id="rId91"/>
    <p:sldId id="320" r:id="rId92"/>
    <p:sldId id="321" r:id="rId93"/>
    <p:sldId id="322" r:id="rId94"/>
    <p:sldId id="323" r:id="rId95"/>
    <p:sldId id="324" r:id="rId96"/>
    <p:sldId id="325" r:id="rId97"/>
    <p:sldId id="326" r:id="rId98"/>
    <p:sldId id="462" r:id="rId99"/>
    <p:sldId id="463" r:id="rId100"/>
    <p:sldId id="327" r:id="rId101"/>
    <p:sldId id="328" r:id="rId102"/>
    <p:sldId id="329" r:id="rId103"/>
    <p:sldId id="330" r:id="rId104"/>
    <p:sldId id="464" r:id="rId105"/>
    <p:sldId id="466" r:id="rId106"/>
    <p:sldId id="467" r:id="rId107"/>
    <p:sldId id="468" r:id="rId108"/>
    <p:sldId id="469" r:id="rId109"/>
    <p:sldId id="470" r:id="rId110"/>
    <p:sldId id="471" r:id="rId111"/>
    <p:sldId id="331" r:id="rId112"/>
    <p:sldId id="332" r:id="rId113"/>
    <p:sldId id="333" r:id="rId114"/>
    <p:sldId id="334" r:id="rId115"/>
    <p:sldId id="335" r:id="rId116"/>
    <p:sldId id="336" r:id="rId117"/>
    <p:sldId id="337" r:id="rId118"/>
    <p:sldId id="338" r:id="rId119"/>
    <p:sldId id="339" r:id="rId120"/>
    <p:sldId id="340" r:id="rId121"/>
    <p:sldId id="341" r:id="rId122"/>
    <p:sldId id="342" r:id="rId123"/>
    <p:sldId id="343" r:id="rId124"/>
    <p:sldId id="344" r:id="rId125"/>
    <p:sldId id="345" r:id="rId126"/>
    <p:sldId id="346" r:id="rId127"/>
    <p:sldId id="347" r:id="rId128"/>
    <p:sldId id="348" r:id="rId129"/>
    <p:sldId id="349" r:id="rId130"/>
    <p:sldId id="350" r:id="rId131"/>
    <p:sldId id="351" r:id="rId132"/>
    <p:sldId id="352" r:id="rId133"/>
    <p:sldId id="354" r:id="rId134"/>
    <p:sldId id="353" r:id="rId135"/>
    <p:sldId id="355" r:id="rId136"/>
    <p:sldId id="356" r:id="rId137"/>
    <p:sldId id="357" r:id="rId138"/>
    <p:sldId id="358" r:id="rId139"/>
    <p:sldId id="359" r:id="rId140"/>
    <p:sldId id="360" r:id="rId141"/>
    <p:sldId id="361" r:id="rId142"/>
    <p:sldId id="363" r:id="rId143"/>
    <p:sldId id="362" r:id="rId144"/>
    <p:sldId id="364" r:id="rId145"/>
    <p:sldId id="365" r:id="rId146"/>
    <p:sldId id="366" r:id="rId147"/>
    <p:sldId id="367" r:id="rId148"/>
    <p:sldId id="368" r:id="rId149"/>
    <p:sldId id="369" r:id="rId150"/>
    <p:sldId id="370" r:id="rId151"/>
    <p:sldId id="371" r:id="rId152"/>
    <p:sldId id="372" r:id="rId153"/>
    <p:sldId id="373" r:id="rId154"/>
    <p:sldId id="374" r:id="rId155"/>
    <p:sldId id="375" r:id="rId156"/>
    <p:sldId id="376" r:id="rId157"/>
    <p:sldId id="377" r:id="rId158"/>
    <p:sldId id="378" r:id="rId159"/>
    <p:sldId id="379" r:id="rId160"/>
    <p:sldId id="380" r:id="rId161"/>
    <p:sldId id="381" r:id="rId162"/>
    <p:sldId id="382" r:id="rId163"/>
    <p:sldId id="383" r:id="rId164"/>
    <p:sldId id="384" r:id="rId165"/>
    <p:sldId id="385" r:id="rId166"/>
    <p:sldId id="386" r:id="rId167"/>
    <p:sldId id="387" r:id="rId168"/>
    <p:sldId id="388" r:id="rId169"/>
    <p:sldId id="389" r:id="rId170"/>
    <p:sldId id="390" r:id="rId171"/>
    <p:sldId id="391" r:id="rId172"/>
    <p:sldId id="392" r:id="rId173"/>
    <p:sldId id="393" r:id="rId174"/>
    <p:sldId id="394" r:id="rId175"/>
    <p:sldId id="395" r:id="rId176"/>
    <p:sldId id="396" r:id="rId177"/>
    <p:sldId id="397" r:id="rId178"/>
    <p:sldId id="398" r:id="rId179"/>
    <p:sldId id="399" r:id="rId180"/>
    <p:sldId id="400" r:id="rId181"/>
    <p:sldId id="401" r:id="rId182"/>
    <p:sldId id="402" r:id="rId183"/>
    <p:sldId id="403" r:id="rId184"/>
    <p:sldId id="404" r:id="rId185"/>
    <p:sldId id="405" r:id="rId186"/>
    <p:sldId id="406" r:id="rId187"/>
    <p:sldId id="407" r:id="rId188"/>
    <p:sldId id="408" r:id="rId189"/>
    <p:sldId id="409" r:id="rId190"/>
    <p:sldId id="410" r:id="rId191"/>
    <p:sldId id="472" r:id="rId192"/>
    <p:sldId id="473" r:id="rId193"/>
    <p:sldId id="474" r:id="rId194"/>
    <p:sldId id="475" r:id="rId195"/>
    <p:sldId id="411" r:id="rId196"/>
    <p:sldId id="412" r:id="rId197"/>
    <p:sldId id="413" r:id="rId198"/>
    <p:sldId id="414" r:id="rId199"/>
    <p:sldId id="415" r:id="rId200"/>
    <p:sldId id="416" r:id="rId201"/>
    <p:sldId id="476" r:id="rId202"/>
    <p:sldId id="477" r:id="rId203"/>
    <p:sldId id="275" r:id="rId204"/>
  </p:sldIdLst>
  <p:sldSz cx="9144000" cy="6858000" type="screen4x3"/>
  <p:notesSz cx="7102475" cy="8991600"/>
  <p:defaultTex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C2A"/>
    <a:srgbClr val="99CCFF"/>
    <a:srgbClr val="FFFFFF"/>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523" autoAdjust="0"/>
    <p:restoredTop sz="99647" autoAdjust="0"/>
  </p:normalViewPr>
  <p:slideViewPr>
    <p:cSldViewPr>
      <p:cViewPr varScale="1">
        <p:scale>
          <a:sx n="71" d="100"/>
          <a:sy n="71" d="100"/>
        </p:scale>
        <p:origin x="1398"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handoutMaster" Target="handoutMasters/handoutMaster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slide" Target="slides/slide180.xml"/><Relationship Id="rId186" Type="http://schemas.openxmlformats.org/officeDocument/2006/relationships/slide" Target="slides/slide185.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92" Type="http://schemas.openxmlformats.org/officeDocument/2006/relationships/slide" Target="slides/slide191.xml"/><Relationship Id="rId197" Type="http://schemas.openxmlformats.org/officeDocument/2006/relationships/slide" Target="slides/slide196.xml"/><Relationship Id="rId206" Type="http://schemas.openxmlformats.org/officeDocument/2006/relationships/presProps" Target="presProps.xml"/><Relationship Id="rId201" Type="http://schemas.openxmlformats.org/officeDocument/2006/relationships/slide" Target="slides/slide200.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viewProps" Target="view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tableStyles" Target="tableStyles.xml"/><Relationship Id="rId190" Type="http://schemas.openxmlformats.org/officeDocument/2006/relationships/slide" Target="slides/slide189.xml"/><Relationship Id="rId204" Type="http://schemas.openxmlformats.org/officeDocument/2006/relationships/slide" Target="slides/slide203.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778" name="Rectangle 2"/>
          <p:cNvSpPr>
            <a:spLocks noGrp="1" noChangeArrowheads="1"/>
          </p:cNvSpPr>
          <p:nvPr>
            <p:ph type="hdr" sz="quarter"/>
          </p:nvPr>
        </p:nvSpPr>
        <p:spPr bwMode="auto">
          <a:xfrm>
            <a:off x="0" y="0"/>
            <a:ext cx="3078163" cy="449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b="0"/>
            </a:lvl1pPr>
          </a:lstStyle>
          <a:p>
            <a:endParaRPr lang="en-US"/>
          </a:p>
        </p:txBody>
      </p:sp>
      <p:sp>
        <p:nvSpPr>
          <p:cNvPr id="75779" name="Rectangle 3"/>
          <p:cNvSpPr>
            <a:spLocks noGrp="1" noChangeArrowheads="1"/>
          </p:cNvSpPr>
          <p:nvPr>
            <p:ph type="dt" sz="quarter" idx="1"/>
          </p:nvPr>
        </p:nvSpPr>
        <p:spPr bwMode="auto">
          <a:xfrm>
            <a:off x="4022725" y="0"/>
            <a:ext cx="3078163" cy="449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0"/>
            </a:lvl1pPr>
          </a:lstStyle>
          <a:p>
            <a:endParaRPr lang="en-US"/>
          </a:p>
        </p:txBody>
      </p:sp>
      <p:sp>
        <p:nvSpPr>
          <p:cNvPr id="75780" name="Rectangle 4"/>
          <p:cNvSpPr>
            <a:spLocks noGrp="1" noChangeArrowheads="1"/>
          </p:cNvSpPr>
          <p:nvPr>
            <p:ph type="ftr" sz="quarter" idx="2"/>
          </p:nvPr>
        </p:nvSpPr>
        <p:spPr bwMode="auto">
          <a:xfrm>
            <a:off x="0" y="8540750"/>
            <a:ext cx="3078163" cy="449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b="0"/>
            </a:lvl1pPr>
          </a:lstStyle>
          <a:p>
            <a:endParaRPr lang="en-US"/>
          </a:p>
        </p:txBody>
      </p:sp>
      <p:sp>
        <p:nvSpPr>
          <p:cNvPr id="75781" name="Rectangle 5"/>
          <p:cNvSpPr>
            <a:spLocks noGrp="1" noChangeArrowheads="1"/>
          </p:cNvSpPr>
          <p:nvPr>
            <p:ph type="sldNum" sz="quarter" idx="3"/>
          </p:nvPr>
        </p:nvSpPr>
        <p:spPr bwMode="auto">
          <a:xfrm>
            <a:off x="4022725" y="8540750"/>
            <a:ext cx="3078163" cy="449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b="0"/>
            </a:lvl1pPr>
          </a:lstStyle>
          <a:p>
            <a:fld id="{306AB85A-ADD9-45EF-8F15-4ADEF7207398}" type="slidenum">
              <a:rPr lang="en-US"/>
              <a:pPr/>
              <a:t>‹#›</a:t>
            </a:fld>
            <a:endParaRPr lang="en-US"/>
          </a:p>
        </p:txBody>
      </p:sp>
    </p:spTree>
    <p:extLst>
      <p:ext uri="{BB962C8B-B14F-4D97-AF65-F5344CB8AC3E}">
        <p14:creationId xmlns:p14="http://schemas.microsoft.com/office/powerpoint/2010/main" val="3042038213"/>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6" name="Rectangle 4"/>
          <p:cNvSpPr>
            <a:spLocks noGrp="1" noChangeArrowheads="1"/>
          </p:cNvSpPr>
          <p:nvPr>
            <p:ph type="dt" sz="half" idx="2"/>
          </p:nvPr>
        </p:nvSpPr>
        <p:spPr>
          <a:xfrm>
            <a:off x="381000" y="6400800"/>
            <a:ext cx="2133600" cy="244475"/>
          </a:xfrm>
        </p:spPr>
        <p:txBody>
          <a:bodyPr/>
          <a:lstStyle>
            <a:lvl1pPr>
              <a:defRPr sz="1200">
                <a:solidFill>
                  <a:schemeClr val="bg1"/>
                </a:solidFill>
              </a:defRPr>
            </a:lvl1pPr>
          </a:lstStyle>
          <a:p>
            <a:endParaRPr lang="en-US"/>
          </a:p>
        </p:txBody>
      </p:sp>
      <p:sp>
        <p:nvSpPr>
          <p:cNvPr id="3077" name="Rectangle 5"/>
          <p:cNvSpPr>
            <a:spLocks noGrp="1" noChangeArrowheads="1"/>
          </p:cNvSpPr>
          <p:nvPr>
            <p:ph type="ftr" sz="quarter" idx="3"/>
          </p:nvPr>
        </p:nvSpPr>
        <p:spPr>
          <a:xfrm>
            <a:off x="5638800" y="6400800"/>
            <a:ext cx="3135313" cy="244475"/>
          </a:xfrm>
        </p:spPr>
        <p:txBody>
          <a:bodyPr/>
          <a:lstStyle>
            <a:lvl1pPr>
              <a:defRPr sz="1200" b="1" i="1">
                <a:solidFill>
                  <a:schemeClr val="accent1"/>
                </a:solidFill>
              </a:defRPr>
            </a:lvl1pPr>
          </a:lstStyle>
          <a:p>
            <a:r>
              <a:rPr lang="en-US"/>
              <a:t>www.themegallery.com</a:t>
            </a:r>
          </a:p>
        </p:txBody>
      </p:sp>
      <p:sp>
        <p:nvSpPr>
          <p:cNvPr id="3078" name="Rectangle 6"/>
          <p:cNvSpPr>
            <a:spLocks noGrp="1" noChangeArrowheads="1"/>
          </p:cNvSpPr>
          <p:nvPr>
            <p:ph type="sldNum" sz="quarter" idx="4"/>
          </p:nvPr>
        </p:nvSpPr>
        <p:spPr>
          <a:xfrm>
            <a:off x="3505200" y="6400800"/>
            <a:ext cx="2133600" cy="244475"/>
          </a:xfrm>
        </p:spPr>
        <p:txBody>
          <a:bodyPr/>
          <a:lstStyle>
            <a:lvl1pPr>
              <a:defRPr sz="1200">
                <a:solidFill>
                  <a:schemeClr val="bg1"/>
                </a:solidFill>
              </a:defRPr>
            </a:lvl1pPr>
          </a:lstStyle>
          <a:p>
            <a:fld id="{274807E1-8E73-480D-B7FE-31B3CF674CF2}" type="slidenum">
              <a:rPr lang="en-US"/>
              <a:pPr/>
              <a:t>‹#›</a:t>
            </a:fld>
            <a:endParaRPr lang="en-US"/>
          </a:p>
        </p:txBody>
      </p:sp>
      <p:sp>
        <p:nvSpPr>
          <p:cNvPr id="3086" name="Text Box 14"/>
          <p:cNvSpPr txBox="1">
            <a:spLocks noChangeArrowheads="1"/>
          </p:cNvSpPr>
          <p:nvPr/>
        </p:nvSpPr>
        <p:spPr bwMode="gray">
          <a:xfrm>
            <a:off x="228600" y="152400"/>
            <a:ext cx="1143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400" i="1">
                <a:solidFill>
                  <a:schemeClr val="bg1"/>
                </a:solidFill>
              </a:rPr>
              <a:t>LOGO</a:t>
            </a:r>
          </a:p>
        </p:txBody>
      </p:sp>
      <p:sp>
        <p:nvSpPr>
          <p:cNvPr id="3074" name="Rectangle 2"/>
          <p:cNvSpPr>
            <a:spLocks noGrp="1" noChangeArrowheads="1"/>
          </p:cNvSpPr>
          <p:nvPr>
            <p:ph type="ctrTitle"/>
          </p:nvPr>
        </p:nvSpPr>
        <p:spPr>
          <a:xfrm>
            <a:off x="2743200" y="1066800"/>
            <a:ext cx="5943600" cy="942975"/>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lgn="r">
              <a:defRPr sz="4400" b="0">
                <a:solidFill>
                  <a:schemeClr val="tx1"/>
                </a:solidFill>
              </a:defRPr>
            </a:lvl1pPr>
          </a:lstStyle>
          <a:p>
            <a:pPr lvl="0"/>
            <a:r>
              <a:rPr lang="en-US" noProof="0" smtClean="0"/>
              <a:t>Click to edit Master title style</a:t>
            </a:r>
          </a:p>
        </p:txBody>
      </p:sp>
      <p:sp>
        <p:nvSpPr>
          <p:cNvPr id="3075" name="Rectangle 3"/>
          <p:cNvSpPr>
            <a:spLocks noGrp="1" noChangeArrowheads="1"/>
          </p:cNvSpPr>
          <p:nvPr>
            <p:ph type="subTitle" idx="1"/>
          </p:nvPr>
        </p:nvSpPr>
        <p:spPr>
          <a:xfrm>
            <a:off x="2895600" y="1981200"/>
            <a:ext cx="5791200" cy="304800"/>
          </a:xfrm>
        </p:spPr>
        <p:txBody>
          <a:bodyPr/>
          <a:lstStyle>
            <a:lvl1pPr marL="0" indent="0" algn="r">
              <a:buFont typeface="Wingdings" pitchFamily="2" charset="2"/>
              <a:buNone/>
              <a:defRPr sz="1800">
                <a:solidFill>
                  <a:schemeClr val="tx2"/>
                </a:solidFill>
              </a:defRPr>
            </a:lvl1pPr>
          </a:lstStyle>
          <a:p>
            <a:pPr lvl="0"/>
            <a:r>
              <a:rPr lang="en-US" noProof="0" smtClean="0"/>
              <a:t>Click to edit Master subtitle style</a:t>
            </a: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t>www.themegallery.com</a:t>
            </a:r>
          </a:p>
        </p:txBody>
      </p:sp>
      <p:sp>
        <p:nvSpPr>
          <p:cNvPr id="5" name="Slide Number Placeholder 4"/>
          <p:cNvSpPr>
            <a:spLocks noGrp="1"/>
          </p:cNvSpPr>
          <p:nvPr>
            <p:ph type="sldNum" sz="quarter" idx="11"/>
          </p:nvPr>
        </p:nvSpPr>
        <p:spPr/>
        <p:txBody>
          <a:bodyPr/>
          <a:lstStyle>
            <a:lvl1pPr>
              <a:defRPr/>
            </a:lvl1pPr>
          </a:lstStyle>
          <a:p>
            <a:fld id="{1411725A-B859-43C9-8CC4-FD7A0A678373}" type="slidenum">
              <a:rPr lang="en-US"/>
              <a:pPr/>
              <a:t>‹#›</a:t>
            </a:fld>
            <a:endParaRPr lang="en-US"/>
          </a:p>
        </p:txBody>
      </p:sp>
      <p:sp>
        <p:nvSpPr>
          <p:cNvPr id="6" name="Date Placeholder 5"/>
          <p:cNvSpPr>
            <a:spLocks noGrp="1"/>
          </p:cNvSpPr>
          <p:nvPr>
            <p:ph type="dt" sz="half" idx="12"/>
          </p:nvPr>
        </p:nvSpPr>
        <p:spPr/>
        <p:txBody>
          <a:bodyPr/>
          <a:lstStyle>
            <a:lvl1pPr>
              <a:defRPr/>
            </a:lvl1pPr>
          </a:lstStyle>
          <a:p>
            <a:endParaRPr lang="en-US"/>
          </a:p>
        </p:txBody>
      </p:sp>
    </p:spTree>
    <p:extLst>
      <p:ext uri="{BB962C8B-B14F-4D97-AF65-F5344CB8AC3E}">
        <p14:creationId xmlns:p14="http://schemas.microsoft.com/office/powerpoint/2010/main" val="17191602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96075" y="457200"/>
            <a:ext cx="2028825" cy="5867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457200"/>
            <a:ext cx="5934075"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t>www.themegallery.com</a:t>
            </a:r>
          </a:p>
        </p:txBody>
      </p:sp>
      <p:sp>
        <p:nvSpPr>
          <p:cNvPr id="5" name="Slide Number Placeholder 4"/>
          <p:cNvSpPr>
            <a:spLocks noGrp="1"/>
          </p:cNvSpPr>
          <p:nvPr>
            <p:ph type="sldNum" sz="quarter" idx="11"/>
          </p:nvPr>
        </p:nvSpPr>
        <p:spPr/>
        <p:txBody>
          <a:bodyPr/>
          <a:lstStyle>
            <a:lvl1pPr>
              <a:defRPr/>
            </a:lvl1pPr>
          </a:lstStyle>
          <a:p>
            <a:fld id="{991BB7B1-702F-4749-8107-3ABEF617066A}" type="slidenum">
              <a:rPr lang="en-US"/>
              <a:pPr/>
              <a:t>‹#›</a:t>
            </a:fld>
            <a:endParaRPr lang="en-US"/>
          </a:p>
        </p:txBody>
      </p:sp>
      <p:sp>
        <p:nvSpPr>
          <p:cNvPr id="6" name="Date Placeholder 5"/>
          <p:cNvSpPr>
            <a:spLocks noGrp="1"/>
          </p:cNvSpPr>
          <p:nvPr>
            <p:ph type="dt" sz="half" idx="12"/>
          </p:nvPr>
        </p:nvSpPr>
        <p:spPr/>
        <p:txBody>
          <a:bodyPr/>
          <a:lstStyle>
            <a:lvl1pPr>
              <a:defRPr/>
            </a:lvl1pPr>
          </a:lstStyle>
          <a:p>
            <a:endParaRPr lang="en-US"/>
          </a:p>
        </p:txBody>
      </p:sp>
    </p:spTree>
    <p:extLst>
      <p:ext uri="{BB962C8B-B14F-4D97-AF65-F5344CB8AC3E}">
        <p14:creationId xmlns:p14="http://schemas.microsoft.com/office/powerpoint/2010/main" val="26533914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7086600" cy="487363"/>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1676400" y="1295400"/>
            <a:ext cx="7048500" cy="5029200"/>
          </a:xfrm>
        </p:spPr>
        <p:txBody>
          <a:bodyPr/>
          <a:lstStyle/>
          <a:p>
            <a:r>
              <a:rPr lang="en-US" smtClean="0"/>
              <a:t>Click icon to add table</a:t>
            </a:r>
            <a:endParaRPr lang="en-US"/>
          </a:p>
        </p:txBody>
      </p:sp>
      <p:sp>
        <p:nvSpPr>
          <p:cNvPr id="4" name="Footer Placeholder 3"/>
          <p:cNvSpPr>
            <a:spLocks noGrp="1"/>
          </p:cNvSpPr>
          <p:nvPr>
            <p:ph type="ftr" sz="quarter" idx="10"/>
          </p:nvPr>
        </p:nvSpPr>
        <p:spPr>
          <a:xfrm>
            <a:off x="6553200" y="6553200"/>
            <a:ext cx="2133600" cy="244475"/>
          </a:xfrm>
        </p:spPr>
        <p:txBody>
          <a:bodyPr/>
          <a:lstStyle>
            <a:lvl1pPr>
              <a:defRPr/>
            </a:lvl1pPr>
          </a:lstStyle>
          <a:p>
            <a:r>
              <a:rPr lang="en-US"/>
              <a:t>www.themegallery.com</a:t>
            </a:r>
          </a:p>
        </p:txBody>
      </p:sp>
      <p:sp>
        <p:nvSpPr>
          <p:cNvPr id="5" name="Slide Number Placeholder 4"/>
          <p:cNvSpPr>
            <a:spLocks noGrp="1"/>
          </p:cNvSpPr>
          <p:nvPr>
            <p:ph type="sldNum" sz="quarter" idx="11"/>
          </p:nvPr>
        </p:nvSpPr>
        <p:spPr>
          <a:xfrm>
            <a:off x="4191000" y="6534150"/>
            <a:ext cx="838200" cy="261938"/>
          </a:xfrm>
        </p:spPr>
        <p:txBody>
          <a:bodyPr/>
          <a:lstStyle>
            <a:lvl1pPr>
              <a:defRPr/>
            </a:lvl1pPr>
          </a:lstStyle>
          <a:p>
            <a:fld id="{37DB0434-6278-4203-B10D-261D5FA5F8C0}" type="slidenum">
              <a:rPr lang="en-US"/>
              <a:pPr/>
              <a:t>‹#›</a:t>
            </a:fld>
            <a:endParaRPr lang="en-US"/>
          </a:p>
        </p:txBody>
      </p:sp>
      <p:sp>
        <p:nvSpPr>
          <p:cNvPr id="6" name="Date Placeholder 5"/>
          <p:cNvSpPr>
            <a:spLocks noGrp="1"/>
          </p:cNvSpPr>
          <p:nvPr>
            <p:ph type="dt" sz="half" idx="12"/>
          </p:nvPr>
        </p:nvSpPr>
        <p:spPr>
          <a:xfrm>
            <a:off x="381000" y="6534150"/>
            <a:ext cx="1905000" cy="261938"/>
          </a:xfrm>
        </p:spPr>
        <p:txBody>
          <a:bodyPr/>
          <a:lstStyle>
            <a:lvl1pPr>
              <a:defRPr/>
            </a:lvl1pPr>
          </a:lstStyle>
          <a:p>
            <a:endParaRPr lang="en-US"/>
          </a:p>
        </p:txBody>
      </p:sp>
    </p:spTree>
    <p:extLst>
      <p:ext uri="{BB962C8B-B14F-4D97-AF65-F5344CB8AC3E}">
        <p14:creationId xmlns:p14="http://schemas.microsoft.com/office/powerpoint/2010/main" val="3137174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t>www.themegallery.com</a:t>
            </a:r>
          </a:p>
        </p:txBody>
      </p:sp>
      <p:sp>
        <p:nvSpPr>
          <p:cNvPr id="5" name="Slide Number Placeholder 4"/>
          <p:cNvSpPr>
            <a:spLocks noGrp="1"/>
          </p:cNvSpPr>
          <p:nvPr>
            <p:ph type="sldNum" sz="quarter" idx="11"/>
          </p:nvPr>
        </p:nvSpPr>
        <p:spPr/>
        <p:txBody>
          <a:bodyPr/>
          <a:lstStyle>
            <a:lvl1pPr>
              <a:defRPr/>
            </a:lvl1pPr>
          </a:lstStyle>
          <a:p>
            <a:fld id="{F45CA18E-37EE-4EE8-9D1B-F1FBD58813D5}" type="slidenum">
              <a:rPr lang="en-US"/>
              <a:pPr/>
              <a:t>‹#›</a:t>
            </a:fld>
            <a:endParaRPr lang="en-US"/>
          </a:p>
        </p:txBody>
      </p:sp>
      <p:sp>
        <p:nvSpPr>
          <p:cNvPr id="6" name="Date Placeholder 5"/>
          <p:cNvSpPr>
            <a:spLocks noGrp="1"/>
          </p:cNvSpPr>
          <p:nvPr>
            <p:ph type="dt" sz="half" idx="12"/>
          </p:nvPr>
        </p:nvSpPr>
        <p:spPr/>
        <p:txBody>
          <a:bodyPr/>
          <a:lstStyle>
            <a:lvl1pPr>
              <a:defRPr/>
            </a:lvl1pPr>
          </a:lstStyle>
          <a:p>
            <a:endParaRPr lang="en-US"/>
          </a:p>
        </p:txBody>
      </p:sp>
    </p:spTree>
    <p:extLst>
      <p:ext uri="{BB962C8B-B14F-4D97-AF65-F5344CB8AC3E}">
        <p14:creationId xmlns:p14="http://schemas.microsoft.com/office/powerpoint/2010/main" val="35579677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r>
              <a:rPr lang="en-US"/>
              <a:t>www.themegallery.com</a:t>
            </a:r>
          </a:p>
        </p:txBody>
      </p:sp>
      <p:sp>
        <p:nvSpPr>
          <p:cNvPr id="5" name="Slide Number Placeholder 4"/>
          <p:cNvSpPr>
            <a:spLocks noGrp="1"/>
          </p:cNvSpPr>
          <p:nvPr>
            <p:ph type="sldNum" sz="quarter" idx="11"/>
          </p:nvPr>
        </p:nvSpPr>
        <p:spPr/>
        <p:txBody>
          <a:bodyPr/>
          <a:lstStyle>
            <a:lvl1pPr>
              <a:defRPr/>
            </a:lvl1pPr>
          </a:lstStyle>
          <a:p>
            <a:fld id="{D13D4F91-FBEE-43B8-ABD3-D7FA5CD47A33}" type="slidenum">
              <a:rPr lang="en-US"/>
              <a:pPr/>
              <a:t>‹#›</a:t>
            </a:fld>
            <a:endParaRPr lang="en-US"/>
          </a:p>
        </p:txBody>
      </p:sp>
      <p:sp>
        <p:nvSpPr>
          <p:cNvPr id="6" name="Date Placeholder 5"/>
          <p:cNvSpPr>
            <a:spLocks noGrp="1"/>
          </p:cNvSpPr>
          <p:nvPr>
            <p:ph type="dt" sz="half" idx="12"/>
          </p:nvPr>
        </p:nvSpPr>
        <p:spPr/>
        <p:txBody>
          <a:bodyPr/>
          <a:lstStyle>
            <a:lvl1pPr>
              <a:defRPr/>
            </a:lvl1pPr>
          </a:lstStyle>
          <a:p>
            <a:endParaRPr lang="en-US"/>
          </a:p>
        </p:txBody>
      </p:sp>
    </p:spTree>
    <p:extLst>
      <p:ext uri="{BB962C8B-B14F-4D97-AF65-F5344CB8AC3E}">
        <p14:creationId xmlns:p14="http://schemas.microsoft.com/office/powerpoint/2010/main" val="10320650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76400" y="1295400"/>
            <a:ext cx="344805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276850" y="1295400"/>
            <a:ext cx="344805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p:txBody>
          <a:bodyPr/>
          <a:lstStyle>
            <a:lvl1pPr>
              <a:defRPr/>
            </a:lvl1pPr>
          </a:lstStyle>
          <a:p>
            <a:r>
              <a:rPr lang="en-US"/>
              <a:t>www.themegallery.com</a:t>
            </a:r>
          </a:p>
        </p:txBody>
      </p:sp>
      <p:sp>
        <p:nvSpPr>
          <p:cNvPr id="6" name="Slide Number Placeholder 5"/>
          <p:cNvSpPr>
            <a:spLocks noGrp="1"/>
          </p:cNvSpPr>
          <p:nvPr>
            <p:ph type="sldNum" sz="quarter" idx="11"/>
          </p:nvPr>
        </p:nvSpPr>
        <p:spPr/>
        <p:txBody>
          <a:bodyPr/>
          <a:lstStyle>
            <a:lvl1pPr>
              <a:defRPr/>
            </a:lvl1pPr>
          </a:lstStyle>
          <a:p>
            <a:fld id="{589B8F36-5E85-46D5-BBE2-FC58CCEB55B3}" type="slidenum">
              <a:rPr lang="en-US"/>
              <a:pPr/>
              <a:t>‹#›</a:t>
            </a:fld>
            <a:endParaRPr lang="en-US"/>
          </a:p>
        </p:txBody>
      </p:sp>
      <p:sp>
        <p:nvSpPr>
          <p:cNvPr id="7" name="Date Placeholder 6"/>
          <p:cNvSpPr>
            <a:spLocks noGrp="1"/>
          </p:cNvSpPr>
          <p:nvPr>
            <p:ph type="dt" sz="half" idx="12"/>
          </p:nvPr>
        </p:nvSpPr>
        <p:spPr/>
        <p:txBody>
          <a:bodyPr/>
          <a:lstStyle>
            <a:lvl1pPr>
              <a:defRPr/>
            </a:lvl1pPr>
          </a:lstStyle>
          <a:p>
            <a:endParaRPr lang="en-US"/>
          </a:p>
        </p:txBody>
      </p:sp>
    </p:spTree>
    <p:extLst>
      <p:ext uri="{BB962C8B-B14F-4D97-AF65-F5344CB8AC3E}">
        <p14:creationId xmlns:p14="http://schemas.microsoft.com/office/powerpoint/2010/main" val="2188632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6"/>
          <p:cNvSpPr>
            <a:spLocks noGrp="1"/>
          </p:cNvSpPr>
          <p:nvPr>
            <p:ph type="ftr" sz="quarter" idx="10"/>
          </p:nvPr>
        </p:nvSpPr>
        <p:spPr/>
        <p:txBody>
          <a:bodyPr/>
          <a:lstStyle>
            <a:lvl1pPr>
              <a:defRPr/>
            </a:lvl1pPr>
          </a:lstStyle>
          <a:p>
            <a:r>
              <a:rPr lang="en-US"/>
              <a:t>www.themegallery.com</a:t>
            </a:r>
          </a:p>
        </p:txBody>
      </p:sp>
      <p:sp>
        <p:nvSpPr>
          <p:cNvPr id="8" name="Slide Number Placeholder 7"/>
          <p:cNvSpPr>
            <a:spLocks noGrp="1"/>
          </p:cNvSpPr>
          <p:nvPr>
            <p:ph type="sldNum" sz="quarter" idx="11"/>
          </p:nvPr>
        </p:nvSpPr>
        <p:spPr/>
        <p:txBody>
          <a:bodyPr/>
          <a:lstStyle>
            <a:lvl1pPr>
              <a:defRPr/>
            </a:lvl1pPr>
          </a:lstStyle>
          <a:p>
            <a:fld id="{8BC15A5A-03ED-46D3-A65C-A72CB6529453}" type="slidenum">
              <a:rPr lang="en-US"/>
              <a:pPr/>
              <a:t>‹#›</a:t>
            </a:fld>
            <a:endParaRPr lang="en-US"/>
          </a:p>
        </p:txBody>
      </p:sp>
      <p:sp>
        <p:nvSpPr>
          <p:cNvPr id="9" name="Date Placeholder 8"/>
          <p:cNvSpPr>
            <a:spLocks noGrp="1"/>
          </p:cNvSpPr>
          <p:nvPr>
            <p:ph type="dt" sz="half" idx="12"/>
          </p:nvPr>
        </p:nvSpPr>
        <p:spPr/>
        <p:txBody>
          <a:bodyPr/>
          <a:lstStyle>
            <a:lvl1pPr>
              <a:defRPr/>
            </a:lvl1pPr>
          </a:lstStyle>
          <a:p>
            <a:endParaRPr lang="en-US"/>
          </a:p>
        </p:txBody>
      </p:sp>
    </p:spTree>
    <p:extLst>
      <p:ext uri="{BB962C8B-B14F-4D97-AF65-F5344CB8AC3E}">
        <p14:creationId xmlns:p14="http://schemas.microsoft.com/office/powerpoint/2010/main" val="24603766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lvl1pPr>
              <a:defRPr/>
            </a:lvl1pPr>
          </a:lstStyle>
          <a:p>
            <a:r>
              <a:rPr lang="en-US"/>
              <a:t>www.themegallery.com</a:t>
            </a:r>
          </a:p>
        </p:txBody>
      </p:sp>
      <p:sp>
        <p:nvSpPr>
          <p:cNvPr id="4" name="Slide Number Placeholder 3"/>
          <p:cNvSpPr>
            <a:spLocks noGrp="1"/>
          </p:cNvSpPr>
          <p:nvPr>
            <p:ph type="sldNum" sz="quarter" idx="11"/>
          </p:nvPr>
        </p:nvSpPr>
        <p:spPr/>
        <p:txBody>
          <a:bodyPr/>
          <a:lstStyle>
            <a:lvl1pPr>
              <a:defRPr/>
            </a:lvl1pPr>
          </a:lstStyle>
          <a:p>
            <a:fld id="{6F05FBDE-D0B9-442E-8630-AC9C42CC9C80}" type="slidenum">
              <a:rPr lang="en-US"/>
              <a:pPr/>
              <a:t>‹#›</a:t>
            </a:fld>
            <a:endParaRPr lang="en-US"/>
          </a:p>
        </p:txBody>
      </p:sp>
      <p:sp>
        <p:nvSpPr>
          <p:cNvPr id="5" name="Date Placeholder 4"/>
          <p:cNvSpPr>
            <a:spLocks noGrp="1"/>
          </p:cNvSpPr>
          <p:nvPr>
            <p:ph type="dt" sz="half" idx="12"/>
          </p:nvPr>
        </p:nvSpPr>
        <p:spPr/>
        <p:txBody>
          <a:bodyPr/>
          <a:lstStyle>
            <a:lvl1pPr>
              <a:defRPr/>
            </a:lvl1pPr>
          </a:lstStyle>
          <a:p>
            <a:endParaRPr lang="en-US"/>
          </a:p>
        </p:txBody>
      </p:sp>
    </p:spTree>
    <p:extLst>
      <p:ext uri="{BB962C8B-B14F-4D97-AF65-F5344CB8AC3E}">
        <p14:creationId xmlns:p14="http://schemas.microsoft.com/office/powerpoint/2010/main" val="1384044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en-US"/>
              <a:t>www.themegallery.com</a:t>
            </a:r>
          </a:p>
        </p:txBody>
      </p:sp>
      <p:sp>
        <p:nvSpPr>
          <p:cNvPr id="3" name="Slide Number Placeholder 2"/>
          <p:cNvSpPr>
            <a:spLocks noGrp="1"/>
          </p:cNvSpPr>
          <p:nvPr>
            <p:ph type="sldNum" sz="quarter" idx="11"/>
          </p:nvPr>
        </p:nvSpPr>
        <p:spPr/>
        <p:txBody>
          <a:bodyPr/>
          <a:lstStyle>
            <a:lvl1pPr>
              <a:defRPr/>
            </a:lvl1pPr>
          </a:lstStyle>
          <a:p>
            <a:fld id="{50C0BF99-8B90-4F7A-A770-62EBDB8057B0}" type="slidenum">
              <a:rPr lang="en-US"/>
              <a:pPr/>
              <a:t>‹#›</a:t>
            </a:fld>
            <a:endParaRPr lang="en-US"/>
          </a:p>
        </p:txBody>
      </p:sp>
      <p:sp>
        <p:nvSpPr>
          <p:cNvPr id="4" name="Date Placeholder 3"/>
          <p:cNvSpPr>
            <a:spLocks noGrp="1"/>
          </p:cNvSpPr>
          <p:nvPr>
            <p:ph type="dt" sz="half" idx="12"/>
          </p:nvPr>
        </p:nvSpPr>
        <p:spPr/>
        <p:txBody>
          <a:bodyPr/>
          <a:lstStyle>
            <a:lvl1pPr>
              <a:defRPr/>
            </a:lvl1pPr>
          </a:lstStyle>
          <a:p>
            <a:endParaRPr lang="en-US"/>
          </a:p>
        </p:txBody>
      </p:sp>
    </p:spTree>
    <p:extLst>
      <p:ext uri="{BB962C8B-B14F-4D97-AF65-F5344CB8AC3E}">
        <p14:creationId xmlns:p14="http://schemas.microsoft.com/office/powerpoint/2010/main" val="29717669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US"/>
              <a:t>www.themegallery.com</a:t>
            </a:r>
          </a:p>
        </p:txBody>
      </p:sp>
      <p:sp>
        <p:nvSpPr>
          <p:cNvPr id="6" name="Slide Number Placeholder 5"/>
          <p:cNvSpPr>
            <a:spLocks noGrp="1"/>
          </p:cNvSpPr>
          <p:nvPr>
            <p:ph type="sldNum" sz="quarter" idx="11"/>
          </p:nvPr>
        </p:nvSpPr>
        <p:spPr/>
        <p:txBody>
          <a:bodyPr/>
          <a:lstStyle>
            <a:lvl1pPr>
              <a:defRPr/>
            </a:lvl1pPr>
          </a:lstStyle>
          <a:p>
            <a:fld id="{60F356DB-C394-445C-A853-579AB0D4916D}" type="slidenum">
              <a:rPr lang="en-US"/>
              <a:pPr/>
              <a:t>‹#›</a:t>
            </a:fld>
            <a:endParaRPr lang="en-US"/>
          </a:p>
        </p:txBody>
      </p:sp>
      <p:sp>
        <p:nvSpPr>
          <p:cNvPr id="7" name="Date Placeholder 6"/>
          <p:cNvSpPr>
            <a:spLocks noGrp="1"/>
          </p:cNvSpPr>
          <p:nvPr>
            <p:ph type="dt" sz="half" idx="12"/>
          </p:nvPr>
        </p:nvSpPr>
        <p:spPr/>
        <p:txBody>
          <a:bodyPr/>
          <a:lstStyle>
            <a:lvl1pPr>
              <a:defRPr/>
            </a:lvl1pPr>
          </a:lstStyle>
          <a:p>
            <a:endParaRPr lang="en-US"/>
          </a:p>
        </p:txBody>
      </p:sp>
    </p:spTree>
    <p:extLst>
      <p:ext uri="{BB962C8B-B14F-4D97-AF65-F5344CB8AC3E}">
        <p14:creationId xmlns:p14="http://schemas.microsoft.com/office/powerpoint/2010/main" val="23022021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US"/>
              <a:t>www.themegallery.com</a:t>
            </a:r>
          </a:p>
        </p:txBody>
      </p:sp>
      <p:sp>
        <p:nvSpPr>
          <p:cNvPr id="6" name="Slide Number Placeholder 5"/>
          <p:cNvSpPr>
            <a:spLocks noGrp="1"/>
          </p:cNvSpPr>
          <p:nvPr>
            <p:ph type="sldNum" sz="quarter" idx="11"/>
          </p:nvPr>
        </p:nvSpPr>
        <p:spPr/>
        <p:txBody>
          <a:bodyPr/>
          <a:lstStyle>
            <a:lvl1pPr>
              <a:defRPr/>
            </a:lvl1pPr>
          </a:lstStyle>
          <a:p>
            <a:fld id="{E83E9E95-E63E-468A-A3AF-7161AA7E08E6}" type="slidenum">
              <a:rPr lang="en-US"/>
              <a:pPr/>
              <a:t>‹#›</a:t>
            </a:fld>
            <a:endParaRPr lang="en-US"/>
          </a:p>
        </p:txBody>
      </p:sp>
      <p:sp>
        <p:nvSpPr>
          <p:cNvPr id="7" name="Date Placeholder 6"/>
          <p:cNvSpPr>
            <a:spLocks noGrp="1"/>
          </p:cNvSpPr>
          <p:nvPr>
            <p:ph type="dt" sz="half" idx="12"/>
          </p:nvPr>
        </p:nvSpPr>
        <p:spPr/>
        <p:txBody>
          <a:bodyPr/>
          <a:lstStyle>
            <a:lvl1pPr>
              <a:defRPr/>
            </a:lvl1pPr>
          </a:lstStyle>
          <a:p>
            <a:endParaRPr lang="en-US"/>
          </a:p>
        </p:txBody>
      </p:sp>
    </p:spTree>
    <p:extLst>
      <p:ext uri="{BB962C8B-B14F-4D97-AF65-F5344CB8AC3E}">
        <p14:creationId xmlns:p14="http://schemas.microsoft.com/office/powerpoint/2010/main" val="9709233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oleObject" Target="../embeddings/oleObject1.bin"/><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vmlDrawing" Target="../drawings/vmlDrawing1.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graphicFrame>
        <p:nvGraphicFramePr>
          <p:cNvPr id="1126" name="Object 102"/>
          <p:cNvGraphicFramePr>
            <a:graphicFrameLocks noChangeAspect="1"/>
          </p:cNvGraphicFramePr>
          <p:nvPr/>
        </p:nvGraphicFramePr>
        <p:xfrm>
          <a:off x="0" y="0"/>
          <a:ext cx="1828800" cy="6858000"/>
        </p:xfrm>
        <a:graphic>
          <a:graphicData uri="http://schemas.openxmlformats.org/presentationml/2006/ole">
            <mc:AlternateContent xmlns:mc="http://schemas.openxmlformats.org/markup-compatibility/2006">
              <mc:Choice xmlns:v="urn:schemas-microsoft-com:vml" Requires="v">
                <p:oleObj spid="_x0000_s1176" name="Image" r:id="rId15" imgW="3301587" imgH="9752381" progId="Photoshop.Image.7">
                  <p:embed/>
                </p:oleObj>
              </mc:Choice>
              <mc:Fallback>
                <p:oleObj name="Image" r:id="rId15" imgW="3301587" imgH="9752381" progId="Photoshop.Image.7">
                  <p:embed/>
                  <p:pic>
                    <p:nvPicPr>
                      <p:cNvPr id="0" name="Object 10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0"/>
                        <a:ext cx="18288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7" name="Rectangle 3"/>
          <p:cNvSpPr>
            <a:spLocks noGrp="1" noChangeArrowheads="1"/>
          </p:cNvSpPr>
          <p:nvPr>
            <p:ph type="body" idx="1"/>
          </p:nvPr>
        </p:nvSpPr>
        <p:spPr bwMode="gray">
          <a:xfrm>
            <a:off x="1676400" y="1295400"/>
            <a:ext cx="70485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9" name="Rectangle 5"/>
          <p:cNvSpPr>
            <a:spLocks noGrp="1" noChangeArrowheads="1"/>
          </p:cNvSpPr>
          <p:nvPr>
            <p:ph type="ftr" sz="quarter" idx="3"/>
          </p:nvPr>
        </p:nvSpPr>
        <p:spPr bwMode="gray">
          <a:xfrm>
            <a:off x="6553200" y="6553200"/>
            <a:ext cx="2133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b="0"/>
            </a:lvl1pPr>
          </a:lstStyle>
          <a:p>
            <a:r>
              <a:rPr lang="en-US"/>
              <a:t>www.themegallery.com</a:t>
            </a:r>
          </a:p>
        </p:txBody>
      </p:sp>
      <p:sp>
        <p:nvSpPr>
          <p:cNvPr id="1030" name="Rectangle 6"/>
          <p:cNvSpPr>
            <a:spLocks noGrp="1" noChangeArrowheads="1"/>
          </p:cNvSpPr>
          <p:nvPr>
            <p:ph type="sldNum" sz="quarter" idx="4"/>
          </p:nvPr>
        </p:nvSpPr>
        <p:spPr bwMode="gray">
          <a:xfrm>
            <a:off x="4191000" y="6534150"/>
            <a:ext cx="838200" cy="261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00" b="0"/>
            </a:lvl1pPr>
          </a:lstStyle>
          <a:p>
            <a:fld id="{6F8E7112-6764-46CA-AB9A-83AAA55CDFCE}" type="slidenum">
              <a:rPr lang="en-US"/>
              <a:pPr/>
              <a:t>‹#›</a:t>
            </a:fld>
            <a:endParaRPr lang="en-US"/>
          </a:p>
        </p:txBody>
      </p:sp>
      <p:sp>
        <p:nvSpPr>
          <p:cNvPr id="1026" name="Rectangle 2"/>
          <p:cNvSpPr>
            <a:spLocks noGrp="1" noChangeArrowheads="1"/>
          </p:cNvSpPr>
          <p:nvPr>
            <p:ph type="title"/>
          </p:nvPr>
        </p:nvSpPr>
        <p:spPr bwMode="gray">
          <a:xfrm>
            <a:off x="609600" y="457200"/>
            <a:ext cx="7086600" cy="487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8" name="Rectangle 4"/>
          <p:cNvSpPr>
            <a:spLocks noGrp="1" noChangeArrowheads="1"/>
          </p:cNvSpPr>
          <p:nvPr>
            <p:ph type="dt" sz="half" idx="2"/>
          </p:nvPr>
        </p:nvSpPr>
        <p:spPr bwMode="gray">
          <a:xfrm>
            <a:off x="381000" y="6534150"/>
            <a:ext cx="1905000" cy="261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b="0"/>
            </a:lvl1pPr>
          </a:lstStyle>
          <a:p>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hf sldNum="0" hdr="0" dt="0"/>
  <p:txStyles>
    <p:titleStyle>
      <a:lvl1pPr algn="l" rtl="0" eaLnBrk="1" fontAlgn="base" hangingPunct="1">
        <a:spcBef>
          <a:spcPct val="0"/>
        </a:spcBef>
        <a:spcAft>
          <a:spcPct val="0"/>
        </a:spcAft>
        <a:defRPr sz="3200" b="1">
          <a:solidFill>
            <a:schemeClr val="tx2"/>
          </a:solidFill>
          <a:latin typeface="+mj-lt"/>
          <a:ea typeface="+mj-ea"/>
          <a:cs typeface="+mj-cs"/>
        </a:defRPr>
      </a:lvl1pPr>
      <a:lvl2pPr algn="l" rtl="0" eaLnBrk="1" fontAlgn="base" hangingPunct="1">
        <a:spcBef>
          <a:spcPct val="0"/>
        </a:spcBef>
        <a:spcAft>
          <a:spcPct val="0"/>
        </a:spcAft>
        <a:defRPr sz="3200" b="1">
          <a:solidFill>
            <a:schemeClr val="tx2"/>
          </a:solidFill>
          <a:latin typeface="Arial" charset="0"/>
        </a:defRPr>
      </a:lvl2pPr>
      <a:lvl3pPr algn="l" rtl="0" eaLnBrk="1" fontAlgn="base" hangingPunct="1">
        <a:spcBef>
          <a:spcPct val="0"/>
        </a:spcBef>
        <a:spcAft>
          <a:spcPct val="0"/>
        </a:spcAft>
        <a:defRPr sz="3200" b="1">
          <a:solidFill>
            <a:schemeClr val="tx2"/>
          </a:solidFill>
          <a:latin typeface="Arial" charset="0"/>
        </a:defRPr>
      </a:lvl3pPr>
      <a:lvl4pPr algn="l" rtl="0" eaLnBrk="1" fontAlgn="base" hangingPunct="1">
        <a:spcBef>
          <a:spcPct val="0"/>
        </a:spcBef>
        <a:spcAft>
          <a:spcPct val="0"/>
        </a:spcAft>
        <a:defRPr sz="3200" b="1">
          <a:solidFill>
            <a:schemeClr val="tx2"/>
          </a:solidFill>
          <a:latin typeface="Arial" charset="0"/>
        </a:defRPr>
      </a:lvl4pPr>
      <a:lvl5pPr algn="l" rtl="0" eaLnBrk="1" fontAlgn="base" hangingPunct="1">
        <a:spcBef>
          <a:spcPct val="0"/>
        </a:spcBef>
        <a:spcAft>
          <a:spcPct val="0"/>
        </a:spcAft>
        <a:defRPr sz="3200" b="1">
          <a:solidFill>
            <a:schemeClr val="tx2"/>
          </a:solidFill>
          <a:latin typeface="Arial" charset="0"/>
        </a:defRPr>
      </a:lvl5pPr>
      <a:lvl6pPr marL="457200" algn="l" rtl="0" eaLnBrk="1" fontAlgn="base" hangingPunct="1">
        <a:spcBef>
          <a:spcPct val="0"/>
        </a:spcBef>
        <a:spcAft>
          <a:spcPct val="0"/>
        </a:spcAft>
        <a:defRPr sz="3200" b="1">
          <a:solidFill>
            <a:schemeClr val="tx2"/>
          </a:solidFill>
          <a:latin typeface="Arial" charset="0"/>
        </a:defRPr>
      </a:lvl6pPr>
      <a:lvl7pPr marL="914400" algn="l" rtl="0" eaLnBrk="1" fontAlgn="base" hangingPunct="1">
        <a:spcBef>
          <a:spcPct val="0"/>
        </a:spcBef>
        <a:spcAft>
          <a:spcPct val="0"/>
        </a:spcAft>
        <a:defRPr sz="3200" b="1">
          <a:solidFill>
            <a:schemeClr val="tx2"/>
          </a:solidFill>
          <a:latin typeface="Arial" charset="0"/>
        </a:defRPr>
      </a:lvl7pPr>
      <a:lvl8pPr marL="1371600" algn="l" rtl="0" eaLnBrk="1" fontAlgn="base" hangingPunct="1">
        <a:spcBef>
          <a:spcPct val="0"/>
        </a:spcBef>
        <a:spcAft>
          <a:spcPct val="0"/>
        </a:spcAft>
        <a:defRPr sz="3200" b="1">
          <a:solidFill>
            <a:schemeClr val="tx2"/>
          </a:solidFill>
          <a:latin typeface="Arial" charset="0"/>
        </a:defRPr>
      </a:lvl8pPr>
      <a:lvl9pPr marL="1828800" algn="l" rtl="0" eaLnBrk="1" fontAlgn="base" hangingPunct="1">
        <a:spcBef>
          <a:spcPct val="0"/>
        </a:spcBef>
        <a:spcAft>
          <a:spcPct val="0"/>
        </a:spcAft>
        <a:defRPr sz="3200" b="1">
          <a:solidFill>
            <a:schemeClr val="tx2"/>
          </a:solidFill>
          <a:latin typeface="Arial" charset="0"/>
        </a:defRPr>
      </a:lvl9pPr>
    </p:titleStyle>
    <p:bodyStyle>
      <a:lvl1pPr marL="342900" indent="-342900" algn="l" rtl="0" eaLnBrk="1" fontAlgn="base" hangingPunct="1">
        <a:spcBef>
          <a:spcPct val="20000"/>
        </a:spcBef>
        <a:spcAft>
          <a:spcPct val="0"/>
        </a:spcAft>
        <a:buClr>
          <a:schemeClr val="tx2"/>
        </a:buClr>
        <a:buFont typeface="Wingdings" pitchFamily="2" charset="2"/>
        <a:buChar char="v"/>
        <a:defRPr sz="24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200">
          <a:solidFill>
            <a:schemeClr val="tx1"/>
          </a:solidFill>
          <a:latin typeface="+mn-lt"/>
        </a:defRPr>
      </a:lvl2pPr>
      <a:lvl3pPr marL="1143000" indent="-228600" algn="l" rtl="0" eaLnBrk="1" fontAlgn="base" hangingPunct="1">
        <a:spcBef>
          <a:spcPct val="20000"/>
        </a:spcBef>
        <a:spcAft>
          <a:spcPct val="0"/>
        </a:spcAft>
        <a:buClr>
          <a:schemeClr val="accent2"/>
        </a:buClr>
        <a:buChar char="•"/>
        <a:defRPr>
          <a:solidFill>
            <a:schemeClr val="tx1"/>
          </a:solidFill>
          <a:latin typeface="+mn-lt"/>
        </a:defRPr>
      </a:lvl3pPr>
      <a:lvl4pPr marL="1600200" indent="-228600" algn="l" rtl="0" eaLnBrk="1" fontAlgn="base" hangingPunct="1">
        <a:spcBef>
          <a:spcPct val="20000"/>
        </a:spcBef>
        <a:spcAft>
          <a:spcPct val="0"/>
        </a:spcAft>
        <a:buChar char="–"/>
        <a:defRPr sz="16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5"/>
          <p:cNvSpPr>
            <a:spLocks noGrp="1" noChangeArrowheads="1"/>
          </p:cNvSpPr>
          <p:nvPr>
            <p:ph type="ftr" sz="quarter" idx="3"/>
          </p:nvPr>
        </p:nvSpPr>
        <p:spPr/>
        <p:txBody>
          <a:bodyPr/>
          <a:lstStyle/>
          <a:p>
            <a:r>
              <a:rPr lang="en-US" dirty="0" smtClean="0"/>
              <a:t>PROFESSOR GREG SAMAR</a:t>
            </a:r>
            <a:endParaRPr lang="en-US" dirty="0"/>
          </a:p>
        </p:txBody>
      </p:sp>
      <p:sp>
        <p:nvSpPr>
          <p:cNvPr id="70660" name="Rectangle 4"/>
          <p:cNvSpPr>
            <a:spLocks noGrp="1" noChangeArrowheads="1"/>
          </p:cNvSpPr>
          <p:nvPr>
            <p:ph type="ctrTitle"/>
          </p:nvPr>
        </p:nvSpPr>
        <p:spPr>
          <a:xfrm>
            <a:off x="2776538" y="1077913"/>
            <a:ext cx="5943600" cy="942975"/>
          </a:xfrm>
        </p:spPr>
        <p:txBody>
          <a:bodyPr/>
          <a:lstStyle/>
          <a:p>
            <a:pPr algn="ctr"/>
            <a:r>
              <a:rPr lang="en-US" sz="3600" b="1" dirty="0" smtClean="0"/>
              <a:t>CIVIL SERVICE REVIEW</a:t>
            </a:r>
            <a:endParaRPr lang="en-US" sz="3600" b="1" dirty="0"/>
          </a:p>
        </p:txBody>
      </p:sp>
      <p:sp>
        <p:nvSpPr>
          <p:cNvPr id="70661" name="Rectangle 5"/>
          <p:cNvSpPr>
            <a:spLocks noGrp="1" noChangeArrowheads="1"/>
          </p:cNvSpPr>
          <p:nvPr>
            <p:ph type="subTitle" idx="1"/>
          </p:nvPr>
        </p:nvSpPr>
        <p:spPr>
          <a:xfrm>
            <a:off x="3048000" y="2590800"/>
            <a:ext cx="5791200" cy="304800"/>
          </a:xfrm>
        </p:spPr>
        <p:txBody>
          <a:bodyPr/>
          <a:lstStyle/>
          <a:p>
            <a:pPr algn="ctr">
              <a:lnSpc>
                <a:spcPct val="80000"/>
              </a:lnSpc>
            </a:pPr>
            <a:r>
              <a:rPr lang="en-US" sz="1600" b="1" dirty="0">
                <a:solidFill>
                  <a:schemeClr val="tx2"/>
                </a:solidFill>
                <a:latin typeface="+mn-lt"/>
                <a:ea typeface="+mn-ea"/>
                <a:cs typeface="+mn-cs"/>
              </a:rPr>
              <a:t>Philippine Constitution, Peace and Human Rights concepts R.A. 6713 (Code of Conduct and Ethical Standards for Public Officials and Employees), Values, and Environmental Protection and Conservation.</a:t>
            </a:r>
            <a:endParaRPr lang="en-US" sz="1600" dirty="0"/>
          </a:p>
        </p:txBody>
      </p:sp>
      <p:grpSp>
        <p:nvGrpSpPr>
          <p:cNvPr id="70667" name="Group 11"/>
          <p:cNvGrpSpPr>
            <a:grpSpLocks/>
          </p:cNvGrpSpPr>
          <p:nvPr/>
        </p:nvGrpSpPr>
        <p:grpSpPr bwMode="auto">
          <a:xfrm>
            <a:off x="3228975" y="1895475"/>
            <a:ext cx="2936875" cy="296863"/>
            <a:chOff x="2016" y="1180"/>
            <a:chExt cx="1850" cy="187"/>
          </a:xfrm>
        </p:grpSpPr>
        <p:grpSp>
          <p:nvGrpSpPr>
            <p:cNvPr id="70665" name="Group 9"/>
            <p:cNvGrpSpPr>
              <a:grpSpLocks/>
            </p:cNvGrpSpPr>
            <p:nvPr/>
          </p:nvGrpSpPr>
          <p:grpSpPr bwMode="auto">
            <a:xfrm>
              <a:off x="2016" y="1282"/>
              <a:ext cx="1850" cy="85"/>
              <a:chOff x="2016" y="1296"/>
              <a:chExt cx="1850" cy="85"/>
            </a:xfrm>
          </p:grpSpPr>
          <p:sp>
            <p:nvSpPr>
              <p:cNvPr id="70663" name="Line 7"/>
              <p:cNvSpPr>
                <a:spLocks noChangeShapeType="1"/>
              </p:cNvSpPr>
              <p:nvPr/>
            </p:nvSpPr>
            <p:spPr bwMode="gray">
              <a:xfrm>
                <a:off x="2016" y="1344"/>
                <a:ext cx="1776" cy="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664" name="Oval 8"/>
              <p:cNvSpPr>
                <a:spLocks noChangeArrowheads="1"/>
              </p:cNvSpPr>
              <p:nvPr/>
            </p:nvSpPr>
            <p:spPr bwMode="gray">
              <a:xfrm>
                <a:off x="3792" y="1296"/>
                <a:ext cx="74" cy="85"/>
              </a:xfrm>
              <a:prstGeom prst="ellipse">
                <a:avLst/>
              </a:prstGeom>
              <a:gradFill rotWithShape="1">
                <a:gsLst>
                  <a:gs pos="0">
                    <a:schemeClr val="accent1"/>
                  </a:gs>
                  <a:gs pos="100000">
                    <a:schemeClr val="accent1">
                      <a:gamma/>
                      <a:shade val="46275"/>
                      <a:invGamma/>
                    </a:scheme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70666" name="Line 10"/>
            <p:cNvSpPr>
              <a:spLocks noChangeShapeType="1"/>
            </p:cNvSpPr>
            <p:nvPr/>
          </p:nvSpPr>
          <p:spPr bwMode="gray">
            <a:xfrm>
              <a:off x="2016" y="1180"/>
              <a:ext cx="0" cy="144"/>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70673" name="Group 17"/>
          <p:cNvGrpSpPr>
            <a:grpSpLocks/>
          </p:cNvGrpSpPr>
          <p:nvPr/>
        </p:nvGrpSpPr>
        <p:grpSpPr bwMode="auto">
          <a:xfrm>
            <a:off x="6019800" y="1066800"/>
            <a:ext cx="2587625" cy="290513"/>
            <a:chOff x="3696" y="672"/>
            <a:chExt cx="1630" cy="183"/>
          </a:xfrm>
        </p:grpSpPr>
        <p:sp>
          <p:nvSpPr>
            <p:cNvPr id="70670" name="Line 14"/>
            <p:cNvSpPr>
              <a:spLocks noChangeShapeType="1"/>
            </p:cNvSpPr>
            <p:nvPr/>
          </p:nvSpPr>
          <p:spPr bwMode="gray">
            <a:xfrm rot="10800000">
              <a:off x="3770" y="710"/>
              <a:ext cx="1556" cy="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671" name="Oval 15"/>
            <p:cNvSpPr>
              <a:spLocks noChangeArrowheads="1"/>
            </p:cNvSpPr>
            <p:nvPr/>
          </p:nvSpPr>
          <p:spPr bwMode="gray">
            <a:xfrm rot="10800000">
              <a:off x="3696" y="672"/>
              <a:ext cx="74" cy="85"/>
            </a:xfrm>
            <a:prstGeom prst="ellipse">
              <a:avLst/>
            </a:prstGeom>
            <a:gradFill rotWithShape="1">
              <a:gsLst>
                <a:gs pos="0">
                  <a:schemeClr val="accent1"/>
                </a:gs>
                <a:gs pos="100000">
                  <a:schemeClr val="accent1">
                    <a:gamma/>
                    <a:shade val="46275"/>
                    <a:invGamma/>
                  </a:scheme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672" name="Line 16"/>
            <p:cNvSpPr>
              <a:spLocks noChangeShapeType="1"/>
            </p:cNvSpPr>
            <p:nvPr/>
          </p:nvSpPr>
          <p:spPr bwMode="gray">
            <a:xfrm rot="10800000">
              <a:off x="5323" y="711"/>
              <a:ext cx="0" cy="144"/>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pic>
        <p:nvPicPr>
          <p:cNvPr id="15" name="Picture 14" descr="Picture1"/>
          <p:cNvPicPr/>
          <p:nvPr/>
        </p:nvPicPr>
        <p:blipFill>
          <a:blip r:embed="rId2"/>
          <a:stretch>
            <a:fillRect/>
          </a:stretch>
        </p:blipFill>
        <p:spPr bwMode="auto">
          <a:xfrm>
            <a:off x="304800" y="152400"/>
            <a:ext cx="1143000" cy="1204914"/>
          </a:xfrm>
          <a:prstGeom prst="rect">
            <a:avLst/>
          </a:prstGeom>
          <a:noFill/>
          <a:ln w="9525" algn="in">
            <a:noFill/>
            <a:miter lim="800000"/>
            <a:headEnd/>
            <a:tailEnd/>
          </a:ln>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CONSTITUTIONAL RIGHTS</a:t>
            </a:r>
            <a:endParaRPr lang="en-US" dirty="0"/>
          </a:p>
        </p:txBody>
      </p:sp>
      <p:sp>
        <p:nvSpPr>
          <p:cNvPr id="3" name="Content Placeholder 2"/>
          <p:cNvSpPr>
            <a:spLocks noGrp="1"/>
          </p:cNvSpPr>
          <p:nvPr>
            <p:ph idx="1"/>
          </p:nvPr>
        </p:nvSpPr>
        <p:spPr/>
        <p:txBody>
          <a:bodyPr/>
          <a:lstStyle/>
          <a:p>
            <a:r>
              <a:rPr lang="en-US" b="1" dirty="0"/>
              <a:t>Political Rights</a:t>
            </a:r>
          </a:p>
          <a:p>
            <a:pPr marL="0" indent="0">
              <a:buNone/>
            </a:pPr>
            <a:r>
              <a:rPr lang="en-US" dirty="0" smtClean="0"/>
              <a:t>Those </a:t>
            </a:r>
            <a:r>
              <a:rPr lang="en-US" dirty="0"/>
              <a:t>rights that a citizen exercises to participate in affairs of the government such as the right to suffrage, right of citizenship and the right to petition the government for redress of grievances</a:t>
            </a:r>
            <a:r>
              <a:rPr lang="en-US" dirty="0" smtClean="0"/>
              <a:t>.</a:t>
            </a:r>
            <a:endParaRPr lang="en-US" dirty="0"/>
          </a:p>
          <a:p>
            <a:r>
              <a:rPr lang="en-US" b="1" dirty="0"/>
              <a:t>Civil </a:t>
            </a:r>
            <a:r>
              <a:rPr lang="en-US" b="1" dirty="0" smtClean="0"/>
              <a:t>Rights</a:t>
            </a:r>
          </a:p>
          <a:p>
            <a:pPr marL="0" indent="0">
              <a:buNone/>
            </a:pPr>
            <a:r>
              <a:rPr lang="en-US" dirty="0" smtClean="0"/>
              <a:t>Those </a:t>
            </a:r>
            <a:r>
              <a:rPr lang="en-US" dirty="0"/>
              <a:t>rights that a citizen enjoys in pursuance of individual happiness and development such as the right against involuntary servitude, right to property and the right to abode and travel. It includes the rights of an accused like the right to counsel and presumption of innocence unless proven guilty.</a:t>
            </a:r>
          </a:p>
          <a:p>
            <a:endParaRPr lang="en-US" dirty="0"/>
          </a:p>
        </p:txBody>
      </p:sp>
      <p:sp>
        <p:nvSpPr>
          <p:cNvPr id="4" name="Footer Placeholder 3"/>
          <p:cNvSpPr>
            <a:spLocks noGrp="1"/>
          </p:cNvSpPr>
          <p:nvPr>
            <p:ph type="ftr" sz="quarter" idx="10"/>
          </p:nvPr>
        </p:nvSpPr>
        <p:spPr/>
        <p:txBody>
          <a:bodyPr/>
          <a:lstStyle/>
          <a:p>
            <a:r>
              <a:rPr lang="en-US" smtClean="0"/>
              <a:t>www.themegallery.com</a:t>
            </a:r>
            <a:endParaRPr lang="en-US"/>
          </a:p>
        </p:txBody>
      </p:sp>
    </p:spTree>
    <p:extLst>
      <p:ext uri="{BB962C8B-B14F-4D97-AF65-F5344CB8AC3E}">
        <p14:creationId xmlns:p14="http://schemas.microsoft.com/office/powerpoint/2010/main" val="2972088244"/>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788468" y="685800"/>
            <a:ext cx="6477000" cy="4572000"/>
          </a:xfrm>
        </p:spPr>
        <p:txBody>
          <a:bodyPr/>
          <a:lstStyle/>
          <a:p>
            <a:r>
              <a:rPr lang="en-US" sz="2800" dirty="0"/>
              <a:t>51. The principle observe in the branches of the government which gives them a co-equal and coordinate powers. If one department goes beyond the limits set by constitution, its acts are null and void.</a:t>
            </a:r>
            <a:br>
              <a:rPr lang="en-US" sz="2800" dirty="0"/>
            </a:br>
            <a:r>
              <a:rPr lang="en-US" sz="2800" dirty="0"/>
              <a:t>A. Division of Powers </a:t>
            </a:r>
            <a:br>
              <a:rPr lang="en-US" sz="2800" dirty="0"/>
            </a:br>
            <a:r>
              <a:rPr lang="en-US" sz="2800" dirty="0"/>
              <a:t>B. Checks and Balances </a:t>
            </a:r>
            <a:br>
              <a:rPr lang="en-US" sz="2800" dirty="0"/>
            </a:br>
            <a:r>
              <a:rPr lang="en-US" sz="2800" dirty="0"/>
              <a:t>C. Separation of Powers  </a:t>
            </a:r>
            <a:br>
              <a:rPr lang="en-US" sz="2800" dirty="0"/>
            </a:br>
            <a:r>
              <a:rPr lang="en-US" sz="2800" dirty="0"/>
              <a:t>D. Decentralization</a:t>
            </a:r>
            <a:br>
              <a:rPr lang="en-US" sz="2800" dirty="0"/>
            </a:br>
            <a:r>
              <a:rPr lang="en-US" sz="2800" dirty="0"/>
              <a:t>  </a:t>
            </a:r>
          </a:p>
        </p:txBody>
      </p:sp>
      <p:sp>
        <p:nvSpPr>
          <p:cNvPr id="4" name="Rectangle 3"/>
          <p:cNvSpPr/>
          <p:nvPr/>
        </p:nvSpPr>
        <p:spPr>
          <a:xfrm>
            <a:off x="1788468" y="5583917"/>
            <a:ext cx="5867400" cy="646331"/>
          </a:xfrm>
          <a:prstGeom prst="rect">
            <a:avLst/>
          </a:prstGeom>
        </p:spPr>
        <p:txBody>
          <a:bodyPr wrap="square">
            <a:spAutoFit/>
          </a:bodyPr>
          <a:lstStyle/>
          <a:p>
            <a:r>
              <a:rPr lang="en-US" sz="3600" dirty="0" smtClean="0">
                <a:solidFill>
                  <a:srgbClr val="005C2A"/>
                </a:solidFill>
              </a:rPr>
              <a:t>Correct Answer: C</a:t>
            </a:r>
            <a:endParaRPr lang="en-US" sz="3600" dirty="0">
              <a:solidFill>
                <a:srgbClr val="005C2A"/>
              </a:solidFill>
            </a:endParaRPr>
          </a:p>
        </p:txBody>
      </p:sp>
    </p:spTree>
    <p:extLst>
      <p:ext uri="{BB962C8B-B14F-4D97-AF65-F5344CB8AC3E}">
        <p14:creationId xmlns:p14="http://schemas.microsoft.com/office/powerpoint/2010/main" val="33713016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788468" y="685800"/>
            <a:ext cx="6477000" cy="4572000"/>
          </a:xfrm>
        </p:spPr>
        <p:txBody>
          <a:bodyPr/>
          <a:lstStyle/>
          <a:p>
            <a:r>
              <a:rPr lang="en-US" sz="2800" dirty="0"/>
              <a:t>52. This classification of government is ruled by few privilege persons who come from wealthy and politically powerful individuals.</a:t>
            </a:r>
            <a:br>
              <a:rPr lang="en-US" sz="2800" dirty="0"/>
            </a:br>
            <a:r>
              <a:rPr lang="en-US" sz="2800" dirty="0"/>
              <a:t>A. Oligarchy </a:t>
            </a:r>
            <a:br>
              <a:rPr lang="en-US" sz="2800" dirty="0"/>
            </a:br>
            <a:r>
              <a:rPr lang="en-US" sz="2800" dirty="0"/>
              <a:t>B. Monarchy </a:t>
            </a:r>
            <a:br>
              <a:rPr lang="en-US" sz="2800" dirty="0"/>
            </a:br>
            <a:r>
              <a:rPr lang="en-US" sz="2800" dirty="0"/>
              <a:t>C. </a:t>
            </a:r>
            <a:r>
              <a:rPr lang="en-US" sz="2800" dirty="0" smtClean="0"/>
              <a:t>Aristocracy</a:t>
            </a:r>
            <a:r>
              <a:rPr lang="en-US" sz="2800" dirty="0"/>
              <a:t/>
            </a:r>
            <a:br>
              <a:rPr lang="en-US" sz="2800" dirty="0"/>
            </a:br>
            <a:r>
              <a:rPr lang="en-US" sz="2800" dirty="0"/>
              <a:t>D. Dictatorship</a:t>
            </a:r>
            <a:br>
              <a:rPr lang="en-US" sz="2800" dirty="0"/>
            </a:br>
            <a:r>
              <a:rPr lang="en-US" sz="2800" dirty="0"/>
              <a:t/>
            </a:r>
            <a:br>
              <a:rPr lang="en-US" sz="2800" dirty="0"/>
            </a:br>
            <a:r>
              <a:rPr lang="en-US" sz="2800" dirty="0"/>
              <a:t>  </a:t>
            </a:r>
          </a:p>
        </p:txBody>
      </p:sp>
      <p:sp>
        <p:nvSpPr>
          <p:cNvPr id="4" name="Rectangle 3"/>
          <p:cNvSpPr/>
          <p:nvPr/>
        </p:nvSpPr>
        <p:spPr>
          <a:xfrm>
            <a:off x="1788468" y="5583917"/>
            <a:ext cx="5867400" cy="646331"/>
          </a:xfrm>
          <a:prstGeom prst="rect">
            <a:avLst/>
          </a:prstGeom>
        </p:spPr>
        <p:txBody>
          <a:bodyPr wrap="square">
            <a:spAutoFit/>
          </a:bodyPr>
          <a:lstStyle/>
          <a:p>
            <a:r>
              <a:rPr lang="en-US" sz="3600" dirty="0" smtClean="0">
                <a:solidFill>
                  <a:srgbClr val="005C2A"/>
                </a:solidFill>
              </a:rPr>
              <a:t>Correct Answer: C</a:t>
            </a:r>
            <a:endParaRPr lang="en-US" sz="3600" dirty="0">
              <a:solidFill>
                <a:srgbClr val="005C2A"/>
              </a:solidFill>
            </a:endParaRPr>
          </a:p>
        </p:txBody>
      </p:sp>
    </p:spTree>
    <p:extLst>
      <p:ext uri="{BB962C8B-B14F-4D97-AF65-F5344CB8AC3E}">
        <p14:creationId xmlns:p14="http://schemas.microsoft.com/office/powerpoint/2010/main" val="34660562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788468" y="685800"/>
            <a:ext cx="6477000" cy="4572000"/>
          </a:xfrm>
        </p:spPr>
        <p:txBody>
          <a:bodyPr/>
          <a:lstStyle/>
          <a:p>
            <a:r>
              <a:rPr lang="en-US" sz="2800" dirty="0"/>
              <a:t>53. According to the Article VII sec. 22 the president should submit the basis of general appropriation bill in the congress within 30 days. This pertains to the power of president known as_____.</a:t>
            </a:r>
            <a:br>
              <a:rPr lang="en-US" sz="2800" dirty="0"/>
            </a:br>
            <a:r>
              <a:rPr lang="en-US" sz="2800" dirty="0"/>
              <a:t>A. Budgetary </a:t>
            </a:r>
            <a:r>
              <a:rPr lang="en-US" sz="2800" dirty="0" smtClean="0"/>
              <a:t>power</a:t>
            </a:r>
            <a:r>
              <a:rPr lang="en-US" sz="2800" dirty="0"/>
              <a:t/>
            </a:r>
            <a:br>
              <a:rPr lang="en-US" sz="2800" dirty="0"/>
            </a:br>
            <a:r>
              <a:rPr lang="en-US" sz="2800" dirty="0"/>
              <a:t>B. Fiscal power</a:t>
            </a:r>
            <a:br>
              <a:rPr lang="en-US" sz="2800" dirty="0"/>
            </a:br>
            <a:r>
              <a:rPr lang="en-US" sz="2800" dirty="0"/>
              <a:t>C. Emergency power</a:t>
            </a:r>
            <a:br>
              <a:rPr lang="en-US" sz="2800" dirty="0"/>
            </a:br>
            <a:r>
              <a:rPr lang="en-US" sz="2800" dirty="0"/>
              <a:t>D. Transitory </a:t>
            </a:r>
            <a:r>
              <a:rPr lang="en-US" sz="2800" dirty="0" smtClean="0"/>
              <a:t>power </a:t>
            </a:r>
            <a:endParaRPr lang="en-US" sz="2800" dirty="0"/>
          </a:p>
        </p:txBody>
      </p:sp>
      <p:sp>
        <p:nvSpPr>
          <p:cNvPr id="4" name="Rectangle 3"/>
          <p:cNvSpPr/>
          <p:nvPr/>
        </p:nvSpPr>
        <p:spPr>
          <a:xfrm>
            <a:off x="1788468" y="5583917"/>
            <a:ext cx="5867400" cy="646331"/>
          </a:xfrm>
          <a:prstGeom prst="rect">
            <a:avLst/>
          </a:prstGeom>
        </p:spPr>
        <p:txBody>
          <a:bodyPr wrap="square">
            <a:spAutoFit/>
          </a:bodyPr>
          <a:lstStyle/>
          <a:p>
            <a:r>
              <a:rPr lang="en-US" sz="3600" dirty="0" smtClean="0">
                <a:solidFill>
                  <a:srgbClr val="005C2A"/>
                </a:solidFill>
              </a:rPr>
              <a:t>Correct Answer: A</a:t>
            </a:r>
            <a:endParaRPr lang="en-US" sz="3600" dirty="0">
              <a:solidFill>
                <a:srgbClr val="005C2A"/>
              </a:solidFill>
            </a:endParaRPr>
          </a:p>
        </p:txBody>
      </p:sp>
    </p:spTree>
    <p:extLst>
      <p:ext uri="{BB962C8B-B14F-4D97-AF65-F5344CB8AC3E}">
        <p14:creationId xmlns:p14="http://schemas.microsoft.com/office/powerpoint/2010/main" val="26601321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788468" y="685800"/>
            <a:ext cx="6477000" cy="4572000"/>
          </a:xfrm>
        </p:spPr>
        <p:txBody>
          <a:bodyPr/>
          <a:lstStyle/>
          <a:p>
            <a:r>
              <a:rPr lang="en-US" sz="2800" dirty="0"/>
              <a:t>54. In cases of succession, if the president dies together with vice president and Senate President. Who will succeed the term of the president ?  _______.</a:t>
            </a:r>
            <a:br>
              <a:rPr lang="en-US" sz="2800" dirty="0"/>
            </a:br>
            <a:r>
              <a:rPr lang="en-US" sz="2800" dirty="0"/>
              <a:t>A. Chief Justice of the Supreme Court</a:t>
            </a:r>
            <a:br>
              <a:rPr lang="en-US" sz="2800" dirty="0"/>
            </a:br>
            <a:r>
              <a:rPr lang="en-US" sz="2800" dirty="0"/>
              <a:t>B. Speaker of the </a:t>
            </a:r>
            <a:r>
              <a:rPr lang="en-US" sz="2800" dirty="0" smtClean="0"/>
              <a:t>House</a:t>
            </a:r>
            <a:r>
              <a:rPr lang="en-US" sz="2800" dirty="0"/>
              <a:t/>
            </a:r>
            <a:br>
              <a:rPr lang="en-US" sz="2800" dirty="0"/>
            </a:br>
            <a:r>
              <a:rPr lang="en-US" sz="2800" dirty="0"/>
              <a:t>C. Chief of Staff of the Armed Forces of the Philippines</a:t>
            </a:r>
            <a:br>
              <a:rPr lang="en-US" sz="2800" dirty="0"/>
            </a:br>
            <a:r>
              <a:rPr lang="en-US" sz="2800" dirty="0"/>
              <a:t>D. Senate President</a:t>
            </a:r>
          </a:p>
        </p:txBody>
      </p:sp>
      <p:sp>
        <p:nvSpPr>
          <p:cNvPr id="4" name="Rectangle 3"/>
          <p:cNvSpPr/>
          <p:nvPr/>
        </p:nvSpPr>
        <p:spPr>
          <a:xfrm>
            <a:off x="1788468" y="5583917"/>
            <a:ext cx="5867400" cy="646331"/>
          </a:xfrm>
          <a:prstGeom prst="rect">
            <a:avLst/>
          </a:prstGeom>
        </p:spPr>
        <p:txBody>
          <a:bodyPr wrap="square">
            <a:spAutoFit/>
          </a:bodyPr>
          <a:lstStyle/>
          <a:p>
            <a:r>
              <a:rPr lang="en-US" sz="3600" dirty="0" smtClean="0">
                <a:solidFill>
                  <a:srgbClr val="005C2A"/>
                </a:solidFill>
              </a:rPr>
              <a:t>Correct Answer: B</a:t>
            </a:r>
            <a:endParaRPr lang="en-US" sz="3600" dirty="0">
              <a:solidFill>
                <a:srgbClr val="005C2A"/>
              </a:solidFill>
            </a:endParaRPr>
          </a:p>
        </p:txBody>
      </p:sp>
    </p:spTree>
    <p:extLst>
      <p:ext uri="{BB962C8B-B14F-4D97-AF65-F5344CB8AC3E}">
        <p14:creationId xmlns:p14="http://schemas.microsoft.com/office/powerpoint/2010/main" val="34599435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PRESIDENTIAL SUCCESSION</a:t>
            </a:r>
            <a:endParaRPr lang="en-US" dirty="0"/>
          </a:p>
        </p:txBody>
      </p:sp>
      <p:sp>
        <p:nvSpPr>
          <p:cNvPr id="3" name="Content Placeholder 2"/>
          <p:cNvSpPr>
            <a:spLocks noGrp="1"/>
          </p:cNvSpPr>
          <p:nvPr>
            <p:ph idx="1"/>
          </p:nvPr>
        </p:nvSpPr>
        <p:spPr>
          <a:xfrm>
            <a:off x="1676400" y="1066800"/>
            <a:ext cx="7048500" cy="5562600"/>
          </a:xfrm>
        </p:spPr>
        <p:txBody>
          <a:bodyPr/>
          <a:lstStyle/>
          <a:p>
            <a:r>
              <a:rPr lang="en-US" sz="1800" dirty="0"/>
              <a:t>There are a number of sections in the 1987 Constitution which deal with the issue of succession in the presidency. The first is found under Section 7 of Article VII which states that:</a:t>
            </a:r>
          </a:p>
          <a:p>
            <a:endParaRPr lang="en-US" sz="1800" dirty="0"/>
          </a:p>
          <a:p>
            <a:r>
              <a:rPr lang="en-US" sz="1800" dirty="0"/>
              <a:t>“The President-elect and the Vice-President-elect shall assume office at the beginning of their terms.</a:t>
            </a:r>
          </a:p>
          <a:p>
            <a:endParaRPr lang="en-US" sz="1800" dirty="0"/>
          </a:p>
          <a:p>
            <a:r>
              <a:rPr lang="en-US" sz="1800" dirty="0"/>
              <a:t>If the President-elect fails to qualify, the Vice-President-elect shall act as President until the President-elect shall have qualified.</a:t>
            </a:r>
          </a:p>
          <a:p>
            <a:endParaRPr lang="en-US" sz="1800" dirty="0"/>
          </a:p>
          <a:p>
            <a:r>
              <a:rPr lang="en-US" sz="1800" dirty="0"/>
              <a:t>If a President shall not have been chosen, the Vice-President-elect shall act as President until a President shall have been chosen and qualified.</a:t>
            </a:r>
          </a:p>
          <a:p>
            <a:endParaRPr lang="en-US" sz="1800" dirty="0"/>
          </a:p>
          <a:p>
            <a:r>
              <a:rPr lang="en-US" sz="1800" dirty="0"/>
              <a:t>If at the beginning of the term of the President, the President-elect shall have died or have become permanently disabled, the Vice-President-elect shall become President.”</a:t>
            </a:r>
          </a:p>
        </p:txBody>
      </p:sp>
      <p:sp>
        <p:nvSpPr>
          <p:cNvPr id="4" name="Footer Placeholder 3"/>
          <p:cNvSpPr>
            <a:spLocks noGrp="1"/>
          </p:cNvSpPr>
          <p:nvPr>
            <p:ph type="ftr" sz="quarter" idx="10"/>
          </p:nvPr>
        </p:nvSpPr>
        <p:spPr/>
        <p:txBody>
          <a:bodyPr/>
          <a:lstStyle/>
          <a:p>
            <a:r>
              <a:rPr lang="en-US" smtClean="0"/>
              <a:t>www.themegallery.com</a:t>
            </a:r>
            <a:endParaRPr lang="en-US"/>
          </a:p>
        </p:txBody>
      </p:sp>
    </p:spTree>
    <p:extLst>
      <p:ext uri="{BB962C8B-B14F-4D97-AF65-F5344CB8AC3E}">
        <p14:creationId xmlns:p14="http://schemas.microsoft.com/office/powerpoint/2010/main" val="1411500529"/>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00200" y="1143000"/>
            <a:ext cx="7048500" cy="5029200"/>
          </a:xfrm>
        </p:spPr>
        <p:txBody>
          <a:bodyPr/>
          <a:lstStyle/>
          <a:p>
            <a:r>
              <a:rPr lang="en-US" dirty="0" smtClean="0"/>
              <a:t>1</a:t>
            </a:r>
            <a:r>
              <a:rPr lang="en-US" dirty="0"/>
              <a:t>. Two Rules on Presidential Succession. Section 7 and Section 8, Article VII prescribe the rules for presidential succession or the manner of filling a vacancy in the presidency. Section 7 talks of succession when vacancy happens at the start of the term of the President-elect, while Section 8 talks of succession when vacancy happens at the mid part of the term of the incumbent President. These rules are important because they provide immediate remedy for filling the vacancy in the highest and most crucial seat of the land.</a:t>
            </a:r>
          </a:p>
          <a:p>
            <a:r>
              <a:rPr lang="en-US" dirty="0"/>
              <a:t>2. Succession at the Start of the Term. Under Section 7, Article VII, the rule is:</a:t>
            </a:r>
          </a:p>
        </p:txBody>
      </p:sp>
      <p:sp>
        <p:nvSpPr>
          <p:cNvPr id="4" name="Footer Placeholder 3"/>
          <p:cNvSpPr>
            <a:spLocks noGrp="1"/>
          </p:cNvSpPr>
          <p:nvPr>
            <p:ph type="ftr" sz="quarter" idx="10"/>
          </p:nvPr>
        </p:nvSpPr>
        <p:spPr/>
        <p:txBody>
          <a:bodyPr/>
          <a:lstStyle/>
          <a:p>
            <a:r>
              <a:rPr lang="en-US" smtClean="0"/>
              <a:t>www.themegallery.com</a:t>
            </a:r>
            <a:endParaRPr lang="en-US"/>
          </a:p>
        </p:txBody>
      </p:sp>
      <p:sp>
        <p:nvSpPr>
          <p:cNvPr id="5" name="Title 1"/>
          <p:cNvSpPr>
            <a:spLocks noGrp="1"/>
          </p:cNvSpPr>
          <p:nvPr>
            <p:ph type="title"/>
          </p:nvPr>
        </p:nvSpPr>
        <p:spPr/>
        <p:txBody>
          <a:bodyPr/>
          <a:lstStyle/>
          <a:p>
            <a:r>
              <a:rPr lang="en-US" dirty="0" smtClean="0"/>
              <a:t>PRESIDENTIAL SUCCESSION</a:t>
            </a:r>
            <a:endParaRPr lang="en-US" dirty="0"/>
          </a:p>
        </p:txBody>
      </p:sp>
    </p:spTree>
    <p:extLst>
      <p:ext uri="{BB962C8B-B14F-4D97-AF65-F5344CB8AC3E}">
        <p14:creationId xmlns:p14="http://schemas.microsoft.com/office/powerpoint/2010/main" val="3267073164"/>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1800" dirty="0"/>
              <a:t>(a) The Vice-President becomes the Acting President in the event that the President-elect fails to qualify, or when no President was chosen;</a:t>
            </a:r>
          </a:p>
          <a:p>
            <a:r>
              <a:rPr lang="en-US" sz="1800" dirty="0"/>
              <a:t>(b) The Vice-President becomes the President in the event that the President-elect dies or becomes permanently disabled; and</a:t>
            </a:r>
          </a:p>
          <a:p>
            <a:r>
              <a:rPr lang="en-US" sz="1800" dirty="0"/>
              <a:t>(c) The Senate President or, in case of his inability, the House Speaker, becomes the Acting President on the event that no President and Vice-President are chosen or qualified, or where both died or become permanently disabled.</a:t>
            </a:r>
          </a:p>
          <a:p>
            <a:r>
              <a:rPr lang="en-US" sz="1800" dirty="0"/>
              <a:t>In the first case, the Vice-President acts as President until a President-elect is qualified and chosen. In the second case, the Vice-President does not only act as President but becomes the President. And in the third case, the Senate President or, in his inability, the House Speaker acts as President until a President or a Vice-President are chosen and qualified.</a:t>
            </a:r>
          </a:p>
        </p:txBody>
      </p:sp>
      <p:sp>
        <p:nvSpPr>
          <p:cNvPr id="4" name="Footer Placeholder 3"/>
          <p:cNvSpPr>
            <a:spLocks noGrp="1"/>
          </p:cNvSpPr>
          <p:nvPr>
            <p:ph type="ftr" sz="quarter" idx="10"/>
          </p:nvPr>
        </p:nvSpPr>
        <p:spPr/>
        <p:txBody>
          <a:bodyPr/>
          <a:lstStyle/>
          <a:p>
            <a:r>
              <a:rPr lang="en-US" smtClean="0"/>
              <a:t>www.themegallery.com</a:t>
            </a:r>
            <a:endParaRPr lang="en-US"/>
          </a:p>
        </p:txBody>
      </p:sp>
      <p:sp>
        <p:nvSpPr>
          <p:cNvPr id="5" name="Title 1"/>
          <p:cNvSpPr>
            <a:spLocks noGrp="1"/>
          </p:cNvSpPr>
          <p:nvPr>
            <p:ph type="title"/>
          </p:nvPr>
        </p:nvSpPr>
        <p:spPr/>
        <p:txBody>
          <a:bodyPr/>
          <a:lstStyle/>
          <a:p>
            <a:r>
              <a:rPr lang="en-US" dirty="0" smtClean="0"/>
              <a:t>PRESIDENTIAL SUCCESSION</a:t>
            </a:r>
            <a:endParaRPr lang="en-US" dirty="0"/>
          </a:p>
        </p:txBody>
      </p:sp>
    </p:spTree>
    <p:extLst>
      <p:ext uri="{BB962C8B-B14F-4D97-AF65-F5344CB8AC3E}">
        <p14:creationId xmlns:p14="http://schemas.microsoft.com/office/powerpoint/2010/main" val="3193684758"/>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3. No Presidential Hold-Over. Note well that the former President, whose term already expired, has no right of “hold-over.” So as not to repeat the dictatorship of the past, the Constitution is strict with the six-year term limit. No extensions are allowed, not even in a hold-over capacity. Thus, if no President assumes office after the election, the former President is not allowed to continue discharging the functions of the presidency.</a:t>
            </a:r>
          </a:p>
        </p:txBody>
      </p:sp>
      <p:sp>
        <p:nvSpPr>
          <p:cNvPr id="4" name="Footer Placeholder 3"/>
          <p:cNvSpPr>
            <a:spLocks noGrp="1"/>
          </p:cNvSpPr>
          <p:nvPr>
            <p:ph type="ftr" sz="quarter" idx="10"/>
          </p:nvPr>
        </p:nvSpPr>
        <p:spPr/>
        <p:txBody>
          <a:bodyPr/>
          <a:lstStyle/>
          <a:p>
            <a:r>
              <a:rPr lang="en-US" smtClean="0"/>
              <a:t>www.themegallery.com</a:t>
            </a:r>
            <a:endParaRPr lang="en-US"/>
          </a:p>
        </p:txBody>
      </p:sp>
      <p:sp>
        <p:nvSpPr>
          <p:cNvPr id="5" name="Title 1"/>
          <p:cNvSpPr>
            <a:spLocks noGrp="1"/>
          </p:cNvSpPr>
          <p:nvPr>
            <p:ph type="title"/>
          </p:nvPr>
        </p:nvSpPr>
        <p:spPr/>
        <p:txBody>
          <a:bodyPr/>
          <a:lstStyle/>
          <a:p>
            <a:r>
              <a:rPr lang="en-US" dirty="0" smtClean="0"/>
              <a:t>PRESIDENTIAL SUCCESSION</a:t>
            </a:r>
            <a:endParaRPr lang="en-US" dirty="0"/>
          </a:p>
        </p:txBody>
      </p:sp>
    </p:spTree>
    <p:extLst>
      <p:ext uri="{BB962C8B-B14F-4D97-AF65-F5344CB8AC3E}">
        <p14:creationId xmlns:p14="http://schemas.microsoft.com/office/powerpoint/2010/main" val="2335984796"/>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4. Succession at the Mid-Part of the Term. Under Section 8, Article VII, the rule is:</a:t>
            </a:r>
          </a:p>
          <a:p>
            <a:r>
              <a:rPr lang="en-US" dirty="0"/>
              <a:t>(a) the Vice-President becomes the President for the unexpired term in case of the latter’s death, permanent disability, removal from office, or resignation; and</a:t>
            </a:r>
          </a:p>
          <a:p>
            <a:r>
              <a:rPr lang="en-US" dirty="0"/>
              <a:t>(b) if the same happens to both the President and the Vice-President, then the Senate President or, in case of his inability, the House Speaker, will act as President until the President or Vice-President will be elected and qualified.</a:t>
            </a:r>
          </a:p>
        </p:txBody>
      </p:sp>
      <p:sp>
        <p:nvSpPr>
          <p:cNvPr id="4" name="Footer Placeholder 3"/>
          <p:cNvSpPr>
            <a:spLocks noGrp="1"/>
          </p:cNvSpPr>
          <p:nvPr>
            <p:ph type="ftr" sz="quarter" idx="10"/>
          </p:nvPr>
        </p:nvSpPr>
        <p:spPr/>
        <p:txBody>
          <a:bodyPr/>
          <a:lstStyle/>
          <a:p>
            <a:r>
              <a:rPr lang="en-US" smtClean="0"/>
              <a:t>www.themegallery.com</a:t>
            </a:r>
            <a:endParaRPr lang="en-US"/>
          </a:p>
        </p:txBody>
      </p:sp>
      <p:sp>
        <p:nvSpPr>
          <p:cNvPr id="5" name="Title 1"/>
          <p:cNvSpPr>
            <a:spLocks noGrp="1"/>
          </p:cNvSpPr>
          <p:nvPr>
            <p:ph type="title"/>
          </p:nvPr>
        </p:nvSpPr>
        <p:spPr/>
        <p:txBody>
          <a:bodyPr/>
          <a:lstStyle/>
          <a:p>
            <a:r>
              <a:rPr lang="en-US" dirty="0" smtClean="0"/>
              <a:t>PRESIDENTIAL SUCCESSION</a:t>
            </a:r>
            <a:endParaRPr lang="en-US" dirty="0"/>
          </a:p>
        </p:txBody>
      </p:sp>
    </p:spTree>
    <p:extLst>
      <p:ext uri="{BB962C8B-B14F-4D97-AF65-F5344CB8AC3E}">
        <p14:creationId xmlns:p14="http://schemas.microsoft.com/office/powerpoint/2010/main" val="123913800"/>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5. Vacancy in the Office of the Vice-President. If the Office of the Vice-President is vacant as a consequence of presidential succession, the President shall nominate a Vice-President from among the Members of Congress who shall assume office upon confirmation of the Members of Congress. For example, when former President Joseph Estrada was ousted from </a:t>
            </a:r>
            <a:r>
              <a:rPr lang="en-US" dirty="0" err="1"/>
              <a:t>Malacanang</a:t>
            </a:r>
            <a:r>
              <a:rPr lang="en-US" dirty="0"/>
              <a:t> through People Power, he was succeeded by then Vice- President Gloria Arroyo. As a matter of course, the Office of the Vice-President became vacant. </a:t>
            </a:r>
          </a:p>
        </p:txBody>
      </p:sp>
      <p:sp>
        <p:nvSpPr>
          <p:cNvPr id="4" name="Footer Placeholder 3"/>
          <p:cNvSpPr>
            <a:spLocks noGrp="1"/>
          </p:cNvSpPr>
          <p:nvPr>
            <p:ph type="ftr" sz="quarter" idx="10"/>
          </p:nvPr>
        </p:nvSpPr>
        <p:spPr/>
        <p:txBody>
          <a:bodyPr/>
          <a:lstStyle/>
          <a:p>
            <a:r>
              <a:rPr lang="en-US" smtClean="0"/>
              <a:t>www.themegallery.com</a:t>
            </a:r>
            <a:endParaRPr lang="en-US"/>
          </a:p>
        </p:txBody>
      </p:sp>
      <p:sp>
        <p:nvSpPr>
          <p:cNvPr id="5" name="Title 1"/>
          <p:cNvSpPr>
            <a:spLocks noGrp="1"/>
          </p:cNvSpPr>
          <p:nvPr>
            <p:ph type="title"/>
          </p:nvPr>
        </p:nvSpPr>
        <p:spPr/>
        <p:txBody>
          <a:bodyPr/>
          <a:lstStyle/>
          <a:p>
            <a:r>
              <a:rPr lang="en-US" dirty="0" smtClean="0"/>
              <a:t>PRESIDENTIAL SUCCESSION</a:t>
            </a:r>
            <a:endParaRPr lang="en-US" dirty="0"/>
          </a:p>
        </p:txBody>
      </p:sp>
    </p:spTree>
    <p:extLst>
      <p:ext uri="{BB962C8B-B14F-4D97-AF65-F5344CB8AC3E}">
        <p14:creationId xmlns:p14="http://schemas.microsoft.com/office/powerpoint/2010/main" val="33103161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EQUAL PROTECTION OF THE LAW</a:t>
            </a:r>
            <a:endParaRPr lang="en-US" dirty="0"/>
          </a:p>
        </p:txBody>
      </p:sp>
      <p:sp>
        <p:nvSpPr>
          <p:cNvPr id="3" name="Content Placeholder 2"/>
          <p:cNvSpPr>
            <a:spLocks noGrp="1"/>
          </p:cNvSpPr>
          <p:nvPr>
            <p:ph idx="1"/>
          </p:nvPr>
        </p:nvSpPr>
        <p:spPr/>
        <p:txBody>
          <a:bodyPr/>
          <a:lstStyle/>
          <a:p>
            <a:r>
              <a:rPr lang="en-US" sz="2000" dirty="0"/>
              <a:t>It means equality of all persons before the law whether he is rich or poor. </a:t>
            </a:r>
            <a:endParaRPr lang="en-US" sz="2000" dirty="0" smtClean="0"/>
          </a:p>
          <a:p>
            <a:r>
              <a:rPr lang="en-US" sz="2000" dirty="0" smtClean="0"/>
              <a:t>It </a:t>
            </a:r>
            <a:r>
              <a:rPr lang="en-US" sz="2000" dirty="0"/>
              <a:t>does not mean, however, that all persons should be treated alike under the law in all circumstances. </a:t>
            </a:r>
            <a:endParaRPr lang="en-US" sz="2000" dirty="0" smtClean="0"/>
          </a:p>
          <a:p>
            <a:r>
              <a:rPr lang="en-US" sz="2000" dirty="0" smtClean="0"/>
              <a:t>For </a:t>
            </a:r>
            <a:r>
              <a:rPr lang="en-US" sz="2000" dirty="0"/>
              <a:t>example, it would be unjust to impose a tax income on two different individuals earning an income or say P15,000 and P10,000, respectively, with the same amount of P500. </a:t>
            </a:r>
            <a:endParaRPr lang="en-US" sz="2000" dirty="0" smtClean="0"/>
          </a:p>
          <a:p>
            <a:endParaRPr lang="en-US" sz="2000" dirty="0"/>
          </a:p>
          <a:p>
            <a:r>
              <a:rPr lang="en-US" sz="2000" dirty="0" smtClean="0"/>
              <a:t>It </a:t>
            </a:r>
            <a:r>
              <a:rPr lang="en-US" sz="2000" dirty="0"/>
              <a:t>would be just, if say, both will be imposed a tax of 5%. in that case, the P15,000 and P10,000 income earners will pay a tax of P750 and P500, respectively. </a:t>
            </a:r>
          </a:p>
        </p:txBody>
      </p:sp>
      <p:sp>
        <p:nvSpPr>
          <p:cNvPr id="4" name="Footer Placeholder 3"/>
          <p:cNvSpPr>
            <a:spLocks noGrp="1"/>
          </p:cNvSpPr>
          <p:nvPr>
            <p:ph type="ftr" sz="quarter" idx="10"/>
          </p:nvPr>
        </p:nvSpPr>
        <p:spPr/>
        <p:txBody>
          <a:bodyPr/>
          <a:lstStyle/>
          <a:p>
            <a:r>
              <a:rPr lang="en-US" smtClean="0"/>
              <a:t>www.themegallery.com</a:t>
            </a:r>
            <a:endParaRPr lang="en-US"/>
          </a:p>
        </p:txBody>
      </p:sp>
    </p:spTree>
    <p:extLst>
      <p:ext uri="{BB962C8B-B14F-4D97-AF65-F5344CB8AC3E}">
        <p14:creationId xmlns:p14="http://schemas.microsoft.com/office/powerpoint/2010/main" val="3843713116"/>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PRESIDENTIAL SUCCESSION</a:t>
            </a:r>
            <a:endParaRPr lang="en-US" dirty="0"/>
          </a:p>
        </p:txBody>
      </p:sp>
      <p:sp>
        <p:nvSpPr>
          <p:cNvPr id="3" name="Content Placeholder 2"/>
          <p:cNvSpPr>
            <a:spLocks noGrp="1"/>
          </p:cNvSpPr>
          <p:nvPr>
            <p:ph idx="1"/>
          </p:nvPr>
        </p:nvSpPr>
        <p:spPr/>
        <p:txBody>
          <a:bodyPr/>
          <a:lstStyle/>
          <a:p>
            <a:r>
              <a:rPr lang="en-US" sz="1600" dirty="0"/>
              <a:t>6. Temporary Disability of the President. And lastly, Presidential succession also happens when the President is “temporarily disabled.” The temporary disability of the President, of which the public must be informed, is determined by:</a:t>
            </a:r>
          </a:p>
          <a:p>
            <a:r>
              <a:rPr lang="en-US" sz="1600" dirty="0"/>
              <a:t>(a) the President himself through a written declaration transmitted to the Senate President and House Speaker, in which case the Vice-President becomes the Acting President;</a:t>
            </a:r>
          </a:p>
          <a:p>
            <a:r>
              <a:rPr lang="en-US" sz="1600" dirty="0"/>
              <a:t>(b) majority of Cabinet Members through a written declaration transmitted to the two officials, in which case the Vice-President becomes the Acting President; and</a:t>
            </a:r>
          </a:p>
          <a:p>
            <a:r>
              <a:rPr lang="en-US" sz="1600" dirty="0"/>
              <a:t>(c) 2/3 vote of both Houses of Congress, voting separately, in case there is a dispute between the President and the Cabinet Members, in which case the Vice-President also becomes the Acting President.</a:t>
            </a:r>
          </a:p>
          <a:p>
            <a:r>
              <a:rPr lang="en-US" sz="1600" dirty="0"/>
              <a:t>Presidential incapacity is said to be terminated when the President or his Cabinet Members transmit to the Congress that the inability no longer exists, or in case the temporary disability was declared by the Congress, when both Houses by 2/3 vote, each voting separately, declare the termination of presidential incapacity.</a:t>
            </a:r>
          </a:p>
          <a:p>
            <a:pPr marL="0" indent="0">
              <a:buNone/>
            </a:pPr>
            <a:endParaRPr lang="en-US" sz="1200" dirty="0"/>
          </a:p>
        </p:txBody>
      </p:sp>
      <p:sp>
        <p:nvSpPr>
          <p:cNvPr id="4" name="Footer Placeholder 3"/>
          <p:cNvSpPr>
            <a:spLocks noGrp="1"/>
          </p:cNvSpPr>
          <p:nvPr>
            <p:ph type="ftr" sz="quarter" idx="10"/>
          </p:nvPr>
        </p:nvSpPr>
        <p:spPr/>
        <p:txBody>
          <a:bodyPr/>
          <a:lstStyle/>
          <a:p>
            <a:r>
              <a:rPr lang="en-US" smtClean="0"/>
              <a:t>www.themegallery.com</a:t>
            </a:r>
            <a:endParaRPr lang="en-US"/>
          </a:p>
        </p:txBody>
      </p:sp>
    </p:spTree>
    <p:extLst>
      <p:ext uri="{BB962C8B-B14F-4D97-AF65-F5344CB8AC3E}">
        <p14:creationId xmlns:p14="http://schemas.microsoft.com/office/powerpoint/2010/main" val="3727314829"/>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788468" y="685800"/>
            <a:ext cx="6477000" cy="4572000"/>
          </a:xfrm>
        </p:spPr>
        <p:txBody>
          <a:bodyPr/>
          <a:lstStyle/>
          <a:p>
            <a:r>
              <a:rPr lang="en-US" sz="2800" dirty="0"/>
              <a:t>55. According to Art. VIII sec. 1, the power to review, revise, reverse, modify or affirm a decision of a lower court is vested in what court?</a:t>
            </a:r>
            <a:br>
              <a:rPr lang="en-US" sz="2800" dirty="0"/>
            </a:br>
            <a:r>
              <a:rPr lang="en-US" sz="2800" dirty="0"/>
              <a:t>A. Court of Appeals</a:t>
            </a:r>
            <a:br>
              <a:rPr lang="en-US" sz="2800" dirty="0"/>
            </a:br>
            <a:r>
              <a:rPr lang="en-US" sz="2800" dirty="0"/>
              <a:t>B. </a:t>
            </a:r>
            <a:r>
              <a:rPr lang="en-US" sz="2800" dirty="0" err="1"/>
              <a:t>Sandigan</a:t>
            </a:r>
            <a:r>
              <a:rPr lang="en-US" sz="2800" dirty="0"/>
              <a:t> Bayan</a:t>
            </a:r>
            <a:br>
              <a:rPr lang="en-US" sz="2800" dirty="0"/>
            </a:br>
            <a:r>
              <a:rPr lang="en-US" sz="2800" dirty="0"/>
              <a:t>C. Supreme </a:t>
            </a:r>
            <a:r>
              <a:rPr lang="en-US" sz="2800" dirty="0" smtClean="0"/>
              <a:t>Court</a:t>
            </a:r>
            <a:endParaRPr lang="en-US" sz="2800" dirty="0"/>
          </a:p>
        </p:txBody>
      </p:sp>
      <p:sp>
        <p:nvSpPr>
          <p:cNvPr id="4" name="Rectangle 3"/>
          <p:cNvSpPr/>
          <p:nvPr/>
        </p:nvSpPr>
        <p:spPr>
          <a:xfrm>
            <a:off x="1788468" y="5583917"/>
            <a:ext cx="5867400" cy="646331"/>
          </a:xfrm>
          <a:prstGeom prst="rect">
            <a:avLst/>
          </a:prstGeom>
        </p:spPr>
        <p:txBody>
          <a:bodyPr wrap="square">
            <a:spAutoFit/>
          </a:bodyPr>
          <a:lstStyle/>
          <a:p>
            <a:r>
              <a:rPr lang="en-US" sz="3600" dirty="0" smtClean="0">
                <a:solidFill>
                  <a:srgbClr val="005C2A"/>
                </a:solidFill>
              </a:rPr>
              <a:t>Correct Answer: C</a:t>
            </a:r>
            <a:endParaRPr lang="en-US" sz="3600" dirty="0">
              <a:solidFill>
                <a:srgbClr val="005C2A"/>
              </a:solidFill>
            </a:endParaRPr>
          </a:p>
        </p:txBody>
      </p:sp>
    </p:spTree>
    <p:extLst>
      <p:ext uri="{BB962C8B-B14F-4D97-AF65-F5344CB8AC3E}">
        <p14:creationId xmlns:p14="http://schemas.microsoft.com/office/powerpoint/2010/main" val="8907527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788468" y="685800"/>
            <a:ext cx="6477000" cy="4572000"/>
          </a:xfrm>
        </p:spPr>
        <p:txBody>
          <a:bodyPr/>
          <a:lstStyle/>
          <a:p>
            <a:r>
              <a:rPr lang="en-US" sz="2800" dirty="0"/>
              <a:t>56. In the exercise of executive clemency, which of the following requires the concurrence of the Congress to be effective and valid?</a:t>
            </a:r>
            <a:br>
              <a:rPr lang="en-US" sz="2800" dirty="0"/>
            </a:br>
            <a:r>
              <a:rPr lang="en-US" sz="2800" dirty="0"/>
              <a:t>A. </a:t>
            </a:r>
            <a:r>
              <a:rPr lang="en-US" sz="2800" dirty="0" smtClean="0"/>
              <a:t>Amnesty</a:t>
            </a:r>
            <a:r>
              <a:rPr lang="en-US" sz="2800" dirty="0"/>
              <a:t/>
            </a:r>
            <a:br>
              <a:rPr lang="en-US" sz="2800" dirty="0"/>
            </a:br>
            <a:r>
              <a:rPr lang="en-US" sz="2800" dirty="0"/>
              <a:t>B. Reprieve </a:t>
            </a:r>
            <a:br>
              <a:rPr lang="en-US" sz="2800" dirty="0"/>
            </a:br>
            <a:r>
              <a:rPr lang="en-US" sz="2800" dirty="0"/>
              <a:t>C. Commutation </a:t>
            </a:r>
            <a:br>
              <a:rPr lang="en-US" sz="2800" dirty="0"/>
            </a:br>
            <a:r>
              <a:rPr lang="en-US" sz="2800" dirty="0"/>
              <a:t>D. Pardon</a:t>
            </a:r>
          </a:p>
        </p:txBody>
      </p:sp>
      <p:sp>
        <p:nvSpPr>
          <p:cNvPr id="4" name="Rectangle 3"/>
          <p:cNvSpPr/>
          <p:nvPr/>
        </p:nvSpPr>
        <p:spPr>
          <a:xfrm>
            <a:off x="1788468" y="5583917"/>
            <a:ext cx="5867400" cy="646331"/>
          </a:xfrm>
          <a:prstGeom prst="rect">
            <a:avLst/>
          </a:prstGeom>
        </p:spPr>
        <p:txBody>
          <a:bodyPr wrap="square">
            <a:spAutoFit/>
          </a:bodyPr>
          <a:lstStyle/>
          <a:p>
            <a:r>
              <a:rPr lang="en-US" sz="3600" dirty="0" smtClean="0">
                <a:solidFill>
                  <a:srgbClr val="005C2A"/>
                </a:solidFill>
              </a:rPr>
              <a:t>Correct Answer: A</a:t>
            </a:r>
            <a:endParaRPr lang="en-US" sz="3600" dirty="0">
              <a:solidFill>
                <a:srgbClr val="005C2A"/>
              </a:solidFill>
            </a:endParaRPr>
          </a:p>
        </p:txBody>
      </p:sp>
    </p:spTree>
    <p:extLst>
      <p:ext uri="{BB962C8B-B14F-4D97-AF65-F5344CB8AC3E}">
        <p14:creationId xmlns:p14="http://schemas.microsoft.com/office/powerpoint/2010/main" val="33152379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788468" y="685800"/>
            <a:ext cx="6477000" cy="4572000"/>
          </a:xfrm>
        </p:spPr>
        <p:txBody>
          <a:bodyPr/>
          <a:lstStyle/>
          <a:p>
            <a:r>
              <a:rPr lang="en-US" sz="2800" dirty="0"/>
              <a:t>57. The minimum age qualification of a president on the day of election.</a:t>
            </a:r>
            <a:br>
              <a:rPr lang="en-US" sz="2800" dirty="0"/>
            </a:br>
            <a:r>
              <a:rPr lang="en-US" sz="2800" dirty="0"/>
              <a:t>A. 25 </a:t>
            </a:r>
            <a:r>
              <a:rPr lang="en-US" sz="2800" dirty="0" err="1"/>
              <a:t>yr</a:t>
            </a:r>
            <a:r>
              <a:rPr lang="en-US" sz="2800" dirty="0"/>
              <a:t> old </a:t>
            </a:r>
            <a:br>
              <a:rPr lang="en-US" sz="2800" dirty="0"/>
            </a:br>
            <a:r>
              <a:rPr lang="en-US" sz="2800" dirty="0"/>
              <a:t>B. 35 </a:t>
            </a:r>
            <a:r>
              <a:rPr lang="en-US" sz="2800" dirty="0" err="1"/>
              <a:t>yr</a:t>
            </a:r>
            <a:r>
              <a:rPr lang="en-US" sz="2800" dirty="0"/>
              <a:t> old </a:t>
            </a:r>
            <a:br>
              <a:rPr lang="en-US" sz="2800" dirty="0"/>
            </a:br>
            <a:r>
              <a:rPr lang="en-US" sz="2800" dirty="0"/>
              <a:t>C. 30 </a:t>
            </a:r>
            <a:r>
              <a:rPr lang="en-US" sz="2800" dirty="0" err="1"/>
              <a:t>yr</a:t>
            </a:r>
            <a:r>
              <a:rPr lang="en-US" sz="2800" dirty="0"/>
              <a:t> old </a:t>
            </a:r>
            <a:br>
              <a:rPr lang="en-US" sz="2800" dirty="0"/>
            </a:br>
            <a:r>
              <a:rPr lang="en-US" sz="2800" dirty="0"/>
              <a:t>D. 40 </a:t>
            </a:r>
            <a:r>
              <a:rPr lang="en-US" sz="2800" dirty="0" err="1"/>
              <a:t>yr</a:t>
            </a:r>
            <a:r>
              <a:rPr lang="en-US" sz="2800" dirty="0"/>
              <a:t> </a:t>
            </a:r>
            <a:r>
              <a:rPr lang="en-US" sz="2800" dirty="0" smtClean="0"/>
              <a:t>old</a:t>
            </a:r>
            <a:endParaRPr lang="en-US" sz="2800" dirty="0"/>
          </a:p>
        </p:txBody>
      </p:sp>
      <p:sp>
        <p:nvSpPr>
          <p:cNvPr id="4" name="Rectangle 3"/>
          <p:cNvSpPr/>
          <p:nvPr/>
        </p:nvSpPr>
        <p:spPr>
          <a:xfrm>
            <a:off x="1788468" y="5583917"/>
            <a:ext cx="5867400" cy="646331"/>
          </a:xfrm>
          <a:prstGeom prst="rect">
            <a:avLst/>
          </a:prstGeom>
        </p:spPr>
        <p:txBody>
          <a:bodyPr wrap="square">
            <a:spAutoFit/>
          </a:bodyPr>
          <a:lstStyle/>
          <a:p>
            <a:r>
              <a:rPr lang="en-US" sz="3600" dirty="0" smtClean="0">
                <a:solidFill>
                  <a:srgbClr val="005C2A"/>
                </a:solidFill>
              </a:rPr>
              <a:t>Correct Answer: D</a:t>
            </a:r>
            <a:endParaRPr lang="en-US" sz="3600" dirty="0">
              <a:solidFill>
                <a:srgbClr val="005C2A"/>
              </a:solidFill>
            </a:endParaRPr>
          </a:p>
        </p:txBody>
      </p:sp>
    </p:spTree>
    <p:extLst>
      <p:ext uri="{BB962C8B-B14F-4D97-AF65-F5344CB8AC3E}">
        <p14:creationId xmlns:p14="http://schemas.microsoft.com/office/powerpoint/2010/main" val="40731261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788468" y="685800"/>
            <a:ext cx="6477000" cy="4572000"/>
          </a:xfrm>
        </p:spPr>
        <p:txBody>
          <a:bodyPr/>
          <a:lstStyle/>
          <a:p>
            <a:r>
              <a:rPr lang="en-US" sz="2800" dirty="0"/>
              <a:t>58. Which of the following public elected officials who is not eligible for any reelection?</a:t>
            </a:r>
            <a:br>
              <a:rPr lang="en-US" sz="2800" dirty="0"/>
            </a:br>
            <a:r>
              <a:rPr lang="en-US" sz="2800" dirty="0"/>
              <a:t>A. Senate President </a:t>
            </a:r>
            <a:br>
              <a:rPr lang="en-US" sz="2800" dirty="0"/>
            </a:br>
            <a:r>
              <a:rPr lang="en-US" sz="2800" dirty="0"/>
              <a:t>B. Speaker of the House </a:t>
            </a:r>
            <a:br>
              <a:rPr lang="en-US" sz="2800" dirty="0"/>
            </a:br>
            <a:r>
              <a:rPr lang="en-US" sz="2800" dirty="0"/>
              <a:t>C. Congressman </a:t>
            </a:r>
            <a:br>
              <a:rPr lang="en-US" sz="2800" dirty="0"/>
            </a:br>
            <a:r>
              <a:rPr lang="en-US" sz="2800" dirty="0"/>
              <a:t>D. Vice President  </a:t>
            </a:r>
          </a:p>
        </p:txBody>
      </p:sp>
      <p:sp>
        <p:nvSpPr>
          <p:cNvPr id="4" name="Rectangle 3"/>
          <p:cNvSpPr/>
          <p:nvPr/>
        </p:nvSpPr>
        <p:spPr>
          <a:xfrm>
            <a:off x="1788468" y="5583917"/>
            <a:ext cx="5867400" cy="646331"/>
          </a:xfrm>
          <a:prstGeom prst="rect">
            <a:avLst/>
          </a:prstGeom>
        </p:spPr>
        <p:txBody>
          <a:bodyPr wrap="square">
            <a:spAutoFit/>
          </a:bodyPr>
          <a:lstStyle/>
          <a:p>
            <a:r>
              <a:rPr lang="en-US" sz="3600" dirty="0" smtClean="0">
                <a:solidFill>
                  <a:srgbClr val="005C2A"/>
                </a:solidFill>
              </a:rPr>
              <a:t>Correct Answer: D</a:t>
            </a:r>
            <a:endParaRPr lang="en-US" sz="3600" dirty="0">
              <a:solidFill>
                <a:srgbClr val="005C2A"/>
              </a:solidFill>
            </a:endParaRPr>
          </a:p>
        </p:txBody>
      </p:sp>
    </p:spTree>
    <p:extLst>
      <p:ext uri="{BB962C8B-B14F-4D97-AF65-F5344CB8AC3E}">
        <p14:creationId xmlns:p14="http://schemas.microsoft.com/office/powerpoint/2010/main" val="16236479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788468" y="685800"/>
            <a:ext cx="6477000" cy="4572000"/>
          </a:xfrm>
        </p:spPr>
        <p:txBody>
          <a:bodyPr/>
          <a:lstStyle/>
          <a:p>
            <a:r>
              <a:rPr lang="en-US" sz="2800" dirty="0"/>
              <a:t>59. The minimum age qualification of district representative or member of the House of Representatives.</a:t>
            </a:r>
            <a:br>
              <a:rPr lang="en-US" sz="2800" dirty="0"/>
            </a:br>
            <a:r>
              <a:rPr lang="en-US" sz="2800" dirty="0"/>
              <a:t>A. 25 </a:t>
            </a:r>
            <a:r>
              <a:rPr lang="en-US" sz="2800" dirty="0" err="1"/>
              <a:t>yr</a:t>
            </a:r>
            <a:r>
              <a:rPr lang="en-US" sz="2800" dirty="0"/>
              <a:t> old   </a:t>
            </a:r>
            <a:br>
              <a:rPr lang="en-US" sz="2800" dirty="0"/>
            </a:br>
            <a:r>
              <a:rPr lang="en-US" sz="2800" dirty="0"/>
              <a:t>B. 35 </a:t>
            </a:r>
            <a:r>
              <a:rPr lang="en-US" sz="2800" dirty="0" err="1"/>
              <a:t>yr</a:t>
            </a:r>
            <a:r>
              <a:rPr lang="en-US" sz="2800" dirty="0"/>
              <a:t> old </a:t>
            </a:r>
            <a:br>
              <a:rPr lang="en-US" sz="2800" dirty="0"/>
            </a:br>
            <a:r>
              <a:rPr lang="en-US" sz="2800" dirty="0"/>
              <a:t>C. 30 </a:t>
            </a:r>
            <a:r>
              <a:rPr lang="en-US" sz="2800" dirty="0" err="1"/>
              <a:t>yr</a:t>
            </a:r>
            <a:r>
              <a:rPr lang="en-US" sz="2800" dirty="0"/>
              <a:t> old </a:t>
            </a:r>
            <a:br>
              <a:rPr lang="en-US" sz="2800" dirty="0"/>
            </a:br>
            <a:r>
              <a:rPr lang="en-US" sz="2800" dirty="0"/>
              <a:t>D. 40 </a:t>
            </a:r>
            <a:r>
              <a:rPr lang="en-US" sz="2800" dirty="0" err="1"/>
              <a:t>yr</a:t>
            </a:r>
            <a:r>
              <a:rPr lang="en-US" sz="2800" dirty="0"/>
              <a:t> old</a:t>
            </a:r>
            <a:br>
              <a:rPr lang="en-US" sz="2800" dirty="0"/>
            </a:br>
            <a:r>
              <a:rPr lang="en-US" sz="2800" dirty="0"/>
              <a:t>  </a:t>
            </a:r>
          </a:p>
        </p:txBody>
      </p:sp>
      <p:sp>
        <p:nvSpPr>
          <p:cNvPr id="4" name="Rectangle 3"/>
          <p:cNvSpPr/>
          <p:nvPr/>
        </p:nvSpPr>
        <p:spPr>
          <a:xfrm>
            <a:off x="1788468" y="5583917"/>
            <a:ext cx="5867400" cy="646331"/>
          </a:xfrm>
          <a:prstGeom prst="rect">
            <a:avLst/>
          </a:prstGeom>
        </p:spPr>
        <p:txBody>
          <a:bodyPr wrap="square">
            <a:spAutoFit/>
          </a:bodyPr>
          <a:lstStyle/>
          <a:p>
            <a:r>
              <a:rPr lang="en-US" sz="3600" dirty="0" smtClean="0">
                <a:solidFill>
                  <a:srgbClr val="005C2A"/>
                </a:solidFill>
              </a:rPr>
              <a:t>Correct Answer: A</a:t>
            </a:r>
            <a:endParaRPr lang="en-US" sz="3600" dirty="0">
              <a:solidFill>
                <a:srgbClr val="005C2A"/>
              </a:solidFill>
            </a:endParaRPr>
          </a:p>
        </p:txBody>
      </p:sp>
    </p:spTree>
    <p:extLst>
      <p:ext uri="{BB962C8B-B14F-4D97-AF65-F5344CB8AC3E}">
        <p14:creationId xmlns:p14="http://schemas.microsoft.com/office/powerpoint/2010/main" val="36156076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788468" y="685800"/>
            <a:ext cx="6477000" cy="4572000"/>
          </a:xfrm>
        </p:spPr>
        <p:txBody>
          <a:bodyPr/>
          <a:lstStyle/>
          <a:p>
            <a:r>
              <a:rPr lang="en-US" sz="2800" dirty="0"/>
              <a:t>60. These rights still exist even there are no laws that create or provide them.</a:t>
            </a:r>
            <a:br>
              <a:rPr lang="en-US" sz="2800" dirty="0"/>
            </a:br>
            <a:r>
              <a:rPr lang="en-US" sz="2800" dirty="0"/>
              <a:t>A. Natural Rights  </a:t>
            </a:r>
            <a:r>
              <a:rPr lang="en-US" sz="2800" dirty="0" smtClean="0"/>
              <a:t> </a:t>
            </a:r>
            <a:r>
              <a:rPr lang="en-US" sz="2800" dirty="0"/>
              <a:t/>
            </a:r>
            <a:br>
              <a:rPr lang="en-US" sz="2800" dirty="0"/>
            </a:br>
            <a:r>
              <a:rPr lang="en-US" sz="2800" dirty="0"/>
              <a:t>B. Political Rights </a:t>
            </a:r>
            <a:br>
              <a:rPr lang="en-US" sz="2800" dirty="0"/>
            </a:br>
            <a:r>
              <a:rPr lang="en-US" sz="2800" dirty="0"/>
              <a:t>C. Constitutional Rights </a:t>
            </a:r>
            <a:br>
              <a:rPr lang="en-US" sz="2800" dirty="0"/>
            </a:br>
            <a:r>
              <a:rPr lang="en-US" sz="2800" dirty="0"/>
              <a:t>D. Civil Rights</a:t>
            </a:r>
            <a:br>
              <a:rPr lang="en-US" sz="2800" dirty="0"/>
            </a:br>
            <a:r>
              <a:rPr lang="en-US" sz="2800" dirty="0"/>
              <a:t/>
            </a:r>
            <a:br>
              <a:rPr lang="en-US" sz="2800" dirty="0"/>
            </a:br>
            <a:r>
              <a:rPr lang="en-US" sz="2800" dirty="0"/>
              <a:t>  </a:t>
            </a:r>
          </a:p>
        </p:txBody>
      </p:sp>
      <p:sp>
        <p:nvSpPr>
          <p:cNvPr id="4" name="Rectangle 3"/>
          <p:cNvSpPr/>
          <p:nvPr/>
        </p:nvSpPr>
        <p:spPr>
          <a:xfrm>
            <a:off x="1788468" y="5583917"/>
            <a:ext cx="5867400" cy="646331"/>
          </a:xfrm>
          <a:prstGeom prst="rect">
            <a:avLst/>
          </a:prstGeom>
        </p:spPr>
        <p:txBody>
          <a:bodyPr wrap="square">
            <a:spAutoFit/>
          </a:bodyPr>
          <a:lstStyle/>
          <a:p>
            <a:r>
              <a:rPr lang="en-US" sz="3600" dirty="0" smtClean="0">
                <a:solidFill>
                  <a:srgbClr val="005C2A"/>
                </a:solidFill>
              </a:rPr>
              <a:t>Correct Answer: A</a:t>
            </a:r>
            <a:endParaRPr lang="en-US" sz="3600" dirty="0">
              <a:solidFill>
                <a:srgbClr val="005C2A"/>
              </a:solidFill>
            </a:endParaRPr>
          </a:p>
        </p:txBody>
      </p:sp>
    </p:spTree>
    <p:extLst>
      <p:ext uri="{BB962C8B-B14F-4D97-AF65-F5344CB8AC3E}">
        <p14:creationId xmlns:p14="http://schemas.microsoft.com/office/powerpoint/2010/main" val="7302966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788468" y="685800"/>
            <a:ext cx="6477000" cy="4572000"/>
          </a:xfrm>
        </p:spPr>
        <p:txBody>
          <a:bodyPr/>
          <a:lstStyle/>
          <a:p>
            <a:r>
              <a:rPr lang="en-US" sz="2800" dirty="0"/>
              <a:t>61. What right is involved if an employee is terminated from work without just cause?</a:t>
            </a:r>
            <a:br>
              <a:rPr lang="en-US" sz="2800" dirty="0"/>
            </a:br>
            <a:r>
              <a:rPr lang="en-US" sz="2800" dirty="0"/>
              <a:t>A. Right to Life </a:t>
            </a:r>
            <a:br>
              <a:rPr lang="en-US" sz="2800" dirty="0"/>
            </a:br>
            <a:r>
              <a:rPr lang="en-US" sz="2800" dirty="0"/>
              <a:t>B. Right Liberty </a:t>
            </a:r>
            <a:br>
              <a:rPr lang="en-US" sz="2800" dirty="0"/>
            </a:br>
            <a:r>
              <a:rPr lang="en-US" sz="2800" dirty="0"/>
              <a:t>C. Right to Property  </a:t>
            </a:r>
            <a:r>
              <a:rPr lang="en-US" sz="2800" dirty="0" smtClean="0"/>
              <a:t> </a:t>
            </a:r>
            <a:r>
              <a:rPr lang="en-US" sz="2800" dirty="0"/>
              <a:t/>
            </a:r>
            <a:br>
              <a:rPr lang="en-US" sz="2800" dirty="0"/>
            </a:br>
            <a:r>
              <a:rPr lang="en-US" sz="2800" dirty="0"/>
              <a:t>D. Right to Travel</a:t>
            </a:r>
            <a:br>
              <a:rPr lang="en-US" sz="2800" dirty="0"/>
            </a:br>
            <a:r>
              <a:rPr lang="en-US" sz="2800" dirty="0"/>
              <a:t/>
            </a:r>
            <a:br>
              <a:rPr lang="en-US" sz="2800" dirty="0"/>
            </a:br>
            <a:r>
              <a:rPr lang="en-US" sz="2800" dirty="0"/>
              <a:t>  </a:t>
            </a:r>
          </a:p>
        </p:txBody>
      </p:sp>
      <p:sp>
        <p:nvSpPr>
          <p:cNvPr id="4" name="Rectangle 3"/>
          <p:cNvSpPr/>
          <p:nvPr/>
        </p:nvSpPr>
        <p:spPr>
          <a:xfrm>
            <a:off x="1788468" y="5583917"/>
            <a:ext cx="5867400" cy="646331"/>
          </a:xfrm>
          <a:prstGeom prst="rect">
            <a:avLst/>
          </a:prstGeom>
        </p:spPr>
        <p:txBody>
          <a:bodyPr wrap="square">
            <a:spAutoFit/>
          </a:bodyPr>
          <a:lstStyle/>
          <a:p>
            <a:r>
              <a:rPr lang="en-US" sz="3600" dirty="0" smtClean="0">
                <a:solidFill>
                  <a:srgbClr val="005C2A"/>
                </a:solidFill>
              </a:rPr>
              <a:t>Correct Answer: C</a:t>
            </a:r>
            <a:endParaRPr lang="en-US" sz="3600" dirty="0">
              <a:solidFill>
                <a:srgbClr val="005C2A"/>
              </a:solidFill>
            </a:endParaRPr>
          </a:p>
        </p:txBody>
      </p:sp>
    </p:spTree>
    <p:extLst>
      <p:ext uri="{BB962C8B-B14F-4D97-AF65-F5344CB8AC3E}">
        <p14:creationId xmlns:p14="http://schemas.microsoft.com/office/powerpoint/2010/main" val="7817842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788468" y="685800"/>
            <a:ext cx="6477000" cy="4572000"/>
          </a:xfrm>
        </p:spPr>
        <p:txBody>
          <a:bodyPr/>
          <a:lstStyle/>
          <a:p>
            <a:r>
              <a:rPr lang="en-US" sz="2800" dirty="0"/>
              <a:t>62. What is required before a person shall be deprived of life liberty, or property?</a:t>
            </a:r>
            <a:br>
              <a:rPr lang="en-US" sz="2800" dirty="0"/>
            </a:br>
            <a:r>
              <a:rPr lang="en-US" sz="2800" dirty="0"/>
              <a:t>A. Due process of </a:t>
            </a:r>
            <a:r>
              <a:rPr lang="en-US" sz="2800" dirty="0" smtClean="0"/>
              <a:t>law</a:t>
            </a:r>
            <a:r>
              <a:rPr lang="en-US" sz="2800" dirty="0"/>
              <a:t/>
            </a:r>
            <a:br>
              <a:rPr lang="en-US" sz="2800" dirty="0"/>
            </a:br>
            <a:r>
              <a:rPr lang="en-US" sz="2800" dirty="0"/>
              <a:t>B. Observance of Equal protection of laws </a:t>
            </a:r>
            <a:br>
              <a:rPr lang="en-US" sz="2800" dirty="0"/>
            </a:br>
            <a:r>
              <a:rPr lang="en-US" sz="2800" dirty="0"/>
              <a:t>C. Non- payment of bail </a:t>
            </a:r>
            <a:br>
              <a:rPr lang="en-US" sz="2800" dirty="0"/>
            </a:br>
            <a:r>
              <a:rPr lang="en-US" sz="2800" dirty="0"/>
              <a:t>D. All of the choices</a:t>
            </a:r>
            <a:br>
              <a:rPr lang="en-US" sz="2800" dirty="0"/>
            </a:br>
            <a:r>
              <a:rPr lang="en-US" sz="2800" dirty="0"/>
              <a:t/>
            </a:r>
            <a:br>
              <a:rPr lang="en-US" sz="2800" dirty="0"/>
            </a:br>
            <a:r>
              <a:rPr lang="en-US" sz="2800" dirty="0"/>
              <a:t/>
            </a:r>
            <a:br>
              <a:rPr lang="en-US" sz="2800" dirty="0"/>
            </a:br>
            <a:r>
              <a:rPr lang="en-US" sz="2800" dirty="0"/>
              <a:t>  </a:t>
            </a:r>
          </a:p>
        </p:txBody>
      </p:sp>
      <p:sp>
        <p:nvSpPr>
          <p:cNvPr id="4" name="Rectangle 3"/>
          <p:cNvSpPr/>
          <p:nvPr/>
        </p:nvSpPr>
        <p:spPr>
          <a:xfrm>
            <a:off x="1788468" y="5583917"/>
            <a:ext cx="5867400" cy="646331"/>
          </a:xfrm>
          <a:prstGeom prst="rect">
            <a:avLst/>
          </a:prstGeom>
        </p:spPr>
        <p:txBody>
          <a:bodyPr wrap="square">
            <a:spAutoFit/>
          </a:bodyPr>
          <a:lstStyle/>
          <a:p>
            <a:r>
              <a:rPr lang="en-US" sz="3600" dirty="0" smtClean="0">
                <a:solidFill>
                  <a:srgbClr val="005C2A"/>
                </a:solidFill>
              </a:rPr>
              <a:t>Correct Answer: A</a:t>
            </a:r>
            <a:endParaRPr lang="en-US" sz="3600" dirty="0">
              <a:solidFill>
                <a:srgbClr val="005C2A"/>
              </a:solidFill>
            </a:endParaRPr>
          </a:p>
        </p:txBody>
      </p:sp>
    </p:spTree>
    <p:extLst>
      <p:ext uri="{BB962C8B-B14F-4D97-AF65-F5344CB8AC3E}">
        <p14:creationId xmlns:p14="http://schemas.microsoft.com/office/powerpoint/2010/main" val="16945272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832460" y="457200"/>
            <a:ext cx="7159140" cy="5493470"/>
          </a:xfrm>
        </p:spPr>
        <p:txBody>
          <a:bodyPr/>
          <a:lstStyle/>
          <a:p>
            <a:r>
              <a:rPr lang="en-US" sz="2800" dirty="0"/>
              <a:t>63. Mr. Juan was arrested and placed under custodial investigation. He was not informed of his right to remain silent and to have competent and independent counsel preferably of his own choice. What Constitutional right of Mr. Juan was violated?</a:t>
            </a:r>
            <a:br>
              <a:rPr lang="en-US" sz="2800" dirty="0"/>
            </a:br>
            <a:r>
              <a:rPr lang="en-US" sz="2800" dirty="0"/>
              <a:t>A. Political Rights </a:t>
            </a:r>
            <a:br>
              <a:rPr lang="en-US" sz="2800" dirty="0"/>
            </a:br>
            <a:r>
              <a:rPr lang="en-US" sz="2800" dirty="0"/>
              <a:t>B. Natural Rights </a:t>
            </a:r>
            <a:br>
              <a:rPr lang="en-US" sz="2800" dirty="0"/>
            </a:br>
            <a:r>
              <a:rPr lang="en-US" sz="2800" dirty="0"/>
              <a:t>C. Civil Rights </a:t>
            </a:r>
            <a:br>
              <a:rPr lang="en-US" sz="2800" dirty="0"/>
            </a:br>
            <a:r>
              <a:rPr lang="en-US" sz="2800" dirty="0"/>
              <a:t>D. Rights of the Accused  </a:t>
            </a:r>
            <a:r>
              <a:rPr lang="en-US" sz="2800" dirty="0" smtClean="0"/>
              <a:t> </a:t>
            </a:r>
            <a:endParaRPr lang="en-US" sz="2800" dirty="0"/>
          </a:p>
        </p:txBody>
      </p:sp>
      <p:sp>
        <p:nvSpPr>
          <p:cNvPr id="4" name="Rectangle 3"/>
          <p:cNvSpPr/>
          <p:nvPr/>
        </p:nvSpPr>
        <p:spPr>
          <a:xfrm>
            <a:off x="1800252" y="5943600"/>
            <a:ext cx="5867400" cy="646331"/>
          </a:xfrm>
          <a:prstGeom prst="rect">
            <a:avLst/>
          </a:prstGeom>
        </p:spPr>
        <p:txBody>
          <a:bodyPr wrap="square">
            <a:spAutoFit/>
          </a:bodyPr>
          <a:lstStyle/>
          <a:p>
            <a:r>
              <a:rPr lang="en-US" sz="3600" dirty="0" smtClean="0">
                <a:solidFill>
                  <a:srgbClr val="005C2A"/>
                </a:solidFill>
              </a:rPr>
              <a:t>Correct Answer: D</a:t>
            </a:r>
            <a:endParaRPr lang="en-US" sz="3600" dirty="0">
              <a:solidFill>
                <a:srgbClr val="005C2A"/>
              </a:solidFill>
            </a:endParaRPr>
          </a:p>
        </p:txBody>
      </p:sp>
    </p:spTree>
    <p:extLst>
      <p:ext uri="{BB962C8B-B14F-4D97-AF65-F5344CB8AC3E}">
        <p14:creationId xmlns:p14="http://schemas.microsoft.com/office/powerpoint/2010/main" val="21715446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719146" y="533400"/>
            <a:ext cx="7086600" cy="4038600"/>
          </a:xfrm>
        </p:spPr>
        <p:txBody>
          <a:bodyPr/>
          <a:lstStyle/>
          <a:p>
            <a:r>
              <a:rPr lang="en-US" sz="2800" dirty="0" smtClean="0"/>
              <a:t>4. The right to privacy of a person is defined as one’s right to __________.</a:t>
            </a:r>
            <a:br>
              <a:rPr lang="en-US" sz="2800" dirty="0" smtClean="0"/>
            </a:br>
            <a:r>
              <a:rPr lang="en-US" sz="2800" dirty="0" smtClean="0"/>
              <a:t>A. go where one pleases</a:t>
            </a:r>
            <a:br>
              <a:rPr lang="en-US" sz="2800" dirty="0" smtClean="0"/>
            </a:br>
            <a:r>
              <a:rPr lang="en-US" sz="2800" dirty="0" smtClean="0"/>
              <a:t>B. believe whatever one whishes</a:t>
            </a:r>
            <a:br>
              <a:rPr lang="en-US" sz="2800" dirty="0" smtClean="0"/>
            </a:br>
            <a:r>
              <a:rPr lang="en-US" sz="2800" dirty="0" smtClean="0"/>
              <a:t>C. build a home wherever one chooses</a:t>
            </a:r>
            <a:br>
              <a:rPr lang="en-US" sz="2800" dirty="0" smtClean="0"/>
            </a:br>
            <a:r>
              <a:rPr lang="en-US" sz="2800" dirty="0" smtClean="0"/>
              <a:t>D. be a member of any group</a:t>
            </a:r>
            <a:br>
              <a:rPr lang="en-US" sz="2800" dirty="0" smtClean="0"/>
            </a:br>
            <a:r>
              <a:rPr lang="en-US" sz="2800" dirty="0" smtClean="0"/>
              <a:t>E. be free from unwarranted publicity</a:t>
            </a:r>
            <a:endParaRPr lang="en-US" sz="2800" dirty="0"/>
          </a:p>
        </p:txBody>
      </p:sp>
      <p:sp>
        <p:nvSpPr>
          <p:cNvPr id="4" name="Rectangle 3"/>
          <p:cNvSpPr/>
          <p:nvPr/>
        </p:nvSpPr>
        <p:spPr>
          <a:xfrm>
            <a:off x="1752600" y="4953000"/>
            <a:ext cx="5867400" cy="646331"/>
          </a:xfrm>
          <a:prstGeom prst="rect">
            <a:avLst/>
          </a:prstGeom>
        </p:spPr>
        <p:txBody>
          <a:bodyPr wrap="square">
            <a:spAutoFit/>
          </a:bodyPr>
          <a:lstStyle/>
          <a:p>
            <a:r>
              <a:rPr lang="en-US" sz="3600" dirty="0" smtClean="0">
                <a:solidFill>
                  <a:srgbClr val="005C2A"/>
                </a:solidFill>
              </a:rPr>
              <a:t>Correct Answer: E</a:t>
            </a:r>
            <a:endParaRPr lang="en-US" sz="3600" dirty="0">
              <a:solidFill>
                <a:srgbClr val="005C2A"/>
              </a:solidFill>
            </a:endParaRPr>
          </a:p>
        </p:txBody>
      </p:sp>
    </p:spTree>
    <p:extLst>
      <p:ext uri="{BB962C8B-B14F-4D97-AF65-F5344CB8AC3E}">
        <p14:creationId xmlns:p14="http://schemas.microsoft.com/office/powerpoint/2010/main" val="20393166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832460" y="457200"/>
            <a:ext cx="7159140" cy="5493470"/>
          </a:xfrm>
        </p:spPr>
        <p:txBody>
          <a:bodyPr/>
          <a:lstStyle/>
          <a:p>
            <a:r>
              <a:rPr lang="en-US" sz="2800" dirty="0"/>
              <a:t>64. Mr. Pedro was convicted and the penalty imposed was life imprisonment. The President reduced his penalty to six month imprisonment. What POWER of the president was exercised?</a:t>
            </a:r>
            <a:br>
              <a:rPr lang="en-US" sz="2800" dirty="0"/>
            </a:br>
            <a:r>
              <a:rPr lang="en-US" sz="2800" dirty="0"/>
              <a:t>A. Veto Power </a:t>
            </a:r>
            <a:br>
              <a:rPr lang="en-US" sz="2800" dirty="0"/>
            </a:br>
            <a:r>
              <a:rPr lang="en-US" sz="2800" dirty="0"/>
              <a:t>B. Military Power </a:t>
            </a:r>
            <a:br>
              <a:rPr lang="en-US" sz="2800" dirty="0"/>
            </a:br>
            <a:r>
              <a:rPr lang="en-US" sz="2800" dirty="0"/>
              <a:t>C. Pardoning </a:t>
            </a:r>
            <a:r>
              <a:rPr lang="en-US" sz="2800" dirty="0" smtClean="0"/>
              <a:t>Power</a:t>
            </a:r>
            <a:r>
              <a:rPr lang="en-US" sz="2800" dirty="0"/>
              <a:t/>
            </a:r>
            <a:br>
              <a:rPr lang="en-US" sz="2800" dirty="0"/>
            </a:br>
            <a:r>
              <a:rPr lang="en-US" sz="2800" dirty="0"/>
              <a:t>D. Control Power</a:t>
            </a:r>
            <a:br>
              <a:rPr lang="en-US" sz="2800" dirty="0"/>
            </a:br>
            <a:r>
              <a:rPr lang="en-US" sz="2800" dirty="0"/>
              <a:t>   </a:t>
            </a:r>
          </a:p>
        </p:txBody>
      </p:sp>
      <p:sp>
        <p:nvSpPr>
          <p:cNvPr id="4" name="Rectangle 3"/>
          <p:cNvSpPr/>
          <p:nvPr/>
        </p:nvSpPr>
        <p:spPr>
          <a:xfrm>
            <a:off x="1800252" y="5410200"/>
            <a:ext cx="5867400" cy="646331"/>
          </a:xfrm>
          <a:prstGeom prst="rect">
            <a:avLst/>
          </a:prstGeom>
        </p:spPr>
        <p:txBody>
          <a:bodyPr wrap="square">
            <a:spAutoFit/>
          </a:bodyPr>
          <a:lstStyle/>
          <a:p>
            <a:r>
              <a:rPr lang="en-US" sz="3600" dirty="0" smtClean="0">
                <a:solidFill>
                  <a:srgbClr val="005C2A"/>
                </a:solidFill>
              </a:rPr>
              <a:t>Correct Answer: C</a:t>
            </a:r>
            <a:endParaRPr lang="en-US" sz="3600" dirty="0">
              <a:solidFill>
                <a:srgbClr val="005C2A"/>
              </a:solidFill>
            </a:endParaRPr>
          </a:p>
        </p:txBody>
      </p:sp>
    </p:spTree>
    <p:extLst>
      <p:ext uri="{BB962C8B-B14F-4D97-AF65-F5344CB8AC3E}">
        <p14:creationId xmlns:p14="http://schemas.microsoft.com/office/powerpoint/2010/main" val="34658777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810464" y="457200"/>
            <a:ext cx="7159140" cy="5493470"/>
          </a:xfrm>
        </p:spPr>
        <p:txBody>
          <a:bodyPr/>
          <a:lstStyle/>
          <a:p>
            <a:r>
              <a:rPr lang="en-US" sz="2800" dirty="0"/>
              <a:t>65. While walking along </a:t>
            </a:r>
            <a:r>
              <a:rPr lang="en-US" sz="2800" dirty="0" err="1"/>
              <a:t>Biglang</a:t>
            </a:r>
            <a:r>
              <a:rPr lang="en-US" sz="2800" dirty="0"/>
              <a:t> Awa Street, </a:t>
            </a:r>
            <a:r>
              <a:rPr lang="en-US" sz="2800" dirty="0" err="1"/>
              <a:t>Pastillas</a:t>
            </a:r>
            <a:r>
              <a:rPr lang="en-US" sz="2800" dirty="0"/>
              <a:t> girl was suddenly apprehended by the police officer and was taken in the police station. What right of </a:t>
            </a:r>
            <a:r>
              <a:rPr lang="en-US" sz="2800" dirty="0" err="1"/>
              <a:t>Pastillas</a:t>
            </a:r>
            <a:r>
              <a:rPr lang="en-US" sz="2800" dirty="0"/>
              <a:t> girl was violated?</a:t>
            </a:r>
            <a:br>
              <a:rPr lang="en-US" sz="2800" dirty="0"/>
            </a:br>
            <a:r>
              <a:rPr lang="en-US" sz="2800" dirty="0"/>
              <a:t>A. Right against warrantless arrest   </a:t>
            </a:r>
            <a:br>
              <a:rPr lang="en-US" sz="2800" dirty="0"/>
            </a:br>
            <a:r>
              <a:rPr lang="en-US" sz="2800" dirty="0"/>
              <a:t>B. Right against warrantless search </a:t>
            </a:r>
            <a:br>
              <a:rPr lang="en-US" sz="2800" dirty="0"/>
            </a:br>
            <a:r>
              <a:rPr lang="en-US" sz="2800" dirty="0"/>
              <a:t>C. Right against invasion of privacy </a:t>
            </a:r>
            <a:br>
              <a:rPr lang="en-US" sz="2800" dirty="0"/>
            </a:br>
            <a:r>
              <a:rPr lang="en-US" sz="2800" dirty="0"/>
              <a:t>D. All of the choices</a:t>
            </a:r>
            <a:br>
              <a:rPr lang="en-US" sz="2800" dirty="0"/>
            </a:br>
            <a:r>
              <a:rPr lang="en-US" sz="2800" dirty="0"/>
              <a:t>   </a:t>
            </a:r>
          </a:p>
        </p:txBody>
      </p:sp>
      <p:sp>
        <p:nvSpPr>
          <p:cNvPr id="4" name="Rectangle 3"/>
          <p:cNvSpPr/>
          <p:nvPr/>
        </p:nvSpPr>
        <p:spPr>
          <a:xfrm>
            <a:off x="1800252" y="5410200"/>
            <a:ext cx="5867400" cy="646331"/>
          </a:xfrm>
          <a:prstGeom prst="rect">
            <a:avLst/>
          </a:prstGeom>
        </p:spPr>
        <p:txBody>
          <a:bodyPr wrap="square">
            <a:spAutoFit/>
          </a:bodyPr>
          <a:lstStyle/>
          <a:p>
            <a:r>
              <a:rPr lang="en-US" sz="3600" dirty="0" smtClean="0">
                <a:solidFill>
                  <a:srgbClr val="005C2A"/>
                </a:solidFill>
              </a:rPr>
              <a:t>Correct Answer: A</a:t>
            </a:r>
            <a:endParaRPr lang="en-US" sz="3600" dirty="0">
              <a:solidFill>
                <a:srgbClr val="005C2A"/>
              </a:solidFill>
            </a:endParaRPr>
          </a:p>
        </p:txBody>
      </p:sp>
    </p:spTree>
    <p:extLst>
      <p:ext uri="{BB962C8B-B14F-4D97-AF65-F5344CB8AC3E}">
        <p14:creationId xmlns:p14="http://schemas.microsoft.com/office/powerpoint/2010/main" val="2003504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810464" y="457200"/>
            <a:ext cx="7159140" cy="5493470"/>
          </a:xfrm>
        </p:spPr>
        <p:txBody>
          <a:bodyPr/>
          <a:lstStyle/>
          <a:p>
            <a:r>
              <a:rPr lang="en-US" sz="2400" dirty="0"/>
              <a:t>66. Mr. Alden was accused of murdering </a:t>
            </a:r>
            <a:r>
              <a:rPr lang="en-US" sz="2400" dirty="0" err="1"/>
              <a:t>Yaya</a:t>
            </a:r>
            <a:r>
              <a:rPr lang="en-US" sz="2400" dirty="0"/>
              <a:t> </a:t>
            </a:r>
            <a:r>
              <a:rPr lang="en-US" sz="2400" dirty="0" err="1"/>
              <a:t>Nidora</a:t>
            </a:r>
            <a:r>
              <a:rPr lang="en-US" sz="2400" dirty="0"/>
              <a:t>. The trial court acquitted Mr. Alden because there is no proof beyond reasonable doubt that he killed </a:t>
            </a:r>
            <a:r>
              <a:rPr lang="en-US" sz="2400" dirty="0" err="1"/>
              <a:t>Yaya</a:t>
            </a:r>
            <a:r>
              <a:rPr lang="en-US" sz="2400" dirty="0"/>
              <a:t> </a:t>
            </a:r>
            <a:r>
              <a:rPr lang="en-US" sz="2400" dirty="0" err="1"/>
              <a:t>Nidora</a:t>
            </a:r>
            <a:r>
              <a:rPr lang="en-US" sz="2400" dirty="0"/>
              <a:t>. Two months after the acquittal, the relatives of </a:t>
            </a:r>
            <a:r>
              <a:rPr lang="en-US" sz="2400" dirty="0" err="1"/>
              <a:t>Yaya</a:t>
            </a:r>
            <a:r>
              <a:rPr lang="en-US" sz="2400" dirty="0"/>
              <a:t> </a:t>
            </a:r>
            <a:r>
              <a:rPr lang="en-US" sz="2400" dirty="0" err="1"/>
              <a:t>Nidora</a:t>
            </a:r>
            <a:r>
              <a:rPr lang="en-US" sz="2400" dirty="0"/>
              <a:t> filed a Homicide case against Mr. Alden.  What appropriate right can be invoked by Mr. Alden in this case?</a:t>
            </a:r>
            <a:br>
              <a:rPr lang="en-US" sz="2400" dirty="0"/>
            </a:br>
            <a:r>
              <a:rPr lang="en-US" sz="2400" dirty="0"/>
              <a:t>A. Rights against double jeopardy </a:t>
            </a:r>
            <a:r>
              <a:rPr lang="en-US" sz="2400" dirty="0" smtClean="0"/>
              <a:t> </a:t>
            </a:r>
            <a:r>
              <a:rPr lang="en-US" sz="2400" dirty="0"/>
              <a:t/>
            </a:r>
            <a:br>
              <a:rPr lang="en-US" sz="2400" dirty="0"/>
            </a:br>
            <a:r>
              <a:rPr lang="en-US" sz="2400" dirty="0"/>
              <a:t>B. Right against self-incrimination </a:t>
            </a:r>
            <a:br>
              <a:rPr lang="en-US" sz="2400" dirty="0"/>
            </a:br>
            <a:r>
              <a:rPr lang="en-US" sz="2400" dirty="0"/>
              <a:t>C. Miranda right </a:t>
            </a:r>
            <a:br>
              <a:rPr lang="en-US" sz="2400" dirty="0"/>
            </a:br>
            <a:r>
              <a:rPr lang="en-US" sz="2400" dirty="0"/>
              <a:t>D. Statutory </a:t>
            </a:r>
            <a:r>
              <a:rPr lang="en-US" sz="2400" dirty="0" smtClean="0"/>
              <a:t>right</a:t>
            </a:r>
            <a:r>
              <a:rPr lang="en-US" sz="2800" dirty="0" smtClean="0"/>
              <a:t>   </a:t>
            </a:r>
            <a:endParaRPr lang="en-US" sz="2800" dirty="0"/>
          </a:p>
        </p:txBody>
      </p:sp>
      <p:sp>
        <p:nvSpPr>
          <p:cNvPr id="4" name="Rectangle 3"/>
          <p:cNvSpPr/>
          <p:nvPr/>
        </p:nvSpPr>
        <p:spPr>
          <a:xfrm>
            <a:off x="1836388" y="5733365"/>
            <a:ext cx="5867400" cy="646331"/>
          </a:xfrm>
          <a:prstGeom prst="rect">
            <a:avLst/>
          </a:prstGeom>
        </p:spPr>
        <p:txBody>
          <a:bodyPr wrap="square">
            <a:spAutoFit/>
          </a:bodyPr>
          <a:lstStyle/>
          <a:p>
            <a:r>
              <a:rPr lang="en-US" sz="3600" dirty="0" smtClean="0">
                <a:solidFill>
                  <a:srgbClr val="005C2A"/>
                </a:solidFill>
              </a:rPr>
              <a:t>Correct Answer: A</a:t>
            </a:r>
            <a:endParaRPr lang="en-US" sz="3600" dirty="0">
              <a:solidFill>
                <a:srgbClr val="005C2A"/>
              </a:solidFill>
            </a:endParaRPr>
          </a:p>
        </p:txBody>
      </p:sp>
    </p:spTree>
    <p:extLst>
      <p:ext uri="{BB962C8B-B14F-4D97-AF65-F5344CB8AC3E}">
        <p14:creationId xmlns:p14="http://schemas.microsoft.com/office/powerpoint/2010/main" val="10377797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810464" y="457200"/>
            <a:ext cx="7159140" cy="5493470"/>
          </a:xfrm>
        </p:spPr>
        <p:txBody>
          <a:bodyPr/>
          <a:lstStyle/>
          <a:p>
            <a:r>
              <a:rPr lang="en-US" sz="2400" dirty="0"/>
              <a:t>67. Which of the following are the rights of the accused under "Custodial Investigation"?</a:t>
            </a:r>
            <a:br>
              <a:rPr lang="en-US" sz="2400" dirty="0"/>
            </a:br>
            <a:r>
              <a:rPr lang="en-US" sz="2400" dirty="0"/>
              <a:t>1. The right to be informed of his right to remain silent.</a:t>
            </a:r>
            <a:br>
              <a:rPr lang="en-US" sz="2400" dirty="0"/>
            </a:br>
            <a:r>
              <a:rPr lang="en-US" sz="2400" dirty="0"/>
              <a:t>2. Right to have competent and independent counsel.</a:t>
            </a:r>
            <a:br>
              <a:rPr lang="en-US" sz="2400" dirty="0"/>
            </a:br>
            <a:r>
              <a:rPr lang="en-US" sz="2400" dirty="0"/>
              <a:t>3. Right to speedy disposition of trial.</a:t>
            </a:r>
            <a:br>
              <a:rPr lang="en-US" sz="2400" dirty="0"/>
            </a:br>
            <a:r>
              <a:rPr lang="en-US" sz="2400" dirty="0"/>
              <a:t>4. Right against torture, force, violence, threat and intimidation.</a:t>
            </a:r>
            <a:br>
              <a:rPr lang="en-US" sz="2400" dirty="0"/>
            </a:br>
            <a:r>
              <a:rPr lang="en-US" sz="2400" dirty="0"/>
              <a:t>5. Right to meet the witnesses face to face.</a:t>
            </a:r>
            <a:br>
              <a:rPr lang="en-US" sz="2400" dirty="0"/>
            </a:br>
            <a:r>
              <a:rPr lang="en-US" sz="2400" dirty="0"/>
              <a:t>6. Right to bail or be released on recognizance.</a:t>
            </a:r>
            <a:br>
              <a:rPr lang="en-US" sz="2400" dirty="0"/>
            </a:br>
            <a:r>
              <a:rPr lang="en-US" sz="2400" dirty="0"/>
              <a:t>A. 1, 2, &amp; 4   </a:t>
            </a:r>
            <a:br>
              <a:rPr lang="en-US" sz="2400" dirty="0"/>
            </a:br>
            <a:r>
              <a:rPr lang="en-US" sz="2400" dirty="0"/>
              <a:t>B. 1,2, &amp; 6 </a:t>
            </a:r>
            <a:br>
              <a:rPr lang="en-US" sz="2400" dirty="0"/>
            </a:br>
            <a:r>
              <a:rPr lang="en-US" sz="2400" dirty="0"/>
              <a:t>C. 1,2, &amp; 3 </a:t>
            </a:r>
            <a:br>
              <a:rPr lang="en-US" sz="2400" dirty="0"/>
            </a:br>
            <a:r>
              <a:rPr lang="en-US" sz="2400" dirty="0"/>
              <a:t>D. All of the choices</a:t>
            </a:r>
            <a:br>
              <a:rPr lang="en-US" sz="2400" dirty="0"/>
            </a:br>
            <a:r>
              <a:rPr lang="en-US" sz="2800" dirty="0" smtClean="0"/>
              <a:t>   </a:t>
            </a:r>
            <a:endParaRPr lang="en-US" sz="2800" dirty="0"/>
          </a:p>
        </p:txBody>
      </p:sp>
      <p:sp>
        <p:nvSpPr>
          <p:cNvPr id="4" name="Rectangle 3"/>
          <p:cNvSpPr/>
          <p:nvPr/>
        </p:nvSpPr>
        <p:spPr>
          <a:xfrm>
            <a:off x="1836388" y="5943600"/>
            <a:ext cx="5867400" cy="646331"/>
          </a:xfrm>
          <a:prstGeom prst="rect">
            <a:avLst/>
          </a:prstGeom>
        </p:spPr>
        <p:txBody>
          <a:bodyPr wrap="square">
            <a:spAutoFit/>
          </a:bodyPr>
          <a:lstStyle/>
          <a:p>
            <a:r>
              <a:rPr lang="en-US" sz="3600" dirty="0" smtClean="0">
                <a:solidFill>
                  <a:srgbClr val="005C2A"/>
                </a:solidFill>
              </a:rPr>
              <a:t>Correct Answer: A</a:t>
            </a:r>
            <a:endParaRPr lang="en-US" sz="3600" dirty="0">
              <a:solidFill>
                <a:srgbClr val="005C2A"/>
              </a:solidFill>
            </a:endParaRPr>
          </a:p>
        </p:txBody>
      </p:sp>
    </p:spTree>
    <p:extLst>
      <p:ext uri="{BB962C8B-B14F-4D97-AF65-F5344CB8AC3E}">
        <p14:creationId xmlns:p14="http://schemas.microsoft.com/office/powerpoint/2010/main" val="34279121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799734" y="1600200"/>
            <a:ext cx="7159140" cy="2590800"/>
          </a:xfrm>
        </p:spPr>
        <p:txBody>
          <a:bodyPr/>
          <a:lstStyle/>
          <a:p>
            <a:r>
              <a:rPr lang="en-US" sz="2400" dirty="0"/>
              <a:t>68. The author/s of the Philippine Constitution.</a:t>
            </a:r>
            <a:br>
              <a:rPr lang="en-US" sz="2400" dirty="0"/>
            </a:br>
            <a:r>
              <a:rPr lang="en-US" sz="2400" dirty="0"/>
              <a:t>A. The Filipino </a:t>
            </a:r>
            <a:r>
              <a:rPr lang="en-US" sz="2400" dirty="0" smtClean="0"/>
              <a:t>people</a:t>
            </a:r>
            <a:r>
              <a:rPr lang="en-US" sz="2400" dirty="0"/>
              <a:t/>
            </a:r>
            <a:br>
              <a:rPr lang="en-US" sz="2400" dirty="0"/>
            </a:br>
            <a:r>
              <a:rPr lang="en-US" sz="2400" dirty="0"/>
              <a:t>B. Arturo </a:t>
            </a:r>
            <a:r>
              <a:rPr lang="en-US" sz="2400" dirty="0" err="1"/>
              <a:t>Tolentino</a:t>
            </a:r>
            <a:r>
              <a:rPr lang="en-US" sz="2400" dirty="0"/>
              <a:t/>
            </a:r>
            <a:br>
              <a:rPr lang="en-US" sz="2400" dirty="0"/>
            </a:br>
            <a:r>
              <a:rPr lang="en-US" sz="2400" dirty="0"/>
              <a:t>C. Philippine Constitutional Assembly</a:t>
            </a:r>
            <a:br>
              <a:rPr lang="en-US" sz="2400" dirty="0"/>
            </a:br>
            <a:r>
              <a:rPr lang="en-US" sz="2400" dirty="0"/>
              <a:t>D. Constitutional </a:t>
            </a:r>
            <a:r>
              <a:rPr lang="en-US" sz="2400" dirty="0" smtClean="0"/>
              <a:t>Commission</a:t>
            </a:r>
            <a:endParaRPr lang="en-US" sz="2800" dirty="0"/>
          </a:p>
        </p:txBody>
      </p:sp>
      <p:sp>
        <p:nvSpPr>
          <p:cNvPr id="4" name="Rectangle 3"/>
          <p:cNvSpPr/>
          <p:nvPr/>
        </p:nvSpPr>
        <p:spPr>
          <a:xfrm>
            <a:off x="1905000" y="4876800"/>
            <a:ext cx="5867400" cy="646331"/>
          </a:xfrm>
          <a:prstGeom prst="rect">
            <a:avLst/>
          </a:prstGeom>
        </p:spPr>
        <p:txBody>
          <a:bodyPr wrap="square">
            <a:spAutoFit/>
          </a:bodyPr>
          <a:lstStyle/>
          <a:p>
            <a:r>
              <a:rPr lang="en-US" sz="3600" dirty="0" smtClean="0">
                <a:solidFill>
                  <a:srgbClr val="005C2A"/>
                </a:solidFill>
              </a:rPr>
              <a:t>Correct Answer: A</a:t>
            </a:r>
            <a:endParaRPr lang="en-US" sz="3600" dirty="0">
              <a:solidFill>
                <a:srgbClr val="005C2A"/>
              </a:solidFill>
            </a:endParaRPr>
          </a:p>
        </p:txBody>
      </p:sp>
    </p:spTree>
    <p:extLst>
      <p:ext uri="{BB962C8B-B14F-4D97-AF65-F5344CB8AC3E}">
        <p14:creationId xmlns:p14="http://schemas.microsoft.com/office/powerpoint/2010/main" val="27800706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799734" y="1295400"/>
            <a:ext cx="7159140" cy="2895600"/>
          </a:xfrm>
        </p:spPr>
        <p:txBody>
          <a:bodyPr/>
          <a:lstStyle/>
          <a:p>
            <a:r>
              <a:rPr lang="en-US" sz="2400" dirty="0"/>
              <a:t>69. According to Art. VIII Sec. 1 of the Philippine Constitution, the power to review, revise, reverse, modify or affirm a decision of a lower court is vested in what court?</a:t>
            </a:r>
            <a:br>
              <a:rPr lang="en-US" sz="2400" dirty="0"/>
            </a:br>
            <a:r>
              <a:rPr lang="en-US" sz="2400" dirty="0"/>
              <a:t>A. Court of Appeals</a:t>
            </a:r>
            <a:br>
              <a:rPr lang="en-US" sz="2400" dirty="0"/>
            </a:br>
            <a:r>
              <a:rPr lang="en-US" sz="2400" dirty="0"/>
              <a:t>B. Supreme Court  </a:t>
            </a:r>
            <a:br>
              <a:rPr lang="en-US" sz="2400" dirty="0"/>
            </a:br>
            <a:r>
              <a:rPr lang="en-US" sz="2400" dirty="0"/>
              <a:t>C. Court of First Instance</a:t>
            </a:r>
            <a:br>
              <a:rPr lang="en-US" sz="2400" dirty="0"/>
            </a:br>
            <a:r>
              <a:rPr lang="en-US" sz="2400" dirty="0"/>
              <a:t>D. Court of Grievances</a:t>
            </a:r>
          </a:p>
        </p:txBody>
      </p:sp>
      <p:sp>
        <p:nvSpPr>
          <p:cNvPr id="4" name="Rectangle 3"/>
          <p:cNvSpPr/>
          <p:nvPr/>
        </p:nvSpPr>
        <p:spPr>
          <a:xfrm>
            <a:off x="1905000" y="4876800"/>
            <a:ext cx="5867400" cy="646331"/>
          </a:xfrm>
          <a:prstGeom prst="rect">
            <a:avLst/>
          </a:prstGeom>
        </p:spPr>
        <p:txBody>
          <a:bodyPr wrap="square">
            <a:spAutoFit/>
          </a:bodyPr>
          <a:lstStyle/>
          <a:p>
            <a:r>
              <a:rPr lang="en-US" sz="3600" dirty="0" smtClean="0">
                <a:solidFill>
                  <a:srgbClr val="005C2A"/>
                </a:solidFill>
              </a:rPr>
              <a:t>Correct Answer: </a:t>
            </a:r>
            <a:r>
              <a:rPr lang="en-US" sz="3600" dirty="0">
                <a:solidFill>
                  <a:srgbClr val="005C2A"/>
                </a:solidFill>
              </a:rPr>
              <a:t>B</a:t>
            </a:r>
          </a:p>
        </p:txBody>
      </p:sp>
    </p:spTree>
    <p:extLst>
      <p:ext uri="{BB962C8B-B14F-4D97-AF65-F5344CB8AC3E}">
        <p14:creationId xmlns:p14="http://schemas.microsoft.com/office/powerpoint/2010/main" val="28954602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799734" y="1295400"/>
            <a:ext cx="7159140" cy="2895600"/>
          </a:xfrm>
        </p:spPr>
        <p:txBody>
          <a:bodyPr/>
          <a:lstStyle/>
          <a:p>
            <a:r>
              <a:rPr lang="en-US" sz="2400" dirty="0"/>
              <a:t>70. What is regarded by the State as a "primary social economic force?"</a:t>
            </a:r>
            <a:br>
              <a:rPr lang="en-US" sz="2400" dirty="0"/>
            </a:br>
            <a:r>
              <a:rPr lang="en-US" sz="2400" dirty="0"/>
              <a:t>A. </a:t>
            </a:r>
            <a:r>
              <a:rPr lang="en-US" sz="2400" dirty="0" smtClean="0"/>
              <a:t>Trade</a:t>
            </a:r>
            <a:r>
              <a:rPr lang="en-US" sz="2400" dirty="0"/>
              <a:t/>
            </a:r>
            <a:br>
              <a:rPr lang="en-US" sz="2400" dirty="0"/>
            </a:br>
            <a:r>
              <a:rPr lang="en-US" sz="2400" dirty="0"/>
              <a:t>B. </a:t>
            </a:r>
            <a:r>
              <a:rPr lang="en-US" sz="2400" dirty="0" smtClean="0"/>
              <a:t>Education</a:t>
            </a:r>
            <a:r>
              <a:rPr lang="en-US" sz="2400" dirty="0"/>
              <a:t/>
            </a:r>
            <a:br>
              <a:rPr lang="en-US" sz="2400" dirty="0"/>
            </a:br>
            <a:r>
              <a:rPr lang="en-US" sz="2400" dirty="0"/>
              <a:t>C. </a:t>
            </a:r>
            <a:r>
              <a:rPr lang="en-US" sz="2400" dirty="0" smtClean="0"/>
              <a:t>Commerce</a:t>
            </a:r>
            <a:r>
              <a:rPr lang="en-US" sz="2400" dirty="0"/>
              <a:t/>
            </a:r>
            <a:br>
              <a:rPr lang="en-US" sz="2400" dirty="0"/>
            </a:br>
            <a:r>
              <a:rPr lang="en-US" sz="2400" dirty="0"/>
              <a:t>D. </a:t>
            </a:r>
            <a:r>
              <a:rPr lang="en-US" sz="2400" dirty="0" smtClean="0"/>
              <a:t>Labor</a:t>
            </a:r>
            <a:endParaRPr lang="en-US" sz="2400" dirty="0"/>
          </a:p>
        </p:txBody>
      </p:sp>
      <p:sp>
        <p:nvSpPr>
          <p:cNvPr id="4" name="Rectangle 3"/>
          <p:cNvSpPr/>
          <p:nvPr/>
        </p:nvSpPr>
        <p:spPr>
          <a:xfrm>
            <a:off x="1905000" y="4876800"/>
            <a:ext cx="5867400" cy="646331"/>
          </a:xfrm>
          <a:prstGeom prst="rect">
            <a:avLst/>
          </a:prstGeom>
        </p:spPr>
        <p:txBody>
          <a:bodyPr wrap="square">
            <a:spAutoFit/>
          </a:bodyPr>
          <a:lstStyle/>
          <a:p>
            <a:r>
              <a:rPr lang="en-US" sz="3600" dirty="0" smtClean="0">
                <a:solidFill>
                  <a:srgbClr val="005C2A"/>
                </a:solidFill>
              </a:rPr>
              <a:t>Correct Answer: D</a:t>
            </a:r>
            <a:endParaRPr lang="en-US" sz="3600" dirty="0">
              <a:solidFill>
                <a:srgbClr val="005C2A"/>
              </a:solidFill>
            </a:endParaRPr>
          </a:p>
        </p:txBody>
      </p:sp>
    </p:spTree>
    <p:extLst>
      <p:ext uri="{BB962C8B-B14F-4D97-AF65-F5344CB8AC3E}">
        <p14:creationId xmlns:p14="http://schemas.microsoft.com/office/powerpoint/2010/main" val="42383236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799734" y="1295400"/>
            <a:ext cx="7159140" cy="2895600"/>
          </a:xfrm>
        </p:spPr>
        <p:txBody>
          <a:bodyPr/>
          <a:lstStyle/>
          <a:p>
            <a:r>
              <a:rPr lang="en-US" sz="2400" dirty="0"/>
              <a:t>71. According to Article III, Section 15 of the Constitution, the writ of habeas corpus may be suspended in times of rebellion or what?</a:t>
            </a:r>
            <a:br>
              <a:rPr lang="en-US" sz="2400" dirty="0"/>
            </a:br>
            <a:r>
              <a:rPr lang="en-US" sz="2400" dirty="0"/>
              <a:t>A. </a:t>
            </a:r>
            <a:r>
              <a:rPr lang="en-US" sz="2400" dirty="0" smtClean="0"/>
              <a:t>Martial </a:t>
            </a:r>
            <a:r>
              <a:rPr lang="en-US" sz="2400" dirty="0"/>
              <a:t>law</a:t>
            </a:r>
            <a:br>
              <a:rPr lang="en-US" sz="2400" dirty="0"/>
            </a:br>
            <a:r>
              <a:rPr lang="en-US" sz="2400" dirty="0"/>
              <a:t>B. </a:t>
            </a:r>
            <a:r>
              <a:rPr lang="en-US" sz="2400" dirty="0" smtClean="0"/>
              <a:t>Invasion  </a:t>
            </a:r>
            <a:r>
              <a:rPr lang="en-US" sz="2400" dirty="0"/>
              <a:t/>
            </a:r>
            <a:br>
              <a:rPr lang="en-US" sz="2400" dirty="0"/>
            </a:br>
            <a:r>
              <a:rPr lang="en-US" sz="2400" dirty="0"/>
              <a:t>C. </a:t>
            </a:r>
            <a:r>
              <a:rPr lang="en-US" sz="2400" dirty="0" smtClean="0"/>
              <a:t>Terrorism</a:t>
            </a:r>
            <a:r>
              <a:rPr lang="en-US" sz="2400" dirty="0"/>
              <a:t/>
            </a:r>
            <a:br>
              <a:rPr lang="en-US" sz="2400" dirty="0"/>
            </a:br>
            <a:r>
              <a:rPr lang="en-US" sz="2400" dirty="0"/>
              <a:t>D. </a:t>
            </a:r>
            <a:r>
              <a:rPr lang="en-US" sz="2400" dirty="0" smtClean="0"/>
              <a:t>War</a:t>
            </a:r>
            <a:endParaRPr lang="en-US" sz="2400" dirty="0"/>
          </a:p>
        </p:txBody>
      </p:sp>
      <p:sp>
        <p:nvSpPr>
          <p:cNvPr id="4" name="Rectangle 3"/>
          <p:cNvSpPr/>
          <p:nvPr/>
        </p:nvSpPr>
        <p:spPr>
          <a:xfrm>
            <a:off x="1905000" y="4876800"/>
            <a:ext cx="5867400" cy="646331"/>
          </a:xfrm>
          <a:prstGeom prst="rect">
            <a:avLst/>
          </a:prstGeom>
        </p:spPr>
        <p:txBody>
          <a:bodyPr wrap="square">
            <a:spAutoFit/>
          </a:bodyPr>
          <a:lstStyle/>
          <a:p>
            <a:r>
              <a:rPr lang="en-US" sz="3600" dirty="0" smtClean="0">
                <a:solidFill>
                  <a:srgbClr val="005C2A"/>
                </a:solidFill>
              </a:rPr>
              <a:t>Correct Answer: B</a:t>
            </a:r>
            <a:endParaRPr lang="en-US" sz="3600" dirty="0">
              <a:solidFill>
                <a:srgbClr val="005C2A"/>
              </a:solidFill>
            </a:endParaRPr>
          </a:p>
        </p:txBody>
      </p:sp>
    </p:spTree>
    <p:extLst>
      <p:ext uri="{BB962C8B-B14F-4D97-AF65-F5344CB8AC3E}">
        <p14:creationId xmlns:p14="http://schemas.microsoft.com/office/powerpoint/2010/main" val="14620712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799734" y="1295400"/>
            <a:ext cx="7159140" cy="2895600"/>
          </a:xfrm>
        </p:spPr>
        <p:txBody>
          <a:bodyPr/>
          <a:lstStyle/>
          <a:p>
            <a:r>
              <a:rPr lang="en-US" sz="2400" dirty="0"/>
              <a:t>72. The Lower Chamber of the Congress of the Philippines is known by what name?</a:t>
            </a:r>
            <a:br>
              <a:rPr lang="en-US" sz="2400" dirty="0"/>
            </a:br>
            <a:r>
              <a:rPr lang="en-US" sz="2400" dirty="0"/>
              <a:t>A. House of </a:t>
            </a:r>
            <a:r>
              <a:rPr lang="en-US" sz="2400" dirty="0" smtClean="0"/>
              <a:t>Representatives</a:t>
            </a:r>
            <a:r>
              <a:rPr lang="en-US" sz="2400" dirty="0"/>
              <a:t/>
            </a:r>
            <a:br>
              <a:rPr lang="en-US" sz="2400" dirty="0"/>
            </a:br>
            <a:r>
              <a:rPr lang="en-US" sz="2400" dirty="0"/>
              <a:t>B. National Assembly</a:t>
            </a:r>
            <a:br>
              <a:rPr lang="en-US" sz="2400" dirty="0"/>
            </a:br>
            <a:r>
              <a:rPr lang="en-US" sz="2400" dirty="0"/>
              <a:t>C. Senate</a:t>
            </a:r>
            <a:br>
              <a:rPr lang="en-US" sz="2400" dirty="0"/>
            </a:br>
            <a:r>
              <a:rPr lang="en-US" sz="2400" dirty="0"/>
              <a:t>D. Congressional Lower Chamber</a:t>
            </a:r>
          </a:p>
        </p:txBody>
      </p:sp>
      <p:sp>
        <p:nvSpPr>
          <p:cNvPr id="4" name="Rectangle 3"/>
          <p:cNvSpPr/>
          <p:nvPr/>
        </p:nvSpPr>
        <p:spPr>
          <a:xfrm>
            <a:off x="1905000" y="4876800"/>
            <a:ext cx="5867400" cy="646331"/>
          </a:xfrm>
          <a:prstGeom prst="rect">
            <a:avLst/>
          </a:prstGeom>
        </p:spPr>
        <p:txBody>
          <a:bodyPr wrap="square">
            <a:spAutoFit/>
          </a:bodyPr>
          <a:lstStyle/>
          <a:p>
            <a:r>
              <a:rPr lang="en-US" sz="3600" dirty="0" smtClean="0">
                <a:solidFill>
                  <a:srgbClr val="005C2A"/>
                </a:solidFill>
              </a:rPr>
              <a:t>Correct Answer: A</a:t>
            </a:r>
            <a:endParaRPr lang="en-US" sz="3600" dirty="0">
              <a:solidFill>
                <a:srgbClr val="005C2A"/>
              </a:solidFill>
            </a:endParaRPr>
          </a:p>
        </p:txBody>
      </p:sp>
    </p:spTree>
    <p:extLst>
      <p:ext uri="{BB962C8B-B14F-4D97-AF65-F5344CB8AC3E}">
        <p14:creationId xmlns:p14="http://schemas.microsoft.com/office/powerpoint/2010/main" val="28646524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828800" y="1066800"/>
            <a:ext cx="7159140" cy="3505200"/>
          </a:xfrm>
        </p:spPr>
        <p:txBody>
          <a:bodyPr/>
          <a:lstStyle/>
          <a:p>
            <a:r>
              <a:rPr lang="en-US" sz="2400" dirty="0"/>
              <a:t>73. A Member of either house of Congress may be expelled by their fellow Members. For a Member to be expelled, how much of the total number of Members of a house must concur with the expulsion?</a:t>
            </a:r>
            <a:br>
              <a:rPr lang="en-US" sz="2400" dirty="0"/>
            </a:br>
            <a:r>
              <a:rPr lang="en-US" sz="2400" dirty="0"/>
              <a:t>A. three-fourths</a:t>
            </a:r>
            <a:br>
              <a:rPr lang="en-US" sz="2400" dirty="0"/>
            </a:br>
            <a:r>
              <a:rPr lang="en-US" sz="2400" dirty="0"/>
              <a:t>B. nine-tenths</a:t>
            </a:r>
            <a:br>
              <a:rPr lang="en-US" sz="2400" dirty="0"/>
            </a:br>
            <a:r>
              <a:rPr lang="en-US" sz="2400" dirty="0"/>
              <a:t>C. majority</a:t>
            </a:r>
            <a:br>
              <a:rPr lang="en-US" sz="2400" dirty="0"/>
            </a:br>
            <a:r>
              <a:rPr lang="en-US" sz="2400" dirty="0"/>
              <a:t>D. </a:t>
            </a:r>
            <a:r>
              <a:rPr lang="en-US" sz="2400" dirty="0" smtClean="0"/>
              <a:t>two-thirds</a:t>
            </a:r>
            <a:endParaRPr lang="en-US" sz="2400" dirty="0"/>
          </a:p>
        </p:txBody>
      </p:sp>
      <p:sp>
        <p:nvSpPr>
          <p:cNvPr id="4" name="Rectangle 3"/>
          <p:cNvSpPr/>
          <p:nvPr/>
        </p:nvSpPr>
        <p:spPr>
          <a:xfrm>
            <a:off x="1905000" y="4876800"/>
            <a:ext cx="5867400" cy="646331"/>
          </a:xfrm>
          <a:prstGeom prst="rect">
            <a:avLst/>
          </a:prstGeom>
        </p:spPr>
        <p:txBody>
          <a:bodyPr wrap="square">
            <a:spAutoFit/>
          </a:bodyPr>
          <a:lstStyle/>
          <a:p>
            <a:r>
              <a:rPr lang="en-US" sz="3600" dirty="0" smtClean="0">
                <a:solidFill>
                  <a:srgbClr val="005C2A"/>
                </a:solidFill>
              </a:rPr>
              <a:t>Correct Answer: D</a:t>
            </a:r>
            <a:endParaRPr lang="en-US" sz="3600" dirty="0">
              <a:solidFill>
                <a:srgbClr val="005C2A"/>
              </a:solidFill>
            </a:endParaRPr>
          </a:p>
        </p:txBody>
      </p:sp>
    </p:spTree>
    <p:extLst>
      <p:ext uri="{BB962C8B-B14F-4D97-AF65-F5344CB8AC3E}">
        <p14:creationId xmlns:p14="http://schemas.microsoft.com/office/powerpoint/2010/main" val="19048982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RIGHT TO PRIVACY</a:t>
            </a:r>
            <a:endParaRPr lang="en-US" dirty="0"/>
          </a:p>
        </p:txBody>
      </p:sp>
      <p:sp>
        <p:nvSpPr>
          <p:cNvPr id="3" name="Content Placeholder 2"/>
          <p:cNvSpPr>
            <a:spLocks noGrp="1"/>
          </p:cNvSpPr>
          <p:nvPr>
            <p:ph idx="1"/>
          </p:nvPr>
        </p:nvSpPr>
        <p:spPr/>
        <p:txBody>
          <a:bodyPr/>
          <a:lstStyle/>
          <a:p>
            <a:pPr marL="0" indent="0">
              <a:buNone/>
            </a:pPr>
            <a:r>
              <a:rPr lang="en-US" sz="2000" dirty="0"/>
              <a:t>Every person has the right to keep his communication or correspondence a secret. His communication with others by phone or by letters is personal and a private matter that nobody should intrude upon. The privacy of communication and correspondence is protected by Section 3, which states that:</a:t>
            </a:r>
          </a:p>
          <a:p>
            <a:pPr marL="0" indent="0">
              <a:buNone/>
            </a:pPr>
            <a:endParaRPr lang="en-US" sz="2000" dirty="0"/>
          </a:p>
          <a:p>
            <a:pPr marL="0" indent="0">
              <a:buNone/>
            </a:pPr>
            <a:r>
              <a:rPr lang="en-US" sz="2000" dirty="0" smtClean="0"/>
              <a:t>1. The </a:t>
            </a:r>
            <a:r>
              <a:rPr lang="en-US" sz="2000" dirty="0"/>
              <a:t>privacy of communication and correspondence shall be inviolable except upon lawful order of the court, or when public safety or order requires otherwise as prescribed by law.</a:t>
            </a:r>
          </a:p>
          <a:p>
            <a:pPr marL="0" indent="0">
              <a:buNone/>
            </a:pPr>
            <a:r>
              <a:rPr lang="en-US" sz="2000" dirty="0" smtClean="0"/>
              <a:t>2. Any </a:t>
            </a:r>
            <a:r>
              <a:rPr lang="en-US" sz="2000" dirty="0"/>
              <a:t>evidence obtained in violation of this or the preceding section shall be inadmissible for any purpose in any proceeding.</a:t>
            </a:r>
          </a:p>
          <a:p>
            <a:pPr marL="0" indent="0">
              <a:buNone/>
            </a:pPr>
            <a:endParaRPr lang="en-US" sz="2000" dirty="0"/>
          </a:p>
        </p:txBody>
      </p:sp>
      <p:sp>
        <p:nvSpPr>
          <p:cNvPr id="4" name="Footer Placeholder 3"/>
          <p:cNvSpPr>
            <a:spLocks noGrp="1"/>
          </p:cNvSpPr>
          <p:nvPr>
            <p:ph type="ftr" sz="quarter" idx="10"/>
          </p:nvPr>
        </p:nvSpPr>
        <p:spPr/>
        <p:txBody>
          <a:bodyPr/>
          <a:lstStyle/>
          <a:p>
            <a:r>
              <a:rPr lang="en-US" smtClean="0"/>
              <a:t>www.themegallery.com</a:t>
            </a:r>
            <a:endParaRPr lang="en-US"/>
          </a:p>
        </p:txBody>
      </p:sp>
    </p:spTree>
    <p:extLst>
      <p:ext uri="{BB962C8B-B14F-4D97-AF65-F5344CB8AC3E}">
        <p14:creationId xmlns:p14="http://schemas.microsoft.com/office/powerpoint/2010/main" val="2013216895"/>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828800" y="1066800"/>
            <a:ext cx="7159140" cy="3505200"/>
          </a:xfrm>
        </p:spPr>
        <p:txBody>
          <a:bodyPr/>
          <a:lstStyle/>
          <a:p>
            <a:r>
              <a:rPr lang="en-US" sz="2400" dirty="0"/>
              <a:t>74. If a President wishes to veto a bill, he/she must communicate it within a certain span of time, otherwise the bill will become a law. How long is this span of time?</a:t>
            </a:r>
            <a:br>
              <a:rPr lang="en-US" sz="2400" dirty="0"/>
            </a:br>
            <a:r>
              <a:rPr lang="en-US" sz="2400" dirty="0"/>
              <a:t>A. 3 weeks</a:t>
            </a:r>
            <a:br>
              <a:rPr lang="en-US" sz="2400" dirty="0"/>
            </a:br>
            <a:r>
              <a:rPr lang="en-US" sz="2400" dirty="0"/>
              <a:t>B. 30 </a:t>
            </a:r>
            <a:r>
              <a:rPr lang="en-US" sz="2400" dirty="0" smtClean="0"/>
              <a:t>days</a:t>
            </a:r>
            <a:r>
              <a:rPr lang="en-US" sz="2400" dirty="0"/>
              <a:t/>
            </a:r>
            <a:br>
              <a:rPr lang="en-US" sz="2400" dirty="0"/>
            </a:br>
            <a:r>
              <a:rPr lang="en-US" sz="2400" dirty="0"/>
              <a:t>C. 60 days</a:t>
            </a:r>
            <a:br>
              <a:rPr lang="en-US" sz="2400" dirty="0"/>
            </a:br>
            <a:r>
              <a:rPr lang="en-US" sz="2400" dirty="0"/>
              <a:t>D. 48 days</a:t>
            </a:r>
          </a:p>
        </p:txBody>
      </p:sp>
      <p:sp>
        <p:nvSpPr>
          <p:cNvPr id="4" name="Rectangle 3"/>
          <p:cNvSpPr/>
          <p:nvPr/>
        </p:nvSpPr>
        <p:spPr>
          <a:xfrm>
            <a:off x="1905000" y="4876800"/>
            <a:ext cx="5867400" cy="646331"/>
          </a:xfrm>
          <a:prstGeom prst="rect">
            <a:avLst/>
          </a:prstGeom>
        </p:spPr>
        <p:txBody>
          <a:bodyPr wrap="square">
            <a:spAutoFit/>
          </a:bodyPr>
          <a:lstStyle/>
          <a:p>
            <a:r>
              <a:rPr lang="en-US" sz="3600" dirty="0" smtClean="0">
                <a:solidFill>
                  <a:srgbClr val="005C2A"/>
                </a:solidFill>
              </a:rPr>
              <a:t>Correct Answer: B</a:t>
            </a:r>
            <a:endParaRPr lang="en-US" sz="3600" dirty="0">
              <a:solidFill>
                <a:srgbClr val="005C2A"/>
              </a:solidFill>
            </a:endParaRPr>
          </a:p>
        </p:txBody>
      </p:sp>
    </p:spTree>
    <p:extLst>
      <p:ext uri="{BB962C8B-B14F-4D97-AF65-F5344CB8AC3E}">
        <p14:creationId xmlns:p14="http://schemas.microsoft.com/office/powerpoint/2010/main" val="13977263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828800" y="1066800"/>
            <a:ext cx="7159140" cy="4114800"/>
          </a:xfrm>
        </p:spPr>
        <p:txBody>
          <a:bodyPr/>
          <a:lstStyle/>
          <a:p>
            <a:r>
              <a:rPr lang="en-US" sz="2400" dirty="0"/>
              <a:t>75. One of the functions of the government is to enter into treaties and agreements with the governments of other states. However, such agreements will only be valid and effective when the concurrence of a specific government entity has been given. Name this government entity.</a:t>
            </a:r>
            <a:br>
              <a:rPr lang="en-US" sz="2400" dirty="0"/>
            </a:br>
            <a:r>
              <a:rPr lang="en-US" sz="2400" dirty="0"/>
              <a:t>A. Department of Foreign Affairs</a:t>
            </a:r>
            <a:br>
              <a:rPr lang="en-US" sz="2400" dirty="0"/>
            </a:br>
            <a:r>
              <a:rPr lang="en-US" sz="2400" dirty="0"/>
              <a:t>B. Senate  </a:t>
            </a:r>
            <a:br>
              <a:rPr lang="en-US" sz="2400" dirty="0"/>
            </a:br>
            <a:r>
              <a:rPr lang="en-US" sz="2400" dirty="0"/>
              <a:t>C. Supreme Court</a:t>
            </a:r>
            <a:br>
              <a:rPr lang="en-US" sz="2400" dirty="0"/>
            </a:br>
            <a:r>
              <a:rPr lang="en-US" sz="2400" dirty="0"/>
              <a:t>D. Cabinet</a:t>
            </a:r>
          </a:p>
        </p:txBody>
      </p:sp>
      <p:sp>
        <p:nvSpPr>
          <p:cNvPr id="4" name="Rectangle 3"/>
          <p:cNvSpPr/>
          <p:nvPr/>
        </p:nvSpPr>
        <p:spPr>
          <a:xfrm>
            <a:off x="1894002" y="5523131"/>
            <a:ext cx="5867400" cy="646331"/>
          </a:xfrm>
          <a:prstGeom prst="rect">
            <a:avLst/>
          </a:prstGeom>
        </p:spPr>
        <p:txBody>
          <a:bodyPr wrap="square">
            <a:spAutoFit/>
          </a:bodyPr>
          <a:lstStyle/>
          <a:p>
            <a:r>
              <a:rPr lang="en-US" sz="3600" dirty="0" smtClean="0">
                <a:solidFill>
                  <a:srgbClr val="005C2A"/>
                </a:solidFill>
              </a:rPr>
              <a:t>Correct Answer: B</a:t>
            </a:r>
            <a:endParaRPr lang="en-US" sz="3600" dirty="0">
              <a:solidFill>
                <a:srgbClr val="005C2A"/>
              </a:solidFill>
            </a:endParaRPr>
          </a:p>
        </p:txBody>
      </p:sp>
    </p:spTree>
    <p:extLst>
      <p:ext uri="{BB962C8B-B14F-4D97-AF65-F5344CB8AC3E}">
        <p14:creationId xmlns:p14="http://schemas.microsoft.com/office/powerpoint/2010/main" val="20418030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828800" y="1066800"/>
            <a:ext cx="7159140" cy="4114800"/>
          </a:xfrm>
        </p:spPr>
        <p:txBody>
          <a:bodyPr/>
          <a:lstStyle/>
          <a:p>
            <a:r>
              <a:rPr lang="en-US" sz="2400" dirty="0"/>
              <a:t>76. How many Associate Justices comprise the Supreme Court?</a:t>
            </a:r>
            <a:br>
              <a:rPr lang="en-US" sz="2400" dirty="0"/>
            </a:br>
            <a:r>
              <a:rPr lang="en-US" sz="2400" dirty="0"/>
              <a:t>A. 14  </a:t>
            </a:r>
            <a:br>
              <a:rPr lang="en-US" sz="2400" dirty="0"/>
            </a:br>
            <a:r>
              <a:rPr lang="en-US" sz="2400" dirty="0"/>
              <a:t>B. 12</a:t>
            </a:r>
            <a:br>
              <a:rPr lang="en-US" sz="2400" dirty="0"/>
            </a:br>
            <a:r>
              <a:rPr lang="en-US" sz="2400" dirty="0"/>
              <a:t>C. 15</a:t>
            </a:r>
            <a:br>
              <a:rPr lang="en-US" sz="2400" dirty="0"/>
            </a:br>
            <a:r>
              <a:rPr lang="en-US" sz="2400" dirty="0"/>
              <a:t>D. 19</a:t>
            </a:r>
          </a:p>
        </p:txBody>
      </p:sp>
      <p:sp>
        <p:nvSpPr>
          <p:cNvPr id="4" name="Rectangle 3"/>
          <p:cNvSpPr/>
          <p:nvPr/>
        </p:nvSpPr>
        <p:spPr>
          <a:xfrm>
            <a:off x="1894002" y="5523131"/>
            <a:ext cx="5867400" cy="646331"/>
          </a:xfrm>
          <a:prstGeom prst="rect">
            <a:avLst/>
          </a:prstGeom>
        </p:spPr>
        <p:txBody>
          <a:bodyPr wrap="square">
            <a:spAutoFit/>
          </a:bodyPr>
          <a:lstStyle/>
          <a:p>
            <a:r>
              <a:rPr lang="en-US" sz="3600" dirty="0" smtClean="0">
                <a:solidFill>
                  <a:srgbClr val="005C2A"/>
                </a:solidFill>
              </a:rPr>
              <a:t>Correct Answer: A</a:t>
            </a:r>
            <a:endParaRPr lang="en-US" sz="3600" dirty="0">
              <a:solidFill>
                <a:srgbClr val="005C2A"/>
              </a:solidFill>
            </a:endParaRPr>
          </a:p>
        </p:txBody>
      </p:sp>
    </p:spTree>
    <p:extLst>
      <p:ext uri="{BB962C8B-B14F-4D97-AF65-F5344CB8AC3E}">
        <p14:creationId xmlns:p14="http://schemas.microsoft.com/office/powerpoint/2010/main" val="17411157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828800" y="1066800"/>
            <a:ext cx="7159140" cy="4114800"/>
          </a:xfrm>
        </p:spPr>
        <p:txBody>
          <a:bodyPr/>
          <a:lstStyle/>
          <a:p>
            <a:r>
              <a:rPr lang="en-US" sz="2400" dirty="0"/>
              <a:t>77. What is authority?</a:t>
            </a:r>
            <a:br>
              <a:rPr lang="en-US" sz="2400" dirty="0"/>
            </a:br>
            <a:r>
              <a:rPr lang="en-US" sz="2400" dirty="0"/>
              <a:t>A. The ultimate power in society</a:t>
            </a:r>
            <a:br>
              <a:rPr lang="en-US" sz="2400" dirty="0"/>
            </a:br>
            <a:r>
              <a:rPr lang="en-US" sz="2400" dirty="0"/>
              <a:t>B. A government ruled by a few</a:t>
            </a:r>
            <a:br>
              <a:rPr lang="en-US" sz="2400" dirty="0"/>
            </a:br>
            <a:r>
              <a:rPr lang="en-US" sz="2400" dirty="0"/>
              <a:t>C. The branch of government that enforces the law.</a:t>
            </a:r>
            <a:br>
              <a:rPr lang="en-US" sz="2400" dirty="0"/>
            </a:br>
            <a:r>
              <a:rPr lang="en-US" sz="2400" dirty="0"/>
              <a:t>D. A government’s ability to exercise power without resorting to force.   </a:t>
            </a:r>
          </a:p>
        </p:txBody>
      </p:sp>
      <p:sp>
        <p:nvSpPr>
          <p:cNvPr id="4" name="Rectangle 3"/>
          <p:cNvSpPr/>
          <p:nvPr/>
        </p:nvSpPr>
        <p:spPr>
          <a:xfrm>
            <a:off x="1894002" y="5523131"/>
            <a:ext cx="5867400" cy="646331"/>
          </a:xfrm>
          <a:prstGeom prst="rect">
            <a:avLst/>
          </a:prstGeom>
        </p:spPr>
        <p:txBody>
          <a:bodyPr wrap="square">
            <a:spAutoFit/>
          </a:bodyPr>
          <a:lstStyle/>
          <a:p>
            <a:r>
              <a:rPr lang="en-US" sz="3600" dirty="0" smtClean="0">
                <a:solidFill>
                  <a:srgbClr val="005C2A"/>
                </a:solidFill>
              </a:rPr>
              <a:t>Correct Answer: D</a:t>
            </a:r>
            <a:endParaRPr lang="en-US" sz="3600" dirty="0">
              <a:solidFill>
                <a:srgbClr val="005C2A"/>
              </a:solidFill>
            </a:endParaRPr>
          </a:p>
        </p:txBody>
      </p:sp>
    </p:spTree>
    <p:extLst>
      <p:ext uri="{BB962C8B-B14F-4D97-AF65-F5344CB8AC3E}">
        <p14:creationId xmlns:p14="http://schemas.microsoft.com/office/powerpoint/2010/main" val="16009137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828800" y="1066800"/>
            <a:ext cx="7159140" cy="4114800"/>
          </a:xfrm>
        </p:spPr>
        <p:txBody>
          <a:bodyPr/>
          <a:lstStyle/>
          <a:p>
            <a:r>
              <a:rPr lang="en-US" sz="2400" dirty="0"/>
              <a:t>78. Which of the following is the same as a monarchy?</a:t>
            </a:r>
            <a:br>
              <a:rPr lang="en-US" sz="2400" dirty="0"/>
            </a:br>
            <a:r>
              <a:rPr lang="en-US" sz="2400" dirty="0"/>
              <a:t>A. Dictatorship   </a:t>
            </a:r>
            <a:br>
              <a:rPr lang="en-US" sz="2400" dirty="0"/>
            </a:br>
            <a:r>
              <a:rPr lang="en-US" sz="2400" dirty="0"/>
              <a:t>B. Parliamentary government</a:t>
            </a:r>
            <a:br>
              <a:rPr lang="en-US" sz="2400" dirty="0"/>
            </a:br>
            <a:r>
              <a:rPr lang="en-US" sz="2400" dirty="0"/>
              <a:t>C. Anarchy</a:t>
            </a:r>
            <a:br>
              <a:rPr lang="en-US" sz="2400" dirty="0"/>
            </a:br>
            <a:r>
              <a:rPr lang="en-US" sz="2400" dirty="0"/>
              <a:t>D. Aristocracy</a:t>
            </a:r>
          </a:p>
        </p:txBody>
      </p:sp>
      <p:sp>
        <p:nvSpPr>
          <p:cNvPr id="4" name="Rectangle 3"/>
          <p:cNvSpPr/>
          <p:nvPr/>
        </p:nvSpPr>
        <p:spPr>
          <a:xfrm>
            <a:off x="1894002" y="5198989"/>
            <a:ext cx="5867400" cy="646331"/>
          </a:xfrm>
          <a:prstGeom prst="rect">
            <a:avLst/>
          </a:prstGeom>
        </p:spPr>
        <p:txBody>
          <a:bodyPr wrap="square">
            <a:spAutoFit/>
          </a:bodyPr>
          <a:lstStyle/>
          <a:p>
            <a:r>
              <a:rPr lang="en-US" sz="3600" dirty="0" smtClean="0">
                <a:solidFill>
                  <a:srgbClr val="005C2A"/>
                </a:solidFill>
              </a:rPr>
              <a:t>Correct Answer: A</a:t>
            </a:r>
            <a:endParaRPr lang="en-US" sz="3600" dirty="0">
              <a:solidFill>
                <a:srgbClr val="005C2A"/>
              </a:solidFill>
            </a:endParaRPr>
          </a:p>
        </p:txBody>
      </p:sp>
    </p:spTree>
    <p:extLst>
      <p:ext uri="{BB962C8B-B14F-4D97-AF65-F5344CB8AC3E}">
        <p14:creationId xmlns:p14="http://schemas.microsoft.com/office/powerpoint/2010/main" val="22014111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828800" y="1066800"/>
            <a:ext cx="7159140" cy="4114800"/>
          </a:xfrm>
        </p:spPr>
        <p:txBody>
          <a:bodyPr/>
          <a:lstStyle/>
          <a:p>
            <a:r>
              <a:rPr lang="en-US" sz="2400" dirty="0"/>
              <a:t>79. Totalitarian government is one extreme type of government. Which of the following is at the other end of the political spectrum?</a:t>
            </a:r>
            <a:br>
              <a:rPr lang="en-US" sz="2400" dirty="0"/>
            </a:br>
            <a:r>
              <a:rPr lang="en-US" sz="2400" dirty="0"/>
              <a:t>A. Dictatorship</a:t>
            </a:r>
            <a:br>
              <a:rPr lang="en-US" sz="2400" dirty="0"/>
            </a:br>
            <a:r>
              <a:rPr lang="en-US" sz="2400" dirty="0"/>
              <a:t>B. Parliamentary government</a:t>
            </a:r>
            <a:br>
              <a:rPr lang="en-US" sz="2400" dirty="0"/>
            </a:br>
            <a:r>
              <a:rPr lang="en-US" sz="2400" dirty="0"/>
              <a:t>C. Anarchy  </a:t>
            </a:r>
            <a:br>
              <a:rPr lang="en-US" sz="2400" dirty="0"/>
            </a:br>
            <a:r>
              <a:rPr lang="en-US" sz="2400" dirty="0"/>
              <a:t>D. Aristocracy</a:t>
            </a:r>
          </a:p>
        </p:txBody>
      </p:sp>
      <p:sp>
        <p:nvSpPr>
          <p:cNvPr id="4" name="Rectangle 3"/>
          <p:cNvSpPr/>
          <p:nvPr/>
        </p:nvSpPr>
        <p:spPr>
          <a:xfrm>
            <a:off x="1894002" y="5198989"/>
            <a:ext cx="5867400" cy="646331"/>
          </a:xfrm>
          <a:prstGeom prst="rect">
            <a:avLst/>
          </a:prstGeom>
        </p:spPr>
        <p:txBody>
          <a:bodyPr wrap="square">
            <a:spAutoFit/>
          </a:bodyPr>
          <a:lstStyle/>
          <a:p>
            <a:r>
              <a:rPr lang="en-US" sz="3600" dirty="0" smtClean="0">
                <a:solidFill>
                  <a:srgbClr val="005C2A"/>
                </a:solidFill>
              </a:rPr>
              <a:t>Correct Answer: C</a:t>
            </a:r>
            <a:endParaRPr lang="en-US" sz="3600" dirty="0">
              <a:solidFill>
                <a:srgbClr val="005C2A"/>
              </a:solidFill>
            </a:endParaRPr>
          </a:p>
        </p:txBody>
      </p:sp>
    </p:spTree>
    <p:extLst>
      <p:ext uri="{BB962C8B-B14F-4D97-AF65-F5344CB8AC3E}">
        <p14:creationId xmlns:p14="http://schemas.microsoft.com/office/powerpoint/2010/main" val="27378269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828800" y="1143000"/>
            <a:ext cx="7159140" cy="3124200"/>
          </a:xfrm>
        </p:spPr>
        <p:txBody>
          <a:bodyPr/>
          <a:lstStyle/>
          <a:p>
            <a:r>
              <a:rPr lang="en-US" sz="2400" dirty="0"/>
              <a:t>80. What percentage of the world’s marine fishing vessels are deployed in the South China Sea today?</a:t>
            </a:r>
            <a:br>
              <a:rPr lang="en-US" sz="2400" dirty="0"/>
            </a:br>
            <a:r>
              <a:rPr lang="en-US" sz="2400" dirty="0"/>
              <a:t>A. 20%</a:t>
            </a:r>
            <a:br>
              <a:rPr lang="en-US" sz="2400" dirty="0"/>
            </a:br>
            <a:r>
              <a:rPr lang="en-US" sz="2400" dirty="0"/>
              <a:t>B. 55%  </a:t>
            </a:r>
            <a:br>
              <a:rPr lang="en-US" sz="2400" dirty="0"/>
            </a:br>
            <a:r>
              <a:rPr lang="en-US" sz="2400" dirty="0"/>
              <a:t>C. 72%</a:t>
            </a:r>
            <a:br>
              <a:rPr lang="en-US" sz="2400" dirty="0"/>
            </a:br>
            <a:r>
              <a:rPr lang="en-US" sz="2400" dirty="0"/>
              <a:t>D. 36%</a:t>
            </a:r>
          </a:p>
        </p:txBody>
      </p:sp>
      <p:sp>
        <p:nvSpPr>
          <p:cNvPr id="4" name="Rectangle 3"/>
          <p:cNvSpPr/>
          <p:nvPr/>
        </p:nvSpPr>
        <p:spPr>
          <a:xfrm>
            <a:off x="1894002" y="4871216"/>
            <a:ext cx="5867400" cy="646331"/>
          </a:xfrm>
          <a:prstGeom prst="rect">
            <a:avLst/>
          </a:prstGeom>
        </p:spPr>
        <p:txBody>
          <a:bodyPr wrap="square">
            <a:spAutoFit/>
          </a:bodyPr>
          <a:lstStyle/>
          <a:p>
            <a:r>
              <a:rPr lang="en-US" sz="3600" dirty="0" smtClean="0">
                <a:solidFill>
                  <a:srgbClr val="005C2A"/>
                </a:solidFill>
              </a:rPr>
              <a:t>Correct Answer: B</a:t>
            </a:r>
            <a:endParaRPr lang="en-US" sz="3600" dirty="0">
              <a:solidFill>
                <a:srgbClr val="005C2A"/>
              </a:solidFill>
            </a:endParaRPr>
          </a:p>
        </p:txBody>
      </p:sp>
    </p:spTree>
    <p:extLst>
      <p:ext uri="{BB962C8B-B14F-4D97-AF65-F5344CB8AC3E}">
        <p14:creationId xmlns:p14="http://schemas.microsoft.com/office/powerpoint/2010/main" val="4266922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828800" y="1143000"/>
            <a:ext cx="7159140" cy="3124200"/>
          </a:xfrm>
        </p:spPr>
        <p:txBody>
          <a:bodyPr/>
          <a:lstStyle/>
          <a:p>
            <a:r>
              <a:rPr lang="en-US" sz="2400" dirty="0"/>
              <a:t>81. Which of the following best describe the concept of human rights?</a:t>
            </a:r>
            <a:br>
              <a:rPr lang="en-US" sz="2400" dirty="0"/>
            </a:br>
            <a:r>
              <a:rPr lang="en-US" sz="2400" dirty="0"/>
              <a:t>A. Laws about rights contained in the Philippine Constitution </a:t>
            </a:r>
            <a:br>
              <a:rPr lang="en-US" sz="2400" dirty="0"/>
            </a:br>
            <a:r>
              <a:rPr lang="en-US" sz="2400" dirty="0"/>
              <a:t>B. The existence of UN peacekeeping forces around the world </a:t>
            </a:r>
            <a:br>
              <a:rPr lang="en-US" sz="2400" dirty="0"/>
            </a:br>
            <a:r>
              <a:rPr lang="en-US" sz="2400" dirty="0"/>
              <a:t>C. Basic rights and freedoms to which all humans are entitled </a:t>
            </a:r>
            <a:r>
              <a:rPr lang="en-US" sz="2400" dirty="0" smtClean="0"/>
              <a:t> </a:t>
            </a:r>
            <a:r>
              <a:rPr lang="en-US" sz="2400" dirty="0"/>
              <a:t/>
            </a:r>
            <a:br>
              <a:rPr lang="en-US" sz="2400" dirty="0"/>
            </a:br>
            <a:r>
              <a:rPr lang="en-US" sz="2400" dirty="0"/>
              <a:t>D. The rights to freedom of speech and religion</a:t>
            </a:r>
          </a:p>
        </p:txBody>
      </p:sp>
      <p:sp>
        <p:nvSpPr>
          <p:cNvPr id="4" name="Rectangle 3"/>
          <p:cNvSpPr/>
          <p:nvPr/>
        </p:nvSpPr>
        <p:spPr>
          <a:xfrm>
            <a:off x="1894002" y="4871216"/>
            <a:ext cx="5867400" cy="646331"/>
          </a:xfrm>
          <a:prstGeom prst="rect">
            <a:avLst/>
          </a:prstGeom>
        </p:spPr>
        <p:txBody>
          <a:bodyPr wrap="square">
            <a:spAutoFit/>
          </a:bodyPr>
          <a:lstStyle/>
          <a:p>
            <a:r>
              <a:rPr lang="en-US" sz="3600" dirty="0" smtClean="0">
                <a:solidFill>
                  <a:srgbClr val="005C2A"/>
                </a:solidFill>
              </a:rPr>
              <a:t>Correct Answer: C</a:t>
            </a:r>
            <a:endParaRPr lang="en-US" sz="3600" dirty="0">
              <a:solidFill>
                <a:srgbClr val="005C2A"/>
              </a:solidFill>
            </a:endParaRPr>
          </a:p>
        </p:txBody>
      </p:sp>
    </p:spTree>
    <p:extLst>
      <p:ext uri="{BB962C8B-B14F-4D97-AF65-F5344CB8AC3E}">
        <p14:creationId xmlns:p14="http://schemas.microsoft.com/office/powerpoint/2010/main" val="30968776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828800" y="1143000"/>
            <a:ext cx="7159140" cy="3124200"/>
          </a:xfrm>
        </p:spPr>
        <p:txBody>
          <a:bodyPr/>
          <a:lstStyle/>
          <a:p>
            <a:r>
              <a:rPr lang="en-US" sz="2400" dirty="0"/>
              <a:t>82. Which of the following best describes "state sovereignty"?</a:t>
            </a:r>
            <a:br>
              <a:rPr lang="en-US" sz="2400" dirty="0"/>
            </a:br>
            <a:r>
              <a:rPr lang="en-US" sz="2400" dirty="0"/>
              <a:t>A. The right of a country to appoint a King or Queen </a:t>
            </a:r>
            <a:br>
              <a:rPr lang="en-US" sz="2400" dirty="0"/>
            </a:br>
            <a:r>
              <a:rPr lang="en-US" sz="2400" dirty="0"/>
              <a:t>B. The right of a country to make its own laws  </a:t>
            </a:r>
            <a:r>
              <a:rPr lang="en-US" sz="2400" dirty="0" smtClean="0"/>
              <a:t> </a:t>
            </a:r>
            <a:r>
              <a:rPr lang="en-US" sz="2400" dirty="0"/>
              <a:t/>
            </a:r>
            <a:br>
              <a:rPr lang="en-US" sz="2400" dirty="0"/>
            </a:br>
            <a:r>
              <a:rPr lang="en-US" sz="2400" dirty="0"/>
              <a:t>C. Universal suffrage </a:t>
            </a:r>
            <a:br>
              <a:rPr lang="en-US" sz="2400" dirty="0"/>
            </a:br>
            <a:r>
              <a:rPr lang="en-US" sz="2400" dirty="0"/>
              <a:t>D. The right of a country to negotiate and enter into treaties with other countries</a:t>
            </a:r>
          </a:p>
        </p:txBody>
      </p:sp>
      <p:sp>
        <p:nvSpPr>
          <p:cNvPr id="4" name="Rectangle 3"/>
          <p:cNvSpPr/>
          <p:nvPr/>
        </p:nvSpPr>
        <p:spPr>
          <a:xfrm>
            <a:off x="1894002" y="4871216"/>
            <a:ext cx="5867400" cy="646331"/>
          </a:xfrm>
          <a:prstGeom prst="rect">
            <a:avLst/>
          </a:prstGeom>
        </p:spPr>
        <p:txBody>
          <a:bodyPr wrap="square">
            <a:spAutoFit/>
          </a:bodyPr>
          <a:lstStyle/>
          <a:p>
            <a:r>
              <a:rPr lang="en-US" sz="3600" dirty="0" smtClean="0">
                <a:solidFill>
                  <a:srgbClr val="005C2A"/>
                </a:solidFill>
              </a:rPr>
              <a:t>Correct Answer: B</a:t>
            </a:r>
            <a:endParaRPr lang="en-US" sz="3600" dirty="0">
              <a:solidFill>
                <a:srgbClr val="005C2A"/>
              </a:solidFill>
            </a:endParaRPr>
          </a:p>
        </p:txBody>
      </p:sp>
    </p:spTree>
    <p:extLst>
      <p:ext uri="{BB962C8B-B14F-4D97-AF65-F5344CB8AC3E}">
        <p14:creationId xmlns:p14="http://schemas.microsoft.com/office/powerpoint/2010/main" val="32054457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828800" y="1143000"/>
            <a:ext cx="7159140" cy="3124200"/>
          </a:xfrm>
        </p:spPr>
        <p:txBody>
          <a:bodyPr/>
          <a:lstStyle/>
          <a:p>
            <a:r>
              <a:rPr lang="en-US" sz="2400" dirty="0"/>
              <a:t>83. Which of the following best describes the way human rights can be protected</a:t>
            </a:r>
            <a:br>
              <a:rPr lang="en-US" sz="2400" dirty="0"/>
            </a:br>
            <a:r>
              <a:rPr lang="en-US" sz="2400" dirty="0"/>
              <a:t>A. By international legal measures enforcing international </a:t>
            </a:r>
            <a:r>
              <a:rPr lang="en-US" sz="2400" dirty="0" smtClean="0"/>
              <a:t>laws</a:t>
            </a:r>
            <a:r>
              <a:rPr lang="en-US" sz="2400" dirty="0"/>
              <a:t/>
            </a:r>
            <a:br>
              <a:rPr lang="en-US" sz="2400" dirty="0"/>
            </a:br>
            <a:r>
              <a:rPr lang="en-US" sz="2400" dirty="0"/>
              <a:t>B. By domestic legal measures enforcing international laws </a:t>
            </a:r>
            <a:br>
              <a:rPr lang="en-US" sz="2400" dirty="0"/>
            </a:br>
            <a:r>
              <a:rPr lang="en-US" sz="2400" dirty="0"/>
              <a:t>C. By international legal measures enforcing domestic laws </a:t>
            </a:r>
            <a:br>
              <a:rPr lang="en-US" sz="2400" dirty="0"/>
            </a:br>
            <a:r>
              <a:rPr lang="en-US" sz="2400" dirty="0"/>
              <a:t>D. By domestic legal measures enforcing international laws</a:t>
            </a:r>
          </a:p>
        </p:txBody>
      </p:sp>
      <p:sp>
        <p:nvSpPr>
          <p:cNvPr id="4" name="Rectangle 3"/>
          <p:cNvSpPr/>
          <p:nvPr/>
        </p:nvSpPr>
        <p:spPr>
          <a:xfrm>
            <a:off x="1894002" y="4871216"/>
            <a:ext cx="5867400" cy="646331"/>
          </a:xfrm>
          <a:prstGeom prst="rect">
            <a:avLst/>
          </a:prstGeom>
        </p:spPr>
        <p:txBody>
          <a:bodyPr wrap="square">
            <a:spAutoFit/>
          </a:bodyPr>
          <a:lstStyle/>
          <a:p>
            <a:r>
              <a:rPr lang="en-US" sz="3600" dirty="0" smtClean="0">
                <a:solidFill>
                  <a:srgbClr val="005C2A"/>
                </a:solidFill>
              </a:rPr>
              <a:t>Correct Answer: A</a:t>
            </a:r>
            <a:endParaRPr lang="en-US" sz="3600" dirty="0">
              <a:solidFill>
                <a:srgbClr val="005C2A"/>
              </a:solidFill>
            </a:endParaRPr>
          </a:p>
        </p:txBody>
      </p:sp>
    </p:spTree>
    <p:extLst>
      <p:ext uri="{BB962C8B-B14F-4D97-AF65-F5344CB8AC3E}">
        <p14:creationId xmlns:p14="http://schemas.microsoft.com/office/powerpoint/2010/main" val="24488645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RIGHT TO PRIVACY</a:t>
            </a:r>
            <a:endParaRPr lang="en-US" dirty="0"/>
          </a:p>
        </p:txBody>
      </p:sp>
      <p:sp>
        <p:nvSpPr>
          <p:cNvPr id="3" name="Content Placeholder 2"/>
          <p:cNvSpPr>
            <a:spLocks noGrp="1"/>
          </p:cNvSpPr>
          <p:nvPr>
            <p:ph idx="1"/>
          </p:nvPr>
        </p:nvSpPr>
        <p:spPr/>
        <p:txBody>
          <a:bodyPr/>
          <a:lstStyle/>
          <a:p>
            <a:r>
              <a:rPr lang="en-US" dirty="0"/>
              <a:t>This protection of our right to privacy covers letters, message, telephone calls, telegrams, and the like. However, there are two exceptions when intrusion or interference in correspondence or communication is allowed. These are:</a:t>
            </a:r>
          </a:p>
          <a:p>
            <a:r>
              <a:rPr lang="en-US" dirty="0"/>
              <a:t>1.	upon lawful order of the </a:t>
            </a:r>
            <a:r>
              <a:rPr lang="en-US" dirty="0" err="1"/>
              <a:t>court,as</a:t>
            </a:r>
            <a:r>
              <a:rPr lang="en-US" dirty="0"/>
              <a:t> when the latter orders that the communication or letter be testified to as being material to a pending case; and</a:t>
            </a:r>
          </a:p>
          <a:p>
            <a:r>
              <a:rPr lang="en-US" dirty="0"/>
              <a:t>2.	when public safety or order requires otherwise as prescribed by law.</a:t>
            </a:r>
          </a:p>
          <a:p>
            <a:endParaRPr lang="en-US" dirty="0"/>
          </a:p>
        </p:txBody>
      </p:sp>
      <p:sp>
        <p:nvSpPr>
          <p:cNvPr id="4" name="Footer Placeholder 3"/>
          <p:cNvSpPr>
            <a:spLocks noGrp="1"/>
          </p:cNvSpPr>
          <p:nvPr>
            <p:ph type="ftr" sz="quarter" idx="10"/>
          </p:nvPr>
        </p:nvSpPr>
        <p:spPr/>
        <p:txBody>
          <a:bodyPr/>
          <a:lstStyle/>
          <a:p>
            <a:r>
              <a:rPr lang="en-US" smtClean="0"/>
              <a:t>www.themegallery.com</a:t>
            </a:r>
            <a:endParaRPr lang="en-US"/>
          </a:p>
        </p:txBody>
      </p:sp>
    </p:spTree>
    <p:extLst>
      <p:ext uri="{BB962C8B-B14F-4D97-AF65-F5344CB8AC3E}">
        <p14:creationId xmlns:p14="http://schemas.microsoft.com/office/powerpoint/2010/main" val="2357857593"/>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828800" y="609600"/>
            <a:ext cx="7159140" cy="4876800"/>
          </a:xfrm>
        </p:spPr>
        <p:txBody>
          <a:bodyPr/>
          <a:lstStyle/>
          <a:p>
            <a:r>
              <a:rPr lang="en-US" sz="2000" dirty="0"/>
              <a:t>84. Which of the following best describes the meaning of the directive verb "evaluate" when used in the following exam question : "Evaluate the effectiveness of international legal measures in protecting human rights....."?</a:t>
            </a:r>
            <a:br>
              <a:rPr lang="en-US" sz="2000" dirty="0"/>
            </a:br>
            <a:r>
              <a:rPr lang="en-US" sz="2000" dirty="0"/>
              <a:t>A. Describe human rights and the various ways human rights have been protected over time, including the role of the UN </a:t>
            </a:r>
            <a:br>
              <a:rPr lang="en-US" sz="2000" dirty="0"/>
            </a:br>
            <a:r>
              <a:rPr lang="en-US" sz="2000" dirty="0"/>
              <a:t>B. Establish several criteria to assess effectiveness, apply those criteria to how international legal measures have protected human rights, and make a judgment supported by that </a:t>
            </a:r>
            <a:r>
              <a:rPr lang="en-US" sz="2000" dirty="0" smtClean="0"/>
              <a:t>assessment</a:t>
            </a:r>
            <a:r>
              <a:rPr lang="en-US" sz="2000" dirty="0"/>
              <a:t/>
            </a:r>
            <a:br>
              <a:rPr lang="en-US" sz="2000" dirty="0"/>
            </a:br>
            <a:r>
              <a:rPr lang="en-US" sz="2000" dirty="0"/>
              <a:t>C. Provide an opinion on the effectiveness of human rights in society, providing at least three case studies </a:t>
            </a:r>
            <a:br>
              <a:rPr lang="en-US" sz="2000" dirty="0"/>
            </a:br>
            <a:r>
              <a:rPr lang="en-US" sz="2000" dirty="0"/>
              <a:t>D. Outline in detail the background to a human rights issue and whether it has been successfully resolved using legal measures.</a:t>
            </a:r>
          </a:p>
        </p:txBody>
      </p:sp>
      <p:sp>
        <p:nvSpPr>
          <p:cNvPr id="4" name="Rectangle 3"/>
          <p:cNvSpPr/>
          <p:nvPr/>
        </p:nvSpPr>
        <p:spPr>
          <a:xfrm>
            <a:off x="1873577" y="5867400"/>
            <a:ext cx="5867400" cy="646331"/>
          </a:xfrm>
          <a:prstGeom prst="rect">
            <a:avLst/>
          </a:prstGeom>
        </p:spPr>
        <p:txBody>
          <a:bodyPr wrap="square">
            <a:spAutoFit/>
          </a:bodyPr>
          <a:lstStyle/>
          <a:p>
            <a:r>
              <a:rPr lang="en-US" sz="3600" dirty="0" smtClean="0">
                <a:solidFill>
                  <a:srgbClr val="005C2A"/>
                </a:solidFill>
              </a:rPr>
              <a:t>Correct Answer: B</a:t>
            </a:r>
            <a:endParaRPr lang="en-US" sz="3600" dirty="0">
              <a:solidFill>
                <a:srgbClr val="005C2A"/>
              </a:solidFill>
            </a:endParaRPr>
          </a:p>
        </p:txBody>
      </p:sp>
    </p:spTree>
    <p:extLst>
      <p:ext uri="{BB962C8B-B14F-4D97-AF65-F5344CB8AC3E}">
        <p14:creationId xmlns:p14="http://schemas.microsoft.com/office/powerpoint/2010/main" val="34411274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828800" y="457200"/>
            <a:ext cx="7159140" cy="5029200"/>
          </a:xfrm>
        </p:spPr>
        <p:txBody>
          <a:bodyPr/>
          <a:lstStyle/>
          <a:p>
            <a:r>
              <a:rPr lang="en-US" sz="2000" dirty="0"/>
              <a:t>85. Which of the following best describes a Bill of Rights?</a:t>
            </a:r>
            <a:br>
              <a:rPr lang="en-US" sz="2000" dirty="0"/>
            </a:br>
            <a:r>
              <a:rPr lang="en-US" sz="2000" dirty="0"/>
              <a:t>A. A document outlining the responsibilities of citizens in a community </a:t>
            </a:r>
            <a:br>
              <a:rPr lang="en-US" sz="2000" dirty="0"/>
            </a:br>
            <a:r>
              <a:rPr lang="en-US" sz="2000" dirty="0"/>
              <a:t>B. A document proposing that Australia reduce immigration </a:t>
            </a:r>
            <a:br>
              <a:rPr lang="en-US" sz="2000" dirty="0"/>
            </a:br>
            <a:r>
              <a:rPr lang="en-US" sz="2000" dirty="0"/>
              <a:t>C. A bill from the UN for Australia's contribution to UN peacekeeping forces addressing human rights breaches around the world </a:t>
            </a:r>
            <a:br>
              <a:rPr lang="en-US" sz="2000" dirty="0"/>
            </a:br>
            <a:r>
              <a:rPr lang="en-US" sz="2000" dirty="0"/>
              <a:t>D. A legal document enshrining human rights in a country  </a:t>
            </a:r>
          </a:p>
        </p:txBody>
      </p:sp>
      <p:sp>
        <p:nvSpPr>
          <p:cNvPr id="4" name="Rectangle 3"/>
          <p:cNvSpPr/>
          <p:nvPr/>
        </p:nvSpPr>
        <p:spPr>
          <a:xfrm>
            <a:off x="1908142" y="5221069"/>
            <a:ext cx="5867400" cy="646331"/>
          </a:xfrm>
          <a:prstGeom prst="rect">
            <a:avLst/>
          </a:prstGeom>
        </p:spPr>
        <p:txBody>
          <a:bodyPr wrap="square">
            <a:spAutoFit/>
          </a:bodyPr>
          <a:lstStyle/>
          <a:p>
            <a:r>
              <a:rPr lang="en-US" sz="3600" dirty="0" smtClean="0">
                <a:solidFill>
                  <a:srgbClr val="005C2A"/>
                </a:solidFill>
              </a:rPr>
              <a:t>Correct Answer: D</a:t>
            </a:r>
            <a:endParaRPr lang="en-US" sz="3600" dirty="0">
              <a:solidFill>
                <a:srgbClr val="005C2A"/>
              </a:solidFill>
            </a:endParaRPr>
          </a:p>
        </p:txBody>
      </p:sp>
    </p:spTree>
    <p:extLst>
      <p:ext uri="{BB962C8B-B14F-4D97-AF65-F5344CB8AC3E}">
        <p14:creationId xmlns:p14="http://schemas.microsoft.com/office/powerpoint/2010/main" val="32973869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828800" y="457200"/>
            <a:ext cx="7159140" cy="5029200"/>
          </a:xfrm>
        </p:spPr>
        <p:txBody>
          <a:bodyPr/>
          <a:lstStyle/>
          <a:p>
            <a:r>
              <a:rPr lang="en-US" sz="2000" dirty="0"/>
              <a:t>86. Which of the following best describes the occurrence of breaches of human rights conventions?</a:t>
            </a:r>
            <a:br>
              <a:rPr lang="en-US" sz="2000" dirty="0"/>
            </a:br>
            <a:r>
              <a:rPr lang="en-US" sz="2000" dirty="0"/>
              <a:t>A. Parties to treaties are prevented from breaching human rights conventions by UN peace keeping forces </a:t>
            </a:r>
            <a:br>
              <a:rPr lang="en-US" sz="2000" dirty="0"/>
            </a:br>
            <a:r>
              <a:rPr lang="en-US" sz="2000" dirty="0"/>
              <a:t>B. Countries are sovereign states, which means that they can make laws inconsistent with treaties they have signed - even in breach of human rights treaties </a:t>
            </a:r>
            <a:r>
              <a:rPr lang="en-US" sz="2000" dirty="0" smtClean="0"/>
              <a:t> </a:t>
            </a:r>
            <a:r>
              <a:rPr lang="en-US" sz="2000" dirty="0"/>
              <a:t/>
            </a:r>
            <a:br>
              <a:rPr lang="en-US" sz="2000" dirty="0"/>
            </a:br>
            <a:r>
              <a:rPr lang="en-US" sz="2000" dirty="0"/>
              <a:t>C. Parties can only sign human rights conventions if there are no current breaches of human rights in their country. </a:t>
            </a:r>
            <a:br>
              <a:rPr lang="en-US" sz="2000" dirty="0"/>
            </a:br>
            <a:r>
              <a:rPr lang="en-US" sz="2000" dirty="0"/>
              <a:t>D. Countries breaching human right conventions have their names removed from the treaty, however the process is slow</a:t>
            </a:r>
            <a:br>
              <a:rPr lang="en-US" sz="2000" dirty="0"/>
            </a:br>
            <a:r>
              <a:rPr lang="en-US" sz="2000" dirty="0"/>
              <a:t>  </a:t>
            </a:r>
          </a:p>
        </p:txBody>
      </p:sp>
      <p:sp>
        <p:nvSpPr>
          <p:cNvPr id="4" name="Rectangle 3"/>
          <p:cNvSpPr/>
          <p:nvPr/>
        </p:nvSpPr>
        <p:spPr>
          <a:xfrm>
            <a:off x="1908142" y="5221069"/>
            <a:ext cx="5867400" cy="646331"/>
          </a:xfrm>
          <a:prstGeom prst="rect">
            <a:avLst/>
          </a:prstGeom>
        </p:spPr>
        <p:txBody>
          <a:bodyPr wrap="square">
            <a:spAutoFit/>
          </a:bodyPr>
          <a:lstStyle/>
          <a:p>
            <a:r>
              <a:rPr lang="en-US" sz="3600" dirty="0" smtClean="0">
                <a:solidFill>
                  <a:srgbClr val="005C2A"/>
                </a:solidFill>
              </a:rPr>
              <a:t>Correct Answer: B</a:t>
            </a:r>
            <a:endParaRPr lang="en-US" sz="3600" dirty="0">
              <a:solidFill>
                <a:srgbClr val="005C2A"/>
              </a:solidFill>
            </a:endParaRPr>
          </a:p>
        </p:txBody>
      </p:sp>
    </p:spTree>
    <p:extLst>
      <p:ext uri="{BB962C8B-B14F-4D97-AF65-F5344CB8AC3E}">
        <p14:creationId xmlns:p14="http://schemas.microsoft.com/office/powerpoint/2010/main" val="12036658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828800" y="457200"/>
            <a:ext cx="7159140" cy="5029200"/>
          </a:xfrm>
        </p:spPr>
        <p:txBody>
          <a:bodyPr/>
          <a:lstStyle/>
          <a:p>
            <a:r>
              <a:rPr lang="en-US" sz="2000" dirty="0"/>
              <a:t>87. Which of the following best describes the current status of international law?</a:t>
            </a:r>
            <a:br>
              <a:rPr lang="en-US" sz="2000" dirty="0"/>
            </a:br>
            <a:r>
              <a:rPr lang="en-US" sz="2000" dirty="0"/>
              <a:t>A. Increasing globalization has led to the UN making human rights laws which are enforceable in all member states </a:t>
            </a:r>
            <a:br>
              <a:rPr lang="en-US" sz="2000" dirty="0"/>
            </a:br>
            <a:r>
              <a:rPr lang="en-US" sz="2000" dirty="0"/>
              <a:t>B. International law can only be legally enforced by international legal measures, and not domestic legal measures  </a:t>
            </a:r>
            <a:r>
              <a:rPr lang="en-US" sz="2000" dirty="0" smtClean="0"/>
              <a:t> </a:t>
            </a:r>
            <a:r>
              <a:rPr lang="en-US" sz="2000" dirty="0"/>
              <a:t/>
            </a:r>
            <a:br>
              <a:rPr lang="en-US" sz="2000" dirty="0"/>
            </a:br>
            <a:r>
              <a:rPr lang="en-US" sz="2000" dirty="0"/>
              <a:t>C. No legal measures arise in relation to international law: treaties are statements of intention and the UN has no legal measures available to allege breach </a:t>
            </a:r>
            <a:br>
              <a:rPr lang="en-US" sz="2000" dirty="0"/>
            </a:br>
            <a:r>
              <a:rPr lang="en-US" sz="2000" dirty="0"/>
              <a:t>D. Once tabled in the </a:t>
            </a:r>
            <a:r>
              <a:rPr lang="en-US" sz="2000" dirty="0" smtClean="0"/>
              <a:t>Congress, </a:t>
            </a:r>
            <a:r>
              <a:rPr lang="en-US" sz="2000" dirty="0"/>
              <a:t>International Laws become incorporated into </a:t>
            </a:r>
            <a:r>
              <a:rPr lang="en-US" sz="2000" dirty="0" smtClean="0"/>
              <a:t>Philippine </a:t>
            </a:r>
            <a:r>
              <a:rPr lang="en-US" sz="2000" dirty="0"/>
              <a:t>domestic law</a:t>
            </a:r>
            <a:br>
              <a:rPr lang="en-US" sz="2000" dirty="0"/>
            </a:br>
            <a:r>
              <a:rPr lang="en-US" sz="2000" dirty="0"/>
              <a:t>  </a:t>
            </a:r>
          </a:p>
        </p:txBody>
      </p:sp>
      <p:sp>
        <p:nvSpPr>
          <p:cNvPr id="4" name="Rectangle 3"/>
          <p:cNvSpPr/>
          <p:nvPr/>
        </p:nvSpPr>
        <p:spPr>
          <a:xfrm>
            <a:off x="1925424" y="5567015"/>
            <a:ext cx="5867400" cy="646331"/>
          </a:xfrm>
          <a:prstGeom prst="rect">
            <a:avLst/>
          </a:prstGeom>
        </p:spPr>
        <p:txBody>
          <a:bodyPr wrap="square">
            <a:spAutoFit/>
          </a:bodyPr>
          <a:lstStyle/>
          <a:p>
            <a:r>
              <a:rPr lang="en-US" sz="3600" dirty="0" smtClean="0">
                <a:solidFill>
                  <a:srgbClr val="005C2A"/>
                </a:solidFill>
              </a:rPr>
              <a:t>Correct Answer: B</a:t>
            </a:r>
            <a:endParaRPr lang="en-US" sz="3600" dirty="0">
              <a:solidFill>
                <a:srgbClr val="005C2A"/>
              </a:solidFill>
            </a:endParaRPr>
          </a:p>
        </p:txBody>
      </p:sp>
    </p:spTree>
    <p:extLst>
      <p:ext uri="{BB962C8B-B14F-4D97-AF65-F5344CB8AC3E}">
        <p14:creationId xmlns:p14="http://schemas.microsoft.com/office/powerpoint/2010/main" val="25497180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828800" y="457200"/>
            <a:ext cx="7159140" cy="5029200"/>
          </a:xfrm>
        </p:spPr>
        <p:txBody>
          <a:bodyPr/>
          <a:lstStyle/>
          <a:p>
            <a:r>
              <a:rPr lang="en-US" sz="2000" dirty="0"/>
              <a:t>88. Which of the following criteria would provide the best evaluation of the effectiveness of the way in which human rights are protected?</a:t>
            </a:r>
            <a:br>
              <a:rPr lang="en-US" sz="2000" dirty="0"/>
            </a:br>
            <a:r>
              <a:rPr lang="en-US" sz="2000" dirty="0"/>
              <a:t>A. The number of human rights treaties, the number of court cases alleging breaches, B. Relevance, consistency, adequacy of procedures, cost-effectiveness, impact (both intended and unintended), sustainability, </a:t>
            </a:r>
            <a:r>
              <a:rPr lang="en-US" sz="2000" dirty="0" err="1"/>
              <a:t>replicability</a:t>
            </a:r>
            <a:r>
              <a:rPr lang="en-US" sz="2000" dirty="0"/>
              <a:t>, </a:t>
            </a:r>
            <a:r>
              <a:rPr lang="en-US" sz="2000" dirty="0" smtClean="0"/>
              <a:t>visibility</a:t>
            </a:r>
            <a:r>
              <a:rPr lang="en-US" sz="2000" dirty="0"/>
              <a:t/>
            </a:r>
            <a:br>
              <a:rPr lang="en-US" sz="2000" dirty="0"/>
            </a:br>
            <a:r>
              <a:rPr lang="en-US" sz="2000" dirty="0"/>
              <a:t>C. Cost-effectiveness, impact, equity, fairness </a:t>
            </a:r>
            <a:br>
              <a:rPr lang="en-US" sz="2000" dirty="0"/>
            </a:br>
            <a:r>
              <a:rPr lang="en-US" sz="2000" dirty="0"/>
              <a:t>D. Number of human rights breaches, number of times a country is prosecuted by the International Court of Justice, number of media articles mentioning human rights in a </a:t>
            </a:r>
            <a:r>
              <a:rPr lang="en-US" sz="2000" dirty="0" err="1"/>
              <a:t>google</a:t>
            </a:r>
            <a:r>
              <a:rPr lang="en-US" sz="2000" dirty="0"/>
              <a:t> search</a:t>
            </a:r>
            <a:br>
              <a:rPr lang="en-US" sz="2000" dirty="0"/>
            </a:br>
            <a:r>
              <a:rPr lang="en-US" sz="2000" dirty="0"/>
              <a:t/>
            </a:r>
            <a:br>
              <a:rPr lang="en-US" sz="2000" dirty="0"/>
            </a:br>
            <a:r>
              <a:rPr lang="en-US" sz="2000" dirty="0"/>
              <a:t>  </a:t>
            </a:r>
          </a:p>
        </p:txBody>
      </p:sp>
      <p:sp>
        <p:nvSpPr>
          <p:cNvPr id="4" name="Rectangle 3"/>
          <p:cNvSpPr/>
          <p:nvPr/>
        </p:nvSpPr>
        <p:spPr>
          <a:xfrm>
            <a:off x="1925424" y="5567015"/>
            <a:ext cx="5867400" cy="646331"/>
          </a:xfrm>
          <a:prstGeom prst="rect">
            <a:avLst/>
          </a:prstGeom>
        </p:spPr>
        <p:txBody>
          <a:bodyPr wrap="square">
            <a:spAutoFit/>
          </a:bodyPr>
          <a:lstStyle/>
          <a:p>
            <a:r>
              <a:rPr lang="en-US" sz="3600" dirty="0" smtClean="0">
                <a:solidFill>
                  <a:srgbClr val="005C2A"/>
                </a:solidFill>
              </a:rPr>
              <a:t>Correct Answer: A</a:t>
            </a:r>
            <a:endParaRPr lang="en-US" sz="3600" dirty="0">
              <a:solidFill>
                <a:srgbClr val="005C2A"/>
              </a:solidFill>
            </a:endParaRPr>
          </a:p>
        </p:txBody>
      </p:sp>
    </p:spTree>
    <p:extLst>
      <p:ext uri="{BB962C8B-B14F-4D97-AF65-F5344CB8AC3E}">
        <p14:creationId xmlns:p14="http://schemas.microsoft.com/office/powerpoint/2010/main" val="33403156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828800" y="457200"/>
            <a:ext cx="7159140" cy="5029200"/>
          </a:xfrm>
        </p:spPr>
        <p:txBody>
          <a:bodyPr/>
          <a:lstStyle/>
          <a:p>
            <a:r>
              <a:rPr lang="en-US" sz="2000" dirty="0"/>
              <a:t>89. Which facility is often upheld as the Commonwealth's greatest contribution to world affairs?</a:t>
            </a:r>
            <a:br>
              <a:rPr lang="en-US" sz="2000" dirty="0"/>
            </a:br>
            <a:r>
              <a:rPr lang="en-US" sz="2000" dirty="0" smtClean="0"/>
              <a:t/>
            </a:r>
            <a:br>
              <a:rPr lang="en-US" sz="2000" dirty="0" smtClean="0"/>
            </a:br>
            <a:r>
              <a:rPr lang="en-US" sz="2000" dirty="0" smtClean="0"/>
              <a:t>A</a:t>
            </a:r>
            <a:r>
              <a:rPr lang="en-US" sz="2000" dirty="0"/>
              <a:t>. The ability to maintain friendly relations while "agreeing to disagree" is crucial for securing international peace  </a:t>
            </a:r>
            <a:br>
              <a:rPr lang="en-US" sz="2000" dirty="0"/>
            </a:br>
            <a:r>
              <a:rPr lang="en-US" sz="2000" dirty="0"/>
              <a:t>B. Economic co-operation</a:t>
            </a:r>
            <a:br>
              <a:rPr lang="en-US" sz="2000" dirty="0"/>
            </a:br>
            <a:r>
              <a:rPr lang="en-US" sz="2000" dirty="0"/>
              <a:t>C. Achieving of consensus on political issues</a:t>
            </a:r>
            <a:br>
              <a:rPr lang="en-US" sz="2000" dirty="0"/>
            </a:br>
            <a:r>
              <a:rPr lang="en-US" sz="2000" dirty="0"/>
              <a:t/>
            </a:r>
            <a:br>
              <a:rPr lang="en-US" sz="2000" dirty="0"/>
            </a:br>
            <a:r>
              <a:rPr lang="en-US" sz="2000" dirty="0"/>
              <a:t/>
            </a:r>
            <a:br>
              <a:rPr lang="en-US" sz="2000" dirty="0"/>
            </a:br>
            <a:r>
              <a:rPr lang="en-US" sz="2000" dirty="0"/>
              <a:t>  </a:t>
            </a:r>
          </a:p>
        </p:txBody>
      </p:sp>
      <p:sp>
        <p:nvSpPr>
          <p:cNvPr id="4" name="Rectangle 3"/>
          <p:cNvSpPr/>
          <p:nvPr/>
        </p:nvSpPr>
        <p:spPr>
          <a:xfrm>
            <a:off x="1925424" y="5567015"/>
            <a:ext cx="5867400" cy="646331"/>
          </a:xfrm>
          <a:prstGeom prst="rect">
            <a:avLst/>
          </a:prstGeom>
        </p:spPr>
        <p:txBody>
          <a:bodyPr wrap="square">
            <a:spAutoFit/>
          </a:bodyPr>
          <a:lstStyle/>
          <a:p>
            <a:r>
              <a:rPr lang="en-US" sz="3600" dirty="0" smtClean="0">
                <a:solidFill>
                  <a:srgbClr val="005C2A"/>
                </a:solidFill>
              </a:rPr>
              <a:t>Correct Answer: A</a:t>
            </a:r>
            <a:endParaRPr lang="en-US" sz="3600" dirty="0">
              <a:solidFill>
                <a:srgbClr val="005C2A"/>
              </a:solidFill>
            </a:endParaRPr>
          </a:p>
        </p:txBody>
      </p:sp>
    </p:spTree>
    <p:extLst>
      <p:ext uri="{BB962C8B-B14F-4D97-AF65-F5344CB8AC3E}">
        <p14:creationId xmlns:p14="http://schemas.microsoft.com/office/powerpoint/2010/main" val="2327540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828800" y="457200"/>
            <a:ext cx="7159140" cy="5029200"/>
          </a:xfrm>
        </p:spPr>
        <p:txBody>
          <a:bodyPr/>
          <a:lstStyle/>
          <a:p>
            <a:r>
              <a:rPr lang="en-US" sz="2000" dirty="0"/>
              <a:t>90. Why are human rights necessary? Select all that apply</a:t>
            </a:r>
            <a:r>
              <a:rPr lang="en-US" sz="2000" dirty="0" smtClean="0"/>
              <a:t>.</a:t>
            </a:r>
            <a:br>
              <a:rPr lang="en-US" sz="2000" dirty="0" smtClean="0"/>
            </a:br>
            <a:r>
              <a:rPr lang="en-US" sz="2000" dirty="0"/>
              <a:t/>
            </a:r>
            <a:br>
              <a:rPr lang="en-US" sz="2000" dirty="0"/>
            </a:br>
            <a:r>
              <a:rPr lang="en-US" sz="2000" dirty="0"/>
              <a:t>A. because they give us a moral vision of human nature and human dignity </a:t>
            </a:r>
            <a:br>
              <a:rPr lang="en-US" sz="2000" dirty="0"/>
            </a:br>
            <a:r>
              <a:rPr lang="en-US" sz="2000" dirty="0"/>
              <a:t>B. because they give us a political vision or an agenda for change </a:t>
            </a:r>
            <a:br>
              <a:rPr lang="en-US" sz="2000" dirty="0"/>
            </a:br>
            <a:r>
              <a:rPr lang="en-US" sz="2000" dirty="0"/>
              <a:t>C. because we need human rights for protection when our legal rights are violated by the state, and to encourage justice and fairness within our societies </a:t>
            </a:r>
            <a:br>
              <a:rPr lang="en-US" sz="2000" dirty="0"/>
            </a:br>
            <a:r>
              <a:rPr lang="en-US" sz="2000" dirty="0"/>
              <a:t>D. all of the above  </a:t>
            </a:r>
            <a:br>
              <a:rPr lang="en-US" sz="2000" dirty="0"/>
            </a:br>
            <a:r>
              <a:rPr lang="en-US" sz="2000" dirty="0"/>
              <a:t/>
            </a:r>
            <a:br>
              <a:rPr lang="en-US" sz="2000" dirty="0"/>
            </a:br>
            <a:r>
              <a:rPr lang="en-US" sz="2000" dirty="0"/>
              <a:t/>
            </a:r>
            <a:br>
              <a:rPr lang="en-US" sz="2000" dirty="0"/>
            </a:br>
            <a:r>
              <a:rPr lang="en-US" sz="2000" dirty="0"/>
              <a:t/>
            </a:r>
            <a:br>
              <a:rPr lang="en-US" sz="2000" dirty="0"/>
            </a:br>
            <a:r>
              <a:rPr lang="en-US" sz="2000" dirty="0"/>
              <a:t>  </a:t>
            </a:r>
          </a:p>
        </p:txBody>
      </p:sp>
      <p:sp>
        <p:nvSpPr>
          <p:cNvPr id="4" name="Rectangle 3"/>
          <p:cNvSpPr/>
          <p:nvPr/>
        </p:nvSpPr>
        <p:spPr>
          <a:xfrm>
            <a:off x="1925424" y="5567015"/>
            <a:ext cx="5867400" cy="646331"/>
          </a:xfrm>
          <a:prstGeom prst="rect">
            <a:avLst/>
          </a:prstGeom>
        </p:spPr>
        <p:txBody>
          <a:bodyPr wrap="square">
            <a:spAutoFit/>
          </a:bodyPr>
          <a:lstStyle/>
          <a:p>
            <a:r>
              <a:rPr lang="en-US" sz="3600" dirty="0" smtClean="0">
                <a:solidFill>
                  <a:srgbClr val="005C2A"/>
                </a:solidFill>
              </a:rPr>
              <a:t>Correct Answer: </a:t>
            </a:r>
            <a:r>
              <a:rPr lang="en-US" sz="3600" dirty="0">
                <a:solidFill>
                  <a:srgbClr val="005C2A"/>
                </a:solidFill>
              </a:rPr>
              <a:t>D</a:t>
            </a:r>
          </a:p>
        </p:txBody>
      </p:sp>
    </p:spTree>
    <p:extLst>
      <p:ext uri="{BB962C8B-B14F-4D97-AF65-F5344CB8AC3E}">
        <p14:creationId xmlns:p14="http://schemas.microsoft.com/office/powerpoint/2010/main" val="12482996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898715" y="1143000"/>
            <a:ext cx="7159140" cy="3200400"/>
          </a:xfrm>
        </p:spPr>
        <p:txBody>
          <a:bodyPr/>
          <a:lstStyle/>
          <a:p>
            <a:r>
              <a:rPr lang="en-US" sz="2400" dirty="0"/>
              <a:t>91. Empowerment is about: (select all that apply)</a:t>
            </a:r>
            <a:br>
              <a:rPr lang="en-US" sz="2400" dirty="0"/>
            </a:br>
            <a:r>
              <a:rPr lang="en-US" sz="2400" dirty="0"/>
              <a:t>A. helping to increase the skills and capacity of individuals</a:t>
            </a:r>
            <a:br>
              <a:rPr lang="en-US" sz="2400" dirty="0"/>
            </a:br>
            <a:r>
              <a:rPr lang="en-US" sz="2400" dirty="0"/>
              <a:t>B. helping people to become more self-confident</a:t>
            </a:r>
            <a:br>
              <a:rPr lang="en-US" sz="2400" dirty="0"/>
            </a:br>
            <a:r>
              <a:rPr lang="en-US" sz="2400" dirty="0"/>
              <a:t>C. helping groups to work together</a:t>
            </a:r>
            <a:br>
              <a:rPr lang="en-US" sz="2400" dirty="0"/>
            </a:br>
            <a:r>
              <a:rPr lang="en-US" sz="2400" dirty="0"/>
              <a:t>D. helping to create a more equitable division of resources and decision-making</a:t>
            </a:r>
            <a:br>
              <a:rPr lang="en-US" sz="2400" dirty="0"/>
            </a:br>
            <a:r>
              <a:rPr lang="en-US" sz="2400" dirty="0"/>
              <a:t>E. all of the above  </a:t>
            </a:r>
          </a:p>
        </p:txBody>
      </p:sp>
      <p:sp>
        <p:nvSpPr>
          <p:cNvPr id="4" name="Rectangle 3"/>
          <p:cNvSpPr/>
          <p:nvPr/>
        </p:nvSpPr>
        <p:spPr>
          <a:xfrm>
            <a:off x="1940350" y="5123765"/>
            <a:ext cx="5867400" cy="646331"/>
          </a:xfrm>
          <a:prstGeom prst="rect">
            <a:avLst/>
          </a:prstGeom>
        </p:spPr>
        <p:txBody>
          <a:bodyPr wrap="square">
            <a:spAutoFit/>
          </a:bodyPr>
          <a:lstStyle/>
          <a:p>
            <a:r>
              <a:rPr lang="en-US" sz="3600" dirty="0" smtClean="0">
                <a:solidFill>
                  <a:srgbClr val="005C2A"/>
                </a:solidFill>
              </a:rPr>
              <a:t>Correct Answer: E</a:t>
            </a:r>
            <a:endParaRPr lang="en-US" sz="3600" dirty="0">
              <a:solidFill>
                <a:srgbClr val="005C2A"/>
              </a:solidFill>
            </a:endParaRPr>
          </a:p>
        </p:txBody>
      </p:sp>
    </p:spTree>
    <p:extLst>
      <p:ext uri="{BB962C8B-B14F-4D97-AF65-F5344CB8AC3E}">
        <p14:creationId xmlns:p14="http://schemas.microsoft.com/office/powerpoint/2010/main" val="3842805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898715" y="1143000"/>
            <a:ext cx="7159140" cy="3200400"/>
          </a:xfrm>
        </p:spPr>
        <p:txBody>
          <a:bodyPr/>
          <a:lstStyle/>
          <a:p>
            <a:r>
              <a:rPr lang="en-US" sz="2400" dirty="0"/>
              <a:t>92. Which styles of democratic decision-making requires the greatest participation, and the one that most promotes empowerment.</a:t>
            </a:r>
            <a:br>
              <a:rPr lang="en-US" sz="2400" dirty="0"/>
            </a:br>
            <a:r>
              <a:rPr lang="en-US" sz="2400" dirty="0"/>
              <a:t>A. majority vote</a:t>
            </a:r>
            <a:br>
              <a:rPr lang="en-US" sz="2400" dirty="0"/>
            </a:br>
            <a:r>
              <a:rPr lang="en-US" sz="2400" dirty="0"/>
              <a:t>B. </a:t>
            </a:r>
            <a:r>
              <a:rPr lang="en-US" sz="2400" dirty="0" smtClean="0"/>
              <a:t>consensus</a:t>
            </a:r>
            <a:r>
              <a:rPr lang="en-US" sz="2400" dirty="0"/>
              <a:t/>
            </a:r>
            <a:br>
              <a:rPr lang="en-US" sz="2400" dirty="0"/>
            </a:br>
            <a:r>
              <a:rPr lang="en-US" sz="2400" dirty="0"/>
              <a:t>C. proportional outcomes</a:t>
            </a:r>
          </a:p>
        </p:txBody>
      </p:sp>
      <p:sp>
        <p:nvSpPr>
          <p:cNvPr id="4" name="Rectangle 3"/>
          <p:cNvSpPr/>
          <p:nvPr/>
        </p:nvSpPr>
        <p:spPr>
          <a:xfrm>
            <a:off x="1940350" y="5123765"/>
            <a:ext cx="5867400" cy="646331"/>
          </a:xfrm>
          <a:prstGeom prst="rect">
            <a:avLst/>
          </a:prstGeom>
        </p:spPr>
        <p:txBody>
          <a:bodyPr wrap="square">
            <a:spAutoFit/>
          </a:bodyPr>
          <a:lstStyle/>
          <a:p>
            <a:r>
              <a:rPr lang="en-US" sz="3600" dirty="0" smtClean="0">
                <a:solidFill>
                  <a:srgbClr val="005C2A"/>
                </a:solidFill>
              </a:rPr>
              <a:t>Correct Answer: B</a:t>
            </a:r>
            <a:endParaRPr lang="en-US" sz="3600" dirty="0">
              <a:solidFill>
                <a:srgbClr val="005C2A"/>
              </a:solidFill>
            </a:endParaRPr>
          </a:p>
        </p:txBody>
      </p:sp>
    </p:spTree>
    <p:extLst>
      <p:ext uri="{BB962C8B-B14F-4D97-AF65-F5344CB8AC3E}">
        <p14:creationId xmlns:p14="http://schemas.microsoft.com/office/powerpoint/2010/main" val="11226844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898715" y="1143000"/>
            <a:ext cx="7159140" cy="3200400"/>
          </a:xfrm>
        </p:spPr>
        <p:txBody>
          <a:bodyPr/>
          <a:lstStyle/>
          <a:p>
            <a:r>
              <a:rPr lang="en-US" sz="2400" dirty="0"/>
              <a:t>93. As citizens, you have the power to stop discrimination, to eliminate oppression, and to bring an end to ignorance and indifference. You can choose to help end human rights violations, or you can choose to ignore them. Where do Universal rights begin?</a:t>
            </a:r>
            <a:br>
              <a:rPr lang="en-US" sz="2400" dirty="0"/>
            </a:br>
            <a:r>
              <a:rPr lang="en-US" sz="2400" dirty="0"/>
              <a:t>A. at home</a:t>
            </a:r>
            <a:br>
              <a:rPr lang="en-US" sz="2400" dirty="0"/>
            </a:br>
            <a:r>
              <a:rPr lang="en-US" sz="2400" dirty="0"/>
              <a:t>B. with each individual person</a:t>
            </a:r>
            <a:br>
              <a:rPr lang="en-US" sz="2400" dirty="0"/>
            </a:br>
            <a:r>
              <a:rPr lang="en-US" sz="2400" dirty="0"/>
              <a:t>C. at school or college</a:t>
            </a:r>
            <a:br>
              <a:rPr lang="en-US" sz="2400" dirty="0"/>
            </a:br>
            <a:r>
              <a:rPr lang="en-US" sz="2400" dirty="0" smtClean="0"/>
              <a:t>D. </a:t>
            </a:r>
            <a:r>
              <a:rPr lang="en-US" sz="2400" dirty="0"/>
              <a:t>in neighborhoods, communities and countries</a:t>
            </a:r>
            <a:br>
              <a:rPr lang="en-US" sz="2400" dirty="0"/>
            </a:br>
            <a:r>
              <a:rPr lang="en-US" sz="2400" dirty="0" smtClean="0"/>
              <a:t>E. </a:t>
            </a:r>
            <a:r>
              <a:rPr lang="en-US" sz="2400" dirty="0"/>
              <a:t>all of the above  </a:t>
            </a:r>
          </a:p>
        </p:txBody>
      </p:sp>
      <p:sp>
        <p:nvSpPr>
          <p:cNvPr id="4" name="Rectangle 3"/>
          <p:cNvSpPr/>
          <p:nvPr/>
        </p:nvSpPr>
        <p:spPr>
          <a:xfrm>
            <a:off x="1940350" y="5123765"/>
            <a:ext cx="5867400" cy="646331"/>
          </a:xfrm>
          <a:prstGeom prst="rect">
            <a:avLst/>
          </a:prstGeom>
        </p:spPr>
        <p:txBody>
          <a:bodyPr wrap="square">
            <a:spAutoFit/>
          </a:bodyPr>
          <a:lstStyle/>
          <a:p>
            <a:r>
              <a:rPr lang="en-US" sz="3600" dirty="0" smtClean="0">
                <a:solidFill>
                  <a:srgbClr val="005C2A"/>
                </a:solidFill>
              </a:rPr>
              <a:t>Correct Answer: E</a:t>
            </a:r>
            <a:endParaRPr lang="en-US" sz="3600" dirty="0">
              <a:solidFill>
                <a:srgbClr val="005C2A"/>
              </a:solidFill>
            </a:endParaRPr>
          </a:p>
        </p:txBody>
      </p:sp>
    </p:spTree>
    <p:extLst>
      <p:ext uri="{BB962C8B-B14F-4D97-AF65-F5344CB8AC3E}">
        <p14:creationId xmlns:p14="http://schemas.microsoft.com/office/powerpoint/2010/main" val="23475687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719146" y="533400"/>
            <a:ext cx="7086600" cy="4191000"/>
          </a:xfrm>
        </p:spPr>
        <p:txBody>
          <a:bodyPr/>
          <a:lstStyle/>
          <a:p>
            <a:r>
              <a:rPr lang="en-US" sz="2800" dirty="0" smtClean="0"/>
              <a:t>5. A voter is disqualified from exercising the right to suffrage if said voter __________.</a:t>
            </a:r>
            <a:br>
              <a:rPr lang="en-US" sz="2800" dirty="0" smtClean="0"/>
            </a:br>
            <a:r>
              <a:rPr lang="en-US" sz="2800" dirty="0" smtClean="0"/>
              <a:t>A. is illiterate</a:t>
            </a:r>
            <a:br>
              <a:rPr lang="en-US" sz="2800" dirty="0" smtClean="0"/>
            </a:br>
            <a:r>
              <a:rPr lang="en-US" sz="2800" dirty="0" smtClean="0"/>
              <a:t>B. is poor</a:t>
            </a:r>
            <a:br>
              <a:rPr lang="en-US" sz="2800" dirty="0" smtClean="0"/>
            </a:br>
            <a:r>
              <a:rPr lang="en-US" sz="2800" dirty="0" smtClean="0"/>
              <a:t>C. is a naturalized Filipino citizen</a:t>
            </a:r>
            <a:br>
              <a:rPr lang="en-US" sz="2800" dirty="0" smtClean="0"/>
            </a:br>
            <a:r>
              <a:rPr lang="en-US" sz="2800" dirty="0" smtClean="0"/>
              <a:t>D. turned 20 years old just before the election</a:t>
            </a:r>
            <a:br>
              <a:rPr lang="en-US" sz="2800" dirty="0" smtClean="0"/>
            </a:br>
            <a:r>
              <a:rPr lang="en-US" sz="2800" dirty="0" smtClean="0"/>
              <a:t>E. has been a resident of the Philippine for less than six months</a:t>
            </a:r>
          </a:p>
        </p:txBody>
      </p:sp>
      <p:sp>
        <p:nvSpPr>
          <p:cNvPr id="4" name="Rectangle 3"/>
          <p:cNvSpPr/>
          <p:nvPr/>
        </p:nvSpPr>
        <p:spPr>
          <a:xfrm>
            <a:off x="1752600" y="4953000"/>
            <a:ext cx="5867400" cy="646331"/>
          </a:xfrm>
          <a:prstGeom prst="rect">
            <a:avLst/>
          </a:prstGeom>
        </p:spPr>
        <p:txBody>
          <a:bodyPr wrap="square">
            <a:spAutoFit/>
          </a:bodyPr>
          <a:lstStyle/>
          <a:p>
            <a:r>
              <a:rPr lang="en-US" sz="3600" dirty="0" smtClean="0">
                <a:solidFill>
                  <a:srgbClr val="005C2A"/>
                </a:solidFill>
              </a:rPr>
              <a:t>Correct Answer: E</a:t>
            </a:r>
            <a:endParaRPr lang="en-US" sz="3600" dirty="0">
              <a:solidFill>
                <a:srgbClr val="005C2A"/>
              </a:solidFill>
            </a:endParaRPr>
          </a:p>
        </p:txBody>
      </p:sp>
    </p:spTree>
    <p:extLst>
      <p:ext uri="{BB962C8B-B14F-4D97-AF65-F5344CB8AC3E}">
        <p14:creationId xmlns:p14="http://schemas.microsoft.com/office/powerpoint/2010/main" val="13484368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898715" y="1143000"/>
            <a:ext cx="7159140" cy="3200400"/>
          </a:xfrm>
        </p:spPr>
        <p:txBody>
          <a:bodyPr/>
          <a:lstStyle/>
          <a:p>
            <a:r>
              <a:rPr lang="en-US" sz="2400" dirty="0"/>
              <a:t>94. As long as we are __________ we have fundamental human rights.</a:t>
            </a:r>
            <a:br>
              <a:rPr lang="en-US" sz="2400" dirty="0"/>
            </a:br>
            <a:r>
              <a:rPr lang="en-US" sz="2400" dirty="0"/>
              <a:t>A. Alive</a:t>
            </a:r>
            <a:br>
              <a:rPr lang="en-US" sz="2400" dirty="0"/>
            </a:br>
            <a:r>
              <a:rPr lang="en-US" sz="2400" dirty="0"/>
              <a:t>B. Human  </a:t>
            </a:r>
            <a:br>
              <a:rPr lang="en-US" sz="2400" dirty="0"/>
            </a:br>
            <a:r>
              <a:rPr lang="en-US" sz="2400" dirty="0"/>
              <a:t>C. Adults</a:t>
            </a:r>
          </a:p>
        </p:txBody>
      </p:sp>
      <p:sp>
        <p:nvSpPr>
          <p:cNvPr id="4" name="Rectangle 3"/>
          <p:cNvSpPr/>
          <p:nvPr/>
        </p:nvSpPr>
        <p:spPr>
          <a:xfrm>
            <a:off x="1940350" y="5123765"/>
            <a:ext cx="5867400" cy="646331"/>
          </a:xfrm>
          <a:prstGeom prst="rect">
            <a:avLst/>
          </a:prstGeom>
        </p:spPr>
        <p:txBody>
          <a:bodyPr wrap="square">
            <a:spAutoFit/>
          </a:bodyPr>
          <a:lstStyle/>
          <a:p>
            <a:r>
              <a:rPr lang="en-US" sz="3600" dirty="0" smtClean="0">
                <a:solidFill>
                  <a:srgbClr val="005C2A"/>
                </a:solidFill>
              </a:rPr>
              <a:t>Correct Answer: B</a:t>
            </a:r>
            <a:endParaRPr lang="en-US" sz="3600" dirty="0">
              <a:solidFill>
                <a:srgbClr val="005C2A"/>
              </a:solidFill>
            </a:endParaRPr>
          </a:p>
        </p:txBody>
      </p:sp>
    </p:spTree>
    <p:extLst>
      <p:ext uri="{BB962C8B-B14F-4D97-AF65-F5344CB8AC3E}">
        <p14:creationId xmlns:p14="http://schemas.microsoft.com/office/powerpoint/2010/main" val="7722029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898715" y="1143000"/>
            <a:ext cx="7159140" cy="3200400"/>
          </a:xfrm>
        </p:spPr>
        <p:txBody>
          <a:bodyPr/>
          <a:lstStyle/>
          <a:p>
            <a:r>
              <a:rPr lang="en-US" sz="2400" dirty="0"/>
              <a:t>95. Why are human rights necessary? Select all that apply.</a:t>
            </a:r>
            <a:br>
              <a:rPr lang="en-US" sz="2400" dirty="0"/>
            </a:br>
            <a:r>
              <a:rPr lang="en-US" sz="2400" dirty="0"/>
              <a:t>A. because they give us a moral vision of human nature and human dignity </a:t>
            </a:r>
            <a:br>
              <a:rPr lang="en-US" sz="2400" dirty="0"/>
            </a:br>
            <a:r>
              <a:rPr lang="en-US" sz="2400" dirty="0"/>
              <a:t>B. because they give us a political vision or an agenda for change </a:t>
            </a:r>
            <a:br>
              <a:rPr lang="en-US" sz="2400" dirty="0"/>
            </a:br>
            <a:r>
              <a:rPr lang="en-US" sz="2400" dirty="0"/>
              <a:t>C. because we need human rights for protection when our legal rights are violated by the state, and to encourage justice and fairness within our societies </a:t>
            </a:r>
            <a:br>
              <a:rPr lang="en-US" sz="2400" dirty="0"/>
            </a:br>
            <a:r>
              <a:rPr lang="en-US" sz="2400" dirty="0"/>
              <a:t>D. all of the above  </a:t>
            </a:r>
          </a:p>
        </p:txBody>
      </p:sp>
      <p:sp>
        <p:nvSpPr>
          <p:cNvPr id="4" name="Rectangle 3"/>
          <p:cNvSpPr/>
          <p:nvPr/>
        </p:nvSpPr>
        <p:spPr>
          <a:xfrm>
            <a:off x="1940350" y="5123765"/>
            <a:ext cx="5867400" cy="646331"/>
          </a:xfrm>
          <a:prstGeom prst="rect">
            <a:avLst/>
          </a:prstGeom>
        </p:spPr>
        <p:txBody>
          <a:bodyPr wrap="square">
            <a:spAutoFit/>
          </a:bodyPr>
          <a:lstStyle/>
          <a:p>
            <a:r>
              <a:rPr lang="en-US" sz="3600" dirty="0" smtClean="0">
                <a:solidFill>
                  <a:srgbClr val="005C2A"/>
                </a:solidFill>
              </a:rPr>
              <a:t>Correct Answer: D</a:t>
            </a:r>
            <a:endParaRPr lang="en-US" sz="3600" dirty="0">
              <a:solidFill>
                <a:srgbClr val="005C2A"/>
              </a:solidFill>
            </a:endParaRPr>
          </a:p>
        </p:txBody>
      </p:sp>
    </p:spTree>
    <p:extLst>
      <p:ext uri="{BB962C8B-B14F-4D97-AF65-F5344CB8AC3E}">
        <p14:creationId xmlns:p14="http://schemas.microsoft.com/office/powerpoint/2010/main" val="5553832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898715" y="1143000"/>
            <a:ext cx="7159140" cy="3200400"/>
          </a:xfrm>
        </p:spPr>
        <p:txBody>
          <a:bodyPr/>
          <a:lstStyle/>
          <a:p>
            <a:r>
              <a:rPr lang="en-US" sz="2400" dirty="0"/>
              <a:t>96. The Universal Declaration of Human Rights is the best known list of human rights. Making sure that every person knows about it: (select all that apply)</a:t>
            </a:r>
            <a:br>
              <a:rPr lang="en-US" sz="2400" dirty="0"/>
            </a:br>
            <a:r>
              <a:rPr lang="en-US" sz="2400" dirty="0"/>
              <a:t>A. is one of the best ways of ensuring that human rights are respected around the world </a:t>
            </a:r>
            <a:br>
              <a:rPr lang="en-US" sz="2400" dirty="0"/>
            </a:br>
            <a:r>
              <a:rPr lang="en-US" sz="2400" dirty="0"/>
              <a:t>B. promotes the best of human potential  </a:t>
            </a:r>
            <a:br>
              <a:rPr lang="en-US" sz="2400" dirty="0"/>
            </a:br>
            <a:r>
              <a:rPr lang="en-US" sz="2400" dirty="0"/>
              <a:t>C. is not important </a:t>
            </a:r>
            <a:br>
              <a:rPr lang="en-US" sz="2400" dirty="0"/>
            </a:br>
            <a:r>
              <a:rPr lang="en-US" sz="2400" dirty="0"/>
              <a:t>D. is for lawyers</a:t>
            </a:r>
          </a:p>
        </p:txBody>
      </p:sp>
      <p:sp>
        <p:nvSpPr>
          <p:cNvPr id="4" name="Rectangle 3"/>
          <p:cNvSpPr/>
          <p:nvPr/>
        </p:nvSpPr>
        <p:spPr>
          <a:xfrm>
            <a:off x="1940350" y="5123765"/>
            <a:ext cx="5867400" cy="646331"/>
          </a:xfrm>
          <a:prstGeom prst="rect">
            <a:avLst/>
          </a:prstGeom>
        </p:spPr>
        <p:txBody>
          <a:bodyPr wrap="square">
            <a:spAutoFit/>
          </a:bodyPr>
          <a:lstStyle/>
          <a:p>
            <a:r>
              <a:rPr lang="en-US" sz="3600" dirty="0" smtClean="0">
                <a:solidFill>
                  <a:srgbClr val="005C2A"/>
                </a:solidFill>
              </a:rPr>
              <a:t>Correct Answer: A &amp; B</a:t>
            </a:r>
            <a:endParaRPr lang="en-US" sz="3600" dirty="0">
              <a:solidFill>
                <a:srgbClr val="005C2A"/>
              </a:solidFill>
            </a:endParaRPr>
          </a:p>
        </p:txBody>
      </p:sp>
    </p:spTree>
    <p:extLst>
      <p:ext uri="{BB962C8B-B14F-4D97-AF65-F5344CB8AC3E}">
        <p14:creationId xmlns:p14="http://schemas.microsoft.com/office/powerpoint/2010/main" val="35411756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898715" y="1143000"/>
            <a:ext cx="7159140" cy="3200400"/>
          </a:xfrm>
        </p:spPr>
        <p:txBody>
          <a:bodyPr/>
          <a:lstStyle/>
          <a:p>
            <a:r>
              <a:rPr lang="en-US" sz="2400" dirty="0"/>
              <a:t>97. Human rights can be protected by: (select all that apply)</a:t>
            </a:r>
            <a:br>
              <a:rPr lang="en-US" sz="2400" dirty="0"/>
            </a:br>
            <a:r>
              <a:rPr lang="en-US" sz="2400" dirty="0"/>
              <a:t>A. raising both national and international awareness of human rights violations </a:t>
            </a:r>
            <a:br>
              <a:rPr lang="en-US" sz="2400" dirty="0"/>
            </a:br>
            <a:r>
              <a:rPr lang="en-US" sz="2400" dirty="0"/>
              <a:t>B. human rights conventions</a:t>
            </a:r>
            <a:br>
              <a:rPr lang="en-US" sz="2400" dirty="0"/>
            </a:br>
            <a:r>
              <a:rPr lang="en-US" sz="2400" dirty="0"/>
              <a:t>C. regional governmental organizations</a:t>
            </a:r>
            <a:br>
              <a:rPr lang="en-US" sz="2400" dirty="0"/>
            </a:br>
            <a:r>
              <a:rPr lang="en-US" sz="2400" dirty="0"/>
              <a:t>D. all of the above   </a:t>
            </a:r>
          </a:p>
        </p:txBody>
      </p:sp>
      <p:sp>
        <p:nvSpPr>
          <p:cNvPr id="4" name="Rectangle 3"/>
          <p:cNvSpPr/>
          <p:nvPr/>
        </p:nvSpPr>
        <p:spPr>
          <a:xfrm>
            <a:off x="1940350" y="5123765"/>
            <a:ext cx="5867400" cy="646331"/>
          </a:xfrm>
          <a:prstGeom prst="rect">
            <a:avLst/>
          </a:prstGeom>
        </p:spPr>
        <p:txBody>
          <a:bodyPr wrap="square">
            <a:spAutoFit/>
          </a:bodyPr>
          <a:lstStyle/>
          <a:p>
            <a:r>
              <a:rPr lang="en-US" sz="3600" dirty="0" smtClean="0">
                <a:solidFill>
                  <a:srgbClr val="005C2A"/>
                </a:solidFill>
              </a:rPr>
              <a:t>Correct Answer: D</a:t>
            </a:r>
            <a:endParaRPr lang="en-US" sz="3600" dirty="0">
              <a:solidFill>
                <a:srgbClr val="005C2A"/>
              </a:solidFill>
            </a:endParaRPr>
          </a:p>
        </p:txBody>
      </p:sp>
    </p:spTree>
    <p:extLst>
      <p:ext uri="{BB962C8B-B14F-4D97-AF65-F5344CB8AC3E}">
        <p14:creationId xmlns:p14="http://schemas.microsoft.com/office/powerpoint/2010/main" val="4932581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898715" y="1143000"/>
            <a:ext cx="7159140" cy="3200400"/>
          </a:xfrm>
        </p:spPr>
        <p:txBody>
          <a:bodyPr/>
          <a:lstStyle/>
          <a:p>
            <a:r>
              <a:rPr lang="en-US" sz="2400" dirty="0"/>
              <a:t>98. The "branch" of government which has the power to make laws, and to alter and repeal them.</a:t>
            </a:r>
            <a:br>
              <a:rPr lang="en-US" sz="2400" dirty="0"/>
            </a:br>
            <a:r>
              <a:rPr lang="en-US" sz="2400" dirty="0"/>
              <a:t>A. Legislative </a:t>
            </a:r>
            <a:br>
              <a:rPr lang="en-US" sz="2400" dirty="0"/>
            </a:br>
            <a:r>
              <a:rPr lang="en-US" sz="2400" dirty="0"/>
              <a:t>B. Executive </a:t>
            </a:r>
            <a:br>
              <a:rPr lang="en-US" sz="2400" dirty="0"/>
            </a:br>
            <a:r>
              <a:rPr lang="en-US" sz="2400" dirty="0"/>
              <a:t>C. Judicial </a:t>
            </a:r>
            <a:br>
              <a:rPr lang="en-US" sz="2400" dirty="0"/>
            </a:br>
            <a:r>
              <a:rPr lang="en-US" sz="2400" dirty="0"/>
              <a:t>D. Government</a:t>
            </a:r>
          </a:p>
        </p:txBody>
      </p:sp>
      <p:sp>
        <p:nvSpPr>
          <p:cNvPr id="4" name="Rectangle 3"/>
          <p:cNvSpPr/>
          <p:nvPr/>
        </p:nvSpPr>
        <p:spPr>
          <a:xfrm>
            <a:off x="1940350" y="5123765"/>
            <a:ext cx="5867400" cy="646331"/>
          </a:xfrm>
          <a:prstGeom prst="rect">
            <a:avLst/>
          </a:prstGeom>
        </p:spPr>
        <p:txBody>
          <a:bodyPr wrap="square">
            <a:spAutoFit/>
          </a:bodyPr>
          <a:lstStyle/>
          <a:p>
            <a:r>
              <a:rPr lang="en-US" sz="3600" dirty="0" smtClean="0">
                <a:solidFill>
                  <a:srgbClr val="005C2A"/>
                </a:solidFill>
              </a:rPr>
              <a:t>Correct Answer: A</a:t>
            </a:r>
            <a:endParaRPr lang="en-US" sz="3600" dirty="0">
              <a:solidFill>
                <a:srgbClr val="005C2A"/>
              </a:solidFill>
            </a:endParaRPr>
          </a:p>
        </p:txBody>
      </p:sp>
    </p:spTree>
    <p:extLst>
      <p:ext uri="{BB962C8B-B14F-4D97-AF65-F5344CB8AC3E}">
        <p14:creationId xmlns:p14="http://schemas.microsoft.com/office/powerpoint/2010/main" val="2607133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898715" y="1143000"/>
            <a:ext cx="7159140" cy="3200400"/>
          </a:xfrm>
        </p:spPr>
        <p:txBody>
          <a:bodyPr/>
          <a:lstStyle/>
          <a:p>
            <a:r>
              <a:rPr lang="en-US" sz="2400" dirty="0"/>
              <a:t>99. The "branch" of gov't which has the power to implement or enforce the laws.</a:t>
            </a:r>
            <a:br>
              <a:rPr lang="en-US" sz="2400" dirty="0"/>
            </a:br>
            <a:r>
              <a:rPr lang="en-US" sz="2400" dirty="0"/>
              <a:t>A. Legislative </a:t>
            </a:r>
            <a:br>
              <a:rPr lang="en-US" sz="2400" dirty="0"/>
            </a:br>
            <a:r>
              <a:rPr lang="en-US" sz="2400" dirty="0"/>
              <a:t>B. Judicial </a:t>
            </a:r>
            <a:br>
              <a:rPr lang="en-US" sz="2400" dirty="0"/>
            </a:br>
            <a:r>
              <a:rPr lang="en-US" sz="2400" dirty="0"/>
              <a:t>C. Executive  </a:t>
            </a:r>
            <a:br>
              <a:rPr lang="en-US" sz="2400" dirty="0"/>
            </a:br>
            <a:r>
              <a:rPr lang="en-US" sz="2400" dirty="0"/>
              <a:t>D. Government</a:t>
            </a:r>
          </a:p>
        </p:txBody>
      </p:sp>
      <p:sp>
        <p:nvSpPr>
          <p:cNvPr id="4" name="Rectangle 3"/>
          <p:cNvSpPr/>
          <p:nvPr/>
        </p:nvSpPr>
        <p:spPr>
          <a:xfrm>
            <a:off x="1940350" y="5123765"/>
            <a:ext cx="5867400" cy="646331"/>
          </a:xfrm>
          <a:prstGeom prst="rect">
            <a:avLst/>
          </a:prstGeom>
        </p:spPr>
        <p:txBody>
          <a:bodyPr wrap="square">
            <a:spAutoFit/>
          </a:bodyPr>
          <a:lstStyle/>
          <a:p>
            <a:r>
              <a:rPr lang="en-US" sz="3600" dirty="0" smtClean="0">
                <a:solidFill>
                  <a:srgbClr val="005C2A"/>
                </a:solidFill>
              </a:rPr>
              <a:t>Correct Answer: C</a:t>
            </a:r>
            <a:endParaRPr lang="en-US" sz="3600" dirty="0">
              <a:solidFill>
                <a:srgbClr val="005C2A"/>
              </a:solidFill>
            </a:endParaRPr>
          </a:p>
        </p:txBody>
      </p:sp>
    </p:spTree>
    <p:extLst>
      <p:ext uri="{BB962C8B-B14F-4D97-AF65-F5344CB8AC3E}">
        <p14:creationId xmlns:p14="http://schemas.microsoft.com/office/powerpoint/2010/main" val="33220554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898715" y="1143000"/>
            <a:ext cx="7159140" cy="3200400"/>
          </a:xfrm>
        </p:spPr>
        <p:txBody>
          <a:bodyPr/>
          <a:lstStyle/>
          <a:p>
            <a:r>
              <a:rPr lang="en-US" sz="2400" dirty="0"/>
              <a:t>100. Which statement is true of the pre-Spanish Filipino government?</a:t>
            </a:r>
            <a:br>
              <a:rPr lang="en-US" sz="2400" dirty="0"/>
            </a:br>
            <a:r>
              <a:rPr lang="en-US" sz="2400" dirty="0"/>
              <a:t>A. the Datu exercised all powers of government </a:t>
            </a:r>
            <a:br>
              <a:rPr lang="en-US" sz="2400" dirty="0"/>
            </a:br>
            <a:r>
              <a:rPr lang="en-US" sz="2400" dirty="0"/>
              <a:t>B. laws were formulated by a law making body elected by the Datu.</a:t>
            </a:r>
            <a:br>
              <a:rPr lang="en-US" sz="2400" dirty="0"/>
            </a:br>
            <a:r>
              <a:rPr lang="en-US" sz="2400" dirty="0"/>
              <a:t>C. laws were formulated by a law making body elected by the community</a:t>
            </a:r>
            <a:br>
              <a:rPr lang="en-US" sz="2400" dirty="0"/>
            </a:br>
            <a:r>
              <a:rPr lang="en-US" sz="2400" dirty="0"/>
              <a:t>D. there was a court created by the Datu to hear complaints.</a:t>
            </a:r>
          </a:p>
        </p:txBody>
      </p:sp>
      <p:sp>
        <p:nvSpPr>
          <p:cNvPr id="4" name="Rectangle 3"/>
          <p:cNvSpPr/>
          <p:nvPr/>
        </p:nvSpPr>
        <p:spPr>
          <a:xfrm>
            <a:off x="1940350" y="5123765"/>
            <a:ext cx="5867400" cy="646331"/>
          </a:xfrm>
          <a:prstGeom prst="rect">
            <a:avLst/>
          </a:prstGeom>
        </p:spPr>
        <p:txBody>
          <a:bodyPr wrap="square">
            <a:spAutoFit/>
          </a:bodyPr>
          <a:lstStyle/>
          <a:p>
            <a:r>
              <a:rPr lang="en-US" sz="3600" dirty="0" smtClean="0">
                <a:solidFill>
                  <a:srgbClr val="005C2A"/>
                </a:solidFill>
              </a:rPr>
              <a:t>Correct Answer: A</a:t>
            </a:r>
            <a:endParaRPr lang="en-US" sz="3600" dirty="0">
              <a:solidFill>
                <a:srgbClr val="005C2A"/>
              </a:solidFill>
            </a:endParaRPr>
          </a:p>
        </p:txBody>
      </p:sp>
    </p:spTree>
    <p:extLst>
      <p:ext uri="{BB962C8B-B14F-4D97-AF65-F5344CB8AC3E}">
        <p14:creationId xmlns:p14="http://schemas.microsoft.com/office/powerpoint/2010/main" val="27075265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898715" y="685800"/>
            <a:ext cx="7159140" cy="5085188"/>
          </a:xfrm>
        </p:spPr>
        <p:txBody>
          <a:bodyPr/>
          <a:lstStyle/>
          <a:p>
            <a:r>
              <a:rPr lang="en-US" sz="2400" dirty="0"/>
              <a:t>101. What characteristic/s of government is established by the 1987 Philippine Constitution?</a:t>
            </a:r>
            <a:br>
              <a:rPr lang="en-US" sz="2400" dirty="0"/>
            </a:br>
            <a:r>
              <a:rPr lang="en-US" sz="2400" dirty="0"/>
              <a:t>I. Presidential System of government with 3 branches</a:t>
            </a:r>
            <a:br>
              <a:rPr lang="en-US" sz="2400" dirty="0"/>
            </a:br>
            <a:r>
              <a:rPr lang="en-US" sz="2400" dirty="0"/>
              <a:t>II. Parliamentary System of government</a:t>
            </a:r>
            <a:br>
              <a:rPr lang="en-US" sz="2400" dirty="0"/>
            </a:br>
            <a:r>
              <a:rPr lang="en-US" sz="2400" dirty="0"/>
              <a:t>III. The three branches of government are separate and independent of one another</a:t>
            </a:r>
            <a:br>
              <a:rPr lang="en-US" sz="2400" dirty="0"/>
            </a:br>
            <a:r>
              <a:rPr lang="en-US" sz="2400" dirty="0"/>
              <a:t>IV. the three branches of government have a check and balance over one another.</a:t>
            </a:r>
            <a:br>
              <a:rPr lang="en-US" sz="2400" dirty="0"/>
            </a:br>
            <a:r>
              <a:rPr lang="en-US" sz="2400" dirty="0"/>
              <a:t>A. I only</a:t>
            </a:r>
            <a:br>
              <a:rPr lang="en-US" sz="2400" dirty="0"/>
            </a:br>
            <a:r>
              <a:rPr lang="en-US" sz="2400" dirty="0"/>
              <a:t>B. II only</a:t>
            </a:r>
            <a:br>
              <a:rPr lang="en-US" sz="2400" dirty="0"/>
            </a:br>
            <a:r>
              <a:rPr lang="en-US" sz="2400" dirty="0"/>
              <a:t>C. II, III and IV</a:t>
            </a:r>
            <a:br>
              <a:rPr lang="en-US" sz="2400" dirty="0"/>
            </a:br>
            <a:r>
              <a:rPr lang="en-US" sz="2400" dirty="0"/>
              <a:t>D. I, III and IV  </a:t>
            </a:r>
          </a:p>
        </p:txBody>
      </p:sp>
      <p:sp>
        <p:nvSpPr>
          <p:cNvPr id="4" name="Rectangle 3"/>
          <p:cNvSpPr/>
          <p:nvPr/>
        </p:nvSpPr>
        <p:spPr>
          <a:xfrm>
            <a:off x="1906571" y="5943600"/>
            <a:ext cx="5867400" cy="646331"/>
          </a:xfrm>
          <a:prstGeom prst="rect">
            <a:avLst/>
          </a:prstGeom>
        </p:spPr>
        <p:txBody>
          <a:bodyPr wrap="square">
            <a:spAutoFit/>
          </a:bodyPr>
          <a:lstStyle/>
          <a:p>
            <a:r>
              <a:rPr lang="en-US" sz="3600" dirty="0" smtClean="0">
                <a:solidFill>
                  <a:srgbClr val="005C2A"/>
                </a:solidFill>
              </a:rPr>
              <a:t>Correct Answer: D</a:t>
            </a:r>
            <a:endParaRPr lang="en-US" sz="3600" dirty="0">
              <a:solidFill>
                <a:srgbClr val="005C2A"/>
              </a:solidFill>
            </a:endParaRPr>
          </a:p>
        </p:txBody>
      </p:sp>
    </p:spTree>
    <p:extLst>
      <p:ext uri="{BB962C8B-B14F-4D97-AF65-F5344CB8AC3E}">
        <p14:creationId xmlns:p14="http://schemas.microsoft.com/office/powerpoint/2010/main" val="4149852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828800" y="381000"/>
            <a:ext cx="7159140" cy="4800600"/>
          </a:xfrm>
        </p:spPr>
        <p:txBody>
          <a:bodyPr/>
          <a:lstStyle/>
          <a:p>
            <a:r>
              <a:rPr lang="en-US" sz="2400" dirty="0"/>
              <a:t>102. Under the United Nations Conference of the Law of the Sea (UNCLOS), the extent of the contiguous zone is:</a:t>
            </a:r>
            <a:br>
              <a:rPr lang="en-US" sz="2400" dirty="0"/>
            </a:br>
            <a:r>
              <a:rPr lang="en-US" sz="2400" dirty="0"/>
              <a:t>A. 3 nautical miles from the lowest water mark;</a:t>
            </a:r>
            <a:br>
              <a:rPr lang="en-US" sz="2400" dirty="0"/>
            </a:br>
            <a:r>
              <a:rPr lang="en-US" sz="2400" dirty="0"/>
              <a:t>B. 12 miles from the outer limits;</a:t>
            </a:r>
            <a:br>
              <a:rPr lang="en-US" sz="2400" dirty="0"/>
            </a:br>
            <a:r>
              <a:rPr lang="en-US" sz="2400" dirty="0"/>
              <a:t>C. 12 miles from the lowest water mark;</a:t>
            </a:r>
            <a:br>
              <a:rPr lang="en-US" sz="2400" dirty="0"/>
            </a:br>
            <a:r>
              <a:rPr lang="en-US" sz="2400" dirty="0" smtClean="0"/>
              <a:t>D. </a:t>
            </a:r>
            <a:r>
              <a:rPr lang="en-US" sz="2400" dirty="0"/>
              <a:t>200 miles from the outer limits.  </a:t>
            </a:r>
          </a:p>
        </p:txBody>
      </p:sp>
      <p:sp>
        <p:nvSpPr>
          <p:cNvPr id="4" name="Rectangle 3"/>
          <p:cNvSpPr/>
          <p:nvPr/>
        </p:nvSpPr>
        <p:spPr>
          <a:xfrm>
            <a:off x="1937994" y="5486400"/>
            <a:ext cx="5867400" cy="646331"/>
          </a:xfrm>
          <a:prstGeom prst="rect">
            <a:avLst/>
          </a:prstGeom>
        </p:spPr>
        <p:txBody>
          <a:bodyPr wrap="square">
            <a:spAutoFit/>
          </a:bodyPr>
          <a:lstStyle/>
          <a:p>
            <a:r>
              <a:rPr lang="en-US" sz="3600" dirty="0" smtClean="0">
                <a:solidFill>
                  <a:srgbClr val="005C2A"/>
                </a:solidFill>
              </a:rPr>
              <a:t>Correct Answer: D</a:t>
            </a:r>
            <a:endParaRPr lang="en-US" sz="3600" dirty="0">
              <a:solidFill>
                <a:srgbClr val="005C2A"/>
              </a:solidFill>
            </a:endParaRPr>
          </a:p>
        </p:txBody>
      </p:sp>
    </p:spTree>
    <p:extLst>
      <p:ext uri="{BB962C8B-B14F-4D97-AF65-F5344CB8AC3E}">
        <p14:creationId xmlns:p14="http://schemas.microsoft.com/office/powerpoint/2010/main" val="39339125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828800" y="381000"/>
            <a:ext cx="7159140" cy="4800600"/>
          </a:xfrm>
        </p:spPr>
        <p:txBody>
          <a:bodyPr/>
          <a:lstStyle/>
          <a:p>
            <a:r>
              <a:rPr lang="en-US" sz="2400" dirty="0"/>
              <a:t>103. What are the 3 main branches of the Government of the Philippines?</a:t>
            </a:r>
            <a:br>
              <a:rPr lang="en-US" sz="2400" dirty="0"/>
            </a:br>
            <a:r>
              <a:rPr lang="en-US" sz="2400" dirty="0"/>
              <a:t>A. Senate, Supreme Court, Congress</a:t>
            </a:r>
            <a:br>
              <a:rPr lang="en-US" sz="2400" dirty="0"/>
            </a:br>
            <a:r>
              <a:rPr lang="en-US" sz="2400" dirty="0"/>
              <a:t>B. Presidential, Unicameral- Parliamentary, Bicameral-Parliamentary</a:t>
            </a:r>
            <a:br>
              <a:rPr lang="en-US" sz="2400" dirty="0"/>
            </a:br>
            <a:r>
              <a:rPr lang="en-US" sz="2400" dirty="0"/>
              <a:t>C. Legislative, Executive, Judicial  </a:t>
            </a:r>
            <a:br>
              <a:rPr lang="en-US" sz="2400" dirty="0"/>
            </a:br>
            <a:r>
              <a:rPr lang="en-US" sz="2400" dirty="0"/>
              <a:t>D. The Legislature, The Senate, The Supreme Court</a:t>
            </a:r>
            <a:br>
              <a:rPr lang="en-US" sz="2400" dirty="0"/>
            </a:br>
            <a:r>
              <a:rPr lang="en-US" sz="2400" dirty="0"/>
              <a:t> </a:t>
            </a:r>
          </a:p>
        </p:txBody>
      </p:sp>
      <p:sp>
        <p:nvSpPr>
          <p:cNvPr id="4" name="Rectangle 3"/>
          <p:cNvSpPr/>
          <p:nvPr/>
        </p:nvSpPr>
        <p:spPr>
          <a:xfrm>
            <a:off x="1937994" y="5486400"/>
            <a:ext cx="5867400" cy="646331"/>
          </a:xfrm>
          <a:prstGeom prst="rect">
            <a:avLst/>
          </a:prstGeom>
        </p:spPr>
        <p:txBody>
          <a:bodyPr wrap="square">
            <a:spAutoFit/>
          </a:bodyPr>
          <a:lstStyle/>
          <a:p>
            <a:r>
              <a:rPr lang="en-US" sz="3600" dirty="0" smtClean="0">
                <a:solidFill>
                  <a:srgbClr val="005C2A"/>
                </a:solidFill>
              </a:rPr>
              <a:t>Correct Answer: C</a:t>
            </a:r>
            <a:endParaRPr lang="en-US" sz="3600" dirty="0">
              <a:solidFill>
                <a:srgbClr val="005C2A"/>
              </a:solidFill>
            </a:endParaRPr>
          </a:p>
        </p:txBody>
      </p:sp>
    </p:spTree>
    <p:extLst>
      <p:ext uri="{BB962C8B-B14F-4D97-AF65-F5344CB8AC3E}">
        <p14:creationId xmlns:p14="http://schemas.microsoft.com/office/powerpoint/2010/main" val="40580549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Right to Vote (SUFFRAGE)</a:t>
            </a:r>
            <a:endParaRPr lang="en-US" dirty="0"/>
          </a:p>
        </p:txBody>
      </p:sp>
      <p:sp>
        <p:nvSpPr>
          <p:cNvPr id="3" name="Content Placeholder 2"/>
          <p:cNvSpPr>
            <a:spLocks noGrp="1"/>
          </p:cNvSpPr>
          <p:nvPr>
            <p:ph idx="1"/>
          </p:nvPr>
        </p:nvSpPr>
        <p:spPr/>
        <p:txBody>
          <a:bodyPr/>
          <a:lstStyle/>
          <a:p>
            <a:r>
              <a:rPr lang="en-US" sz="1800" dirty="0"/>
              <a:t>Article V, Suffrage, Philippine Constitution </a:t>
            </a:r>
            <a:r>
              <a:rPr lang="en-US" sz="1800" dirty="0" smtClean="0"/>
              <a:t>.</a:t>
            </a:r>
          </a:p>
          <a:p>
            <a:r>
              <a:rPr lang="en-US" sz="1800" dirty="0" smtClean="0"/>
              <a:t>"</a:t>
            </a:r>
            <a:r>
              <a:rPr lang="en-US" sz="1800" dirty="0"/>
              <a:t>Sec. 1. Suffrage may be exercised by all citizens of the Philippines not otherwise qualified by law, who are at least eighteen years of age and who shall have resided in the Philippines for at least one year and in the place wherein they purpose to vote for at least six months immediately preceding the election. No literacy, property, or other substantive requirement shall be imposed on the exercise of suffrage. </a:t>
            </a:r>
            <a:endParaRPr lang="en-US" sz="1800" dirty="0" smtClean="0"/>
          </a:p>
          <a:p>
            <a:r>
              <a:rPr lang="en-US" sz="1800" dirty="0" smtClean="0"/>
              <a:t>Sec</a:t>
            </a:r>
            <a:r>
              <a:rPr lang="en-US" sz="1800" dirty="0"/>
              <a:t>. 2. The Congress shall provide a system for securing the secrecy and sanctity of the ballot as well as a system for absentee voting by qualified Filipinos abroad. The Congress shall also design a procedure for the disabled and the illiterates to vote without the assistance of other persons. Until then, they shall be allowed to vote under existing laws and such rules as the Commission on Elections may promulgate to protect the secrecy of the ballot."</a:t>
            </a:r>
          </a:p>
        </p:txBody>
      </p:sp>
      <p:sp>
        <p:nvSpPr>
          <p:cNvPr id="4" name="Footer Placeholder 3"/>
          <p:cNvSpPr>
            <a:spLocks noGrp="1"/>
          </p:cNvSpPr>
          <p:nvPr>
            <p:ph type="ftr" sz="quarter" idx="10"/>
          </p:nvPr>
        </p:nvSpPr>
        <p:spPr/>
        <p:txBody>
          <a:bodyPr/>
          <a:lstStyle/>
          <a:p>
            <a:r>
              <a:rPr lang="en-US" smtClean="0"/>
              <a:t>www.themegallery.com</a:t>
            </a:r>
            <a:endParaRPr lang="en-US"/>
          </a:p>
        </p:txBody>
      </p:sp>
    </p:spTree>
    <p:extLst>
      <p:ext uri="{BB962C8B-B14F-4D97-AF65-F5344CB8AC3E}">
        <p14:creationId xmlns:p14="http://schemas.microsoft.com/office/powerpoint/2010/main" val="2238802330"/>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828800" y="381000"/>
            <a:ext cx="7159140" cy="4800600"/>
          </a:xfrm>
        </p:spPr>
        <p:txBody>
          <a:bodyPr/>
          <a:lstStyle/>
          <a:p>
            <a:r>
              <a:rPr lang="en-US" sz="2400" dirty="0"/>
              <a:t>104. The Supreme Court shall be composed of a Chief Justice and how many Associates Justices?</a:t>
            </a:r>
            <a:br>
              <a:rPr lang="en-US" sz="2400" dirty="0"/>
            </a:br>
            <a:r>
              <a:rPr lang="en-US" sz="2400" dirty="0"/>
              <a:t>A. 12</a:t>
            </a:r>
            <a:br>
              <a:rPr lang="en-US" sz="2400" dirty="0"/>
            </a:br>
            <a:r>
              <a:rPr lang="en-US" sz="2400" dirty="0"/>
              <a:t>B. 13</a:t>
            </a:r>
            <a:br>
              <a:rPr lang="en-US" sz="2400" dirty="0"/>
            </a:br>
            <a:r>
              <a:rPr lang="en-US" sz="2400" dirty="0"/>
              <a:t>C. 14  </a:t>
            </a:r>
            <a:br>
              <a:rPr lang="en-US" sz="2400" dirty="0"/>
            </a:br>
            <a:r>
              <a:rPr lang="en-US" sz="2400" dirty="0"/>
              <a:t>D. 15</a:t>
            </a:r>
            <a:br>
              <a:rPr lang="en-US" sz="2400" dirty="0"/>
            </a:br>
            <a:r>
              <a:rPr lang="en-US" sz="2400" dirty="0"/>
              <a:t/>
            </a:r>
            <a:br>
              <a:rPr lang="en-US" sz="2400" dirty="0"/>
            </a:br>
            <a:r>
              <a:rPr lang="en-US" sz="2400" dirty="0"/>
              <a:t> </a:t>
            </a:r>
          </a:p>
        </p:txBody>
      </p:sp>
      <p:sp>
        <p:nvSpPr>
          <p:cNvPr id="4" name="Rectangle 3"/>
          <p:cNvSpPr/>
          <p:nvPr/>
        </p:nvSpPr>
        <p:spPr>
          <a:xfrm>
            <a:off x="1937994" y="5486400"/>
            <a:ext cx="5867400" cy="646331"/>
          </a:xfrm>
          <a:prstGeom prst="rect">
            <a:avLst/>
          </a:prstGeom>
        </p:spPr>
        <p:txBody>
          <a:bodyPr wrap="square">
            <a:spAutoFit/>
          </a:bodyPr>
          <a:lstStyle/>
          <a:p>
            <a:r>
              <a:rPr lang="en-US" sz="3600" dirty="0" smtClean="0">
                <a:solidFill>
                  <a:srgbClr val="005C2A"/>
                </a:solidFill>
              </a:rPr>
              <a:t>Correct Answer: C</a:t>
            </a:r>
            <a:endParaRPr lang="en-US" sz="3600" dirty="0">
              <a:solidFill>
                <a:srgbClr val="005C2A"/>
              </a:solidFill>
            </a:endParaRPr>
          </a:p>
        </p:txBody>
      </p:sp>
    </p:spTree>
    <p:extLst>
      <p:ext uri="{BB962C8B-B14F-4D97-AF65-F5344CB8AC3E}">
        <p14:creationId xmlns:p14="http://schemas.microsoft.com/office/powerpoint/2010/main" val="5473414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828800" y="381000"/>
            <a:ext cx="7159140" cy="4800600"/>
          </a:xfrm>
        </p:spPr>
        <p:txBody>
          <a:bodyPr/>
          <a:lstStyle/>
          <a:p>
            <a:r>
              <a:rPr lang="en-US" sz="2400" dirty="0"/>
              <a:t>105. The Commander-in-Chief of all armed forces of the Philippines this 2017 is _________.</a:t>
            </a:r>
            <a:br>
              <a:rPr lang="en-US" sz="2400" dirty="0"/>
            </a:br>
            <a:r>
              <a:rPr lang="en-US" sz="2400" dirty="0" smtClean="0"/>
              <a:t>A. Air </a:t>
            </a:r>
            <a:r>
              <a:rPr lang="en-US" sz="2400" dirty="0"/>
              <a:t>Force Commanding General Jeffrey </a:t>
            </a:r>
            <a:r>
              <a:rPr lang="en-US" sz="2400" dirty="0" smtClean="0"/>
              <a:t/>
            </a:r>
            <a:br>
              <a:rPr lang="en-US" sz="2400" dirty="0" smtClean="0"/>
            </a:br>
            <a:r>
              <a:rPr lang="en-US" sz="2400" dirty="0"/>
              <a:t> </a:t>
            </a:r>
            <a:r>
              <a:rPr lang="en-US" sz="2400" dirty="0" smtClean="0"/>
              <a:t>    Delgado</a:t>
            </a:r>
            <a:r>
              <a:rPr lang="en-US" sz="2400" dirty="0"/>
              <a:t/>
            </a:r>
            <a:br>
              <a:rPr lang="en-US" sz="2400" dirty="0"/>
            </a:br>
            <a:r>
              <a:rPr lang="en-US" sz="2400" dirty="0" smtClean="0"/>
              <a:t>B. Pres</a:t>
            </a:r>
            <a:r>
              <a:rPr lang="en-US" sz="2400" dirty="0"/>
              <a:t>. Rodrigo </a:t>
            </a:r>
            <a:r>
              <a:rPr lang="en-US" sz="2400" dirty="0" err="1"/>
              <a:t>Duterte</a:t>
            </a:r>
            <a:r>
              <a:rPr lang="en-US" sz="2400" dirty="0"/>
              <a:t>  </a:t>
            </a:r>
            <a:br>
              <a:rPr lang="en-US" sz="2400" dirty="0"/>
            </a:br>
            <a:r>
              <a:rPr lang="en-US" sz="2400" dirty="0" smtClean="0"/>
              <a:t>C. Chief </a:t>
            </a:r>
            <a:r>
              <a:rPr lang="en-US" sz="2400" dirty="0"/>
              <a:t>Justice Maria Lourdes </a:t>
            </a:r>
            <a:r>
              <a:rPr lang="en-US" sz="2400" dirty="0" err="1"/>
              <a:t>Sereno</a:t>
            </a:r>
            <a:r>
              <a:rPr lang="en-US" sz="2400" dirty="0"/>
              <a:t/>
            </a:r>
            <a:br>
              <a:rPr lang="en-US" sz="2400" dirty="0"/>
            </a:br>
            <a:r>
              <a:rPr lang="en-US" sz="2400" dirty="0" smtClean="0"/>
              <a:t>D. AFP </a:t>
            </a:r>
            <a:r>
              <a:rPr lang="en-US" sz="2400" dirty="0"/>
              <a:t>Chief Lieutenant Gen. Emmanuel </a:t>
            </a:r>
            <a:r>
              <a:rPr lang="en-US" sz="2400" dirty="0" smtClean="0"/>
              <a:t/>
            </a:r>
            <a:br>
              <a:rPr lang="en-US" sz="2400" dirty="0" smtClean="0"/>
            </a:br>
            <a:r>
              <a:rPr lang="en-US" sz="2400" dirty="0"/>
              <a:t> </a:t>
            </a:r>
            <a:r>
              <a:rPr lang="en-US" sz="2400" dirty="0" smtClean="0"/>
              <a:t>    Bautista</a:t>
            </a:r>
            <a:r>
              <a:rPr lang="en-US" sz="2400" dirty="0"/>
              <a:t/>
            </a:r>
            <a:br>
              <a:rPr lang="en-US" sz="2400" dirty="0"/>
            </a:br>
            <a:r>
              <a:rPr lang="en-US" sz="2400" dirty="0"/>
              <a:t/>
            </a:r>
            <a:br>
              <a:rPr lang="en-US" sz="2400" dirty="0"/>
            </a:br>
            <a:r>
              <a:rPr lang="en-US" sz="2400" dirty="0"/>
              <a:t> </a:t>
            </a:r>
          </a:p>
        </p:txBody>
      </p:sp>
      <p:sp>
        <p:nvSpPr>
          <p:cNvPr id="4" name="Rectangle 3"/>
          <p:cNvSpPr/>
          <p:nvPr/>
        </p:nvSpPr>
        <p:spPr>
          <a:xfrm>
            <a:off x="1937994" y="4648200"/>
            <a:ext cx="5867400" cy="646331"/>
          </a:xfrm>
          <a:prstGeom prst="rect">
            <a:avLst/>
          </a:prstGeom>
        </p:spPr>
        <p:txBody>
          <a:bodyPr wrap="square">
            <a:spAutoFit/>
          </a:bodyPr>
          <a:lstStyle/>
          <a:p>
            <a:r>
              <a:rPr lang="en-US" sz="3600" dirty="0" smtClean="0">
                <a:solidFill>
                  <a:srgbClr val="005C2A"/>
                </a:solidFill>
              </a:rPr>
              <a:t>Correct Answer: </a:t>
            </a:r>
            <a:r>
              <a:rPr lang="en-US" sz="3600" dirty="0">
                <a:solidFill>
                  <a:srgbClr val="005C2A"/>
                </a:solidFill>
              </a:rPr>
              <a:t>B</a:t>
            </a:r>
          </a:p>
        </p:txBody>
      </p:sp>
    </p:spTree>
    <p:extLst>
      <p:ext uri="{BB962C8B-B14F-4D97-AF65-F5344CB8AC3E}">
        <p14:creationId xmlns:p14="http://schemas.microsoft.com/office/powerpoint/2010/main" val="36698760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828800" y="381000"/>
            <a:ext cx="7159140" cy="4800600"/>
          </a:xfrm>
        </p:spPr>
        <p:txBody>
          <a:bodyPr/>
          <a:lstStyle/>
          <a:p>
            <a:r>
              <a:rPr lang="en-US" sz="2400" dirty="0"/>
              <a:t>106. The executive power shall be vested in the _________.</a:t>
            </a:r>
            <a:br>
              <a:rPr lang="en-US" sz="2400" dirty="0"/>
            </a:br>
            <a:r>
              <a:rPr lang="en-US" sz="2400" dirty="0"/>
              <a:t>A.	President of the Philippines  </a:t>
            </a:r>
            <a:br>
              <a:rPr lang="en-US" sz="2400" dirty="0"/>
            </a:br>
            <a:r>
              <a:rPr lang="en-US" sz="2400" dirty="0"/>
              <a:t>B.	House of Representatives</a:t>
            </a:r>
            <a:br>
              <a:rPr lang="en-US" sz="2400" dirty="0"/>
            </a:br>
            <a:r>
              <a:rPr lang="en-US" sz="2400" dirty="0"/>
              <a:t>C.	The Supreme Court</a:t>
            </a:r>
            <a:br>
              <a:rPr lang="en-US" sz="2400" dirty="0"/>
            </a:br>
            <a:r>
              <a:rPr lang="en-US" sz="2400" dirty="0"/>
              <a:t>D.	The Congress</a:t>
            </a:r>
            <a:br>
              <a:rPr lang="en-US" sz="2400" dirty="0"/>
            </a:br>
            <a:r>
              <a:rPr lang="en-US" sz="2400" dirty="0"/>
              <a:t/>
            </a:r>
            <a:br>
              <a:rPr lang="en-US" sz="2400" dirty="0"/>
            </a:br>
            <a:r>
              <a:rPr lang="en-US" sz="2400" dirty="0"/>
              <a:t> </a:t>
            </a:r>
          </a:p>
        </p:txBody>
      </p:sp>
      <p:sp>
        <p:nvSpPr>
          <p:cNvPr id="4" name="Rectangle 3"/>
          <p:cNvSpPr/>
          <p:nvPr/>
        </p:nvSpPr>
        <p:spPr>
          <a:xfrm>
            <a:off x="1937994" y="4648200"/>
            <a:ext cx="5867400" cy="646331"/>
          </a:xfrm>
          <a:prstGeom prst="rect">
            <a:avLst/>
          </a:prstGeom>
        </p:spPr>
        <p:txBody>
          <a:bodyPr wrap="square">
            <a:spAutoFit/>
          </a:bodyPr>
          <a:lstStyle/>
          <a:p>
            <a:r>
              <a:rPr lang="en-US" sz="3600" dirty="0" smtClean="0">
                <a:solidFill>
                  <a:srgbClr val="005C2A"/>
                </a:solidFill>
              </a:rPr>
              <a:t>Correct Answer: A</a:t>
            </a:r>
            <a:endParaRPr lang="en-US" sz="3600" dirty="0">
              <a:solidFill>
                <a:srgbClr val="005C2A"/>
              </a:solidFill>
            </a:endParaRPr>
          </a:p>
        </p:txBody>
      </p:sp>
    </p:spTree>
    <p:extLst>
      <p:ext uri="{BB962C8B-B14F-4D97-AF65-F5344CB8AC3E}">
        <p14:creationId xmlns:p14="http://schemas.microsoft.com/office/powerpoint/2010/main" val="609761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828800" y="381000"/>
            <a:ext cx="7159140" cy="4800600"/>
          </a:xfrm>
        </p:spPr>
        <p:txBody>
          <a:bodyPr/>
          <a:lstStyle/>
          <a:p>
            <a:r>
              <a:rPr lang="en-US" sz="2400" dirty="0"/>
              <a:t>107. The legislative power shall be vested in the _________ which shall consist of a Senate and a House of Representatives.</a:t>
            </a:r>
            <a:br>
              <a:rPr lang="en-US" sz="2400" dirty="0"/>
            </a:br>
            <a:r>
              <a:rPr lang="en-US" sz="2400" dirty="0" smtClean="0"/>
              <a:t/>
            </a:r>
            <a:br>
              <a:rPr lang="en-US" sz="2400" dirty="0" smtClean="0"/>
            </a:br>
            <a:r>
              <a:rPr lang="en-US" sz="2400" dirty="0" smtClean="0"/>
              <a:t>A</a:t>
            </a:r>
            <a:r>
              <a:rPr lang="en-US" sz="2400" dirty="0"/>
              <a:t>.	Congress of the Philippines  </a:t>
            </a:r>
            <a:br>
              <a:rPr lang="en-US" sz="2400" dirty="0"/>
            </a:br>
            <a:r>
              <a:rPr lang="en-US" sz="2400" dirty="0"/>
              <a:t>B.	House of Ombudsman</a:t>
            </a:r>
            <a:br>
              <a:rPr lang="en-US" sz="2400" dirty="0"/>
            </a:br>
            <a:r>
              <a:rPr lang="en-US" sz="2400" dirty="0"/>
              <a:t>C.	The Supreme Court</a:t>
            </a:r>
            <a:br>
              <a:rPr lang="en-US" sz="2400" dirty="0"/>
            </a:br>
            <a:r>
              <a:rPr lang="en-US" sz="2400" dirty="0"/>
              <a:t/>
            </a:r>
            <a:br>
              <a:rPr lang="en-US" sz="2400" dirty="0"/>
            </a:br>
            <a:r>
              <a:rPr lang="en-US" sz="2400" dirty="0"/>
              <a:t/>
            </a:r>
            <a:br>
              <a:rPr lang="en-US" sz="2400" dirty="0"/>
            </a:br>
            <a:r>
              <a:rPr lang="en-US" sz="2400" dirty="0"/>
              <a:t> </a:t>
            </a:r>
          </a:p>
        </p:txBody>
      </p:sp>
      <p:sp>
        <p:nvSpPr>
          <p:cNvPr id="4" name="Rectangle 3"/>
          <p:cNvSpPr/>
          <p:nvPr/>
        </p:nvSpPr>
        <p:spPr>
          <a:xfrm>
            <a:off x="1937994" y="4648200"/>
            <a:ext cx="5867400" cy="646331"/>
          </a:xfrm>
          <a:prstGeom prst="rect">
            <a:avLst/>
          </a:prstGeom>
        </p:spPr>
        <p:txBody>
          <a:bodyPr wrap="square">
            <a:spAutoFit/>
          </a:bodyPr>
          <a:lstStyle/>
          <a:p>
            <a:r>
              <a:rPr lang="en-US" sz="3600" dirty="0" smtClean="0">
                <a:solidFill>
                  <a:srgbClr val="005C2A"/>
                </a:solidFill>
              </a:rPr>
              <a:t>Correct Answer: A</a:t>
            </a:r>
            <a:endParaRPr lang="en-US" sz="3600" dirty="0">
              <a:solidFill>
                <a:srgbClr val="005C2A"/>
              </a:solidFill>
            </a:endParaRPr>
          </a:p>
        </p:txBody>
      </p:sp>
    </p:spTree>
    <p:extLst>
      <p:ext uri="{BB962C8B-B14F-4D97-AF65-F5344CB8AC3E}">
        <p14:creationId xmlns:p14="http://schemas.microsoft.com/office/powerpoint/2010/main" val="31861758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752600" y="1219200"/>
            <a:ext cx="7159140" cy="3429000"/>
          </a:xfrm>
        </p:spPr>
        <p:txBody>
          <a:bodyPr/>
          <a:lstStyle/>
          <a:p>
            <a:r>
              <a:rPr lang="en-US" sz="2400" dirty="0"/>
              <a:t>108. The Senate shall be composed of how many senators elected at large by voters of the Philippines?</a:t>
            </a:r>
            <a:br>
              <a:rPr lang="en-US" sz="2400" dirty="0"/>
            </a:br>
            <a:r>
              <a:rPr lang="en-US" sz="2400" dirty="0"/>
              <a:t>A.	21</a:t>
            </a:r>
            <a:br>
              <a:rPr lang="en-US" sz="2400" dirty="0"/>
            </a:br>
            <a:r>
              <a:rPr lang="en-US" sz="2400" dirty="0"/>
              <a:t>B.	22</a:t>
            </a:r>
            <a:br>
              <a:rPr lang="en-US" sz="2400" dirty="0"/>
            </a:br>
            <a:r>
              <a:rPr lang="en-US" sz="2400" dirty="0"/>
              <a:t>C.	23</a:t>
            </a:r>
            <a:br>
              <a:rPr lang="en-US" sz="2400" dirty="0"/>
            </a:br>
            <a:r>
              <a:rPr lang="en-US" sz="2400" dirty="0"/>
              <a:t>D.	24  </a:t>
            </a:r>
            <a:br>
              <a:rPr lang="en-US" sz="2400" dirty="0"/>
            </a:br>
            <a:r>
              <a:rPr lang="en-US" sz="2400" dirty="0"/>
              <a:t/>
            </a:r>
            <a:br>
              <a:rPr lang="en-US" sz="2400" dirty="0"/>
            </a:br>
            <a:r>
              <a:rPr lang="en-US" sz="2400" dirty="0"/>
              <a:t> </a:t>
            </a:r>
          </a:p>
        </p:txBody>
      </p:sp>
      <p:sp>
        <p:nvSpPr>
          <p:cNvPr id="4" name="Rectangle 3"/>
          <p:cNvSpPr/>
          <p:nvPr/>
        </p:nvSpPr>
        <p:spPr>
          <a:xfrm>
            <a:off x="1937994" y="4648200"/>
            <a:ext cx="5867400" cy="646331"/>
          </a:xfrm>
          <a:prstGeom prst="rect">
            <a:avLst/>
          </a:prstGeom>
        </p:spPr>
        <p:txBody>
          <a:bodyPr wrap="square">
            <a:spAutoFit/>
          </a:bodyPr>
          <a:lstStyle/>
          <a:p>
            <a:r>
              <a:rPr lang="en-US" sz="3600" dirty="0" smtClean="0">
                <a:solidFill>
                  <a:srgbClr val="005C2A"/>
                </a:solidFill>
              </a:rPr>
              <a:t>Correct Answer: </a:t>
            </a:r>
            <a:r>
              <a:rPr lang="en-US" sz="3600" dirty="0">
                <a:solidFill>
                  <a:srgbClr val="005C2A"/>
                </a:solidFill>
              </a:rPr>
              <a:t>D</a:t>
            </a:r>
          </a:p>
        </p:txBody>
      </p:sp>
    </p:spTree>
    <p:extLst>
      <p:ext uri="{BB962C8B-B14F-4D97-AF65-F5344CB8AC3E}">
        <p14:creationId xmlns:p14="http://schemas.microsoft.com/office/powerpoint/2010/main" val="35281468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752600" y="1219200"/>
            <a:ext cx="7159140" cy="3429000"/>
          </a:xfrm>
        </p:spPr>
        <p:txBody>
          <a:bodyPr/>
          <a:lstStyle/>
          <a:p>
            <a:r>
              <a:rPr lang="en-US" sz="2400" dirty="0"/>
              <a:t>109. How long shall the term of office of the senators be commenced?</a:t>
            </a:r>
            <a:br>
              <a:rPr lang="en-US" sz="2400" dirty="0"/>
            </a:br>
            <a:r>
              <a:rPr lang="en-US" sz="2400" dirty="0"/>
              <a:t>A. 3 years</a:t>
            </a:r>
            <a:br>
              <a:rPr lang="en-US" sz="2400" dirty="0"/>
            </a:br>
            <a:r>
              <a:rPr lang="en-US" sz="2400" dirty="0"/>
              <a:t>B. 4 years</a:t>
            </a:r>
            <a:br>
              <a:rPr lang="en-US" sz="2400" dirty="0"/>
            </a:br>
            <a:r>
              <a:rPr lang="en-US" sz="2400" dirty="0"/>
              <a:t>C. 5 years</a:t>
            </a:r>
            <a:br>
              <a:rPr lang="en-US" sz="2400" dirty="0"/>
            </a:br>
            <a:r>
              <a:rPr lang="en-US" sz="2400" dirty="0"/>
              <a:t>D. 6 years  </a:t>
            </a:r>
            <a:br>
              <a:rPr lang="en-US" sz="2400" dirty="0"/>
            </a:br>
            <a:r>
              <a:rPr lang="en-US" sz="2400" dirty="0"/>
              <a:t/>
            </a:r>
            <a:br>
              <a:rPr lang="en-US" sz="2400" dirty="0"/>
            </a:br>
            <a:r>
              <a:rPr lang="en-US" sz="2400" dirty="0"/>
              <a:t/>
            </a:r>
            <a:br>
              <a:rPr lang="en-US" sz="2400" dirty="0"/>
            </a:br>
            <a:r>
              <a:rPr lang="en-US" sz="2400" dirty="0"/>
              <a:t> </a:t>
            </a:r>
          </a:p>
        </p:txBody>
      </p:sp>
      <p:sp>
        <p:nvSpPr>
          <p:cNvPr id="4" name="Rectangle 3"/>
          <p:cNvSpPr/>
          <p:nvPr/>
        </p:nvSpPr>
        <p:spPr>
          <a:xfrm>
            <a:off x="1937994" y="4648200"/>
            <a:ext cx="5867400" cy="646331"/>
          </a:xfrm>
          <a:prstGeom prst="rect">
            <a:avLst/>
          </a:prstGeom>
        </p:spPr>
        <p:txBody>
          <a:bodyPr wrap="square">
            <a:spAutoFit/>
          </a:bodyPr>
          <a:lstStyle/>
          <a:p>
            <a:r>
              <a:rPr lang="en-US" sz="3600" dirty="0" smtClean="0">
                <a:solidFill>
                  <a:srgbClr val="005C2A"/>
                </a:solidFill>
              </a:rPr>
              <a:t>Correct Answer: </a:t>
            </a:r>
            <a:r>
              <a:rPr lang="en-US" sz="3600" dirty="0">
                <a:solidFill>
                  <a:srgbClr val="005C2A"/>
                </a:solidFill>
              </a:rPr>
              <a:t>D</a:t>
            </a:r>
          </a:p>
        </p:txBody>
      </p:sp>
    </p:spTree>
    <p:extLst>
      <p:ext uri="{BB962C8B-B14F-4D97-AF65-F5344CB8AC3E}">
        <p14:creationId xmlns:p14="http://schemas.microsoft.com/office/powerpoint/2010/main" val="35844039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752600" y="1219200"/>
            <a:ext cx="7159140" cy="3429000"/>
          </a:xfrm>
        </p:spPr>
        <p:txBody>
          <a:bodyPr/>
          <a:lstStyle/>
          <a:p>
            <a:r>
              <a:rPr lang="en-US" sz="2400" dirty="0"/>
              <a:t>110. The term of office of the President and Vice-president of the Philippines shall be up to how many years?</a:t>
            </a:r>
            <a:br>
              <a:rPr lang="en-US" sz="2400" dirty="0"/>
            </a:br>
            <a:r>
              <a:rPr lang="en-US" sz="2400" dirty="0"/>
              <a:t>A.	3 years</a:t>
            </a:r>
            <a:br>
              <a:rPr lang="en-US" sz="2400" dirty="0"/>
            </a:br>
            <a:r>
              <a:rPr lang="en-US" sz="2400" dirty="0"/>
              <a:t>B.	4 years</a:t>
            </a:r>
            <a:br>
              <a:rPr lang="en-US" sz="2400" dirty="0"/>
            </a:br>
            <a:r>
              <a:rPr lang="en-US" sz="2400" dirty="0"/>
              <a:t>C.	5 years</a:t>
            </a:r>
            <a:br>
              <a:rPr lang="en-US" sz="2400" dirty="0"/>
            </a:br>
            <a:r>
              <a:rPr lang="en-US" sz="2400" dirty="0"/>
              <a:t>D.	6 years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t>
            </a:r>
          </a:p>
        </p:txBody>
      </p:sp>
      <p:sp>
        <p:nvSpPr>
          <p:cNvPr id="4" name="Rectangle 3"/>
          <p:cNvSpPr/>
          <p:nvPr/>
        </p:nvSpPr>
        <p:spPr>
          <a:xfrm>
            <a:off x="1937994" y="4648200"/>
            <a:ext cx="5867400" cy="646331"/>
          </a:xfrm>
          <a:prstGeom prst="rect">
            <a:avLst/>
          </a:prstGeom>
        </p:spPr>
        <p:txBody>
          <a:bodyPr wrap="square">
            <a:spAutoFit/>
          </a:bodyPr>
          <a:lstStyle/>
          <a:p>
            <a:r>
              <a:rPr lang="en-US" sz="3600" dirty="0" smtClean="0">
                <a:solidFill>
                  <a:srgbClr val="005C2A"/>
                </a:solidFill>
              </a:rPr>
              <a:t>Correct Answer: </a:t>
            </a:r>
            <a:r>
              <a:rPr lang="en-US" sz="3600" dirty="0">
                <a:solidFill>
                  <a:srgbClr val="005C2A"/>
                </a:solidFill>
              </a:rPr>
              <a:t>D</a:t>
            </a:r>
          </a:p>
        </p:txBody>
      </p:sp>
    </p:spTree>
    <p:extLst>
      <p:ext uri="{BB962C8B-B14F-4D97-AF65-F5344CB8AC3E}">
        <p14:creationId xmlns:p14="http://schemas.microsoft.com/office/powerpoint/2010/main" val="27432171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752600" y="1219200"/>
            <a:ext cx="7159140" cy="3429000"/>
          </a:xfrm>
        </p:spPr>
        <p:txBody>
          <a:bodyPr/>
          <a:lstStyle/>
          <a:p>
            <a:r>
              <a:rPr lang="en-US" sz="2400" dirty="0"/>
              <a:t>111. The members of the House of Representatives shall be elected for a term of _______.</a:t>
            </a:r>
            <a:br>
              <a:rPr lang="en-US" sz="2400" dirty="0"/>
            </a:br>
            <a:r>
              <a:rPr lang="en-US" sz="2400" dirty="0"/>
              <a:t>A.	3 years  </a:t>
            </a:r>
            <a:br>
              <a:rPr lang="en-US" sz="2400" dirty="0"/>
            </a:br>
            <a:r>
              <a:rPr lang="en-US" sz="2400" dirty="0"/>
              <a:t>B.	4 years</a:t>
            </a:r>
            <a:br>
              <a:rPr lang="en-US" sz="2400" dirty="0"/>
            </a:br>
            <a:r>
              <a:rPr lang="en-US" sz="2400" dirty="0"/>
              <a:t>C.	5 years</a:t>
            </a:r>
            <a:br>
              <a:rPr lang="en-US" sz="2400" dirty="0"/>
            </a:br>
            <a:r>
              <a:rPr lang="en-US" sz="2400" dirty="0"/>
              <a:t>D.	6 years</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t>
            </a:r>
          </a:p>
        </p:txBody>
      </p:sp>
      <p:sp>
        <p:nvSpPr>
          <p:cNvPr id="4" name="Rectangle 3"/>
          <p:cNvSpPr/>
          <p:nvPr/>
        </p:nvSpPr>
        <p:spPr>
          <a:xfrm>
            <a:off x="1937994" y="4648200"/>
            <a:ext cx="5867400" cy="646331"/>
          </a:xfrm>
          <a:prstGeom prst="rect">
            <a:avLst/>
          </a:prstGeom>
        </p:spPr>
        <p:txBody>
          <a:bodyPr wrap="square">
            <a:spAutoFit/>
          </a:bodyPr>
          <a:lstStyle/>
          <a:p>
            <a:r>
              <a:rPr lang="en-US" sz="3600" dirty="0" smtClean="0">
                <a:solidFill>
                  <a:srgbClr val="005C2A"/>
                </a:solidFill>
              </a:rPr>
              <a:t>Correct Answer: A</a:t>
            </a:r>
            <a:endParaRPr lang="en-US" sz="3600" dirty="0">
              <a:solidFill>
                <a:srgbClr val="005C2A"/>
              </a:solidFill>
            </a:endParaRPr>
          </a:p>
        </p:txBody>
      </p:sp>
    </p:spTree>
    <p:extLst>
      <p:ext uri="{BB962C8B-B14F-4D97-AF65-F5344CB8AC3E}">
        <p14:creationId xmlns:p14="http://schemas.microsoft.com/office/powerpoint/2010/main" val="14465597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752600" y="685800"/>
            <a:ext cx="7159140" cy="3962400"/>
          </a:xfrm>
        </p:spPr>
        <p:txBody>
          <a:bodyPr/>
          <a:lstStyle/>
          <a:p>
            <a:r>
              <a:rPr lang="en-US" sz="2400" dirty="0"/>
              <a:t>112. The following shall be exempted from taxation except:</a:t>
            </a:r>
            <a:br>
              <a:rPr lang="en-US" sz="2400" dirty="0"/>
            </a:br>
            <a:r>
              <a:rPr lang="en-US" sz="2400" dirty="0"/>
              <a:t>A.	Lands and buildings  </a:t>
            </a:r>
            <a:br>
              <a:rPr lang="en-US" sz="2400" dirty="0"/>
            </a:br>
            <a:r>
              <a:rPr lang="en-US" sz="2400" dirty="0"/>
              <a:t>B.	Churches and convents</a:t>
            </a:r>
            <a:br>
              <a:rPr lang="en-US" sz="2400" dirty="0"/>
            </a:br>
            <a:r>
              <a:rPr lang="en-US" sz="2400" dirty="0"/>
              <a:t>C.	Charitable institutions</a:t>
            </a:r>
            <a:br>
              <a:rPr lang="en-US" sz="2400" dirty="0"/>
            </a:br>
            <a:r>
              <a:rPr lang="en-US" sz="2400" dirty="0"/>
              <a:t>D.	Non-profit cemeteries</a:t>
            </a:r>
            <a:br>
              <a:rPr lang="en-US" sz="2400" dirty="0"/>
            </a:br>
            <a:r>
              <a:rPr lang="en-US" sz="2400" dirty="0"/>
              <a:t/>
            </a:r>
            <a:br>
              <a:rPr lang="en-US" sz="2400" dirty="0"/>
            </a:br>
            <a:r>
              <a:rPr lang="en-US" sz="2400" dirty="0"/>
              <a:t/>
            </a:r>
            <a:br>
              <a:rPr lang="en-US" sz="2400" dirty="0"/>
            </a:br>
            <a:r>
              <a:rPr lang="en-US" sz="2400" dirty="0"/>
              <a:t> </a:t>
            </a:r>
          </a:p>
        </p:txBody>
      </p:sp>
      <p:sp>
        <p:nvSpPr>
          <p:cNvPr id="4" name="Rectangle 3"/>
          <p:cNvSpPr/>
          <p:nvPr/>
        </p:nvSpPr>
        <p:spPr>
          <a:xfrm>
            <a:off x="1937994" y="4648200"/>
            <a:ext cx="5867400" cy="646331"/>
          </a:xfrm>
          <a:prstGeom prst="rect">
            <a:avLst/>
          </a:prstGeom>
        </p:spPr>
        <p:txBody>
          <a:bodyPr wrap="square">
            <a:spAutoFit/>
          </a:bodyPr>
          <a:lstStyle/>
          <a:p>
            <a:r>
              <a:rPr lang="en-US" sz="3600" dirty="0" smtClean="0">
                <a:solidFill>
                  <a:srgbClr val="005C2A"/>
                </a:solidFill>
              </a:rPr>
              <a:t>Correct Answer: A</a:t>
            </a:r>
            <a:endParaRPr lang="en-US" sz="3600" dirty="0">
              <a:solidFill>
                <a:srgbClr val="005C2A"/>
              </a:solidFill>
            </a:endParaRPr>
          </a:p>
        </p:txBody>
      </p:sp>
    </p:spTree>
    <p:extLst>
      <p:ext uri="{BB962C8B-B14F-4D97-AF65-F5344CB8AC3E}">
        <p14:creationId xmlns:p14="http://schemas.microsoft.com/office/powerpoint/2010/main" val="9461009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752600" y="685800"/>
            <a:ext cx="7159140" cy="3962400"/>
          </a:xfrm>
        </p:spPr>
        <p:txBody>
          <a:bodyPr/>
          <a:lstStyle/>
          <a:p>
            <a:r>
              <a:rPr lang="en-US" sz="2400" dirty="0"/>
              <a:t>113. The Congress, by a vote of ____ of both Houses in joint session assembled, voting separately, shall have the sole power to declare a state of war.</a:t>
            </a:r>
            <a:br>
              <a:rPr lang="en-US" sz="2400" dirty="0"/>
            </a:br>
            <a:r>
              <a:rPr lang="en-US" sz="2400" dirty="0"/>
              <a:t>A.	Two-thirds  </a:t>
            </a:r>
            <a:br>
              <a:rPr lang="en-US" sz="2400" dirty="0"/>
            </a:br>
            <a:r>
              <a:rPr lang="en-US" sz="2400" dirty="0"/>
              <a:t>B.	One-half</a:t>
            </a:r>
            <a:br>
              <a:rPr lang="en-US" sz="2400" dirty="0"/>
            </a:br>
            <a:r>
              <a:rPr lang="en-US" sz="2400" dirty="0"/>
              <a:t>C.	Three quarters</a:t>
            </a:r>
            <a:br>
              <a:rPr lang="en-US" sz="2400" dirty="0"/>
            </a:br>
            <a:r>
              <a:rPr lang="en-US" sz="2400" dirty="0"/>
              <a:t>D.	Minority</a:t>
            </a:r>
            <a:br>
              <a:rPr lang="en-US" sz="2400" dirty="0"/>
            </a:br>
            <a:r>
              <a:rPr lang="en-US" sz="2400" dirty="0"/>
              <a:t/>
            </a:r>
            <a:br>
              <a:rPr lang="en-US" sz="2400" dirty="0"/>
            </a:br>
            <a:r>
              <a:rPr lang="en-US" sz="2400" dirty="0"/>
              <a:t> </a:t>
            </a:r>
          </a:p>
        </p:txBody>
      </p:sp>
      <p:sp>
        <p:nvSpPr>
          <p:cNvPr id="4" name="Rectangle 3"/>
          <p:cNvSpPr/>
          <p:nvPr/>
        </p:nvSpPr>
        <p:spPr>
          <a:xfrm>
            <a:off x="1937994" y="4648200"/>
            <a:ext cx="5867400" cy="646331"/>
          </a:xfrm>
          <a:prstGeom prst="rect">
            <a:avLst/>
          </a:prstGeom>
        </p:spPr>
        <p:txBody>
          <a:bodyPr wrap="square">
            <a:spAutoFit/>
          </a:bodyPr>
          <a:lstStyle/>
          <a:p>
            <a:r>
              <a:rPr lang="en-US" sz="3600" dirty="0" smtClean="0">
                <a:solidFill>
                  <a:srgbClr val="005C2A"/>
                </a:solidFill>
              </a:rPr>
              <a:t>Correct Answer: A</a:t>
            </a:r>
            <a:endParaRPr lang="en-US" sz="3600" dirty="0">
              <a:solidFill>
                <a:srgbClr val="005C2A"/>
              </a:solidFill>
            </a:endParaRPr>
          </a:p>
        </p:txBody>
      </p:sp>
    </p:spTree>
    <p:extLst>
      <p:ext uri="{BB962C8B-B14F-4D97-AF65-F5344CB8AC3E}">
        <p14:creationId xmlns:p14="http://schemas.microsoft.com/office/powerpoint/2010/main" val="18113525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719146" y="533400"/>
            <a:ext cx="7348654" cy="4191000"/>
          </a:xfrm>
        </p:spPr>
        <p:txBody>
          <a:bodyPr/>
          <a:lstStyle/>
          <a:p>
            <a:r>
              <a:rPr lang="en-US" sz="2800" dirty="0" smtClean="0"/>
              <a:t>6. Who may be appointed as member of the Cabinet without needing confirmation from the Commission on Appointments?</a:t>
            </a:r>
            <a:br>
              <a:rPr lang="en-US" sz="2800" dirty="0" smtClean="0"/>
            </a:br>
            <a:r>
              <a:rPr lang="en-US" sz="2800" dirty="0" smtClean="0"/>
              <a:t>A. Senate President</a:t>
            </a:r>
            <a:br>
              <a:rPr lang="en-US" sz="2800" dirty="0" smtClean="0"/>
            </a:br>
            <a:r>
              <a:rPr lang="en-US" sz="2800" dirty="0" smtClean="0"/>
              <a:t>B. Any Senator</a:t>
            </a:r>
            <a:br>
              <a:rPr lang="en-US" sz="2800" dirty="0" smtClean="0"/>
            </a:br>
            <a:r>
              <a:rPr lang="en-US" sz="2800" dirty="0" smtClean="0"/>
              <a:t>C. Vice-President</a:t>
            </a:r>
            <a:br>
              <a:rPr lang="en-US" sz="2800" dirty="0" smtClean="0"/>
            </a:br>
            <a:r>
              <a:rPr lang="en-US" sz="2800" dirty="0" smtClean="0"/>
              <a:t>D. Speaker of the House</a:t>
            </a:r>
            <a:br>
              <a:rPr lang="en-US" sz="2800" dirty="0" smtClean="0"/>
            </a:br>
            <a:r>
              <a:rPr lang="en-US" sz="2800" dirty="0" smtClean="0"/>
              <a:t>E. Any Congress Representative</a:t>
            </a:r>
          </a:p>
        </p:txBody>
      </p:sp>
      <p:sp>
        <p:nvSpPr>
          <p:cNvPr id="4" name="Rectangle 3"/>
          <p:cNvSpPr/>
          <p:nvPr/>
        </p:nvSpPr>
        <p:spPr>
          <a:xfrm>
            <a:off x="1752600" y="4953000"/>
            <a:ext cx="5867400" cy="646331"/>
          </a:xfrm>
          <a:prstGeom prst="rect">
            <a:avLst/>
          </a:prstGeom>
        </p:spPr>
        <p:txBody>
          <a:bodyPr wrap="square">
            <a:spAutoFit/>
          </a:bodyPr>
          <a:lstStyle/>
          <a:p>
            <a:r>
              <a:rPr lang="en-US" sz="3600" dirty="0" smtClean="0">
                <a:solidFill>
                  <a:srgbClr val="005C2A"/>
                </a:solidFill>
              </a:rPr>
              <a:t>Correct Answer: C</a:t>
            </a:r>
            <a:endParaRPr lang="en-US" sz="3600" dirty="0">
              <a:solidFill>
                <a:srgbClr val="005C2A"/>
              </a:solidFill>
            </a:endParaRPr>
          </a:p>
        </p:txBody>
      </p:sp>
    </p:spTree>
    <p:extLst>
      <p:ext uri="{BB962C8B-B14F-4D97-AF65-F5344CB8AC3E}">
        <p14:creationId xmlns:p14="http://schemas.microsoft.com/office/powerpoint/2010/main" val="18624451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752600" y="685800"/>
            <a:ext cx="7159140" cy="3962400"/>
          </a:xfrm>
        </p:spPr>
        <p:txBody>
          <a:bodyPr/>
          <a:lstStyle/>
          <a:p>
            <a:r>
              <a:rPr lang="en-US" sz="2400" dirty="0"/>
              <a:t>114. It states that “no person shall be deprived of life, liberty, or property without due process of law, nor any person be denied the equal protection of the laws.”</a:t>
            </a:r>
            <a:br>
              <a:rPr lang="en-US" sz="2400" dirty="0"/>
            </a:br>
            <a:r>
              <a:rPr lang="en-US" sz="2400" dirty="0"/>
              <a:t>A.	Article VI</a:t>
            </a:r>
            <a:br>
              <a:rPr lang="en-US" sz="2400" dirty="0"/>
            </a:br>
            <a:r>
              <a:rPr lang="en-US" sz="2400" dirty="0"/>
              <a:t>B.	Bill of Rights  </a:t>
            </a:r>
            <a:br>
              <a:rPr lang="en-US" sz="2400" dirty="0"/>
            </a:br>
            <a:r>
              <a:rPr lang="en-US" sz="2400" dirty="0"/>
              <a:t>C.	Republic Act</a:t>
            </a:r>
            <a:br>
              <a:rPr lang="en-US" sz="2400" dirty="0"/>
            </a:br>
            <a:r>
              <a:rPr lang="en-US" sz="2400" dirty="0"/>
              <a:t>D.	Court Order</a:t>
            </a:r>
            <a:br>
              <a:rPr lang="en-US" sz="2400" dirty="0"/>
            </a:br>
            <a:r>
              <a:rPr lang="en-US" sz="2400" dirty="0"/>
              <a:t/>
            </a:r>
            <a:br>
              <a:rPr lang="en-US" sz="2400" dirty="0"/>
            </a:br>
            <a:r>
              <a:rPr lang="en-US" sz="2400" dirty="0"/>
              <a:t/>
            </a:r>
            <a:br>
              <a:rPr lang="en-US" sz="2400" dirty="0"/>
            </a:br>
            <a:r>
              <a:rPr lang="en-US" sz="2400" dirty="0"/>
              <a:t> </a:t>
            </a:r>
          </a:p>
        </p:txBody>
      </p:sp>
      <p:sp>
        <p:nvSpPr>
          <p:cNvPr id="4" name="Rectangle 3"/>
          <p:cNvSpPr/>
          <p:nvPr/>
        </p:nvSpPr>
        <p:spPr>
          <a:xfrm>
            <a:off x="1937994" y="4648200"/>
            <a:ext cx="5867400" cy="646331"/>
          </a:xfrm>
          <a:prstGeom prst="rect">
            <a:avLst/>
          </a:prstGeom>
        </p:spPr>
        <p:txBody>
          <a:bodyPr wrap="square">
            <a:spAutoFit/>
          </a:bodyPr>
          <a:lstStyle/>
          <a:p>
            <a:r>
              <a:rPr lang="en-US" sz="3600" dirty="0" smtClean="0">
                <a:solidFill>
                  <a:srgbClr val="005C2A"/>
                </a:solidFill>
              </a:rPr>
              <a:t>Correct Answer: B</a:t>
            </a:r>
            <a:endParaRPr lang="en-US" sz="3600" dirty="0">
              <a:solidFill>
                <a:srgbClr val="005C2A"/>
              </a:solidFill>
            </a:endParaRPr>
          </a:p>
        </p:txBody>
      </p:sp>
    </p:spTree>
    <p:extLst>
      <p:ext uri="{BB962C8B-B14F-4D97-AF65-F5344CB8AC3E}">
        <p14:creationId xmlns:p14="http://schemas.microsoft.com/office/powerpoint/2010/main" val="14627420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752600" y="685800"/>
            <a:ext cx="7159140" cy="3962400"/>
          </a:xfrm>
        </p:spPr>
        <p:txBody>
          <a:bodyPr/>
          <a:lstStyle/>
          <a:p>
            <a:r>
              <a:rPr lang="en-US" sz="2400" dirty="0"/>
              <a:t>115. All of the following is TRUE except:</a:t>
            </a:r>
            <a:br>
              <a:rPr lang="en-US" sz="2400" dirty="0"/>
            </a:br>
            <a:r>
              <a:rPr lang="en-US" sz="2400" dirty="0"/>
              <a:t>A.	No person shall be compelled to be a witness against himself</a:t>
            </a:r>
            <a:br>
              <a:rPr lang="en-US" sz="2400" dirty="0"/>
            </a:br>
            <a:r>
              <a:rPr lang="en-US" sz="2400" dirty="0"/>
              <a:t>B.	No person shall be imprisoned for non-payment of debt or poll tax.</a:t>
            </a:r>
            <a:br>
              <a:rPr lang="en-US" sz="2400" dirty="0"/>
            </a:br>
            <a:r>
              <a:rPr lang="en-US" sz="2400" dirty="0"/>
              <a:t>C.	No ex post facto law or bill of attainder shall not be enacted.  x</a:t>
            </a:r>
            <a:br>
              <a:rPr lang="en-US" sz="2400" dirty="0"/>
            </a:br>
            <a:r>
              <a:rPr lang="en-US" sz="2400" dirty="0"/>
              <a:t>D.	No person shall be detained solely by reason of his political beliefs and aspirations</a:t>
            </a:r>
            <a:r>
              <a:rPr lang="en-US" sz="2400" dirty="0" smtClean="0"/>
              <a:t>.</a:t>
            </a:r>
            <a:r>
              <a:rPr lang="en-US" sz="2400" dirty="0"/>
              <a:t/>
            </a:r>
            <a:br>
              <a:rPr lang="en-US" sz="2400" dirty="0"/>
            </a:br>
            <a:r>
              <a:rPr lang="en-US" sz="2400" dirty="0"/>
              <a:t/>
            </a:r>
            <a:br>
              <a:rPr lang="en-US" sz="2400" dirty="0"/>
            </a:br>
            <a:r>
              <a:rPr lang="en-US" sz="2400" dirty="0"/>
              <a:t> </a:t>
            </a:r>
          </a:p>
        </p:txBody>
      </p:sp>
      <p:sp>
        <p:nvSpPr>
          <p:cNvPr id="4" name="Rectangle 3"/>
          <p:cNvSpPr/>
          <p:nvPr/>
        </p:nvSpPr>
        <p:spPr>
          <a:xfrm>
            <a:off x="1937994" y="4648200"/>
            <a:ext cx="5867400" cy="646331"/>
          </a:xfrm>
          <a:prstGeom prst="rect">
            <a:avLst/>
          </a:prstGeom>
        </p:spPr>
        <p:txBody>
          <a:bodyPr wrap="square">
            <a:spAutoFit/>
          </a:bodyPr>
          <a:lstStyle/>
          <a:p>
            <a:r>
              <a:rPr lang="en-US" sz="3600" dirty="0" smtClean="0">
                <a:solidFill>
                  <a:srgbClr val="005C2A"/>
                </a:solidFill>
              </a:rPr>
              <a:t>Correct Answer: C</a:t>
            </a:r>
            <a:endParaRPr lang="en-US" sz="3600" dirty="0">
              <a:solidFill>
                <a:srgbClr val="005C2A"/>
              </a:solidFill>
            </a:endParaRPr>
          </a:p>
        </p:txBody>
      </p:sp>
    </p:spTree>
    <p:extLst>
      <p:ext uri="{BB962C8B-B14F-4D97-AF65-F5344CB8AC3E}">
        <p14:creationId xmlns:p14="http://schemas.microsoft.com/office/powerpoint/2010/main" val="32705866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752600" y="685800"/>
            <a:ext cx="7159140" cy="3962400"/>
          </a:xfrm>
        </p:spPr>
        <p:txBody>
          <a:bodyPr/>
          <a:lstStyle/>
          <a:p>
            <a:r>
              <a:rPr lang="en-US" sz="2400" dirty="0"/>
              <a:t>116. The following are citizens of the Philippines except:</a:t>
            </a:r>
            <a:br>
              <a:rPr lang="en-US" sz="2400" dirty="0"/>
            </a:br>
            <a:r>
              <a:rPr lang="en-US" sz="2400" dirty="0"/>
              <a:t>A.	Those fathers or mothers are citizens of the Philippines</a:t>
            </a:r>
            <a:br>
              <a:rPr lang="en-US" sz="2400" dirty="0"/>
            </a:br>
            <a:r>
              <a:rPr lang="en-US" sz="2400" dirty="0"/>
              <a:t>B.	Those who are born before January 17, 1973, of Filipino mothers, who elect Philippine citizenship upon reaching the age of majority</a:t>
            </a:r>
            <a:br>
              <a:rPr lang="en-US" sz="2400" dirty="0"/>
            </a:br>
            <a:r>
              <a:rPr lang="en-US" sz="2400" dirty="0"/>
              <a:t>C.	Those who are naturalized citizens of the Philippines in accordance with law.</a:t>
            </a:r>
            <a:br>
              <a:rPr lang="en-US" sz="2400" dirty="0"/>
            </a:br>
            <a:r>
              <a:rPr lang="en-US" sz="2400" dirty="0"/>
              <a:t>D.	All of the above are true.  </a:t>
            </a:r>
            <a:br>
              <a:rPr lang="en-US" sz="2400" dirty="0"/>
            </a:br>
            <a:r>
              <a:rPr lang="en-US" sz="2400" dirty="0" smtClean="0"/>
              <a:t> </a:t>
            </a:r>
            <a:endParaRPr lang="en-US" sz="2400" dirty="0"/>
          </a:p>
        </p:txBody>
      </p:sp>
      <p:sp>
        <p:nvSpPr>
          <p:cNvPr id="4" name="Rectangle 3"/>
          <p:cNvSpPr/>
          <p:nvPr/>
        </p:nvSpPr>
        <p:spPr>
          <a:xfrm>
            <a:off x="1937994" y="4648200"/>
            <a:ext cx="5867400" cy="646331"/>
          </a:xfrm>
          <a:prstGeom prst="rect">
            <a:avLst/>
          </a:prstGeom>
        </p:spPr>
        <p:txBody>
          <a:bodyPr wrap="square">
            <a:spAutoFit/>
          </a:bodyPr>
          <a:lstStyle/>
          <a:p>
            <a:r>
              <a:rPr lang="en-US" sz="3600" dirty="0" smtClean="0">
                <a:solidFill>
                  <a:srgbClr val="005C2A"/>
                </a:solidFill>
              </a:rPr>
              <a:t>Correct Answer: D</a:t>
            </a:r>
            <a:endParaRPr lang="en-US" sz="3600" dirty="0">
              <a:solidFill>
                <a:srgbClr val="005C2A"/>
              </a:solidFill>
            </a:endParaRPr>
          </a:p>
        </p:txBody>
      </p:sp>
    </p:spTree>
    <p:extLst>
      <p:ext uri="{BB962C8B-B14F-4D97-AF65-F5344CB8AC3E}">
        <p14:creationId xmlns:p14="http://schemas.microsoft.com/office/powerpoint/2010/main" val="7484130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752600" y="685800"/>
            <a:ext cx="7159140" cy="3962400"/>
          </a:xfrm>
        </p:spPr>
        <p:txBody>
          <a:bodyPr/>
          <a:lstStyle/>
          <a:p>
            <a:r>
              <a:rPr lang="en-US" sz="2400" dirty="0"/>
              <a:t>117. It is the right and obligation by all citizens, who are at least 18 years of age, and qualified by law, to vote in the election of national and local officials of the government without literacy,, property, or other substantive requirement.</a:t>
            </a:r>
            <a:br>
              <a:rPr lang="en-US" sz="2400" dirty="0"/>
            </a:br>
            <a:r>
              <a:rPr lang="en-US" sz="2400" dirty="0"/>
              <a:t>A.	Suffrage  </a:t>
            </a:r>
            <a:br>
              <a:rPr lang="en-US" sz="2400" dirty="0"/>
            </a:br>
            <a:r>
              <a:rPr lang="en-US" sz="2400" dirty="0"/>
              <a:t>B.	Election</a:t>
            </a:r>
            <a:br>
              <a:rPr lang="en-US" sz="2400" dirty="0"/>
            </a:br>
            <a:r>
              <a:rPr lang="en-US" sz="2400" dirty="0"/>
              <a:t>C.	Voting power</a:t>
            </a:r>
            <a:br>
              <a:rPr lang="en-US" sz="2400" dirty="0"/>
            </a:br>
            <a:r>
              <a:rPr lang="en-US" sz="2400" dirty="0"/>
              <a:t>D.	Civil Right</a:t>
            </a:r>
            <a:br>
              <a:rPr lang="en-US" sz="2400" dirty="0"/>
            </a:br>
            <a:endParaRPr lang="en-US" sz="2400" dirty="0"/>
          </a:p>
        </p:txBody>
      </p:sp>
      <p:sp>
        <p:nvSpPr>
          <p:cNvPr id="4" name="Rectangle 3"/>
          <p:cNvSpPr/>
          <p:nvPr/>
        </p:nvSpPr>
        <p:spPr>
          <a:xfrm>
            <a:off x="1937994" y="4648200"/>
            <a:ext cx="5867400" cy="646331"/>
          </a:xfrm>
          <a:prstGeom prst="rect">
            <a:avLst/>
          </a:prstGeom>
        </p:spPr>
        <p:txBody>
          <a:bodyPr wrap="square">
            <a:spAutoFit/>
          </a:bodyPr>
          <a:lstStyle/>
          <a:p>
            <a:r>
              <a:rPr lang="en-US" sz="3600" dirty="0" smtClean="0">
                <a:solidFill>
                  <a:srgbClr val="005C2A"/>
                </a:solidFill>
              </a:rPr>
              <a:t>Correct Answer: A</a:t>
            </a:r>
            <a:endParaRPr lang="en-US" sz="3600" dirty="0">
              <a:solidFill>
                <a:srgbClr val="005C2A"/>
              </a:solidFill>
            </a:endParaRPr>
          </a:p>
        </p:txBody>
      </p:sp>
    </p:spTree>
    <p:extLst>
      <p:ext uri="{BB962C8B-B14F-4D97-AF65-F5344CB8AC3E}">
        <p14:creationId xmlns:p14="http://schemas.microsoft.com/office/powerpoint/2010/main" val="13501982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752600" y="685800"/>
            <a:ext cx="7159140" cy="3962400"/>
          </a:xfrm>
        </p:spPr>
        <p:txBody>
          <a:bodyPr/>
          <a:lstStyle/>
          <a:p>
            <a:r>
              <a:rPr lang="en-US" sz="2400" dirty="0"/>
              <a:t>118. It is the power of the State to promote public welfare by restraining the use of both liberty and property of all people.</a:t>
            </a:r>
            <a:br>
              <a:rPr lang="en-US" sz="2400" dirty="0"/>
            </a:br>
            <a:r>
              <a:rPr lang="en-US" sz="2400" dirty="0"/>
              <a:t>A.	Police Power</a:t>
            </a:r>
            <a:br>
              <a:rPr lang="en-US" sz="2400" dirty="0"/>
            </a:br>
            <a:r>
              <a:rPr lang="en-US" sz="2400" dirty="0"/>
              <a:t>B.	Power of Eminent Domain</a:t>
            </a:r>
            <a:br>
              <a:rPr lang="en-US" sz="2400" dirty="0"/>
            </a:br>
            <a:r>
              <a:rPr lang="en-US" sz="2400" dirty="0"/>
              <a:t>C.	Power if Taxation</a:t>
            </a:r>
            <a:br>
              <a:rPr lang="en-US" sz="2400" dirty="0"/>
            </a:br>
            <a:r>
              <a:rPr lang="en-US" sz="2400" dirty="0"/>
              <a:t>D.	Power to Impeach  </a:t>
            </a:r>
            <a:br>
              <a:rPr lang="en-US" sz="2400" dirty="0"/>
            </a:br>
            <a:r>
              <a:rPr lang="en-US" sz="2400" dirty="0"/>
              <a:t/>
            </a:r>
            <a:br>
              <a:rPr lang="en-US" sz="2400" dirty="0"/>
            </a:br>
            <a:endParaRPr lang="en-US" sz="2400" dirty="0"/>
          </a:p>
        </p:txBody>
      </p:sp>
      <p:sp>
        <p:nvSpPr>
          <p:cNvPr id="4" name="Rectangle 3"/>
          <p:cNvSpPr/>
          <p:nvPr/>
        </p:nvSpPr>
        <p:spPr>
          <a:xfrm>
            <a:off x="1937994" y="4648200"/>
            <a:ext cx="5867400" cy="646331"/>
          </a:xfrm>
          <a:prstGeom prst="rect">
            <a:avLst/>
          </a:prstGeom>
        </p:spPr>
        <p:txBody>
          <a:bodyPr wrap="square">
            <a:spAutoFit/>
          </a:bodyPr>
          <a:lstStyle/>
          <a:p>
            <a:r>
              <a:rPr lang="en-US" sz="3600" dirty="0" smtClean="0">
                <a:solidFill>
                  <a:srgbClr val="005C2A"/>
                </a:solidFill>
              </a:rPr>
              <a:t>Correct Answer: </a:t>
            </a:r>
            <a:r>
              <a:rPr lang="en-US" sz="3600" dirty="0">
                <a:solidFill>
                  <a:srgbClr val="005C2A"/>
                </a:solidFill>
              </a:rPr>
              <a:t>D</a:t>
            </a:r>
          </a:p>
        </p:txBody>
      </p:sp>
    </p:spTree>
    <p:extLst>
      <p:ext uri="{BB962C8B-B14F-4D97-AF65-F5344CB8AC3E}">
        <p14:creationId xmlns:p14="http://schemas.microsoft.com/office/powerpoint/2010/main" val="11869375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752600" y="685800"/>
            <a:ext cx="7159140" cy="3962400"/>
          </a:xfrm>
        </p:spPr>
        <p:txBody>
          <a:bodyPr/>
          <a:lstStyle/>
          <a:p>
            <a:r>
              <a:rPr lang="en-US" sz="2400" dirty="0"/>
              <a:t>119. It is the power of the State to take properties for the purpose of public use upon payment of just compensation.</a:t>
            </a:r>
            <a:br>
              <a:rPr lang="en-US" sz="2400" dirty="0"/>
            </a:br>
            <a:r>
              <a:rPr lang="en-US" sz="2400" dirty="0"/>
              <a:t>A.	Police Power</a:t>
            </a:r>
            <a:br>
              <a:rPr lang="en-US" sz="2400" dirty="0"/>
            </a:br>
            <a:r>
              <a:rPr lang="en-US" sz="2400" dirty="0"/>
              <a:t>B.	Power of Eminent Domain </a:t>
            </a:r>
            <a:br>
              <a:rPr lang="en-US" sz="2400" dirty="0"/>
            </a:br>
            <a:r>
              <a:rPr lang="en-US" sz="2400" dirty="0"/>
              <a:t>C.	Power if Taxation</a:t>
            </a:r>
            <a:br>
              <a:rPr lang="en-US" sz="2400" dirty="0"/>
            </a:br>
            <a:r>
              <a:rPr lang="en-US" sz="2400" dirty="0"/>
              <a:t>D.	Power to Impeach</a:t>
            </a:r>
            <a:br>
              <a:rPr lang="en-US" sz="2400" dirty="0"/>
            </a:br>
            <a:r>
              <a:rPr lang="en-US" sz="2400" dirty="0"/>
              <a:t/>
            </a:r>
            <a:br>
              <a:rPr lang="en-US" sz="2400" dirty="0"/>
            </a:br>
            <a:r>
              <a:rPr lang="en-US" sz="2400" dirty="0"/>
              <a:t/>
            </a:r>
            <a:br>
              <a:rPr lang="en-US" sz="2400" dirty="0"/>
            </a:br>
            <a:endParaRPr lang="en-US" sz="2400" dirty="0"/>
          </a:p>
        </p:txBody>
      </p:sp>
      <p:sp>
        <p:nvSpPr>
          <p:cNvPr id="4" name="Rectangle 3"/>
          <p:cNvSpPr/>
          <p:nvPr/>
        </p:nvSpPr>
        <p:spPr>
          <a:xfrm>
            <a:off x="1937994" y="4648200"/>
            <a:ext cx="5867400" cy="646331"/>
          </a:xfrm>
          <a:prstGeom prst="rect">
            <a:avLst/>
          </a:prstGeom>
        </p:spPr>
        <p:txBody>
          <a:bodyPr wrap="square">
            <a:spAutoFit/>
          </a:bodyPr>
          <a:lstStyle/>
          <a:p>
            <a:r>
              <a:rPr lang="en-US" sz="3600" dirty="0" smtClean="0">
                <a:solidFill>
                  <a:srgbClr val="005C2A"/>
                </a:solidFill>
              </a:rPr>
              <a:t>Correct Answer: B</a:t>
            </a:r>
            <a:endParaRPr lang="en-US" sz="3600" dirty="0">
              <a:solidFill>
                <a:srgbClr val="005C2A"/>
              </a:solidFill>
            </a:endParaRPr>
          </a:p>
        </p:txBody>
      </p:sp>
    </p:spTree>
    <p:extLst>
      <p:ext uri="{BB962C8B-B14F-4D97-AF65-F5344CB8AC3E}">
        <p14:creationId xmlns:p14="http://schemas.microsoft.com/office/powerpoint/2010/main" val="34741406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752600" y="685800"/>
            <a:ext cx="7159140" cy="3962400"/>
          </a:xfrm>
        </p:spPr>
        <p:txBody>
          <a:bodyPr/>
          <a:lstStyle/>
          <a:p>
            <a:r>
              <a:rPr lang="en-US" sz="2400" dirty="0"/>
              <a:t>120. It is the power of the State to impose charge or burden to persons and properties, and property rights for the purpose of raising revenues to protect the people and extend public projects and services.</a:t>
            </a:r>
            <a:br>
              <a:rPr lang="en-US" sz="2400" dirty="0"/>
            </a:br>
            <a:r>
              <a:rPr lang="en-US" sz="2400" dirty="0"/>
              <a:t>A.	Police Power</a:t>
            </a:r>
            <a:br>
              <a:rPr lang="en-US" sz="2400" dirty="0"/>
            </a:br>
            <a:r>
              <a:rPr lang="en-US" sz="2400" dirty="0"/>
              <a:t>B.	Power of Eminent Domain</a:t>
            </a:r>
            <a:br>
              <a:rPr lang="en-US" sz="2400" dirty="0"/>
            </a:br>
            <a:r>
              <a:rPr lang="en-US" sz="2400" dirty="0"/>
              <a:t>C.	Power of Taxation  </a:t>
            </a:r>
            <a:br>
              <a:rPr lang="en-US" sz="2400" dirty="0"/>
            </a:br>
            <a:r>
              <a:rPr lang="en-US" sz="2400" dirty="0"/>
              <a:t>D.	Power to Impeach</a:t>
            </a:r>
            <a:br>
              <a:rPr lang="en-US" sz="2400" dirty="0"/>
            </a:br>
            <a:r>
              <a:rPr lang="en-US" sz="2400" dirty="0"/>
              <a:t/>
            </a:r>
            <a:br>
              <a:rPr lang="en-US" sz="2400" dirty="0"/>
            </a:br>
            <a:r>
              <a:rPr lang="en-US" sz="2400" dirty="0"/>
              <a:t/>
            </a:r>
            <a:br>
              <a:rPr lang="en-US" sz="2400" dirty="0"/>
            </a:br>
            <a:r>
              <a:rPr lang="en-US" sz="2400" dirty="0"/>
              <a:t/>
            </a:r>
            <a:br>
              <a:rPr lang="en-US" sz="2400" dirty="0"/>
            </a:br>
            <a:endParaRPr lang="en-US" sz="2400" dirty="0"/>
          </a:p>
        </p:txBody>
      </p:sp>
      <p:sp>
        <p:nvSpPr>
          <p:cNvPr id="4" name="Rectangle 3"/>
          <p:cNvSpPr/>
          <p:nvPr/>
        </p:nvSpPr>
        <p:spPr>
          <a:xfrm>
            <a:off x="1937994" y="4648200"/>
            <a:ext cx="5867400" cy="646331"/>
          </a:xfrm>
          <a:prstGeom prst="rect">
            <a:avLst/>
          </a:prstGeom>
        </p:spPr>
        <p:txBody>
          <a:bodyPr wrap="square">
            <a:spAutoFit/>
          </a:bodyPr>
          <a:lstStyle/>
          <a:p>
            <a:r>
              <a:rPr lang="en-US" sz="3600" dirty="0" smtClean="0">
                <a:solidFill>
                  <a:srgbClr val="005C2A"/>
                </a:solidFill>
              </a:rPr>
              <a:t>Correct Answer: C</a:t>
            </a:r>
            <a:endParaRPr lang="en-US" sz="3600" dirty="0">
              <a:solidFill>
                <a:srgbClr val="005C2A"/>
              </a:solidFill>
            </a:endParaRPr>
          </a:p>
        </p:txBody>
      </p:sp>
    </p:spTree>
    <p:extLst>
      <p:ext uri="{BB962C8B-B14F-4D97-AF65-F5344CB8AC3E}">
        <p14:creationId xmlns:p14="http://schemas.microsoft.com/office/powerpoint/2010/main" val="25141383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752600" y="685800"/>
            <a:ext cx="7159140" cy="3962400"/>
          </a:xfrm>
        </p:spPr>
        <p:txBody>
          <a:bodyPr/>
          <a:lstStyle/>
          <a:p>
            <a:r>
              <a:rPr lang="en-US" sz="2400" dirty="0"/>
              <a:t>121. The following are members of the Constitutional Commission except:</a:t>
            </a:r>
            <a:br>
              <a:rPr lang="en-US" sz="2400" dirty="0"/>
            </a:br>
            <a:r>
              <a:rPr lang="en-US" sz="2400" dirty="0"/>
              <a:t>A.	Commission on Civil Rights  </a:t>
            </a:r>
            <a:br>
              <a:rPr lang="en-US" sz="2400" dirty="0"/>
            </a:br>
            <a:r>
              <a:rPr lang="en-US" sz="2400" dirty="0"/>
              <a:t>B.	Commission on Elections</a:t>
            </a:r>
            <a:br>
              <a:rPr lang="en-US" sz="2400" dirty="0"/>
            </a:br>
            <a:r>
              <a:rPr lang="en-US" sz="2400" dirty="0"/>
              <a:t>C.	Civil Service Commission</a:t>
            </a:r>
            <a:br>
              <a:rPr lang="en-US" sz="2400" dirty="0"/>
            </a:br>
            <a:r>
              <a:rPr lang="en-US" sz="2400" dirty="0"/>
              <a:t>D.	Commission on Audit</a:t>
            </a:r>
            <a:br>
              <a:rPr lang="en-US" sz="2400" dirty="0"/>
            </a:br>
            <a:r>
              <a:rPr lang="en-US" sz="2400" dirty="0"/>
              <a:t/>
            </a:r>
            <a:br>
              <a:rPr lang="en-US" sz="2400" dirty="0"/>
            </a:br>
            <a:r>
              <a:rPr lang="en-US" sz="2400" dirty="0"/>
              <a:t/>
            </a:r>
            <a:br>
              <a:rPr lang="en-US" sz="2400" dirty="0"/>
            </a:br>
            <a:r>
              <a:rPr lang="en-US" sz="2400" dirty="0"/>
              <a:t/>
            </a:r>
            <a:br>
              <a:rPr lang="en-US" sz="2400" dirty="0"/>
            </a:br>
            <a:endParaRPr lang="en-US" sz="2400" dirty="0"/>
          </a:p>
        </p:txBody>
      </p:sp>
      <p:sp>
        <p:nvSpPr>
          <p:cNvPr id="4" name="Rectangle 3"/>
          <p:cNvSpPr/>
          <p:nvPr/>
        </p:nvSpPr>
        <p:spPr>
          <a:xfrm>
            <a:off x="1937994" y="4648200"/>
            <a:ext cx="5867400" cy="646331"/>
          </a:xfrm>
          <a:prstGeom prst="rect">
            <a:avLst/>
          </a:prstGeom>
        </p:spPr>
        <p:txBody>
          <a:bodyPr wrap="square">
            <a:spAutoFit/>
          </a:bodyPr>
          <a:lstStyle/>
          <a:p>
            <a:r>
              <a:rPr lang="en-US" sz="3600" dirty="0" smtClean="0">
                <a:solidFill>
                  <a:srgbClr val="005C2A"/>
                </a:solidFill>
              </a:rPr>
              <a:t>Correct Answer: </a:t>
            </a:r>
            <a:r>
              <a:rPr lang="en-US" sz="3600" dirty="0">
                <a:solidFill>
                  <a:srgbClr val="005C2A"/>
                </a:solidFill>
              </a:rPr>
              <a:t>A</a:t>
            </a:r>
          </a:p>
        </p:txBody>
      </p:sp>
    </p:spTree>
    <p:extLst>
      <p:ext uri="{BB962C8B-B14F-4D97-AF65-F5344CB8AC3E}">
        <p14:creationId xmlns:p14="http://schemas.microsoft.com/office/powerpoint/2010/main" val="6785782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752600" y="685800"/>
            <a:ext cx="7159140" cy="3962400"/>
          </a:xfrm>
        </p:spPr>
        <p:txBody>
          <a:bodyPr/>
          <a:lstStyle/>
          <a:p>
            <a:r>
              <a:rPr lang="en-US" sz="2400" dirty="0"/>
              <a:t>122. It states that public office is public trust and that public officers and employees must, at all times, be accountable to the people, serve them with utmost responsibility, integrity, loyalty and efficiency; act with patriotism and justice and lead modest lives.</a:t>
            </a:r>
            <a:br>
              <a:rPr lang="en-US" sz="2400" dirty="0"/>
            </a:br>
            <a:r>
              <a:rPr lang="en-US" sz="2400" dirty="0"/>
              <a:t>A.	Public Trust</a:t>
            </a:r>
            <a:br>
              <a:rPr lang="en-US" sz="2400" dirty="0"/>
            </a:br>
            <a:r>
              <a:rPr lang="en-US" sz="2400" dirty="0"/>
              <a:t>B.	Constitutional Rights</a:t>
            </a:r>
            <a:br>
              <a:rPr lang="en-US" sz="2400" dirty="0"/>
            </a:br>
            <a:r>
              <a:rPr lang="en-US" sz="2400" dirty="0"/>
              <a:t>C.	Accountability  </a:t>
            </a:r>
            <a:br>
              <a:rPr lang="en-US" sz="2400" dirty="0"/>
            </a:br>
            <a:r>
              <a:rPr lang="en-US" sz="2400" dirty="0"/>
              <a:t>D.	</a:t>
            </a:r>
            <a:r>
              <a:rPr lang="en-US" sz="2400" dirty="0" smtClean="0"/>
              <a:t>Responsibility</a:t>
            </a:r>
            <a:endParaRPr lang="en-US" sz="2400" dirty="0"/>
          </a:p>
        </p:txBody>
      </p:sp>
      <p:sp>
        <p:nvSpPr>
          <p:cNvPr id="4" name="Rectangle 3"/>
          <p:cNvSpPr/>
          <p:nvPr/>
        </p:nvSpPr>
        <p:spPr>
          <a:xfrm>
            <a:off x="1937994" y="4648200"/>
            <a:ext cx="5867400" cy="646331"/>
          </a:xfrm>
          <a:prstGeom prst="rect">
            <a:avLst/>
          </a:prstGeom>
        </p:spPr>
        <p:txBody>
          <a:bodyPr wrap="square">
            <a:spAutoFit/>
          </a:bodyPr>
          <a:lstStyle/>
          <a:p>
            <a:r>
              <a:rPr lang="en-US" sz="3600" dirty="0" smtClean="0">
                <a:solidFill>
                  <a:srgbClr val="005C2A"/>
                </a:solidFill>
              </a:rPr>
              <a:t>Correct Answer: C</a:t>
            </a:r>
            <a:endParaRPr lang="en-US" sz="3600" dirty="0">
              <a:solidFill>
                <a:srgbClr val="005C2A"/>
              </a:solidFill>
            </a:endParaRPr>
          </a:p>
        </p:txBody>
      </p:sp>
    </p:spTree>
    <p:extLst>
      <p:ext uri="{BB962C8B-B14F-4D97-AF65-F5344CB8AC3E}">
        <p14:creationId xmlns:p14="http://schemas.microsoft.com/office/powerpoint/2010/main" val="35630399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752600" y="685800"/>
            <a:ext cx="7159140" cy="3962400"/>
          </a:xfrm>
        </p:spPr>
        <p:txBody>
          <a:bodyPr/>
          <a:lstStyle/>
          <a:p>
            <a:r>
              <a:rPr lang="en-US" sz="2400" dirty="0"/>
              <a:t>123. Who shall have the exclusive power to initiate all cases of impeachment?</a:t>
            </a:r>
            <a:br>
              <a:rPr lang="en-US" sz="2400" dirty="0"/>
            </a:br>
            <a:r>
              <a:rPr lang="en-US" sz="2400" dirty="0"/>
              <a:t>A.	House of Blue Ribbon Committee</a:t>
            </a:r>
            <a:br>
              <a:rPr lang="en-US" sz="2400" dirty="0"/>
            </a:br>
            <a:r>
              <a:rPr lang="en-US" sz="2400" dirty="0"/>
              <a:t>B.	House of Representatives  </a:t>
            </a:r>
            <a:br>
              <a:rPr lang="en-US" sz="2400" dirty="0"/>
            </a:br>
            <a:r>
              <a:rPr lang="en-US" sz="2400" dirty="0"/>
              <a:t>C.	House of the Senate</a:t>
            </a:r>
            <a:br>
              <a:rPr lang="en-US" sz="2400" dirty="0"/>
            </a:br>
            <a:r>
              <a:rPr lang="en-US" sz="2400" dirty="0"/>
              <a:t>D.	Speaker of the House</a:t>
            </a:r>
          </a:p>
        </p:txBody>
      </p:sp>
      <p:sp>
        <p:nvSpPr>
          <p:cNvPr id="4" name="Rectangle 3"/>
          <p:cNvSpPr/>
          <p:nvPr/>
        </p:nvSpPr>
        <p:spPr>
          <a:xfrm>
            <a:off x="1937994" y="4648200"/>
            <a:ext cx="5867400" cy="646331"/>
          </a:xfrm>
          <a:prstGeom prst="rect">
            <a:avLst/>
          </a:prstGeom>
        </p:spPr>
        <p:txBody>
          <a:bodyPr wrap="square">
            <a:spAutoFit/>
          </a:bodyPr>
          <a:lstStyle/>
          <a:p>
            <a:r>
              <a:rPr lang="en-US" sz="3600" dirty="0" smtClean="0">
                <a:solidFill>
                  <a:srgbClr val="005C2A"/>
                </a:solidFill>
              </a:rPr>
              <a:t>Correct Answer: B</a:t>
            </a:r>
            <a:endParaRPr lang="en-US" sz="3600" dirty="0">
              <a:solidFill>
                <a:srgbClr val="005C2A"/>
              </a:solidFill>
            </a:endParaRPr>
          </a:p>
        </p:txBody>
      </p:sp>
    </p:spTree>
    <p:extLst>
      <p:ext uri="{BB962C8B-B14F-4D97-AF65-F5344CB8AC3E}">
        <p14:creationId xmlns:p14="http://schemas.microsoft.com/office/powerpoint/2010/main" val="30272205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8305800" cy="487363"/>
          </a:xfrm>
        </p:spPr>
        <p:txBody>
          <a:bodyPr/>
          <a:lstStyle/>
          <a:p>
            <a:r>
              <a:rPr lang="en-US" dirty="0" smtClean="0"/>
              <a:t>PRESIDENTIAL POWER TO APPOINT</a:t>
            </a:r>
            <a:endParaRPr lang="en-US" dirty="0"/>
          </a:p>
        </p:txBody>
      </p:sp>
      <p:sp>
        <p:nvSpPr>
          <p:cNvPr id="3" name="Content Placeholder 2"/>
          <p:cNvSpPr>
            <a:spLocks noGrp="1"/>
          </p:cNvSpPr>
          <p:nvPr>
            <p:ph idx="1"/>
          </p:nvPr>
        </p:nvSpPr>
        <p:spPr/>
        <p:txBody>
          <a:bodyPr/>
          <a:lstStyle/>
          <a:p>
            <a:r>
              <a:rPr lang="en-US" sz="2000" dirty="0"/>
              <a:t>POWER TO APPOINT</a:t>
            </a:r>
          </a:p>
          <a:p>
            <a:endParaRPr lang="en-US" sz="2000" dirty="0"/>
          </a:p>
          <a:p>
            <a:r>
              <a:rPr lang="en-US" sz="2000" dirty="0"/>
              <a:t>The POWER of appointment is vested in the President by the Constitution. Under this provision, there are two kinds of presidential appointments:</a:t>
            </a:r>
          </a:p>
          <a:p>
            <a:endParaRPr lang="en-US" sz="2000" dirty="0"/>
          </a:p>
          <a:p>
            <a:r>
              <a:rPr lang="en-US" sz="2000" dirty="0"/>
              <a:t>appointments made during the session of Congress or the so-called regular appointments or nominations, and</a:t>
            </a:r>
          </a:p>
          <a:p>
            <a:r>
              <a:rPr lang="en-US" sz="2000" dirty="0"/>
              <a:t>appointments made during the recess of Congress which are also known as ad interim appointments</a:t>
            </a:r>
          </a:p>
        </p:txBody>
      </p:sp>
      <p:sp>
        <p:nvSpPr>
          <p:cNvPr id="4" name="Footer Placeholder 3"/>
          <p:cNvSpPr>
            <a:spLocks noGrp="1"/>
          </p:cNvSpPr>
          <p:nvPr>
            <p:ph type="ftr" sz="quarter" idx="10"/>
          </p:nvPr>
        </p:nvSpPr>
        <p:spPr/>
        <p:txBody>
          <a:bodyPr/>
          <a:lstStyle/>
          <a:p>
            <a:r>
              <a:rPr lang="en-US" smtClean="0"/>
              <a:t>www.themegallery.com</a:t>
            </a:r>
            <a:endParaRPr lang="en-US"/>
          </a:p>
        </p:txBody>
      </p:sp>
    </p:spTree>
    <p:extLst>
      <p:ext uri="{BB962C8B-B14F-4D97-AF65-F5344CB8AC3E}">
        <p14:creationId xmlns:p14="http://schemas.microsoft.com/office/powerpoint/2010/main" val="1668720167"/>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752600" y="685800"/>
            <a:ext cx="7159140" cy="3962400"/>
          </a:xfrm>
        </p:spPr>
        <p:txBody>
          <a:bodyPr/>
          <a:lstStyle/>
          <a:p>
            <a:r>
              <a:rPr lang="en-US" sz="2400" dirty="0"/>
              <a:t>124. R.A. 6713 is an act to uphold the time-honored principle of public office being a public trust, granting incentives and rewards for exemplary service, enumerating prohibited acts and providing penalties for violations thereof and for other purposes.</a:t>
            </a:r>
            <a:br>
              <a:rPr lang="en-US" sz="2400" dirty="0"/>
            </a:br>
            <a:r>
              <a:rPr lang="en-US" sz="2400" dirty="0"/>
              <a:t>A.	Preamble</a:t>
            </a:r>
            <a:br>
              <a:rPr lang="en-US" sz="2400" dirty="0"/>
            </a:br>
            <a:r>
              <a:rPr lang="en-US" sz="2400" dirty="0"/>
              <a:t>B.	Code of Ethics</a:t>
            </a:r>
            <a:br>
              <a:rPr lang="en-US" sz="2400" dirty="0"/>
            </a:br>
            <a:r>
              <a:rPr lang="en-US" sz="2400" dirty="0"/>
              <a:t>C.	Code of Government Officials</a:t>
            </a:r>
            <a:br>
              <a:rPr lang="en-US" sz="2400" dirty="0"/>
            </a:br>
            <a:r>
              <a:rPr lang="en-US" sz="2400" dirty="0"/>
              <a:t>D.	Code of Conduct and Ethical Standards for Public Officials and Employees </a:t>
            </a:r>
          </a:p>
        </p:txBody>
      </p:sp>
      <p:sp>
        <p:nvSpPr>
          <p:cNvPr id="4" name="Rectangle 3"/>
          <p:cNvSpPr/>
          <p:nvPr/>
        </p:nvSpPr>
        <p:spPr>
          <a:xfrm>
            <a:off x="1961806" y="5294531"/>
            <a:ext cx="5867400" cy="646331"/>
          </a:xfrm>
          <a:prstGeom prst="rect">
            <a:avLst/>
          </a:prstGeom>
        </p:spPr>
        <p:txBody>
          <a:bodyPr wrap="square">
            <a:spAutoFit/>
          </a:bodyPr>
          <a:lstStyle/>
          <a:p>
            <a:r>
              <a:rPr lang="en-US" sz="3600" dirty="0" smtClean="0">
                <a:solidFill>
                  <a:srgbClr val="005C2A"/>
                </a:solidFill>
              </a:rPr>
              <a:t>Correct Answer: </a:t>
            </a:r>
            <a:r>
              <a:rPr lang="en-US" sz="3600" dirty="0">
                <a:solidFill>
                  <a:srgbClr val="005C2A"/>
                </a:solidFill>
              </a:rPr>
              <a:t>D</a:t>
            </a:r>
          </a:p>
        </p:txBody>
      </p:sp>
    </p:spTree>
    <p:extLst>
      <p:ext uri="{BB962C8B-B14F-4D97-AF65-F5344CB8AC3E}">
        <p14:creationId xmlns:p14="http://schemas.microsoft.com/office/powerpoint/2010/main" val="30768580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752600" y="685800"/>
            <a:ext cx="7159140" cy="4419600"/>
          </a:xfrm>
        </p:spPr>
        <p:txBody>
          <a:bodyPr/>
          <a:lstStyle/>
          <a:p>
            <a:r>
              <a:rPr lang="en-US" sz="2400" dirty="0"/>
              <a:t>125. The following are duties and responsibilities of Public officials and Employees except:</a:t>
            </a:r>
            <a:br>
              <a:rPr lang="en-US" sz="2400" dirty="0"/>
            </a:br>
            <a:r>
              <a:rPr lang="en-US" sz="2400" dirty="0"/>
              <a:t>A.	Act promptly on letters, inquiries, calls or any other form of communications sent by the public.</a:t>
            </a:r>
            <a:br>
              <a:rPr lang="en-US" sz="2400" dirty="0"/>
            </a:br>
            <a:r>
              <a:rPr lang="en-US" sz="2400" dirty="0"/>
              <a:t>B.	Submit performance reports of the agency or office regularly</a:t>
            </a:r>
            <a:br>
              <a:rPr lang="en-US" sz="2400" dirty="0"/>
            </a:br>
            <a:r>
              <a:rPr lang="en-US" sz="2400" dirty="0"/>
              <a:t>C.	Accept gifts from the public upon prioritizing their queries.  </a:t>
            </a:r>
            <a:br>
              <a:rPr lang="en-US" sz="2400" dirty="0"/>
            </a:br>
            <a:r>
              <a:rPr lang="en-US" sz="2400" dirty="0"/>
              <a:t>D.	Process documents and papers expeditiously.</a:t>
            </a:r>
          </a:p>
        </p:txBody>
      </p:sp>
      <p:sp>
        <p:nvSpPr>
          <p:cNvPr id="4" name="Rectangle 3"/>
          <p:cNvSpPr/>
          <p:nvPr/>
        </p:nvSpPr>
        <p:spPr>
          <a:xfrm>
            <a:off x="1961806" y="5294531"/>
            <a:ext cx="5867400" cy="646331"/>
          </a:xfrm>
          <a:prstGeom prst="rect">
            <a:avLst/>
          </a:prstGeom>
        </p:spPr>
        <p:txBody>
          <a:bodyPr wrap="square">
            <a:spAutoFit/>
          </a:bodyPr>
          <a:lstStyle/>
          <a:p>
            <a:r>
              <a:rPr lang="en-US" sz="3600" dirty="0" smtClean="0">
                <a:solidFill>
                  <a:srgbClr val="005C2A"/>
                </a:solidFill>
              </a:rPr>
              <a:t>Correct Answer: C</a:t>
            </a:r>
            <a:endParaRPr lang="en-US" sz="3600" dirty="0">
              <a:solidFill>
                <a:srgbClr val="005C2A"/>
              </a:solidFill>
            </a:endParaRPr>
          </a:p>
        </p:txBody>
      </p:sp>
    </p:spTree>
    <p:extLst>
      <p:ext uri="{BB962C8B-B14F-4D97-AF65-F5344CB8AC3E}">
        <p14:creationId xmlns:p14="http://schemas.microsoft.com/office/powerpoint/2010/main" val="34140931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752600" y="685800"/>
            <a:ext cx="7159140" cy="4419600"/>
          </a:xfrm>
        </p:spPr>
        <p:txBody>
          <a:bodyPr/>
          <a:lstStyle/>
          <a:p>
            <a:r>
              <a:rPr lang="en-US" sz="2400" dirty="0"/>
              <a:t>126. It is a written instrument containing the proposition and required number of signatories and shall be in a form determined by and submitted to the Commission on Elections.</a:t>
            </a:r>
            <a:br>
              <a:rPr lang="en-US" sz="2400" dirty="0"/>
            </a:br>
            <a:r>
              <a:rPr lang="en-US" sz="2400" dirty="0"/>
              <a:t>A.	Bill</a:t>
            </a:r>
            <a:br>
              <a:rPr lang="en-US" sz="2400" dirty="0"/>
            </a:br>
            <a:r>
              <a:rPr lang="en-US" sz="2400" dirty="0"/>
              <a:t>B.	Law</a:t>
            </a:r>
            <a:br>
              <a:rPr lang="en-US" sz="2400" dirty="0"/>
            </a:br>
            <a:r>
              <a:rPr lang="en-US" sz="2400" dirty="0"/>
              <a:t>C.	Proposition</a:t>
            </a:r>
            <a:br>
              <a:rPr lang="en-US" sz="2400" dirty="0"/>
            </a:br>
            <a:r>
              <a:rPr lang="en-US" sz="2400" dirty="0"/>
              <a:t>D.	Petition  </a:t>
            </a:r>
          </a:p>
        </p:txBody>
      </p:sp>
      <p:sp>
        <p:nvSpPr>
          <p:cNvPr id="4" name="Rectangle 3"/>
          <p:cNvSpPr/>
          <p:nvPr/>
        </p:nvSpPr>
        <p:spPr>
          <a:xfrm>
            <a:off x="1961806" y="5294531"/>
            <a:ext cx="5867400" cy="646331"/>
          </a:xfrm>
          <a:prstGeom prst="rect">
            <a:avLst/>
          </a:prstGeom>
        </p:spPr>
        <p:txBody>
          <a:bodyPr wrap="square">
            <a:spAutoFit/>
          </a:bodyPr>
          <a:lstStyle/>
          <a:p>
            <a:r>
              <a:rPr lang="en-US" sz="3600" dirty="0" smtClean="0">
                <a:solidFill>
                  <a:srgbClr val="005C2A"/>
                </a:solidFill>
              </a:rPr>
              <a:t>Correct Answer: D</a:t>
            </a:r>
            <a:endParaRPr lang="en-US" sz="3600" dirty="0">
              <a:solidFill>
                <a:srgbClr val="005C2A"/>
              </a:solidFill>
            </a:endParaRPr>
          </a:p>
        </p:txBody>
      </p:sp>
    </p:spTree>
    <p:extLst>
      <p:ext uri="{BB962C8B-B14F-4D97-AF65-F5344CB8AC3E}">
        <p14:creationId xmlns:p14="http://schemas.microsoft.com/office/powerpoint/2010/main" val="27708488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752600" y="685800"/>
            <a:ext cx="7159140" cy="4419600"/>
          </a:xfrm>
        </p:spPr>
        <p:txBody>
          <a:bodyPr/>
          <a:lstStyle/>
          <a:p>
            <a:r>
              <a:rPr lang="en-US" sz="2400" dirty="0"/>
              <a:t>127. It is the electoral process by which an initiative on the Constitution is either approved or rejected by the people.</a:t>
            </a:r>
            <a:br>
              <a:rPr lang="en-US" sz="2400" dirty="0"/>
            </a:br>
            <a:r>
              <a:rPr lang="en-US" sz="2400" dirty="0"/>
              <a:t>A.	Referendum</a:t>
            </a:r>
            <a:br>
              <a:rPr lang="en-US" sz="2400" dirty="0"/>
            </a:br>
            <a:r>
              <a:rPr lang="en-US" sz="2400" dirty="0"/>
              <a:t>B.	Plebiscite  </a:t>
            </a:r>
            <a:br>
              <a:rPr lang="en-US" sz="2400" dirty="0"/>
            </a:br>
            <a:r>
              <a:rPr lang="en-US" sz="2400" dirty="0"/>
              <a:t>C.	Petition</a:t>
            </a:r>
            <a:br>
              <a:rPr lang="en-US" sz="2400" dirty="0"/>
            </a:br>
            <a:r>
              <a:rPr lang="en-US" sz="2400" dirty="0"/>
              <a:t>D.	Initiative</a:t>
            </a:r>
            <a:br>
              <a:rPr lang="en-US" sz="2400" dirty="0"/>
            </a:br>
            <a:r>
              <a:rPr lang="en-US" sz="2400" dirty="0"/>
              <a:t>  </a:t>
            </a:r>
          </a:p>
        </p:txBody>
      </p:sp>
      <p:sp>
        <p:nvSpPr>
          <p:cNvPr id="4" name="Rectangle 3"/>
          <p:cNvSpPr/>
          <p:nvPr/>
        </p:nvSpPr>
        <p:spPr>
          <a:xfrm>
            <a:off x="1961806" y="5294531"/>
            <a:ext cx="5867400" cy="646331"/>
          </a:xfrm>
          <a:prstGeom prst="rect">
            <a:avLst/>
          </a:prstGeom>
        </p:spPr>
        <p:txBody>
          <a:bodyPr wrap="square">
            <a:spAutoFit/>
          </a:bodyPr>
          <a:lstStyle/>
          <a:p>
            <a:r>
              <a:rPr lang="en-US" sz="3600" dirty="0" smtClean="0">
                <a:solidFill>
                  <a:srgbClr val="005C2A"/>
                </a:solidFill>
              </a:rPr>
              <a:t>Correct Answer: B</a:t>
            </a:r>
            <a:endParaRPr lang="en-US" sz="3600" dirty="0">
              <a:solidFill>
                <a:srgbClr val="005C2A"/>
              </a:solidFill>
            </a:endParaRPr>
          </a:p>
        </p:txBody>
      </p:sp>
    </p:spTree>
    <p:extLst>
      <p:ext uri="{BB962C8B-B14F-4D97-AF65-F5344CB8AC3E}">
        <p14:creationId xmlns:p14="http://schemas.microsoft.com/office/powerpoint/2010/main" val="34886326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752600" y="685800"/>
            <a:ext cx="7159140" cy="4419600"/>
          </a:xfrm>
        </p:spPr>
        <p:txBody>
          <a:bodyPr/>
          <a:lstStyle/>
          <a:p>
            <a:r>
              <a:rPr lang="en-US" sz="2400" dirty="0"/>
              <a:t>128. It is the power of the electorate to approve or reject a legislation through an election called for the purpose.</a:t>
            </a:r>
            <a:br>
              <a:rPr lang="en-US" sz="2400" dirty="0"/>
            </a:br>
            <a:r>
              <a:rPr lang="en-US" sz="2400" dirty="0"/>
              <a:t>A.	Referendum  </a:t>
            </a:r>
            <a:br>
              <a:rPr lang="en-US" sz="2400" dirty="0"/>
            </a:br>
            <a:r>
              <a:rPr lang="en-US" sz="2400" dirty="0"/>
              <a:t>B.	Plebiscite</a:t>
            </a:r>
            <a:br>
              <a:rPr lang="en-US" sz="2400" dirty="0"/>
            </a:br>
            <a:r>
              <a:rPr lang="en-US" sz="2400" dirty="0"/>
              <a:t>C.	Petition</a:t>
            </a:r>
            <a:br>
              <a:rPr lang="en-US" sz="2400" dirty="0"/>
            </a:br>
            <a:r>
              <a:rPr lang="en-US" sz="2400" dirty="0"/>
              <a:t>D.	Initiative</a:t>
            </a:r>
            <a:br>
              <a:rPr lang="en-US" sz="2400" dirty="0"/>
            </a:br>
            <a:r>
              <a:rPr lang="en-US" sz="2400" dirty="0"/>
              <a:t/>
            </a:r>
            <a:br>
              <a:rPr lang="en-US" sz="2400" dirty="0"/>
            </a:br>
            <a:r>
              <a:rPr lang="en-US" sz="2400" dirty="0"/>
              <a:t>  </a:t>
            </a:r>
          </a:p>
        </p:txBody>
      </p:sp>
      <p:sp>
        <p:nvSpPr>
          <p:cNvPr id="4" name="Rectangle 3"/>
          <p:cNvSpPr/>
          <p:nvPr/>
        </p:nvSpPr>
        <p:spPr>
          <a:xfrm>
            <a:off x="1961806" y="5294531"/>
            <a:ext cx="5867400" cy="646331"/>
          </a:xfrm>
          <a:prstGeom prst="rect">
            <a:avLst/>
          </a:prstGeom>
        </p:spPr>
        <p:txBody>
          <a:bodyPr wrap="square">
            <a:spAutoFit/>
          </a:bodyPr>
          <a:lstStyle/>
          <a:p>
            <a:r>
              <a:rPr lang="en-US" sz="3600" dirty="0" smtClean="0">
                <a:solidFill>
                  <a:srgbClr val="005C2A"/>
                </a:solidFill>
              </a:rPr>
              <a:t>Correct Answer: A</a:t>
            </a:r>
            <a:endParaRPr lang="en-US" sz="3600" dirty="0">
              <a:solidFill>
                <a:srgbClr val="005C2A"/>
              </a:solidFill>
            </a:endParaRPr>
          </a:p>
        </p:txBody>
      </p:sp>
    </p:spTree>
    <p:extLst>
      <p:ext uri="{BB962C8B-B14F-4D97-AF65-F5344CB8AC3E}">
        <p14:creationId xmlns:p14="http://schemas.microsoft.com/office/powerpoint/2010/main" val="7770478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752600" y="685800"/>
            <a:ext cx="7159140" cy="4419600"/>
          </a:xfrm>
        </p:spPr>
        <p:txBody>
          <a:bodyPr/>
          <a:lstStyle/>
          <a:p>
            <a:r>
              <a:rPr lang="en-US" sz="2400" dirty="0"/>
              <a:t>129. This law promotes responsible family planning and proper use of reproductive methods to eliminate over-population growth.</a:t>
            </a:r>
            <a:br>
              <a:rPr lang="en-US" sz="2400" dirty="0"/>
            </a:br>
            <a:r>
              <a:rPr lang="en-US" sz="2400" dirty="0"/>
              <a:t>A.	RH Bill</a:t>
            </a:r>
            <a:br>
              <a:rPr lang="en-US" sz="2400" dirty="0"/>
            </a:br>
            <a:r>
              <a:rPr lang="en-US" sz="2400" dirty="0"/>
              <a:t>B.	Responsible Parenthood and Reproductive Health Law  </a:t>
            </a:r>
            <a:br>
              <a:rPr lang="en-US" sz="2400" dirty="0"/>
            </a:br>
            <a:r>
              <a:rPr lang="en-US" sz="2400" dirty="0"/>
              <a:t>C.	Reproductive Law</a:t>
            </a:r>
            <a:br>
              <a:rPr lang="en-US" sz="2400" dirty="0"/>
            </a:br>
            <a:r>
              <a:rPr lang="en-US" sz="2400" dirty="0"/>
              <a:t>D.	Family Planning</a:t>
            </a:r>
            <a:br>
              <a:rPr lang="en-US" sz="2400" dirty="0"/>
            </a:br>
            <a:r>
              <a:rPr lang="en-US" sz="2400" dirty="0"/>
              <a:t/>
            </a:r>
            <a:br>
              <a:rPr lang="en-US" sz="2400" dirty="0"/>
            </a:br>
            <a:r>
              <a:rPr lang="en-US" sz="2400" dirty="0"/>
              <a:t/>
            </a:r>
            <a:br>
              <a:rPr lang="en-US" sz="2400" dirty="0"/>
            </a:br>
            <a:r>
              <a:rPr lang="en-US" sz="2400" dirty="0"/>
              <a:t>  </a:t>
            </a:r>
          </a:p>
        </p:txBody>
      </p:sp>
      <p:sp>
        <p:nvSpPr>
          <p:cNvPr id="4" name="Rectangle 3"/>
          <p:cNvSpPr/>
          <p:nvPr/>
        </p:nvSpPr>
        <p:spPr>
          <a:xfrm>
            <a:off x="1961806" y="5294531"/>
            <a:ext cx="5867400" cy="646331"/>
          </a:xfrm>
          <a:prstGeom prst="rect">
            <a:avLst/>
          </a:prstGeom>
        </p:spPr>
        <p:txBody>
          <a:bodyPr wrap="square">
            <a:spAutoFit/>
          </a:bodyPr>
          <a:lstStyle/>
          <a:p>
            <a:r>
              <a:rPr lang="en-US" sz="3600" dirty="0" smtClean="0">
                <a:solidFill>
                  <a:srgbClr val="005C2A"/>
                </a:solidFill>
              </a:rPr>
              <a:t>Correct Answer: B</a:t>
            </a:r>
            <a:endParaRPr lang="en-US" sz="3600" dirty="0">
              <a:solidFill>
                <a:srgbClr val="005C2A"/>
              </a:solidFill>
            </a:endParaRPr>
          </a:p>
        </p:txBody>
      </p:sp>
    </p:spTree>
    <p:extLst>
      <p:ext uri="{BB962C8B-B14F-4D97-AF65-F5344CB8AC3E}">
        <p14:creationId xmlns:p14="http://schemas.microsoft.com/office/powerpoint/2010/main" val="23785833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752600" y="685800"/>
            <a:ext cx="7159140" cy="4419600"/>
          </a:xfrm>
        </p:spPr>
        <p:txBody>
          <a:bodyPr/>
          <a:lstStyle/>
          <a:p>
            <a:r>
              <a:rPr lang="en-US" sz="2400" dirty="0"/>
              <a:t>130. It is a specialized agency of the United Nations that concerns international public health.</a:t>
            </a:r>
            <a:br>
              <a:rPr lang="en-US" sz="2400" dirty="0"/>
            </a:br>
            <a:r>
              <a:rPr lang="en-US" sz="2400" dirty="0"/>
              <a:t>A.	Department of Health</a:t>
            </a:r>
            <a:br>
              <a:rPr lang="en-US" sz="2400" dirty="0"/>
            </a:br>
            <a:r>
              <a:rPr lang="en-US" sz="2400" dirty="0"/>
              <a:t>B.	World Health Organization  </a:t>
            </a:r>
            <a:br>
              <a:rPr lang="en-US" sz="2400" dirty="0"/>
            </a:br>
            <a:r>
              <a:rPr lang="en-US" sz="2400" dirty="0"/>
              <a:t>C.	International Health Organization</a:t>
            </a:r>
            <a:br>
              <a:rPr lang="en-US" sz="2400" dirty="0"/>
            </a:br>
            <a:r>
              <a:rPr lang="en-US" sz="2400" dirty="0"/>
              <a:t>D.	All of the above</a:t>
            </a:r>
            <a:br>
              <a:rPr lang="en-US" sz="2400" dirty="0"/>
            </a:br>
            <a:r>
              <a:rPr lang="en-US" sz="2400" dirty="0"/>
              <a:t/>
            </a:r>
            <a:br>
              <a:rPr lang="en-US" sz="2400" dirty="0"/>
            </a:br>
            <a:r>
              <a:rPr lang="en-US" sz="2400" dirty="0"/>
              <a:t/>
            </a:r>
            <a:br>
              <a:rPr lang="en-US" sz="2400" dirty="0"/>
            </a:br>
            <a:r>
              <a:rPr lang="en-US" sz="2400" dirty="0"/>
              <a:t>  </a:t>
            </a:r>
          </a:p>
        </p:txBody>
      </p:sp>
      <p:sp>
        <p:nvSpPr>
          <p:cNvPr id="4" name="Rectangle 3"/>
          <p:cNvSpPr/>
          <p:nvPr/>
        </p:nvSpPr>
        <p:spPr>
          <a:xfrm>
            <a:off x="1961806" y="5294531"/>
            <a:ext cx="5867400" cy="646331"/>
          </a:xfrm>
          <a:prstGeom prst="rect">
            <a:avLst/>
          </a:prstGeom>
        </p:spPr>
        <p:txBody>
          <a:bodyPr wrap="square">
            <a:spAutoFit/>
          </a:bodyPr>
          <a:lstStyle/>
          <a:p>
            <a:r>
              <a:rPr lang="en-US" sz="3600" dirty="0" smtClean="0">
                <a:solidFill>
                  <a:srgbClr val="005C2A"/>
                </a:solidFill>
              </a:rPr>
              <a:t>Correct Answer: B</a:t>
            </a:r>
            <a:endParaRPr lang="en-US" sz="3600" dirty="0">
              <a:solidFill>
                <a:srgbClr val="005C2A"/>
              </a:solidFill>
            </a:endParaRPr>
          </a:p>
        </p:txBody>
      </p:sp>
    </p:spTree>
    <p:extLst>
      <p:ext uri="{BB962C8B-B14F-4D97-AF65-F5344CB8AC3E}">
        <p14:creationId xmlns:p14="http://schemas.microsoft.com/office/powerpoint/2010/main" val="30754969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752600" y="685800"/>
            <a:ext cx="7159140" cy="4419600"/>
          </a:xfrm>
        </p:spPr>
        <p:txBody>
          <a:bodyPr/>
          <a:lstStyle/>
          <a:p>
            <a:r>
              <a:rPr lang="en-US" sz="2400" dirty="0"/>
              <a:t>131. APEC is a summit that promotes free trade and economic cooperation throughout the Asia-Pacific region countries. APEC stands for:</a:t>
            </a:r>
            <a:br>
              <a:rPr lang="en-US" sz="2400" dirty="0"/>
            </a:br>
            <a:r>
              <a:rPr lang="en-US" sz="2400" dirty="0"/>
              <a:t>A.	Asia Pacific Economic Corporation</a:t>
            </a:r>
            <a:br>
              <a:rPr lang="en-US" sz="2400" dirty="0"/>
            </a:br>
            <a:r>
              <a:rPr lang="en-US" sz="2400" dirty="0"/>
              <a:t>B.	Asia Pacific Economic Cooperation  </a:t>
            </a:r>
            <a:br>
              <a:rPr lang="en-US" sz="2400" dirty="0"/>
            </a:br>
            <a:r>
              <a:rPr lang="en-US" sz="2400" dirty="0"/>
              <a:t>C.	Asia Pacific Economic Council</a:t>
            </a:r>
            <a:br>
              <a:rPr lang="en-US" sz="2400" dirty="0"/>
            </a:br>
            <a:r>
              <a:rPr lang="en-US" sz="2400" dirty="0"/>
              <a:t>D.	Asia Pacific Economic Countries</a:t>
            </a:r>
            <a:br>
              <a:rPr lang="en-US" sz="2400" dirty="0"/>
            </a:br>
            <a:r>
              <a:rPr lang="en-US" sz="2400" dirty="0"/>
              <a:t/>
            </a:r>
            <a:br>
              <a:rPr lang="en-US" sz="2400" dirty="0"/>
            </a:br>
            <a:r>
              <a:rPr lang="en-US" sz="2400" dirty="0"/>
              <a:t/>
            </a:r>
            <a:br>
              <a:rPr lang="en-US" sz="2400" dirty="0"/>
            </a:br>
            <a:r>
              <a:rPr lang="en-US" sz="2400" dirty="0"/>
              <a:t>  </a:t>
            </a:r>
          </a:p>
        </p:txBody>
      </p:sp>
      <p:sp>
        <p:nvSpPr>
          <p:cNvPr id="4" name="Rectangle 3"/>
          <p:cNvSpPr/>
          <p:nvPr/>
        </p:nvSpPr>
        <p:spPr>
          <a:xfrm>
            <a:off x="1961806" y="5294531"/>
            <a:ext cx="5867400" cy="646331"/>
          </a:xfrm>
          <a:prstGeom prst="rect">
            <a:avLst/>
          </a:prstGeom>
        </p:spPr>
        <p:txBody>
          <a:bodyPr wrap="square">
            <a:spAutoFit/>
          </a:bodyPr>
          <a:lstStyle/>
          <a:p>
            <a:r>
              <a:rPr lang="en-US" sz="3600" dirty="0" smtClean="0">
                <a:solidFill>
                  <a:srgbClr val="005C2A"/>
                </a:solidFill>
              </a:rPr>
              <a:t>Correct Answer: B</a:t>
            </a:r>
            <a:endParaRPr lang="en-US" sz="3600" dirty="0">
              <a:solidFill>
                <a:srgbClr val="005C2A"/>
              </a:solidFill>
            </a:endParaRPr>
          </a:p>
        </p:txBody>
      </p:sp>
    </p:spTree>
    <p:extLst>
      <p:ext uri="{BB962C8B-B14F-4D97-AF65-F5344CB8AC3E}">
        <p14:creationId xmlns:p14="http://schemas.microsoft.com/office/powerpoint/2010/main" val="6338082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752600" y="685800"/>
            <a:ext cx="7159140" cy="4419600"/>
          </a:xfrm>
        </p:spPr>
        <p:txBody>
          <a:bodyPr/>
          <a:lstStyle/>
          <a:p>
            <a:r>
              <a:rPr lang="en-US" sz="2400" dirty="0"/>
              <a:t>133. It is a law in the Philippines that aims to address legal issues concerning online interactions and harmful internet behavior in the Philippines. It aims to prevent and punish cybercrime in the country.</a:t>
            </a:r>
            <a:br>
              <a:rPr lang="en-US" sz="2400" dirty="0"/>
            </a:br>
            <a:r>
              <a:rPr lang="en-US" sz="2400" dirty="0"/>
              <a:t>A.	Cybersquatting</a:t>
            </a:r>
            <a:br>
              <a:rPr lang="en-US" sz="2400" dirty="0"/>
            </a:br>
            <a:r>
              <a:rPr lang="en-US" sz="2400" dirty="0"/>
              <a:t>B.	Cybercrime Act</a:t>
            </a:r>
            <a:br>
              <a:rPr lang="en-US" sz="2400" dirty="0"/>
            </a:br>
            <a:r>
              <a:rPr lang="en-US" sz="2400" dirty="0"/>
              <a:t>C.	Cybercrime Prevention Act  </a:t>
            </a:r>
            <a:br>
              <a:rPr lang="en-US" sz="2400" dirty="0"/>
            </a:br>
            <a:r>
              <a:rPr lang="en-US" sz="2400" dirty="0"/>
              <a:t>D.	Cyber Identity Theft Act</a:t>
            </a:r>
          </a:p>
        </p:txBody>
      </p:sp>
      <p:sp>
        <p:nvSpPr>
          <p:cNvPr id="4" name="Rectangle 3"/>
          <p:cNvSpPr/>
          <p:nvPr/>
        </p:nvSpPr>
        <p:spPr>
          <a:xfrm>
            <a:off x="1961806" y="5294531"/>
            <a:ext cx="5867400" cy="646331"/>
          </a:xfrm>
          <a:prstGeom prst="rect">
            <a:avLst/>
          </a:prstGeom>
        </p:spPr>
        <p:txBody>
          <a:bodyPr wrap="square">
            <a:spAutoFit/>
          </a:bodyPr>
          <a:lstStyle/>
          <a:p>
            <a:r>
              <a:rPr lang="en-US" sz="3600" dirty="0" smtClean="0">
                <a:solidFill>
                  <a:srgbClr val="005C2A"/>
                </a:solidFill>
              </a:rPr>
              <a:t>Correct Answer: C</a:t>
            </a:r>
            <a:endParaRPr lang="en-US" sz="3600" dirty="0">
              <a:solidFill>
                <a:srgbClr val="005C2A"/>
              </a:solidFill>
            </a:endParaRPr>
          </a:p>
        </p:txBody>
      </p:sp>
    </p:spTree>
    <p:extLst>
      <p:ext uri="{BB962C8B-B14F-4D97-AF65-F5344CB8AC3E}">
        <p14:creationId xmlns:p14="http://schemas.microsoft.com/office/powerpoint/2010/main" val="31665874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752600" y="685800"/>
            <a:ext cx="7159140" cy="4419600"/>
          </a:xfrm>
        </p:spPr>
        <p:txBody>
          <a:bodyPr/>
          <a:lstStyle/>
          <a:p>
            <a:r>
              <a:rPr lang="en-US" sz="2400" dirty="0"/>
              <a:t>132. Association of Southeast Asian Nations (ASEAN) aims to accelerate economic growth, stability, social progress and cultural development in the spirit of equality and partnership to strengthen prosperous and peaceful community along Southeast Asian Nations. Which of the following countries is not a member of ASEAN?</a:t>
            </a:r>
            <a:br>
              <a:rPr lang="en-US" sz="2400" dirty="0"/>
            </a:br>
            <a:r>
              <a:rPr lang="en-US" sz="2400" dirty="0"/>
              <a:t>A.	Hong Kong  </a:t>
            </a:r>
            <a:br>
              <a:rPr lang="en-US" sz="2400" dirty="0"/>
            </a:br>
            <a:r>
              <a:rPr lang="en-US" sz="2400" dirty="0"/>
              <a:t>B.	Philippines</a:t>
            </a:r>
            <a:br>
              <a:rPr lang="en-US" sz="2400" dirty="0"/>
            </a:br>
            <a:r>
              <a:rPr lang="en-US" sz="2400" dirty="0"/>
              <a:t>C.	Singapore</a:t>
            </a:r>
            <a:br>
              <a:rPr lang="en-US" sz="2400" dirty="0"/>
            </a:br>
            <a:r>
              <a:rPr lang="en-US" sz="2400" dirty="0"/>
              <a:t>D.	</a:t>
            </a:r>
            <a:r>
              <a:rPr lang="en-US" sz="2400" dirty="0" smtClean="0"/>
              <a:t>Thailand</a:t>
            </a:r>
            <a:endParaRPr lang="en-US" sz="2400" dirty="0"/>
          </a:p>
        </p:txBody>
      </p:sp>
      <p:sp>
        <p:nvSpPr>
          <p:cNvPr id="4" name="Rectangle 3"/>
          <p:cNvSpPr/>
          <p:nvPr/>
        </p:nvSpPr>
        <p:spPr>
          <a:xfrm>
            <a:off x="1961806" y="5294531"/>
            <a:ext cx="5867400" cy="646331"/>
          </a:xfrm>
          <a:prstGeom prst="rect">
            <a:avLst/>
          </a:prstGeom>
        </p:spPr>
        <p:txBody>
          <a:bodyPr wrap="square">
            <a:spAutoFit/>
          </a:bodyPr>
          <a:lstStyle/>
          <a:p>
            <a:r>
              <a:rPr lang="en-US" sz="3600" dirty="0" smtClean="0">
                <a:solidFill>
                  <a:srgbClr val="005C2A"/>
                </a:solidFill>
              </a:rPr>
              <a:t>Correct Answer: </a:t>
            </a:r>
            <a:r>
              <a:rPr lang="en-US" sz="3600" dirty="0">
                <a:solidFill>
                  <a:srgbClr val="005C2A"/>
                </a:solidFill>
              </a:rPr>
              <a:t>A</a:t>
            </a:r>
          </a:p>
        </p:txBody>
      </p:sp>
    </p:spTree>
    <p:extLst>
      <p:ext uri="{BB962C8B-B14F-4D97-AF65-F5344CB8AC3E}">
        <p14:creationId xmlns:p14="http://schemas.microsoft.com/office/powerpoint/2010/main" val="25615027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APPOINTMENT PROCESS</a:t>
            </a:r>
            <a:endParaRPr lang="en-US" dirty="0"/>
          </a:p>
        </p:txBody>
      </p:sp>
      <p:sp>
        <p:nvSpPr>
          <p:cNvPr id="3" name="Content Placeholder 2"/>
          <p:cNvSpPr>
            <a:spLocks noGrp="1"/>
          </p:cNvSpPr>
          <p:nvPr>
            <p:ph idx="1"/>
          </p:nvPr>
        </p:nvSpPr>
        <p:spPr/>
        <p:txBody>
          <a:bodyPr/>
          <a:lstStyle/>
          <a:p>
            <a:pPr marL="0" indent="0">
              <a:buNone/>
            </a:pPr>
            <a:r>
              <a:rPr lang="en-US" sz="1200" b="1" dirty="0" smtClean="0"/>
              <a:t>The </a:t>
            </a:r>
            <a:r>
              <a:rPr lang="en-US" sz="1200" b="1" dirty="0"/>
              <a:t>regular appointments which are contemplated under the first paragraph of Article VII, Section 16 of the 1987 Constitution go through the following stages</a:t>
            </a:r>
            <a:r>
              <a:rPr lang="en-US" sz="1200" b="1" dirty="0" smtClean="0"/>
              <a:t>:</a:t>
            </a:r>
            <a:endParaRPr lang="en-US" sz="1200" b="1" dirty="0"/>
          </a:p>
          <a:p>
            <a:pPr marL="0" indent="0">
              <a:buNone/>
            </a:pPr>
            <a:r>
              <a:rPr lang="en-US" sz="1200" b="1" dirty="0" smtClean="0"/>
              <a:t>a. nomination</a:t>
            </a:r>
            <a:r>
              <a:rPr lang="en-US" sz="1200" b="1" dirty="0"/>
              <a:t/>
            </a:r>
            <a:br>
              <a:rPr lang="en-US" sz="1200" b="1" dirty="0"/>
            </a:br>
            <a:r>
              <a:rPr lang="en-US" sz="1200" b="1" dirty="0" smtClean="0"/>
              <a:t>b. consent</a:t>
            </a:r>
            <a:r>
              <a:rPr lang="en-US" sz="1200" b="1" dirty="0"/>
              <a:t/>
            </a:r>
            <a:br>
              <a:rPr lang="en-US" sz="1200" b="1" dirty="0"/>
            </a:br>
            <a:r>
              <a:rPr lang="en-US" sz="1200" b="1" dirty="0" smtClean="0"/>
              <a:t>c. appointment</a:t>
            </a:r>
            <a:r>
              <a:rPr lang="en-US" sz="1200" b="1" dirty="0"/>
              <a:t/>
            </a:r>
            <a:br>
              <a:rPr lang="en-US" sz="1200" b="1" dirty="0"/>
            </a:br>
            <a:r>
              <a:rPr lang="en-US" sz="1200" b="1" dirty="0" smtClean="0"/>
              <a:t>d. acceptance </a:t>
            </a:r>
            <a:r>
              <a:rPr lang="en-US" sz="1200" b="1" dirty="0"/>
              <a:t>by the nominee</a:t>
            </a:r>
          </a:p>
          <a:p>
            <a:pPr marL="0" indent="0">
              <a:buNone/>
            </a:pPr>
            <a:r>
              <a:rPr lang="en-US" sz="1200" b="1" dirty="0"/>
              <a:t> </a:t>
            </a:r>
          </a:p>
          <a:p>
            <a:pPr marL="0" indent="0">
              <a:buNone/>
            </a:pPr>
            <a:r>
              <a:rPr lang="en-US" sz="1200" b="1" dirty="0"/>
              <a:t>What the President sends to the Commission is just a nomination. After the Commission has given its consent, the President issues the appointment. It is only when the last stage has been completed may the officer concerned take his oath of office.</a:t>
            </a:r>
            <a:br>
              <a:rPr lang="en-US" sz="1200" b="1" dirty="0"/>
            </a:br>
            <a:r>
              <a:rPr lang="en-US" sz="1200" b="1" dirty="0"/>
              <a:t> </a:t>
            </a:r>
            <a:br>
              <a:rPr lang="en-US" sz="1200" b="1" dirty="0"/>
            </a:br>
            <a:r>
              <a:rPr lang="en-US" sz="1200" b="1" dirty="0"/>
              <a:t>The second paragraph of Article VII, Sec. 16, of the 1987 Constitution also empowers the President to issue appointments while Congress is not in session. Such appointments are called ad interim appointments, and it goes through the following stages:</a:t>
            </a:r>
          </a:p>
          <a:p>
            <a:pPr marL="0" indent="0">
              <a:buNone/>
            </a:pPr>
            <a:r>
              <a:rPr lang="en-US" sz="1200" b="1" dirty="0"/>
              <a:t> </a:t>
            </a:r>
          </a:p>
          <a:p>
            <a:pPr marL="0" indent="0">
              <a:buNone/>
            </a:pPr>
            <a:r>
              <a:rPr lang="en-US" sz="1200" b="1" dirty="0" smtClean="0"/>
              <a:t>appointment</a:t>
            </a:r>
            <a:r>
              <a:rPr lang="en-US" sz="1200" b="1" dirty="0"/>
              <a:t/>
            </a:r>
            <a:br>
              <a:rPr lang="en-US" sz="1200" b="1" dirty="0"/>
            </a:br>
            <a:r>
              <a:rPr lang="en-US" sz="1200" b="1" dirty="0" smtClean="0"/>
              <a:t>confirmation</a:t>
            </a:r>
            <a:endParaRPr lang="en-US" sz="1200" b="1" dirty="0"/>
          </a:p>
          <a:p>
            <a:pPr marL="0" indent="0">
              <a:buNone/>
            </a:pPr>
            <a:r>
              <a:rPr lang="en-US" sz="1200" b="1" dirty="0"/>
              <a:t> </a:t>
            </a:r>
          </a:p>
          <a:p>
            <a:pPr marL="0" indent="0">
              <a:buNone/>
            </a:pPr>
            <a:r>
              <a:rPr lang="en-US" sz="1200" b="1" dirty="0"/>
              <a:t>An ad interim appointment is permanent in nature and takes effect immediately. Thus, one who was issued an ad interim appointment may immediately enter upon the discharge of his functions.</a:t>
            </a:r>
          </a:p>
          <a:p>
            <a:pPr marL="0" indent="0">
              <a:buNone/>
            </a:pPr>
            <a:r>
              <a:rPr lang="en-US" sz="1200" b="1" dirty="0"/>
              <a:t> </a:t>
            </a:r>
          </a:p>
          <a:p>
            <a:pPr marL="0" indent="0">
              <a:buNone/>
            </a:pPr>
            <a:r>
              <a:rPr lang="en-US" sz="1200" b="1" dirty="0" smtClean="0"/>
              <a:t>An </a:t>
            </a:r>
            <a:r>
              <a:rPr lang="en-US" sz="1200" b="1" dirty="0"/>
              <a:t>ad interim appointment ceases to be valid upon disapproval by the Commission on Appointments or, if not confirmed, until the next adjournment of Congress.</a:t>
            </a:r>
          </a:p>
          <a:p>
            <a:endParaRPr lang="en-US" sz="1800" dirty="0"/>
          </a:p>
        </p:txBody>
      </p:sp>
      <p:sp>
        <p:nvSpPr>
          <p:cNvPr id="4" name="Footer Placeholder 3"/>
          <p:cNvSpPr>
            <a:spLocks noGrp="1"/>
          </p:cNvSpPr>
          <p:nvPr>
            <p:ph type="ftr" sz="quarter" idx="10"/>
          </p:nvPr>
        </p:nvSpPr>
        <p:spPr/>
        <p:txBody>
          <a:bodyPr/>
          <a:lstStyle/>
          <a:p>
            <a:r>
              <a:rPr lang="en-US" smtClean="0"/>
              <a:t>www.themegallery.com</a:t>
            </a:r>
            <a:endParaRPr lang="en-US"/>
          </a:p>
        </p:txBody>
      </p:sp>
    </p:spTree>
    <p:extLst>
      <p:ext uri="{BB962C8B-B14F-4D97-AF65-F5344CB8AC3E}">
        <p14:creationId xmlns:p14="http://schemas.microsoft.com/office/powerpoint/2010/main" val="1533619897"/>
      </p:ext>
    </p:extLst>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752600" y="685800"/>
            <a:ext cx="7159140" cy="4419600"/>
          </a:xfrm>
        </p:spPr>
        <p:txBody>
          <a:bodyPr/>
          <a:lstStyle/>
          <a:p>
            <a:r>
              <a:rPr lang="en-US" sz="2400" dirty="0"/>
              <a:t>134. __________waste breaks down into natural components and can be recycled into the life cycle naturally.</a:t>
            </a:r>
            <a:br>
              <a:rPr lang="en-US" sz="2400" dirty="0"/>
            </a:br>
            <a:r>
              <a:rPr lang="en-US" sz="2400" dirty="0"/>
              <a:t>A.	Bio-chemical</a:t>
            </a:r>
            <a:br>
              <a:rPr lang="en-US" sz="2400" dirty="0"/>
            </a:br>
            <a:r>
              <a:rPr lang="en-US" sz="2400" dirty="0"/>
              <a:t>B.	Recyclable</a:t>
            </a:r>
            <a:br>
              <a:rPr lang="en-US" sz="2400" dirty="0"/>
            </a:br>
            <a:r>
              <a:rPr lang="en-US" sz="2400" dirty="0"/>
              <a:t>C.	Biodegradable  </a:t>
            </a:r>
            <a:br>
              <a:rPr lang="en-US" sz="2400" dirty="0"/>
            </a:br>
            <a:r>
              <a:rPr lang="en-US" sz="2400" dirty="0"/>
              <a:t>D.	Non-biodegradable</a:t>
            </a:r>
          </a:p>
        </p:txBody>
      </p:sp>
      <p:sp>
        <p:nvSpPr>
          <p:cNvPr id="4" name="Rectangle 3"/>
          <p:cNvSpPr/>
          <p:nvPr/>
        </p:nvSpPr>
        <p:spPr>
          <a:xfrm>
            <a:off x="1961806" y="5294531"/>
            <a:ext cx="5867400" cy="646331"/>
          </a:xfrm>
          <a:prstGeom prst="rect">
            <a:avLst/>
          </a:prstGeom>
        </p:spPr>
        <p:txBody>
          <a:bodyPr wrap="square">
            <a:spAutoFit/>
          </a:bodyPr>
          <a:lstStyle/>
          <a:p>
            <a:r>
              <a:rPr lang="en-US" sz="3600" dirty="0" smtClean="0">
                <a:solidFill>
                  <a:srgbClr val="005C2A"/>
                </a:solidFill>
              </a:rPr>
              <a:t>Correct Answer: C</a:t>
            </a:r>
            <a:endParaRPr lang="en-US" sz="3600" dirty="0">
              <a:solidFill>
                <a:srgbClr val="005C2A"/>
              </a:solidFill>
            </a:endParaRPr>
          </a:p>
        </p:txBody>
      </p:sp>
    </p:spTree>
    <p:extLst>
      <p:ext uri="{BB962C8B-B14F-4D97-AF65-F5344CB8AC3E}">
        <p14:creationId xmlns:p14="http://schemas.microsoft.com/office/powerpoint/2010/main" val="27413495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8305800" cy="487363"/>
          </a:xfrm>
        </p:spPr>
        <p:txBody>
          <a:bodyPr/>
          <a:lstStyle/>
          <a:p>
            <a:r>
              <a:rPr lang="en-US" dirty="0" smtClean="0"/>
              <a:t>BIODEGRADABLE - NONBIODEGRADABLE</a:t>
            </a:r>
            <a:endParaRPr lang="en-US" dirty="0"/>
          </a:p>
        </p:txBody>
      </p:sp>
      <p:sp>
        <p:nvSpPr>
          <p:cNvPr id="3" name="Content Placeholder 2"/>
          <p:cNvSpPr>
            <a:spLocks noGrp="1"/>
          </p:cNvSpPr>
          <p:nvPr>
            <p:ph idx="1"/>
          </p:nvPr>
        </p:nvSpPr>
        <p:spPr/>
        <p:txBody>
          <a:bodyPr/>
          <a:lstStyle/>
          <a:p>
            <a:r>
              <a:rPr lang="en-US" dirty="0"/>
              <a:t>Capable of being broken down (decomposed) rapidly by the action of microorganisms. Biodegradable substances include food scraps, cotton, wool, wood, human and animal waste, manufactured products based on natural materials (such as paper, and vegetable-oil based soaps). See also degradable and photodegradable.</a:t>
            </a:r>
          </a:p>
          <a:p>
            <a:endParaRPr lang="en-US" dirty="0"/>
          </a:p>
        </p:txBody>
      </p:sp>
      <p:sp>
        <p:nvSpPr>
          <p:cNvPr id="4" name="Footer Placeholder 3"/>
          <p:cNvSpPr>
            <a:spLocks noGrp="1"/>
          </p:cNvSpPr>
          <p:nvPr>
            <p:ph type="ftr" sz="quarter" idx="10"/>
          </p:nvPr>
        </p:nvSpPr>
        <p:spPr/>
        <p:txBody>
          <a:bodyPr/>
          <a:lstStyle/>
          <a:p>
            <a:r>
              <a:rPr lang="en-US" smtClean="0"/>
              <a:t>www.themegallery.com</a:t>
            </a:r>
            <a:endParaRPr lang="en-US"/>
          </a:p>
        </p:txBody>
      </p:sp>
    </p:spTree>
    <p:extLst>
      <p:ext uri="{BB962C8B-B14F-4D97-AF65-F5344CB8AC3E}">
        <p14:creationId xmlns:p14="http://schemas.microsoft.com/office/powerpoint/2010/main" val="4178731011"/>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lgn="just">
              <a:buNone/>
            </a:pPr>
            <a:r>
              <a:rPr lang="en-US" sz="1400" dirty="0"/>
              <a:t>What is a biodegradable material? It is where under the right conditions the microbes in the environment can break down the material and use it as a food source. Biodegradation is a process that can take place in many environments including soils, compost sites, water treatment facilities, in marine environments and even in the human body. This is the process that converts carbon into energy and maintains life. Not all materials are water, biomass, carbon dioxide or methane (depending upon process takes place under aerobic or anaerobic conditions). See Figure 2 below. Step 2: Biodegradation • Typically 2 step process – Degradation/Fragmentation: Heat, moisture, oxygen, sunlight and/or enzymes shorten &amp; weaken polymer chains, resulting in fragmentation – Biodegradation: Fragments consumed by microorganisms as a food &amp; energy source and converted to carbon dioxide “biodegradable” under all conditions. Some are susceptible to the microbes found in a wastewater treatment plant, while others need the conditions and microbes found in a compost pile or in the soils. In order for plastics to “biodegrade” they go through a 2 step process. First the long polymer chains are shortened or “cut” at the </a:t>
            </a:r>
            <a:r>
              <a:rPr lang="en-US" sz="1400" dirty="0" err="1"/>
              <a:t>carbonat</a:t>
            </a:r>
            <a:r>
              <a:rPr lang="en-US" sz="1400" dirty="0"/>
              <a:t> an acceptable RATE. Plastic Fragments Plastics Plastic Fragments Plastic Fragments Figure 2 Biodegradation CO2 Microbes H O Humus carbon bonds. This process can be started by heat, moisture, microbial enzymes, or other environmental conditions, depending upon the polymer. This is called “degradation” and you know it is taking place because the plastics become weak and easily fragment. This first step IS NOT a sign of biodegradation! See Figure 1 below. </a:t>
            </a:r>
          </a:p>
        </p:txBody>
      </p:sp>
      <p:sp>
        <p:nvSpPr>
          <p:cNvPr id="4" name="Footer Placeholder 3"/>
          <p:cNvSpPr>
            <a:spLocks noGrp="1"/>
          </p:cNvSpPr>
          <p:nvPr>
            <p:ph type="ftr" sz="quarter" idx="10"/>
          </p:nvPr>
        </p:nvSpPr>
        <p:spPr/>
        <p:txBody>
          <a:bodyPr/>
          <a:lstStyle/>
          <a:p>
            <a:r>
              <a:rPr lang="en-US" smtClean="0"/>
              <a:t>www.themegallery.com</a:t>
            </a:r>
            <a:endParaRPr lang="en-US"/>
          </a:p>
        </p:txBody>
      </p:sp>
    </p:spTree>
    <p:extLst>
      <p:ext uri="{BB962C8B-B14F-4D97-AF65-F5344CB8AC3E}">
        <p14:creationId xmlns:p14="http://schemas.microsoft.com/office/powerpoint/2010/main" val="3452817536"/>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www.themegallery.com</a:t>
            </a:r>
            <a:endParaRPr lang="en-US"/>
          </a:p>
        </p:txBody>
      </p:sp>
      <p:pic>
        <p:nvPicPr>
          <p:cNvPr id="819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5503" t="19492" r="37342" b="17907"/>
          <a:stretch/>
        </p:blipFill>
        <p:spPr bwMode="auto">
          <a:xfrm>
            <a:off x="2262432" y="1197204"/>
            <a:ext cx="5693791" cy="5024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8186443"/>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BIODEGRADATION</a:t>
            </a:r>
            <a:endParaRPr lang="en-US" dirty="0"/>
          </a:p>
        </p:txBody>
      </p:sp>
      <p:sp>
        <p:nvSpPr>
          <p:cNvPr id="4" name="Footer Placeholder 3"/>
          <p:cNvSpPr>
            <a:spLocks noGrp="1"/>
          </p:cNvSpPr>
          <p:nvPr>
            <p:ph type="ftr" sz="quarter" idx="10"/>
          </p:nvPr>
        </p:nvSpPr>
        <p:spPr/>
        <p:txBody>
          <a:bodyPr/>
          <a:lstStyle/>
          <a:p>
            <a:r>
              <a:rPr lang="en-US" smtClean="0"/>
              <a:t>www.themegallery.com</a:t>
            </a:r>
            <a:endParaRPr lang="en-US"/>
          </a:p>
        </p:txBody>
      </p:sp>
      <p:pic>
        <p:nvPicPr>
          <p:cNvPr id="921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41705" t="34357" r="37136" b="37922"/>
          <a:stretch/>
        </p:blipFill>
        <p:spPr bwMode="auto">
          <a:xfrm>
            <a:off x="1524000" y="1308754"/>
            <a:ext cx="6990152" cy="5092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02243012"/>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752600" y="685800"/>
            <a:ext cx="7159140" cy="4419600"/>
          </a:xfrm>
        </p:spPr>
        <p:txBody>
          <a:bodyPr/>
          <a:lstStyle/>
          <a:p>
            <a:r>
              <a:rPr lang="en-US" sz="2400" dirty="0"/>
              <a:t>135. The following are examples of non-biodegradable waste except:</a:t>
            </a:r>
            <a:br>
              <a:rPr lang="en-US" sz="2400" dirty="0"/>
            </a:br>
            <a:r>
              <a:rPr lang="en-US" sz="2400" dirty="0"/>
              <a:t>A.	Plastics</a:t>
            </a:r>
            <a:br>
              <a:rPr lang="en-US" sz="2400" dirty="0"/>
            </a:br>
            <a:r>
              <a:rPr lang="en-US" sz="2400" dirty="0"/>
              <a:t>B.	Metals</a:t>
            </a:r>
            <a:br>
              <a:rPr lang="en-US" sz="2400" dirty="0"/>
            </a:br>
            <a:r>
              <a:rPr lang="en-US" sz="2400" dirty="0"/>
              <a:t>C.	Styrofoam</a:t>
            </a:r>
            <a:br>
              <a:rPr lang="en-US" sz="2400" dirty="0"/>
            </a:br>
            <a:r>
              <a:rPr lang="en-US" sz="2400" dirty="0"/>
              <a:t>D.	Papers   </a:t>
            </a:r>
          </a:p>
        </p:txBody>
      </p:sp>
      <p:sp>
        <p:nvSpPr>
          <p:cNvPr id="4" name="Rectangle 3"/>
          <p:cNvSpPr/>
          <p:nvPr/>
        </p:nvSpPr>
        <p:spPr>
          <a:xfrm>
            <a:off x="1961806" y="5294531"/>
            <a:ext cx="5867400" cy="646331"/>
          </a:xfrm>
          <a:prstGeom prst="rect">
            <a:avLst/>
          </a:prstGeom>
        </p:spPr>
        <p:txBody>
          <a:bodyPr wrap="square">
            <a:spAutoFit/>
          </a:bodyPr>
          <a:lstStyle/>
          <a:p>
            <a:r>
              <a:rPr lang="en-US" sz="3600" dirty="0" smtClean="0">
                <a:solidFill>
                  <a:srgbClr val="005C2A"/>
                </a:solidFill>
              </a:rPr>
              <a:t>Correct Answer: D</a:t>
            </a:r>
            <a:endParaRPr lang="en-US" sz="3600" dirty="0">
              <a:solidFill>
                <a:srgbClr val="005C2A"/>
              </a:solidFill>
            </a:endParaRPr>
          </a:p>
        </p:txBody>
      </p:sp>
    </p:spTree>
    <p:extLst>
      <p:ext uri="{BB962C8B-B14F-4D97-AF65-F5344CB8AC3E}">
        <p14:creationId xmlns:p14="http://schemas.microsoft.com/office/powerpoint/2010/main" val="19225806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752600" y="685800"/>
            <a:ext cx="7159140" cy="4419600"/>
          </a:xfrm>
        </p:spPr>
        <p:txBody>
          <a:bodyPr/>
          <a:lstStyle/>
          <a:p>
            <a:r>
              <a:rPr lang="en-US" sz="2400" dirty="0"/>
              <a:t>136. It is a project of DOST for more accurate, integrated and responsive disaster prevention and mitigation system especially in high-risk calamity areas of the Philippines.</a:t>
            </a:r>
            <a:br>
              <a:rPr lang="en-US" sz="2400" dirty="0"/>
            </a:br>
            <a:r>
              <a:rPr lang="en-US" sz="2400" dirty="0"/>
              <a:t>A.	PAGASA</a:t>
            </a:r>
            <a:br>
              <a:rPr lang="en-US" sz="2400" dirty="0"/>
            </a:br>
            <a:r>
              <a:rPr lang="en-US" sz="2400" dirty="0"/>
              <a:t>B.	I am Ready</a:t>
            </a:r>
            <a:br>
              <a:rPr lang="en-US" sz="2400" dirty="0"/>
            </a:br>
            <a:r>
              <a:rPr lang="en-US" sz="2400" dirty="0"/>
              <a:t>C.	DOST-Advanced Disaster Program</a:t>
            </a:r>
            <a:br>
              <a:rPr lang="en-US" sz="2400" dirty="0"/>
            </a:br>
            <a:r>
              <a:rPr lang="en-US" sz="2400" dirty="0"/>
              <a:t>D.	Project NOAH   </a:t>
            </a:r>
            <a:br>
              <a:rPr lang="en-US" sz="2400" dirty="0"/>
            </a:br>
            <a:r>
              <a:rPr lang="en-US" sz="2400" dirty="0"/>
              <a:t>  </a:t>
            </a:r>
          </a:p>
        </p:txBody>
      </p:sp>
      <p:sp>
        <p:nvSpPr>
          <p:cNvPr id="4" name="Rectangle 3"/>
          <p:cNvSpPr/>
          <p:nvPr/>
        </p:nvSpPr>
        <p:spPr>
          <a:xfrm>
            <a:off x="1961806" y="5294531"/>
            <a:ext cx="5867400" cy="646331"/>
          </a:xfrm>
          <a:prstGeom prst="rect">
            <a:avLst/>
          </a:prstGeom>
        </p:spPr>
        <p:txBody>
          <a:bodyPr wrap="square">
            <a:spAutoFit/>
          </a:bodyPr>
          <a:lstStyle/>
          <a:p>
            <a:r>
              <a:rPr lang="en-US" sz="3600" dirty="0" smtClean="0">
                <a:solidFill>
                  <a:srgbClr val="005C2A"/>
                </a:solidFill>
              </a:rPr>
              <a:t>Correct Answer: D</a:t>
            </a:r>
            <a:endParaRPr lang="en-US" sz="3600" dirty="0">
              <a:solidFill>
                <a:srgbClr val="005C2A"/>
              </a:solidFill>
            </a:endParaRPr>
          </a:p>
        </p:txBody>
      </p:sp>
    </p:spTree>
    <p:extLst>
      <p:ext uri="{BB962C8B-B14F-4D97-AF65-F5344CB8AC3E}">
        <p14:creationId xmlns:p14="http://schemas.microsoft.com/office/powerpoint/2010/main" val="42079532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752600" y="685800"/>
            <a:ext cx="7159140" cy="4419600"/>
          </a:xfrm>
        </p:spPr>
        <p:txBody>
          <a:bodyPr/>
          <a:lstStyle/>
          <a:p>
            <a:r>
              <a:rPr lang="en-US" sz="2400" dirty="0"/>
              <a:t>137. PAGASA is the official government agency for weather forecasting, flood control, astronomical observations, and time service. PAGASA stands for _______?</a:t>
            </a:r>
            <a:br>
              <a:rPr lang="en-US" sz="2400" dirty="0"/>
            </a:br>
            <a:r>
              <a:rPr lang="en-US" sz="2400" dirty="0"/>
              <a:t>A.	Philippine Atmospheric Geographical and Astronomical Services Administration</a:t>
            </a:r>
            <a:br>
              <a:rPr lang="en-US" sz="2400" dirty="0"/>
            </a:br>
            <a:r>
              <a:rPr lang="en-US" sz="2400" dirty="0"/>
              <a:t>B.	Philippine Atmospheric Geophysical and Astronomical Services Administration  </a:t>
            </a:r>
            <a:br>
              <a:rPr lang="en-US" sz="2400" dirty="0"/>
            </a:br>
            <a:r>
              <a:rPr lang="en-US" sz="2400" dirty="0"/>
              <a:t>C.	Philippine Atmospheric Geological and Astronomical Services Association</a:t>
            </a:r>
            <a:br>
              <a:rPr lang="en-US" sz="2400" dirty="0"/>
            </a:br>
            <a:r>
              <a:rPr lang="en-US" sz="2400" dirty="0"/>
              <a:t>D.	Philippine Atmospheric Geophysical and Astronomical Services Association</a:t>
            </a:r>
            <a:br>
              <a:rPr lang="en-US" sz="2400" dirty="0"/>
            </a:br>
            <a:r>
              <a:rPr lang="en-US" sz="2400" dirty="0"/>
              <a:t/>
            </a:r>
            <a:br>
              <a:rPr lang="en-US" sz="2400" dirty="0"/>
            </a:br>
            <a:r>
              <a:rPr lang="en-US" sz="2400" dirty="0"/>
              <a:t>  </a:t>
            </a:r>
          </a:p>
        </p:txBody>
      </p:sp>
      <p:sp>
        <p:nvSpPr>
          <p:cNvPr id="4" name="Rectangle 3"/>
          <p:cNvSpPr/>
          <p:nvPr/>
        </p:nvSpPr>
        <p:spPr>
          <a:xfrm>
            <a:off x="1961806" y="5294531"/>
            <a:ext cx="5867400" cy="646331"/>
          </a:xfrm>
          <a:prstGeom prst="rect">
            <a:avLst/>
          </a:prstGeom>
        </p:spPr>
        <p:txBody>
          <a:bodyPr wrap="square">
            <a:spAutoFit/>
          </a:bodyPr>
          <a:lstStyle/>
          <a:p>
            <a:r>
              <a:rPr lang="en-US" sz="3600" dirty="0" smtClean="0">
                <a:solidFill>
                  <a:srgbClr val="005C2A"/>
                </a:solidFill>
              </a:rPr>
              <a:t>Correct Answer: B</a:t>
            </a:r>
            <a:endParaRPr lang="en-US" sz="3600" dirty="0">
              <a:solidFill>
                <a:srgbClr val="005C2A"/>
              </a:solidFill>
            </a:endParaRPr>
          </a:p>
        </p:txBody>
      </p:sp>
    </p:spTree>
    <p:extLst>
      <p:ext uri="{BB962C8B-B14F-4D97-AF65-F5344CB8AC3E}">
        <p14:creationId xmlns:p14="http://schemas.microsoft.com/office/powerpoint/2010/main" val="1842080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752600" y="685800"/>
            <a:ext cx="7159140" cy="4419600"/>
          </a:xfrm>
        </p:spPr>
        <p:txBody>
          <a:bodyPr/>
          <a:lstStyle/>
          <a:p>
            <a:r>
              <a:rPr lang="en-US" sz="2400" dirty="0"/>
              <a:t>138. PHIVOLCS is a branch of DOST to moderate disasters that may arise from volcanic eruptions, earthquakes, tsunami and other related geotectonic phenomena in the Philippines. What is PHIVOLCS?</a:t>
            </a:r>
            <a:br>
              <a:rPr lang="en-US" sz="2400" dirty="0"/>
            </a:br>
            <a:r>
              <a:rPr lang="en-US" sz="2400" dirty="0"/>
              <a:t>A.	Philippine Institute of Volcanology and Seismology  </a:t>
            </a:r>
            <a:br>
              <a:rPr lang="en-US" sz="2400" dirty="0"/>
            </a:br>
            <a:r>
              <a:rPr lang="en-US" sz="2400" dirty="0"/>
              <a:t>B.	Philippine Institute of Volcanic and Seismic Services</a:t>
            </a:r>
            <a:br>
              <a:rPr lang="en-US" sz="2400" dirty="0"/>
            </a:br>
            <a:r>
              <a:rPr lang="en-US" sz="2400" dirty="0"/>
              <a:t>C.	Philippine Institute of Volcanic and Seismology Services</a:t>
            </a:r>
            <a:br>
              <a:rPr lang="en-US" sz="2400" dirty="0"/>
            </a:br>
            <a:r>
              <a:rPr lang="en-US" sz="2400" dirty="0"/>
              <a:t>D.	Philippine Institute of Volcano and Seismic </a:t>
            </a:r>
            <a:r>
              <a:rPr lang="en-US" sz="2400" dirty="0" smtClean="0"/>
              <a:t>System</a:t>
            </a:r>
            <a:r>
              <a:rPr lang="en-US" sz="2400" dirty="0"/>
              <a:t/>
            </a:r>
            <a:br>
              <a:rPr lang="en-US" sz="2400" dirty="0"/>
            </a:br>
            <a:r>
              <a:rPr lang="en-US" sz="2400" dirty="0"/>
              <a:t/>
            </a:r>
            <a:br>
              <a:rPr lang="en-US" sz="2400" dirty="0"/>
            </a:br>
            <a:r>
              <a:rPr lang="en-US" sz="2400" dirty="0"/>
              <a:t>  </a:t>
            </a:r>
          </a:p>
        </p:txBody>
      </p:sp>
      <p:sp>
        <p:nvSpPr>
          <p:cNvPr id="4" name="Rectangle 3"/>
          <p:cNvSpPr/>
          <p:nvPr/>
        </p:nvSpPr>
        <p:spPr>
          <a:xfrm>
            <a:off x="1961806" y="5294531"/>
            <a:ext cx="5867400" cy="646331"/>
          </a:xfrm>
          <a:prstGeom prst="rect">
            <a:avLst/>
          </a:prstGeom>
        </p:spPr>
        <p:txBody>
          <a:bodyPr wrap="square">
            <a:spAutoFit/>
          </a:bodyPr>
          <a:lstStyle/>
          <a:p>
            <a:r>
              <a:rPr lang="en-US" sz="3600" dirty="0" smtClean="0">
                <a:solidFill>
                  <a:srgbClr val="005C2A"/>
                </a:solidFill>
              </a:rPr>
              <a:t>Correct Answer: A</a:t>
            </a:r>
            <a:endParaRPr lang="en-US" sz="3600" dirty="0">
              <a:solidFill>
                <a:srgbClr val="005C2A"/>
              </a:solidFill>
            </a:endParaRPr>
          </a:p>
        </p:txBody>
      </p:sp>
    </p:spTree>
    <p:extLst>
      <p:ext uri="{BB962C8B-B14F-4D97-AF65-F5344CB8AC3E}">
        <p14:creationId xmlns:p14="http://schemas.microsoft.com/office/powerpoint/2010/main" val="10944644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752600" y="685800"/>
            <a:ext cx="7159140" cy="4419600"/>
          </a:xfrm>
        </p:spPr>
        <p:txBody>
          <a:bodyPr/>
          <a:lstStyle/>
          <a:p>
            <a:r>
              <a:rPr lang="en-US" sz="2400" dirty="0"/>
              <a:t>139. Which of the following is a renewable source of energy?</a:t>
            </a:r>
            <a:br>
              <a:rPr lang="en-US" sz="2400" dirty="0"/>
            </a:br>
            <a:r>
              <a:rPr lang="en-US" sz="2400" dirty="0"/>
              <a:t/>
            </a:r>
            <a:br>
              <a:rPr lang="en-US" sz="2400" dirty="0"/>
            </a:br>
            <a:r>
              <a:rPr lang="en-US" sz="2400" dirty="0"/>
              <a:t>A.	Geothermal energy</a:t>
            </a:r>
            <a:br>
              <a:rPr lang="en-US" sz="2400" dirty="0"/>
            </a:br>
            <a:r>
              <a:rPr lang="en-US" sz="2400" dirty="0"/>
              <a:t>B.	Solar energy</a:t>
            </a:r>
            <a:br>
              <a:rPr lang="en-US" sz="2400" dirty="0"/>
            </a:br>
            <a:r>
              <a:rPr lang="en-US" sz="2400" dirty="0"/>
              <a:t>C.	Wind energy</a:t>
            </a:r>
            <a:br>
              <a:rPr lang="en-US" sz="2400" dirty="0"/>
            </a:br>
            <a:r>
              <a:rPr lang="en-US" sz="2400" dirty="0"/>
              <a:t>D.	All of the above   </a:t>
            </a:r>
            <a:br>
              <a:rPr lang="en-US" sz="2400" dirty="0"/>
            </a:br>
            <a:r>
              <a:rPr lang="en-US" sz="2400" dirty="0"/>
              <a:t/>
            </a:r>
            <a:br>
              <a:rPr lang="en-US" sz="2400" dirty="0"/>
            </a:br>
            <a:r>
              <a:rPr lang="en-US" sz="2400" dirty="0"/>
              <a:t/>
            </a:r>
            <a:br>
              <a:rPr lang="en-US" sz="2400" dirty="0"/>
            </a:br>
            <a:r>
              <a:rPr lang="en-US" sz="2400" dirty="0"/>
              <a:t>  </a:t>
            </a:r>
          </a:p>
        </p:txBody>
      </p:sp>
      <p:sp>
        <p:nvSpPr>
          <p:cNvPr id="4" name="Rectangle 3"/>
          <p:cNvSpPr/>
          <p:nvPr/>
        </p:nvSpPr>
        <p:spPr>
          <a:xfrm>
            <a:off x="1961806" y="5294531"/>
            <a:ext cx="5867400" cy="646331"/>
          </a:xfrm>
          <a:prstGeom prst="rect">
            <a:avLst/>
          </a:prstGeom>
        </p:spPr>
        <p:txBody>
          <a:bodyPr wrap="square">
            <a:spAutoFit/>
          </a:bodyPr>
          <a:lstStyle/>
          <a:p>
            <a:r>
              <a:rPr lang="en-US" sz="3600" dirty="0" smtClean="0">
                <a:solidFill>
                  <a:srgbClr val="005C2A"/>
                </a:solidFill>
              </a:rPr>
              <a:t>Correct Answer: </a:t>
            </a:r>
            <a:r>
              <a:rPr lang="en-US" sz="3600" dirty="0">
                <a:solidFill>
                  <a:srgbClr val="005C2A"/>
                </a:solidFill>
              </a:rPr>
              <a:t>D</a:t>
            </a:r>
          </a:p>
        </p:txBody>
      </p:sp>
    </p:spTree>
    <p:extLst>
      <p:ext uri="{BB962C8B-B14F-4D97-AF65-F5344CB8AC3E}">
        <p14:creationId xmlns:p14="http://schemas.microsoft.com/office/powerpoint/2010/main" val="5559112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676400" y="685800"/>
            <a:ext cx="7086600" cy="4267200"/>
          </a:xfrm>
        </p:spPr>
        <p:txBody>
          <a:bodyPr/>
          <a:lstStyle/>
          <a:p>
            <a:r>
              <a:rPr lang="en-US" sz="2800" dirty="0" smtClean="0"/>
              <a:t/>
            </a:r>
            <a:br>
              <a:rPr lang="en-US" sz="2800" dirty="0" smtClean="0"/>
            </a:br>
            <a:r>
              <a:rPr lang="en-US" sz="2800" dirty="0"/>
              <a:t/>
            </a:r>
            <a:br>
              <a:rPr lang="en-US" sz="2800" dirty="0"/>
            </a:br>
            <a:r>
              <a:rPr lang="en-US" sz="2800" dirty="0" smtClean="0"/>
              <a:t>1. Elective or appointive public officials or employees cannot accept any present, compensation, office or title of any kind from any foreign government without the consent of?</a:t>
            </a:r>
            <a:br>
              <a:rPr lang="en-US" sz="2800" dirty="0" smtClean="0"/>
            </a:br>
            <a:r>
              <a:rPr lang="en-US" sz="2800" dirty="0" smtClean="0"/>
              <a:t>A. The President			</a:t>
            </a:r>
            <a:br>
              <a:rPr lang="en-US" sz="2800" dirty="0" smtClean="0"/>
            </a:br>
            <a:r>
              <a:rPr lang="en-US" sz="2800" dirty="0" smtClean="0"/>
              <a:t>B. The Ombudsman		</a:t>
            </a:r>
            <a:br>
              <a:rPr lang="en-US" sz="2800" dirty="0" smtClean="0"/>
            </a:br>
            <a:r>
              <a:rPr lang="en-US" sz="2800" dirty="0" smtClean="0"/>
              <a:t>C. The Chief Justice</a:t>
            </a:r>
            <a:br>
              <a:rPr lang="en-US" sz="2800" dirty="0" smtClean="0"/>
            </a:br>
            <a:r>
              <a:rPr lang="en-US" sz="2800" dirty="0" smtClean="0"/>
              <a:t>D. The Agency Head		</a:t>
            </a:r>
            <a:br>
              <a:rPr lang="en-US" sz="2800" dirty="0" smtClean="0"/>
            </a:br>
            <a:r>
              <a:rPr lang="en-US" sz="2800" dirty="0" smtClean="0"/>
              <a:t>E. Congress </a:t>
            </a:r>
            <a:br>
              <a:rPr lang="en-US" sz="2800" dirty="0" smtClean="0"/>
            </a:br>
            <a:r>
              <a:rPr lang="en-US" sz="2800" dirty="0"/>
              <a:t/>
            </a:r>
            <a:br>
              <a:rPr lang="en-US" sz="2800" dirty="0"/>
            </a:br>
            <a:endParaRPr lang="en-US" sz="2800" dirty="0"/>
          </a:p>
        </p:txBody>
      </p:sp>
      <p:sp>
        <p:nvSpPr>
          <p:cNvPr id="4" name="Rectangle 3"/>
          <p:cNvSpPr/>
          <p:nvPr/>
        </p:nvSpPr>
        <p:spPr>
          <a:xfrm>
            <a:off x="1752600" y="5334000"/>
            <a:ext cx="5867400" cy="646331"/>
          </a:xfrm>
          <a:prstGeom prst="rect">
            <a:avLst/>
          </a:prstGeom>
        </p:spPr>
        <p:txBody>
          <a:bodyPr wrap="square">
            <a:spAutoFit/>
          </a:bodyPr>
          <a:lstStyle/>
          <a:p>
            <a:r>
              <a:rPr lang="en-US" sz="3600" dirty="0" smtClean="0">
                <a:solidFill>
                  <a:srgbClr val="005C2A"/>
                </a:solidFill>
              </a:rPr>
              <a:t>Correct Answer: E</a:t>
            </a:r>
            <a:endParaRPr lang="en-US" sz="3600" dirty="0">
              <a:solidFill>
                <a:srgbClr val="005C2A"/>
              </a:solidFil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457200"/>
            <a:ext cx="7620000" cy="487363"/>
          </a:xfrm>
        </p:spPr>
        <p:txBody>
          <a:bodyPr/>
          <a:lstStyle/>
          <a:p>
            <a:r>
              <a:rPr lang="en-US" sz="2400" dirty="0" smtClean="0"/>
              <a:t>OFFICERS SUBJECT TO CONFIRMATION</a:t>
            </a:r>
            <a:endParaRPr lang="en-US" sz="2400" dirty="0"/>
          </a:p>
        </p:txBody>
      </p:sp>
      <p:sp>
        <p:nvSpPr>
          <p:cNvPr id="3" name="Content Placeholder 2"/>
          <p:cNvSpPr>
            <a:spLocks noGrp="1"/>
          </p:cNvSpPr>
          <p:nvPr>
            <p:ph idx="1"/>
          </p:nvPr>
        </p:nvSpPr>
        <p:spPr/>
        <p:txBody>
          <a:bodyPr/>
          <a:lstStyle/>
          <a:p>
            <a:r>
              <a:rPr lang="en-US" sz="2000" dirty="0"/>
              <a:t>Under Section 16, Article VII of the 1987 Constitution, there are two classes of public officers whose appointments need confirmation. These are:</a:t>
            </a:r>
          </a:p>
          <a:p>
            <a:pPr marL="0" indent="0">
              <a:buNone/>
            </a:pPr>
            <a:endParaRPr lang="en-US" sz="2000" dirty="0"/>
          </a:p>
          <a:p>
            <a:r>
              <a:rPr lang="en-US" sz="2000" dirty="0"/>
              <a:t>The heads of the executive departments, ambassadors, other public ministers and consuls, officers of the armed forces from the rank of colonel or naval captain; and</a:t>
            </a:r>
          </a:p>
          <a:p>
            <a:pPr marL="0" indent="0">
              <a:buNone/>
            </a:pPr>
            <a:r>
              <a:rPr lang="en-US" sz="2000" dirty="0" smtClean="0"/>
              <a:t> </a:t>
            </a:r>
            <a:endParaRPr lang="en-US" sz="2000" dirty="0"/>
          </a:p>
          <a:p>
            <a:r>
              <a:rPr lang="en-US" sz="2000" dirty="0"/>
              <a:t>other officers whose appointments are vested in the President under the 1987 Constitution. The officers referred to under this provisions are: the Chairman and Members of Constitutional Commission such as the Commission on Elections, the Commission on Audit and the Civil Service Commission; the regular members of the Judicial and Bar Council.</a:t>
            </a:r>
          </a:p>
        </p:txBody>
      </p:sp>
      <p:sp>
        <p:nvSpPr>
          <p:cNvPr id="4" name="Footer Placeholder 3"/>
          <p:cNvSpPr>
            <a:spLocks noGrp="1"/>
          </p:cNvSpPr>
          <p:nvPr>
            <p:ph type="ftr" sz="quarter" idx="10"/>
          </p:nvPr>
        </p:nvSpPr>
        <p:spPr/>
        <p:txBody>
          <a:bodyPr/>
          <a:lstStyle/>
          <a:p>
            <a:r>
              <a:rPr lang="en-US" smtClean="0"/>
              <a:t>www.themegallery.com</a:t>
            </a:r>
            <a:endParaRPr lang="en-US"/>
          </a:p>
        </p:txBody>
      </p:sp>
    </p:spTree>
    <p:extLst>
      <p:ext uri="{BB962C8B-B14F-4D97-AF65-F5344CB8AC3E}">
        <p14:creationId xmlns:p14="http://schemas.microsoft.com/office/powerpoint/2010/main" val="1937801147"/>
      </p:ext>
    </p:extLst>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752600" y="685800"/>
            <a:ext cx="7159140" cy="4419600"/>
          </a:xfrm>
        </p:spPr>
        <p:txBody>
          <a:bodyPr/>
          <a:lstStyle/>
          <a:p>
            <a:r>
              <a:rPr lang="en-US" sz="2400" dirty="0"/>
              <a:t>140. It is a process by which thermal radiation from the earth’s surface is absorbed by atmospheric greenhouse gases and is re-radiated in all directions.</a:t>
            </a:r>
            <a:br>
              <a:rPr lang="en-US" sz="2400" dirty="0"/>
            </a:br>
            <a:r>
              <a:rPr lang="en-US" sz="2400" dirty="0"/>
              <a:t>A.	Global Warming</a:t>
            </a:r>
            <a:br>
              <a:rPr lang="en-US" sz="2400" dirty="0"/>
            </a:br>
            <a:r>
              <a:rPr lang="en-US" sz="2400" dirty="0"/>
              <a:t>B.	Greenhouse Effect  </a:t>
            </a:r>
            <a:br>
              <a:rPr lang="en-US" sz="2400" dirty="0"/>
            </a:br>
            <a:r>
              <a:rPr lang="en-US" sz="2400" dirty="0"/>
              <a:t>C.	Ozone Layer</a:t>
            </a:r>
            <a:br>
              <a:rPr lang="en-US" sz="2400" dirty="0"/>
            </a:br>
            <a:r>
              <a:rPr lang="en-US" sz="2400" dirty="0"/>
              <a:t>D.	Solar Radiation</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t>
            </a:r>
          </a:p>
        </p:txBody>
      </p:sp>
      <p:sp>
        <p:nvSpPr>
          <p:cNvPr id="4" name="Rectangle 3"/>
          <p:cNvSpPr/>
          <p:nvPr/>
        </p:nvSpPr>
        <p:spPr>
          <a:xfrm>
            <a:off x="1961806" y="5294531"/>
            <a:ext cx="5867400" cy="646331"/>
          </a:xfrm>
          <a:prstGeom prst="rect">
            <a:avLst/>
          </a:prstGeom>
        </p:spPr>
        <p:txBody>
          <a:bodyPr wrap="square">
            <a:spAutoFit/>
          </a:bodyPr>
          <a:lstStyle/>
          <a:p>
            <a:r>
              <a:rPr lang="en-US" sz="3600" dirty="0" smtClean="0">
                <a:solidFill>
                  <a:srgbClr val="005C2A"/>
                </a:solidFill>
              </a:rPr>
              <a:t>Correct Answer: B</a:t>
            </a:r>
            <a:endParaRPr lang="en-US" sz="3600" dirty="0">
              <a:solidFill>
                <a:srgbClr val="005C2A"/>
              </a:solidFill>
            </a:endParaRPr>
          </a:p>
        </p:txBody>
      </p:sp>
    </p:spTree>
    <p:extLst>
      <p:ext uri="{BB962C8B-B14F-4D97-AF65-F5344CB8AC3E}">
        <p14:creationId xmlns:p14="http://schemas.microsoft.com/office/powerpoint/2010/main" val="31411686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GREENHOUSE EFFECT</a:t>
            </a:r>
            <a:endParaRPr lang="en-US" dirty="0"/>
          </a:p>
        </p:txBody>
      </p:sp>
      <p:sp>
        <p:nvSpPr>
          <p:cNvPr id="3" name="Content Placeholder 2"/>
          <p:cNvSpPr>
            <a:spLocks noGrp="1"/>
          </p:cNvSpPr>
          <p:nvPr>
            <p:ph idx="1"/>
          </p:nvPr>
        </p:nvSpPr>
        <p:spPr/>
        <p:txBody>
          <a:bodyPr/>
          <a:lstStyle/>
          <a:p>
            <a:pPr algn="just"/>
            <a:r>
              <a:rPr lang="en-US" b="1" dirty="0"/>
              <a:t>the trapping of the sun's warmth in a planet's lower atmosphere due to the greater transparency of the atmosphere to visible radiation from the sun than to infrared radiation emitted </a:t>
            </a:r>
            <a:r>
              <a:rPr lang="en-US" b="1" dirty="0" smtClean="0"/>
              <a:t>from </a:t>
            </a:r>
            <a:r>
              <a:rPr lang="en-US" b="1" dirty="0"/>
              <a:t>the planet's surface</a:t>
            </a:r>
            <a:r>
              <a:rPr lang="en-US" b="1" dirty="0" smtClean="0"/>
              <a:t>.\</a:t>
            </a:r>
          </a:p>
          <a:p>
            <a:pPr algn="just"/>
            <a:endParaRPr lang="en-US" b="1" dirty="0"/>
          </a:p>
          <a:p>
            <a:pPr algn="just"/>
            <a:endParaRPr lang="en-US" b="1" dirty="0"/>
          </a:p>
        </p:txBody>
      </p:sp>
      <p:sp>
        <p:nvSpPr>
          <p:cNvPr id="4" name="Footer Placeholder 3"/>
          <p:cNvSpPr>
            <a:spLocks noGrp="1"/>
          </p:cNvSpPr>
          <p:nvPr>
            <p:ph type="ftr" sz="quarter" idx="10"/>
          </p:nvPr>
        </p:nvSpPr>
        <p:spPr/>
        <p:txBody>
          <a:bodyPr/>
          <a:lstStyle/>
          <a:p>
            <a:r>
              <a:rPr lang="en-US" smtClean="0"/>
              <a:t>www.themegallery.com</a:t>
            </a:r>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3733800"/>
            <a:ext cx="3429000" cy="2771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21117125"/>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GREENHOUSE EFFECT</a:t>
            </a:r>
            <a:endParaRPr lang="en-US" dirty="0"/>
          </a:p>
        </p:txBody>
      </p:sp>
      <p:sp>
        <p:nvSpPr>
          <p:cNvPr id="4" name="Footer Placeholder 3"/>
          <p:cNvSpPr>
            <a:spLocks noGrp="1"/>
          </p:cNvSpPr>
          <p:nvPr>
            <p:ph type="ftr" sz="quarter" idx="10"/>
          </p:nvPr>
        </p:nvSpPr>
        <p:spPr/>
        <p:txBody>
          <a:bodyPr/>
          <a:lstStyle/>
          <a:p>
            <a:r>
              <a:rPr lang="en-US" smtClean="0"/>
              <a:t>www.themegallery.com</a:t>
            </a:r>
            <a:endParaRPr lang="en-US"/>
          </a:p>
        </p:txBody>
      </p:sp>
      <p:pic>
        <p:nvPicPr>
          <p:cNvPr id="3074" name="Picture 2" descr="Drawing shows Earth, surrounded by atmosphere containing greenhouse gases, and Sun shining through. Labels say 'During the day, when the sun's energy reaches Earth's atmosphere, most of it goes right through. Some bounces off, back into space. At night, most of the Sun's energy escapes back into space. But some is trapped inside the atmosphere by the greenhouse gases, further warming Eart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050758"/>
            <a:ext cx="5486400" cy="548639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6400800" y="1905000"/>
            <a:ext cx="2286000" cy="2031325"/>
          </a:xfrm>
          <a:prstGeom prst="rect">
            <a:avLst/>
          </a:prstGeom>
        </p:spPr>
        <p:txBody>
          <a:bodyPr wrap="square">
            <a:spAutoFit/>
          </a:bodyPr>
          <a:lstStyle/>
          <a:p>
            <a:r>
              <a:rPr lang="en-US" dirty="0"/>
              <a:t>Greenhouse effect of Earth's atmosphere keeps some of the Sun's energy from escaping back into space at night.</a:t>
            </a:r>
          </a:p>
        </p:txBody>
      </p:sp>
    </p:spTree>
    <p:extLst>
      <p:ext uri="{BB962C8B-B14F-4D97-AF65-F5344CB8AC3E}">
        <p14:creationId xmlns:p14="http://schemas.microsoft.com/office/powerpoint/2010/main" val="3052435264"/>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p:cNvSpPr>
            <a:spLocks noGrp="1" noChangeArrowheads="1"/>
          </p:cNvSpPr>
          <p:nvPr>
            <p:ph type="ftr" sz="quarter" idx="3"/>
          </p:nvPr>
        </p:nvSpPr>
        <p:spPr/>
        <p:txBody>
          <a:bodyPr/>
          <a:lstStyle/>
          <a:p>
            <a:r>
              <a:rPr lang="en-US"/>
              <a:t>www.themegallery.com</a:t>
            </a:r>
          </a:p>
        </p:txBody>
      </p:sp>
      <p:sp>
        <p:nvSpPr>
          <p:cNvPr id="59395" name="WordArt 3"/>
          <p:cNvSpPr>
            <a:spLocks noChangeArrowheads="1" noChangeShapeType="1" noTextEdit="1"/>
          </p:cNvSpPr>
          <p:nvPr/>
        </p:nvSpPr>
        <p:spPr bwMode="gray">
          <a:xfrm>
            <a:off x="3124200" y="1219200"/>
            <a:ext cx="4953000" cy="609600"/>
          </a:xfrm>
          <a:prstGeom prst="rect">
            <a:avLst/>
          </a:prstGeom>
          <a:extLst>
            <a:ext uri="{AF507438-7753-43E0-B8FC-AC1667EBCBE1}">
              <a14:hiddenEffects xmlns:a14="http://schemas.microsoft.com/office/drawing/2010/main">
                <a:effectLst/>
              </a14:hiddenEffects>
            </a:ext>
          </a:extLst>
        </p:spPr>
        <p:txBody>
          <a:bodyPr wrap="none" fromWordArt="1">
            <a:prstTxWarp prst="textDeflate">
              <a:avLst>
                <a:gd name="adj" fmla="val 0"/>
              </a:avLst>
            </a:prstTxWarp>
          </a:bodyPr>
          <a:lstStyle/>
          <a:p>
            <a:pPr algn="ctr"/>
            <a:r>
              <a:rPr lang="en-US" sz="5400" kern="10">
                <a:ln w="28575">
                  <a:solidFill>
                    <a:schemeClr val="bg1"/>
                  </a:solidFill>
                  <a:round/>
                  <a:headEnd/>
                  <a:tailEnd/>
                </a:ln>
                <a:gradFill rotWithShape="1">
                  <a:gsLst>
                    <a:gs pos="0">
                      <a:schemeClr val="folHlink"/>
                    </a:gs>
                    <a:gs pos="100000">
                      <a:schemeClr val="folHlink">
                        <a:gamma/>
                        <a:shade val="46275"/>
                        <a:invGamma/>
                      </a:schemeClr>
                    </a:gs>
                  </a:gsLst>
                  <a:lin ang="5400000" scaled="1"/>
                </a:gradFill>
                <a:latin typeface="Verdana"/>
                <a:ea typeface="Verdana"/>
                <a:cs typeface="Verdana"/>
              </a:rPr>
              <a:t>Thank You !</a:t>
            </a:r>
          </a:p>
        </p:txBody>
      </p:sp>
      <p:pic>
        <p:nvPicPr>
          <p:cNvPr id="6" name="Picture 5" descr="Picture1"/>
          <p:cNvPicPr/>
          <p:nvPr/>
        </p:nvPicPr>
        <p:blipFill>
          <a:blip r:embed="rId2"/>
          <a:stretch>
            <a:fillRect/>
          </a:stretch>
        </p:blipFill>
        <p:spPr bwMode="auto">
          <a:xfrm>
            <a:off x="304800" y="152400"/>
            <a:ext cx="1447800" cy="1447800"/>
          </a:xfrm>
          <a:prstGeom prst="rect">
            <a:avLst/>
          </a:prstGeom>
          <a:noFill/>
          <a:ln w="9525" algn="in">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CONFIRMATION FLOW PROCESS</a:t>
            </a:r>
            <a:endParaRPr lang="en-US" dirty="0"/>
          </a:p>
        </p:txBody>
      </p:sp>
      <p:sp>
        <p:nvSpPr>
          <p:cNvPr id="4" name="Footer Placeholder 3"/>
          <p:cNvSpPr>
            <a:spLocks noGrp="1"/>
          </p:cNvSpPr>
          <p:nvPr>
            <p:ph type="ftr" sz="quarter" idx="10"/>
          </p:nvPr>
        </p:nvSpPr>
        <p:spPr/>
        <p:txBody>
          <a:bodyPr/>
          <a:lstStyle/>
          <a:p>
            <a:r>
              <a:rPr lang="en-US" smtClean="0"/>
              <a:t>www.themegallery.com</a:t>
            </a:r>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990600"/>
            <a:ext cx="4321020" cy="57517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7981616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719146" y="533400"/>
            <a:ext cx="7086600" cy="5105400"/>
          </a:xfrm>
        </p:spPr>
        <p:txBody>
          <a:bodyPr/>
          <a:lstStyle/>
          <a:p>
            <a:r>
              <a:rPr lang="en-US" sz="2800" dirty="0" smtClean="0"/>
              <a:t>7. The right of private individuals to secure for themselves the enjoyment of their means of happiness such as the right to a name, the right to form a family, and the right to security of personal papers and effects are called ___________.</a:t>
            </a:r>
            <a:br>
              <a:rPr lang="en-US" sz="2800" dirty="0" smtClean="0"/>
            </a:br>
            <a:r>
              <a:rPr lang="en-US" sz="2800" dirty="0" smtClean="0"/>
              <a:t>A. Economic and Social rights</a:t>
            </a:r>
            <a:br>
              <a:rPr lang="en-US" sz="2800" dirty="0" smtClean="0"/>
            </a:br>
            <a:r>
              <a:rPr lang="en-US" sz="2800" dirty="0" smtClean="0"/>
              <a:t>B. Cultural Rights</a:t>
            </a:r>
            <a:br>
              <a:rPr lang="en-US" sz="2800" dirty="0" smtClean="0"/>
            </a:br>
            <a:r>
              <a:rPr lang="en-US" sz="2800" dirty="0" smtClean="0"/>
              <a:t>C. Civil Rights</a:t>
            </a:r>
            <a:br>
              <a:rPr lang="en-US" sz="2800" dirty="0" smtClean="0"/>
            </a:br>
            <a:r>
              <a:rPr lang="en-US" sz="2800" dirty="0" smtClean="0"/>
              <a:t>D. Inherent rights</a:t>
            </a:r>
            <a:br>
              <a:rPr lang="en-US" sz="2800" dirty="0" smtClean="0"/>
            </a:br>
            <a:r>
              <a:rPr lang="en-US" sz="2800" dirty="0" smtClean="0"/>
              <a:t>E. Political rights</a:t>
            </a:r>
          </a:p>
        </p:txBody>
      </p:sp>
      <p:sp>
        <p:nvSpPr>
          <p:cNvPr id="4" name="Rectangle 3"/>
          <p:cNvSpPr/>
          <p:nvPr/>
        </p:nvSpPr>
        <p:spPr>
          <a:xfrm>
            <a:off x="1752600" y="5791200"/>
            <a:ext cx="5867400" cy="646331"/>
          </a:xfrm>
          <a:prstGeom prst="rect">
            <a:avLst/>
          </a:prstGeom>
        </p:spPr>
        <p:txBody>
          <a:bodyPr wrap="square">
            <a:spAutoFit/>
          </a:bodyPr>
          <a:lstStyle/>
          <a:p>
            <a:r>
              <a:rPr lang="en-US" sz="3600" dirty="0" smtClean="0">
                <a:solidFill>
                  <a:srgbClr val="005C2A"/>
                </a:solidFill>
              </a:rPr>
              <a:t>Correct Answer: C</a:t>
            </a:r>
            <a:endParaRPr lang="en-US" sz="3600" dirty="0">
              <a:solidFill>
                <a:srgbClr val="005C2A"/>
              </a:solidFill>
            </a:endParaRPr>
          </a:p>
        </p:txBody>
      </p:sp>
    </p:spTree>
    <p:extLst>
      <p:ext uri="{BB962C8B-B14F-4D97-AF65-F5344CB8AC3E}">
        <p14:creationId xmlns:p14="http://schemas.microsoft.com/office/powerpoint/2010/main" val="19935699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CIVIL RIGHTS</a:t>
            </a:r>
            <a:endParaRPr lang="en-US" dirty="0"/>
          </a:p>
        </p:txBody>
      </p:sp>
      <p:sp>
        <p:nvSpPr>
          <p:cNvPr id="3" name="Content Placeholder 2"/>
          <p:cNvSpPr>
            <a:spLocks noGrp="1"/>
          </p:cNvSpPr>
          <p:nvPr>
            <p:ph idx="1"/>
          </p:nvPr>
        </p:nvSpPr>
        <p:spPr/>
        <p:txBody>
          <a:bodyPr/>
          <a:lstStyle/>
          <a:p>
            <a:r>
              <a:rPr lang="en-US" dirty="0" smtClean="0"/>
              <a:t>Those </a:t>
            </a:r>
            <a:r>
              <a:rPr lang="en-US" dirty="0"/>
              <a:t>rights that a citizen enjoys in pursuance of individual happiness and development such as the right against involuntary servitude, right to property and the right to abode and travel. It includes the rights of an accused like the right to counsel and presumption of innocence unless proven guilty.</a:t>
            </a:r>
          </a:p>
          <a:p>
            <a:endParaRPr lang="en-US" dirty="0"/>
          </a:p>
        </p:txBody>
      </p:sp>
      <p:sp>
        <p:nvSpPr>
          <p:cNvPr id="4" name="Footer Placeholder 3"/>
          <p:cNvSpPr>
            <a:spLocks noGrp="1"/>
          </p:cNvSpPr>
          <p:nvPr>
            <p:ph type="ftr" sz="quarter" idx="10"/>
          </p:nvPr>
        </p:nvSpPr>
        <p:spPr/>
        <p:txBody>
          <a:bodyPr/>
          <a:lstStyle/>
          <a:p>
            <a:r>
              <a:rPr lang="en-US" smtClean="0"/>
              <a:t>www.themegallery.com</a:t>
            </a:r>
            <a:endParaRPr lang="en-US"/>
          </a:p>
        </p:txBody>
      </p:sp>
    </p:spTree>
    <p:extLst>
      <p:ext uri="{BB962C8B-B14F-4D97-AF65-F5344CB8AC3E}">
        <p14:creationId xmlns:p14="http://schemas.microsoft.com/office/powerpoint/2010/main" val="84723464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719146" y="533400"/>
            <a:ext cx="7086600" cy="4648200"/>
          </a:xfrm>
        </p:spPr>
        <p:txBody>
          <a:bodyPr/>
          <a:lstStyle/>
          <a:p>
            <a:r>
              <a:rPr lang="en-US" sz="2800" dirty="0" smtClean="0"/>
              <a:t>8. At least how many years after the Constitution has been ratified may the people propose amendments through initiative?</a:t>
            </a:r>
            <a:br>
              <a:rPr lang="en-US" sz="2800" dirty="0" smtClean="0"/>
            </a:br>
            <a:r>
              <a:rPr lang="en-US" sz="2800" dirty="0" smtClean="0"/>
              <a:t>A. Ten				</a:t>
            </a:r>
            <a:br>
              <a:rPr lang="en-US" sz="2800" dirty="0" smtClean="0"/>
            </a:br>
            <a:r>
              <a:rPr lang="en-US" sz="2800" dirty="0" smtClean="0"/>
              <a:t>B. Seven			</a:t>
            </a:r>
            <a:br>
              <a:rPr lang="en-US" sz="2800" dirty="0" smtClean="0"/>
            </a:br>
            <a:r>
              <a:rPr lang="en-US" sz="2800" dirty="0" smtClean="0"/>
              <a:t>C. Six</a:t>
            </a:r>
            <a:br>
              <a:rPr lang="en-US" sz="2800" dirty="0" smtClean="0"/>
            </a:br>
            <a:r>
              <a:rPr lang="en-US" sz="2800" dirty="0" smtClean="0"/>
              <a:t>D. Five    				</a:t>
            </a:r>
            <a:br>
              <a:rPr lang="en-US" sz="2800" dirty="0" smtClean="0"/>
            </a:br>
            <a:r>
              <a:rPr lang="en-US" sz="2800" dirty="0" smtClean="0"/>
              <a:t>E. Three</a:t>
            </a:r>
          </a:p>
        </p:txBody>
      </p:sp>
      <p:sp>
        <p:nvSpPr>
          <p:cNvPr id="4" name="Rectangle 3"/>
          <p:cNvSpPr/>
          <p:nvPr/>
        </p:nvSpPr>
        <p:spPr>
          <a:xfrm>
            <a:off x="1752600" y="5791200"/>
            <a:ext cx="5867400" cy="646331"/>
          </a:xfrm>
          <a:prstGeom prst="rect">
            <a:avLst/>
          </a:prstGeom>
        </p:spPr>
        <p:txBody>
          <a:bodyPr wrap="square">
            <a:spAutoFit/>
          </a:bodyPr>
          <a:lstStyle/>
          <a:p>
            <a:r>
              <a:rPr lang="en-US" sz="3600" dirty="0" smtClean="0">
                <a:solidFill>
                  <a:srgbClr val="005C2A"/>
                </a:solidFill>
              </a:rPr>
              <a:t>Correct Answer: D</a:t>
            </a:r>
            <a:endParaRPr lang="en-US" sz="3600" dirty="0">
              <a:solidFill>
                <a:srgbClr val="005C2A"/>
              </a:solidFill>
            </a:endParaRPr>
          </a:p>
        </p:txBody>
      </p:sp>
    </p:spTree>
    <p:extLst>
      <p:ext uri="{BB962C8B-B14F-4D97-AF65-F5344CB8AC3E}">
        <p14:creationId xmlns:p14="http://schemas.microsoft.com/office/powerpoint/2010/main" val="26957643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AMENDING THE CONSTITUTION</a:t>
            </a:r>
            <a:endParaRPr lang="en-US" dirty="0"/>
          </a:p>
        </p:txBody>
      </p:sp>
      <p:sp>
        <p:nvSpPr>
          <p:cNvPr id="3" name="Content Placeholder 2"/>
          <p:cNvSpPr>
            <a:spLocks noGrp="1"/>
          </p:cNvSpPr>
          <p:nvPr>
            <p:ph idx="1"/>
          </p:nvPr>
        </p:nvSpPr>
        <p:spPr>
          <a:xfrm>
            <a:off x="1676400" y="990600"/>
            <a:ext cx="7048500" cy="5715000"/>
          </a:xfrm>
        </p:spPr>
        <p:txBody>
          <a:bodyPr/>
          <a:lstStyle/>
          <a:p>
            <a:r>
              <a:rPr lang="en-US" sz="1400" dirty="0"/>
              <a:t> </a:t>
            </a:r>
            <a:r>
              <a:rPr lang="en-US" sz="1400" dirty="0" smtClean="0"/>
              <a:t>How </a:t>
            </a:r>
            <a:r>
              <a:rPr lang="en-US" sz="1400" dirty="0"/>
              <a:t>do you amend or revise the constitution?  </a:t>
            </a:r>
            <a:endParaRPr lang="en-US" sz="1400" dirty="0" smtClean="0"/>
          </a:p>
          <a:p>
            <a:r>
              <a:rPr lang="en-US" sz="1400" dirty="0" smtClean="0"/>
              <a:t>The </a:t>
            </a:r>
            <a:r>
              <a:rPr lang="en-US" sz="1400" dirty="0"/>
              <a:t>first step is through </a:t>
            </a:r>
            <a:r>
              <a:rPr lang="en-US" sz="1600" b="1" dirty="0"/>
              <a:t>proposal</a:t>
            </a:r>
            <a:r>
              <a:rPr lang="en-US" sz="1400" dirty="0"/>
              <a:t>. Under Article XVII of the 1987 Constitution there are three ways to propose amendments.  </a:t>
            </a:r>
            <a:endParaRPr lang="en-US" sz="1400" dirty="0" smtClean="0"/>
          </a:p>
          <a:p>
            <a:pPr>
              <a:buAutoNum type="alphaUcPeriod"/>
            </a:pPr>
            <a:r>
              <a:rPr lang="en-US" sz="1400" dirty="0" smtClean="0"/>
              <a:t>The </a:t>
            </a:r>
            <a:r>
              <a:rPr lang="en-US" sz="1400" dirty="0"/>
              <a:t>first is by Congress through a vote of 3/4 of all its members.  By 3/4 vote,  it is understood to be 3/4 of the Senate and 3/4 of the House of Representatives.  Generally, Congress has both constituent and legislative powers.  Their constituent powers include the power to formulate a constitution or propose amendments or revisions and to ratify the same. Legislative power refers to the power to pass, repeal or amend ordinary laws or statutes.  In amending the Constitution, the Congress will be exercising their constituent powers</a:t>
            </a:r>
            <a:r>
              <a:rPr lang="en-US" sz="1400" dirty="0" smtClean="0"/>
              <a:t>.</a:t>
            </a:r>
          </a:p>
          <a:p>
            <a:pPr>
              <a:buAutoNum type="alphaUcPeriod"/>
            </a:pPr>
            <a:r>
              <a:rPr lang="en-US" sz="1400" dirty="0"/>
              <a:t>The second method of proposal is through a constitutional convention.  The Congress may, by a vote of two-thirds of all its Members, call a constitutional convention, or by a majority vote of all its Members, submit to the electorate the question of calling such a convention. </a:t>
            </a:r>
            <a:endParaRPr lang="en-US" sz="1400" dirty="0" smtClean="0"/>
          </a:p>
          <a:p>
            <a:pPr>
              <a:buAutoNum type="alphaUcPeriod"/>
            </a:pPr>
            <a:r>
              <a:rPr lang="en-US" sz="1400" dirty="0"/>
              <a:t>The last method of proposal is made by the people through initiative.  This is done through a petition of at least twelve per centum of the total number of registered voters, of which every legislative district must be represented by at least three per centum of the registered voters therein. However, no amendment  shall be authorized within five years following the ratification of the Constitution nor oftener than once every five years thereafter. </a:t>
            </a:r>
            <a:endParaRPr lang="en-US" sz="1400" dirty="0" smtClean="0"/>
          </a:p>
          <a:p>
            <a:pPr marL="0" indent="0" algn="just">
              <a:buNone/>
            </a:pPr>
            <a:r>
              <a:rPr lang="en-US" sz="1200" b="1" dirty="0"/>
              <a:t>Congress was also tasked to provide for the implementation of the exercise of this right and they did just that by enacting Republic Act 6735 entitled, “An Act Providing for a System of Initiative and Referendum”.  Proposed amendments shall be valid when ratified by a majority of the votes cast in a plebiscite which shall be held not earlier than sixty days nor later than ninety days after the approval of such amendment or revision.</a:t>
            </a:r>
          </a:p>
        </p:txBody>
      </p:sp>
      <p:sp>
        <p:nvSpPr>
          <p:cNvPr id="4" name="Footer Placeholder 3"/>
          <p:cNvSpPr>
            <a:spLocks noGrp="1"/>
          </p:cNvSpPr>
          <p:nvPr>
            <p:ph type="ftr" sz="quarter" idx="10"/>
          </p:nvPr>
        </p:nvSpPr>
        <p:spPr/>
        <p:txBody>
          <a:bodyPr/>
          <a:lstStyle/>
          <a:p>
            <a:r>
              <a:rPr lang="en-US" smtClean="0"/>
              <a:t>www.themegallery.com</a:t>
            </a:r>
            <a:endParaRPr lang="en-US"/>
          </a:p>
        </p:txBody>
      </p:sp>
    </p:spTree>
    <p:extLst>
      <p:ext uri="{BB962C8B-B14F-4D97-AF65-F5344CB8AC3E}">
        <p14:creationId xmlns:p14="http://schemas.microsoft.com/office/powerpoint/2010/main" val="340924749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752600" y="685800"/>
            <a:ext cx="7086600" cy="4343400"/>
          </a:xfrm>
        </p:spPr>
        <p:txBody>
          <a:bodyPr/>
          <a:lstStyle/>
          <a:p>
            <a:r>
              <a:rPr lang="en-US" sz="2800" dirty="0" smtClean="0"/>
              <a:t>9. Which of the following sectors is NOT represented in the House of Representatives through the party-list system.</a:t>
            </a:r>
            <a:br>
              <a:rPr lang="en-US" sz="2800" dirty="0" smtClean="0"/>
            </a:br>
            <a:r>
              <a:rPr lang="en-US" sz="2800" dirty="0" smtClean="0"/>
              <a:t>A. Religious	  	</a:t>
            </a:r>
            <a:br>
              <a:rPr lang="en-US" sz="2800" dirty="0" smtClean="0"/>
            </a:br>
            <a:r>
              <a:rPr lang="en-US" sz="2800" dirty="0" smtClean="0"/>
              <a:t>B. Youth			</a:t>
            </a:r>
            <a:br>
              <a:rPr lang="en-US" sz="2800" dirty="0" smtClean="0"/>
            </a:br>
            <a:r>
              <a:rPr lang="en-US" sz="2800" dirty="0" smtClean="0"/>
              <a:t>C. Women</a:t>
            </a:r>
            <a:br>
              <a:rPr lang="en-US" sz="2800" dirty="0" smtClean="0"/>
            </a:br>
            <a:r>
              <a:rPr lang="en-US" sz="2800" dirty="0" smtClean="0"/>
              <a:t>D. Peasant			</a:t>
            </a:r>
            <a:br>
              <a:rPr lang="en-US" sz="2800" dirty="0" smtClean="0"/>
            </a:br>
            <a:r>
              <a:rPr lang="en-US" sz="2800" dirty="0" smtClean="0"/>
              <a:t>E. Labor</a:t>
            </a:r>
          </a:p>
        </p:txBody>
      </p:sp>
      <p:sp>
        <p:nvSpPr>
          <p:cNvPr id="4" name="Rectangle 3"/>
          <p:cNvSpPr/>
          <p:nvPr/>
        </p:nvSpPr>
        <p:spPr>
          <a:xfrm>
            <a:off x="1752600" y="5494054"/>
            <a:ext cx="5867400" cy="646331"/>
          </a:xfrm>
          <a:prstGeom prst="rect">
            <a:avLst/>
          </a:prstGeom>
        </p:spPr>
        <p:txBody>
          <a:bodyPr wrap="square">
            <a:spAutoFit/>
          </a:bodyPr>
          <a:lstStyle/>
          <a:p>
            <a:r>
              <a:rPr lang="en-US" sz="3600" dirty="0" smtClean="0">
                <a:solidFill>
                  <a:srgbClr val="005C2A"/>
                </a:solidFill>
              </a:rPr>
              <a:t>Correct Answer: A</a:t>
            </a:r>
            <a:endParaRPr lang="en-US" sz="3600" dirty="0">
              <a:solidFill>
                <a:srgbClr val="005C2A"/>
              </a:solidFill>
            </a:endParaRPr>
          </a:p>
        </p:txBody>
      </p:sp>
    </p:spTree>
    <p:extLst>
      <p:ext uri="{BB962C8B-B14F-4D97-AF65-F5344CB8AC3E}">
        <p14:creationId xmlns:p14="http://schemas.microsoft.com/office/powerpoint/2010/main" val="4769099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57200"/>
            <a:ext cx="8763000" cy="487363"/>
          </a:xfrm>
        </p:spPr>
        <p:txBody>
          <a:bodyPr/>
          <a:lstStyle/>
          <a:p>
            <a:r>
              <a:rPr lang="en-US" sz="2800" dirty="0" smtClean="0"/>
              <a:t>SEPARATION OF THE CHURCH AND STATE</a:t>
            </a:r>
            <a:endParaRPr lang="en-US" sz="2800" dirty="0"/>
          </a:p>
        </p:txBody>
      </p:sp>
      <p:sp>
        <p:nvSpPr>
          <p:cNvPr id="3" name="Content Placeholder 2"/>
          <p:cNvSpPr>
            <a:spLocks noGrp="1"/>
          </p:cNvSpPr>
          <p:nvPr>
            <p:ph idx="1"/>
          </p:nvPr>
        </p:nvSpPr>
        <p:spPr/>
        <p:txBody>
          <a:bodyPr/>
          <a:lstStyle/>
          <a:p>
            <a:r>
              <a:rPr lang="en-US" dirty="0"/>
              <a:t>The 1987 Constitution of the Philippines declares: The separation of Church and State shall be inviolable. (Article II, Section 6), and, No law shall be made respecting an establishment of religion, or prohibiting the free exercise thereof. The free exercise and enjoyment of religious profession and worship, without discrimination or preference, shall forever be allowed. No religious test shall be required for the exercise of civil or political rights. (Article III, Section 5)</a:t>
            </a:r>
          </a:p>
        </p:txBody>
      </p:sp>
      <p:sp>
        <p:nvSpPr>
          <p:cNvPr id="4" name="Footer Placeholder 3"/>
          <p:cNvSpPr>
            <a:spLocks noGrp="1"/>
          </p:cNvSpPr>
          <p:nvPr>
            <p:ph type="ftr" sz="quarter" idx="10"/>
          </p:nvPr>
        </p:nvSpPr>
        <p:spPr/>
        <p:txBody>
          <a:bodyPr/>
          <a:lstStyle/>
          <a:p>
            <a:r>
              <a:rPr lang="en-US" smtClean="0"/>
              <a:t>www.themegallery.com</a:t>
            </a:r>
            <a:endParaRPr lang="en-US"/>
          </a:p>
        </p:txBody>
      </p:sp>
    </p:spTree>
    <p:extLst>
      <p:ext uri="{BB962C8B-B14F-4D97-AF65-F5344CB8AC3E}">
        <p14:creationId xmlns:p14="http://schemas.microsoft.com/office/powerpoint/2010/main" val="100962635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Religious </a:t>
            </a:r>
            <a:r>
              <a:rPr lang="en-US" dirty="0"/>
              <a:t>groups are banned from joining </a:t>
            </a:r>
            <a:r>
              <a:rPr lang="en-US" dirty="0" err="1"/>
              <a:t>partylist</a:t>
            </a:r>
            <a:r>
              <a:rPr lang="en-US" dirty="0"/>
              <a:t> organizations, their affiliates are propped up as separate advocacy groups apparently to skirt the rules and penetrate Congress such as the incumbent </a:t>
            </a:r>
            <a:r>
              <a:rPr lang="en-US" dirty="0" err="1"/>
              <a:t>Buhay</a:t>
            </a:r>
            <a:r>
              <a:rPr lang="en-US" dirty="0"/>
              <a:t> </a:t>
            </a:r>
            <a:r>
              <a:rPr lang="en-US" dirty="0" err="1"/>
              <a:t>Hayaan</a:t>
            </a:r>
            <a:r>
              <a:rPr lang="en-US" dirty="0"/>
              <a:t> </a:t>
            </a:r>
            <a:r>
              <a:rPr lang="en-US" dirty="0" err="1"/>
              <a:t>Yumabong</a:t>
            </a:r>
            <a:r>
              <a:rPr lang="en-US" dirty="0"/>
              <a:t> (backed up by Bro. Mike </a:t>
            </a:r>
            <a:r>
              <a:rPr lang="en-US" dirty="0" err="1"/>
              <a:t>Velarde</a:t>
            </a:r>
            <a:r>
              <a:rPr lang="en-US" dirty="0"/>
              <a:t> of El </a:t>
            </a:r>
            <a:r>
              <a:rPr lang="en-US" dirty="0" err="1"/>
              <a:t>Shaddai</a:t>
            </a:r>
            <a:r>
              <a:rPr lang="en-US" dirty="0"/>
              <a:t> group) and </a:t>
            </a:r>
            <a:r>
              <a:rPr lang="en-US" dirty="0" err="1"/>
              <a:t>Cibac</a:t>
            </a:r>
            <a:r>
              <a:rPr lang="en-US" dirty="0"/>
              <a:t> or Citizens’ Battle Against Corruption  (linked to Bro. Eddie Villanueva of Jesus is Lord Movement). A new </a:t>
            </a:r>
            <a:r>
              <a:rPr lang="en-US" dirty="0" err="1"/>
              <a:t>partylist</a:t>
            </a:r>
            <a:r>
              <a:rPr lang="en-US" dirty="0"/>
              <a:t> group, </a:t>
            </a:r>
            <a:r>
              <a:rPr lang="en-US" dirty="0" err="1"/>
              <a:t>Ang</a:t>
            </a:r>
            <a:r>
              <a:rPr lang="en-US" dirty="0"/>
              <a:t> </a:t>
            </a:r>
            <a:r>
              <a:rPr lang="en-US" dirty="0" err="1"/>
              <a:t>ProLife</a:t>
            </a:r>
            <a:r>
              <a:rPr lang="en-US" dirty="0"/>
              <a:t>, is reportedly backed by the Catholic Church.</a:t>
            </a:r>
          </a:p>
          <a:p>
            <a:endParaRPr lang="en-US" dirty="0"/>
          </a:p>
        </p:txBody>
      </p:sp>
      <p:sp>
        <p:nvSpPr>
          <p:cNvPr id="4" name="Footer Placeholder 3"/>
          <p:cNvSpPr>
            <a:spLocks noGrp="1"/>
          </p:cNvSpPr>
          <p:nvPr>
            <p:ph type="ftr" sz="quarter" idx="10"/>
          </p:nvPr>
        </p:nvSpPr>
        <p:spPr/>
        <p:txBody>
          <a:bodyPr/>
          <a:lstStyle/>
          <a:p>
            <a:r>
              <a:rPr lang="en-US" smtClean="0"/>
              <a:t>www.themegallery.com</a:t>
            </a:r>
            <a:endParaRPr lang="en-US"/>
          </a:p>
        </p:txBody>
      </p:sp>
    </p:spTree>
    <p:extLst>
      <p:ext uri="{BB962C8B-B14F-4D97-AF65-F5344CB8AC3E}">
        <p14:creationId xmlns:p14="http://schemas.microsoft.com/office/powerpoint/2010/main" val="31344230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752600" y="457200"/>
            <a:ext cx="7086600" cy="4724400"/>
          </a:xfrm>
        </p:spPr>
        <p:txBody>
          <a:bodyPr/>
          <a:lstStyle/>
          <a:p>
            <a:r>
              <a:rPr lang="en-US" sz="2800" dirty="0" smtClean="0"/>
              <a:t>10. Which of the following government agencies exercises original and exclusive jurisdiction over all contests relating to the election returns and the qualifications of the President and the Vice President</a:t>
            </a:r>
            <a:br>
              <a:rPr lang="en-US" sz="2800" dirty="0" smtClean="0"/>
            </a:br>
            <a:r>
              <a:rPr lang="en-US" sz="2800" dirty="0" smtClean="0"/>
              <a:t>A. Supreme Court</a:t>
            </a:r>
            <a:br>
              <a:rPr lang="en-US" sz="2800" dirty="0" smtClean="0"/>
            </a:br>
            <a:r>
              <a:rPr lang="en-US" sz="2800" dirty="0" smtClean="0"/>
              <a:t>B. Senate Electoral Tribunal</a:t>
            </a:r>
            <a:br>
              <a:rPr lang="en-US" sz="2800" dirty="0" smtClean="0"/>
            </a:br>
            <a:r>
              <a:rPr lang="en-US" sz="2800" dirty="0" smtClean="0"/>
              <a:t>C. Judicial Bar Council</a:t>
            </a:r>
            <a:br>
              <a:rPr lang="en-US" sz="2800" dirty="0" smtClean="0"/>
            </a:br>
            <a:r>
              <a:rPr lang="en-US" sz="2800" dirty="0" smtClean="0"/>
              <a:t>D. Commission on Elections</a:t>
            </a:r>
            <a:br>
              <a:rPr lang="en-US" sz="2800" dirty="0" smtClean="0"/>
            </a:br>
            <a:r>
              <a:rPr lang="en-US" sz="2800" dirty="0" smtClean="0"/>
              <a:t>E. Commission on Appointments</a:t>
            </a:r>
          </a:p>
        </p:txBody>
      </p:sp>
      <p:sp>
        <p:nvSpPr>
          <p:cNvPr id="4" name="Rectangle 3"/>
          <p:cNvSpPr/>
          <p:nvPr/>
        </p:nvSpPr>
        <p:spPr>
          <a:xfrm>
            <a:off x="1752600" y="5494054"/>
            <a:ext cx="5867400" cy="646331"/>
          </a:xfrm>
          <a:prstGeom prst="rect">
            <a:avLst/>
          </a:prstGeom>
        </p:spPr>
        <p:txBody>
          <a:bodyPr wrap="square">
            <a:spAutoFit/>
          </a:bodyPr>
          <a:lstStyle/>
          <a:p>
            <a:r>
              <a:rPr lang="en-US" sz="3600" dirty="0" smtClean="0">
                <a:solidFill>
                  <a:srgbClr val="005C2A"/>
                </a:solidFill>
              </a:rPr>
              <a:t>Correct Answer: D</a:t>
            </a:r>
            <a:endParaRPr lang="en-US" sz="3600" dirty="0">
              <a:solidFill>
                <a:srgbClr val="005C2A"/>
              </a:solidFill>
            </a:endParaRPr>
          </a:p>
        </p:txBody>
      </p:sp>
    </p:spTree>
    <p:extLst>
      <p:ext uri="{BB962C8B-B14F-4D97-AF65-F5344CB8AC3E}">
        <p14:creationId xmlns:p14="http://schemas.microsoft.com/office/powerpoint/2010/main" val="33730243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57200"/>
            <a:ext cx="8305800" cy="914399"/>
          </a:xfrm>
        </p:spPr>
        <p:txBody>
          <a:bodyPr/>
          <a:lstStyle/>
          <a:p>
            <a:r>
              <a:rPr lang="en-US" sz="2800" dirty="0" smtClean="0"/>
              <a:t>Section 7: Prohibited Acts and Transactions</a:t>
            </a:r>
            <a:endParaRPr lang="en-US" sz="2800" dirty="0"/>
          </a:p>
        </p:txBody>
      </p:sp>
      <p:sp>
        <p:nvSpPr>
          <p:cNvPr id="4" name="Footer Placeholder 3"/>
          <p:cNvSpPr>
            <a:spLocks noGrp="1"/>
          </p:cNvSpPr>
          <p:nvPr>
            <p:ph type="ftr" sz="quarter" idx="10"/>
          </p:nvPr>
        </p:nvSpPr>
        <p:spPr/>
        <p:txBody>
          <a:bodyPr/>
          <a:lstStyle/>
          <a:p>
            <a:r>
              <a:rPr lang="en-US" smtClean="0"/>
              <a:t>www.themegallery.com</a:t>
            </a:r>
            <a:endParaRPr lang="en-US"/>
          </a:p>
        </p:txBody>
      </p:sp>
      <p:pic>
        <p:nvPicPr>
          <p:cNvPr id="2050" name="Picture 2" descr="Elective and Appointive&#10;Public Officer/Employee&#10; Additional,&#10;double&#10;compensation&#10;&#10;or&#10;&#10;indirect&#10;&#10; Acceptance&#10;of&#10;any&#10;pres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1371600"/>
            <a:ext cx="6076950" cy="4562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499920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7086600" cy="487363"/>
          </a:xfrm>
        </p:spPr>
        <p:txBody>
          <a:bodyPr/>
          <a:lstStyle/>
          <a:p>
            <a:r>
              <a:rPr lang="en-US" dirty="0" smtClean="0"/>
              <a:t>COMMISSION ON ELECTION</a:t>
            </a:r>
            <a:endParaRPr lang="en-US" dirty="0"/>
          </a:p>
        </p:txBody>
      </p:sp>
      <p:sp>
        <p:nvSpPr>
          <p:cNvPr id="3" name="Content Placeholder 2"/>
          <p:cNvSpPr>
            <a:spLocks noGrp="1"/>
          </p:cNvSpPr>
          <p:nvPr>
            <p:ph idx="1"/>
          </p:nvPr>
        </p:nvSpPr>
        <p:spPr>
          <a:xfrm>
            <a:off x="1371600" y="685800"/>
            <a:ext cx="7543800" cy="6172200"/>
          </a:xfrm>
        </p:spPr>
        <p:txBody>
          <a:bodyPr/>
          <a:lstStyle/>
          <a:p>
            <a:pPr marL="0" indent="0">
              <a:buNone/>
            </a:pPr>
            <a:r>
              <a:rPr lang="en-US" sz="1200" b="1" dirty="0"/>
              <a:t>According to Article IX-C, Section 2 of the 1987 Constitution of the Philippines, the Commission on Elections shall exercise the following powers and functions</a:t>
            </a:r>
            <a:r>
              <a:rPr lang="en-US" sz="1200" b="1" dirty="0" smtClean="0"/>
              <a:t>:</a:t>
            </a:r>
          </a:p>
          <a:p>
            <a:pPr marL="0" indent="0">
              <a:buNone/>
            </a:pPr>
            <a:endParaRPr lang="en-US" sz="1200" b="1" dirty="0"/>
          </a:p>
          <a:p>
            <a:r>
              <a:rPr lang="en-US" sz="1100" dirty="0"/>
              <a:t>Enforce and administer all laws and regulations relative to the conduct of an election, plebiscite, initiative, referendum, and recall.</a:t>
            </a:r>
          </a:p>
          <a:p>
            <a:r>
              <a:rPr lang="en-US" sz="1100" dirty="0"/>
              <a:t>Exercise exclusive original jurisdiction over all contests relating to the elections, returns, and qualifications of all elective regional, provincial, and city officials, and appellate jurisdiction over all contests involving elective municipal officials decided by trial courts of general jurisdiction, or involving elective barangay officials decided by trial courts of limited jurisdiction. Decisions, final orders, or rulings of the Commission on election contests involving elective municipal and barangay offices shall be final, </a:t>
            </a:r>
            <a:r>
              <a:rPr lang="en-US" sz="1100" dirty="0" err="1"/>
              <a:t>executory</a:t>
            </a:r>
            <a:r>
              <a:rPr lang="en-US" sz="1100" dirty="0"/>
              <a:t>, and not appealable.</a:t>
            </a:r>
          </a:p>
          <a:p>
            <a:r>
              <a:rPr lang="en-US" sz="1100" dirty="0"/>
              <a:t>Decide, except those involving the right to vote, all questions affecting elections, including determination of the number and location of polling places, appointment of election officials and inspectors, and registration of voters.</a:t>
            </a:r>
          </a:p>
          <a:p>
            <a:r>
              <a:rPr lang="en-US" sz="1100" dirty="0"/>
              <a:t>Deputize, with the concurrence of the President, law enforcement agencies and instrumentalities of the Government, including the Armed Forces of the Philippines, for the exclusive purpose of ensuring free, orderly, honest, peaceful, and credible elections.</a:t>
            </a:r>
          </a:p>
          <a:p>
            <a:r>
              <a:rPr lang="en-US" sz="1100" dirty="0"/>
              <a:t>Register, after sufficient publication, political parties, organizations, or coalitions which, in addition to other requirements, must present their platform or program of government; and accredit citizens’ arms of the Commission on Elections. Religious denominations and sects shall not be registered. Those which seek to achieve their goals through violence or unlawful means, or refuse to uphold and adhere to this Constitution, or which are supported by any foreign government shall likewise be refused registration. Financial contributions from foreign governments and their agencies to political parties, organizations, coalitions, or candidates related to elections constitute interference in national affairs, and, when accepted, shall be an additional ground for the cancellation of their registration with the Commission, in addition to other penalties that may be prescribed by law.</a:t>
            </a:r>
          </a:p>
          <a:p>
            <a:r>
              <a:rPr lang="en-US" sz="1100" dirty="0"/>
              <a:t>File, upon a verified complaint, or on its own initiative, petitions in court for inclusion or exclusion of voters; investigate and, where appropriate, prosecute cases of violations of election laws, including acts or omissions constituting election frauds, offenses, and malpractices.</a:t>
            </a:r>
          </a:p>
          <a:p>
            <a:r>
              <a:rPr lang="en-US" sz="1100" dirty="0"/>
              <a:t>Recommend to the Congress effective measures to minimize election spending, including limitation of places where propaganda materials shall be posted, and to prevent and penalize all forms of election frauds, offenses, malpractices, and nuisance candidacies.</a:t>
            </a:r>
          </a:p>
          <a:p>
            <a:r>
              <a:rPr lang="en-US" sz="1100" dirty="0"/>
              <a:t>Recommend to the President the removal of any officer or employee it has deputized, or the imposition of any other disciplinary action, for violation or disregard of, or disobedience to its directive, order, or decision.</a:t>
            </a:r>
          </a:p>
          <a:p>
            <a:r>
              <a:rPr lang="en-US" sz="1100" dirty="0"/>
              <a:t>Submit to the President and the Congress a comprehensive report on the conduct of each election, plebiscite, initiative, </a:t>
            </a:r>
            <a:r>
              <a:rPr lang="en-US" sz="1100" dirty="0" smtClean="0"/>
              <a:t>referendum</a:t>
            </a:r>
            <a:r>
              <a:rPr lang="en-US" sz="1100" dirty="0"/>
              <a:t>, or recall.</a:t>
            </a:r>
          </a:p>
        </p:txBody>
      </p:sp>
      <p:sp>
        <p:nvSpPr>
          <p:cNvPr id="4" name="Footer Placeholder 3"/>
          <p:cNvSpPr>
            <a:spLocks noGrp="1"/>
          </p:cNvSpPr>
          <p:nvPr>
            <p:ph type="ftr" sz="quarter" idx="10"/>
          </p:nvPr>
        </p:nvSpPr>
        <p:spPr/>
        <p:txBody>
          <a:bodyPr/>
          <a:lstStyle/>
          <a:p>
            <a:r>
              <a:rPr lang="en-US" smtClean="0"/>
              <a:t>www.themegallery.com</a:t>
            </a:r>
            <a:endParaRPr lang="en-US"/>
          </a:p>
        </p:txBody>
      </p:sp>
    </p:spTree>
    <p:extLst>
      <p:ext uri="{BB962C8B-B14F-4D97-AF65-F5344CB8AC3E}">
        <p14:creationId xmlns:p14="http://schemas.microsoft.com/office/powerpoint/2010/main" val="366665979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CONSTITUTIONAL COMMISSIONS</a:t>
            </a:r>
            <a:endParaRPr lang="en-US" dirty="0"/>
          </a:p>
        </p:txBody>
      </p:sp>
      <p:sp>
        <p:nvSpPr>
          <p:cNvPr id="3" name="Content Placeholder 2"/>
          <p:cNvSpPr>
            <a:spLocks noGrp="1"/>
          </p:cNvSpPr>
          <p:nvPr>
            <p:ph idx="1"/>
          </p:nvPr>
        </p:nvSpPr>
        <p:spPr/>
        <p:txBody>
          <a:bodyPr/>
          <a:lstStyle/>
          <a:p>
            <a:pPr marL="0" indent="0">
              <a:buNone/>
            </a:pPr>
            <a:r>
              <a:rPr lang="en-US" dirty="0"/>
              <a:t>The Constitutional Commissions are:</a:t>
            </a:r>
          </a:p>
          <a:p>
            <a:r>
              <a:rPr lang="en-US" dirty="0"/>
              <a:t>Civil Service Commission</a:t>
            </a:r>
          </a:p>
          <a:p>
            <a:r>
              <a:rPr lang="en-US" dirty="0"/>
              <a:t>Commission on Elections</a:t>
            </a:r>
          </a:p>
          <a:p>
            <a:r>
              <a:rPr lang="en-US" dirty="0"/>
              <a:t>Commission on Audit</a:t>
            </a:r>
          </a:p>
          <a:p>
            <a:r>
              <a:rPr lang="en-US" dirty="0"/>
              <a:t>Commission on Human Rights</a:t>
            </a:r>
          </a:p>
        </p:txBody>
      </p:sp>
      <p:sp>
        <p:nvSpPr>
          <p:cNvPr id="4" name="Footer Placeholder 3"/>
          <p:cNvSpPr>
            <a:spLocks noGrp="1"/>
          </p:cNvSpPr>
          <p:nvPr>
            <p:ph type="ftr" sz="quarter" idx="10"/>
          </p:nvPr>
        </p:nvSpPr>
        <p:spPr/>
        <p:txBody>
          <a:bodyPr/>
          <a:lstStyle/>
          <a:p>
            <a:r>
              <a:rPr lang="en-US" smtClean="0"/>
              <a:t>www.themegallery.com</a:t>
            </a:r>
            <a:endParaRPr lang="en-US"/>
          </a:p>
        </p:txBody>
      </p:sp>
    </p:spTree>
    <p:extLst>
      <p:ext uri="{BB962C8B-B14F-4D97-AF65-F5344CB8AC3E}">
        <p14:creationId xmlns:p14="http://schemas.microsoft.com/office/powerpoint/2010/main" val="7176757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752600" y="457200"/>
            <a:ext cx="7086600" cy="4724400"/>
          </a:xfrm>
        </p:spPr>
        <p:txBody>
          <a:bodyPr/>
          <a:lstStyle/>
          <a:p>
            <a:r>
              <a:rPr lang="en-US" sz="2800" dirty="0" smtClean="0"/>
              <a:t>11. Who among the following is responsible for determining the existence of probable cause for the issuance of a warrant of arrest or search warrant?</a:t>
            </a:r>
            <a:br>
              <a:rPr lang="en-US" sz="2800" dirty="0" smtClean="0"/>
            </a:br>
            <a:r>
              <a:rPr lang="en-US" sz="2800" dirty="0" smtClean="0"/>
              <a:t>A. Lawyer			</a:t>
            </a:r>
            <a:br>
              <a:rPr lang="en-US" sz="2800" dirty="0" smtClean="0"/>
            </a:br>
            <a:r>
              <a:rPr lang="en-US" sz="2800" dirty="0" smtClean="0"/>
              <a:t>B. Prosecutor			</a:t>
            </a:r>
            <a:br>
              <a:rPr lang="en-US" sz="2800" dirty="0" smtClean="0"/>
            </a:br>
            <a:r>
              <a:rPr lang="en-US" sz="2800" dirty="0" smtClean="0"/>
              <a:t>C. Plaintiff</a:t>
            </a:r>
            <a:br>
              <a:rPr lang="en-US" sz="2800" dirty="0" smtClean="0"/>
            </a:br>
            <a:r>
              <a:rPr lang="en-US" sz="2800" dirty="0" smtClean="0"/>
              <a:t>D. Judge	 			</a:t>
            </a:r>
            <a:br>
              <a:rPr lang="en-US" sz="2800" dirty="0" smtClean="0"/>
            </a:br>
            <a:r>
              <a:rPr lang="en-US" sz="2800" dirty="0" smtClean="0"/>
              <a:t>E. Police Investigator</a:t>
            </a:r>
          </a:p>
        </p:txBody>
      </p:sp>
      <p:sp>
        <p:nvSpPr>
          <p:cNvPr id="4" name="Rectangle 3"/>
          <p:cNvSpPr/>
          <p:nvPr/>
        </p:nvSpPr>
        <p:spPr>
          <a:xfrm>
            <a:off x="1752600" y="5494054"/>
            <a:ext cx="5867400" cy="646331"/>
          </a:xfrm>
          <a:prstGeom prst="rect">
            <a:avLst/>
          </a:prstGeom>
        </p:spPr>
        <p:txBody>
          <a:bodyPr wrap="square">
            <a:spAutoFit/>
          </a:bodyPr>
          <a:lstStyle/>
          <a:p>
            <a:r>
              <a:rPr lang="en-US" sz="3600" dirty="0" smtClean="0">
                <a:solidFill>
                  <a:srgbClr val="005C2A"/>
                </a:solidFill>
              </a:rPr>
              <a:t>Correct Answer: D</a:t>
            </a:r>
            <a:endParaRPr lang="en-US" sz="3600" dirty="0">
              <a:solidFill>
                <a:srgbClr val="005C2A"/>
              </a:solidFill>
            </a:endParaRPr>
          </a:p>
        </p:txBody>
      </p:sp>
    </p:spTree>
    <p:extLst>
      <p:ext uri="{BB962C8B-B14F-4D97-AF65-F5344CB8AC3E}">
        <p14:creationId xmlns:p14="http://schemas.microsoft.com/office/powerpoint/2010/main" val="21006782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8382000" cy="487363"/>
          </a:xfrm>
        </p:spPr>
        <p:txBody>
          <a:bodyPr/>
          <a:lstStyle/>
          <a:p>
            <a:r>
              <a:rPr lang="en-US" sz="2400" dirty="0" smtClean="0"/>
              <a:t>ISSUANCE OF ARREST WARRANT OR SUMMONS</a:t>
            </a:r>
            <a:endParaRPr lang="en-US" sz="2400" dirty="0"/>
          </a:p>
        </p:txBody>
      </p:sp>
      <p:sp>
        <p:nvSpPr>
          <p:cNvPr id="3" name="Content Placeholder 2"/>
          <p:cNvSpPr>
            <a:spLocks noGrp="1"/>
          </p:cNvSpPr>
          <p:nvPr>
            <p:ph idx="1"/>
          </p:nvPr>
        </p:nvSpPr>
        <p:spPr>
          <a:xfrm>
            <a:off x="1676400" y="914400"/>
            <a:ext cx="7048500" cy="5029200"/>
          </a:xfrm>
        </p:spPr>
        <p:txBody>
          <a:bodyPr/>
          <a:lstStyle/>
          <a:p>
            <a:pPr algn="just">
              <a:spcBef>
                <a:spcPts val="0"/>
              </a:spcBef>
            </a:pPr>
            <a:r>
              <a:rPr lang="en-US" sz="1600" dirty="0"/>
              <a:t>An arrest warrant or a summons on a complaint charging any offense made by a private citizen may be issued only by a judge or, if authorized by the judge, by a municipal court administrator or deputy court administrator of a court with jurisdiction in the municipality where the offense is alleged to have been committed within the statutory time limitation. The arrest warrant or summons may be issued only if it appears to the judicial officer from the complaint, affidavit, certification or testimony that there is probable cause to believe that an offense was committed, the defendant committed it, and an arrest warrant or summons can be issued. The judicial officers finding of probable cause shall be noted on the face of the summons or warrant and shall be confirmed by the judicial officers signature issuing the arrest warrant or summons. If, however, the municipal court administrator or deputy court administrator finds that no probable cause exists to issue an arrest warrant or summons, or that the applicable statutory time limitation to issue the arrest warrant or summons has expired, that finding shall be reviewed by the judge. A judge finding no probable cause to believe that an offense occurred or that the statutory time limitation to issue an </a:t>
            </a:r>
            <a:r>
              <a:rPr lang="en-US" sz="1600" dirty="0" smtClean="0"/>
              <a:t>arrest </a:t>
            </a:r>
            <a:r>
              <a:rPr lang="en-US" sz="1600" dirty="0"/>
              <a:t>warrant or summons has expired shall dismiss the complaint</a:t>
            </a:r>
            <a:r>
              <a:rPr lang="en-US" dirty="0"/>
              <a:t>.</a:t>
            </a:r>
          </a:p>
        </p:txBody>
      </p:sp>
      <p:sp>
        <p:nvSpPr>
          <p:cNvPr id="4" name="Footer Placeholder 3"/>
          <p:cNvSpPr>
            <a:spLocks noGrp="1"/>
          </p:cNvSpPr>
          <p:nvPr>
            <p:ph type="ftr" sz="quarter" idx="10"/>
          </p:nvPr>
        </p:nvSpPr>
        <p:spPr/>
        <p:txBody>
          <a:bodyPr/>
          <a:lstStyle/>
          <a:p>
            <a:r>
              <a:rPr lang="en-US" smtClean="0"/>
              <a:t>www.themegallery.com</a:t>
            </a:r>
            <a:endParaRPr lang="en-US"/>
          </a:p>
        </p:txBody>
      </p:sp>
    </p:spTree>
    <p:extLst>
      <p:ext uri="{BB962C8B-B14F-4D97-AF65-F5344CB8AC3E}">
        <p14:creationId xmlns:p14="http://schemas.microsoft.com/office/powerpoint/2010/main" val="258239571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752600" y="457200"/>
            <a:ext cx="7086600" cy="5257800"/>
          </a:xfrm>
        </p:spPr>
        <p:txBody>
          <a:bodyPr/>
          <a:lstStyle/>
          <a:p>
            <a:r>
              <a:rPr lang="en-US" sz="2500" dirty="0" smtClean="0"/>
              <a:t>12. Which of the following statements BEST describes the relationship between global warming ozone depletion?</a:t>
            </a:r>
            <a:br>
              <a:rPr lang="en-US" sz="2500" dirty="0" smtClean="0"/>
            </a:br>
            <a:r>
              <a:rPr lang="en-US" sz="2500" dirty="0" smtClean="0"/>
              <a:t>A. Global warming contributes to ozone   </a:t>
            </a:r>
            <a:br>
              <a:rPr lang="en-US" sz="2500" dirty="0" smtClean="0"/>
            </a:br>
            <a:r>
              <a:rPr lang="en-US" sz="2500" dirty="0"/>
              <a:t> </a:t>
            </a:r>
            <a:r>
              <a:rPr lang="en-US" sz="2500" dirty="0" smtClean="0"/>
              <a:t>    depletion.</a:t>
            </a:r>
            <a:br>
              <a:rPr lang="en-US" sz="2500" dirty="0" smtClean="0"/>
            </a:br>
            <a:r>
              <a:rPr lang="en-US" sz="2500" dirty="0" smtClean="0"/>
              <a:t>B. Global warming and ozone depletion have </a:t>
            </a:r>
            <a:br>
              <a:rPr lang="en-US" sz="2500" dirty="0" smtClean="0"/>
            </a:br>
            <a:r>
              <a:rPr lang="en-US" sz="2500" dirty="0"/>
              <a:t> </a:t>
            </a:r>
            <a:r>
              <a:rPr lang="en-US" sz="2500" dirty="0" smtClean="0"/>
              <a:t>    nothing to do with each other</a:t>
            </a:r>
            <a:br>
              <a:rPr lang="en-US" sz="2500" dirty="0" smtClean="0"/>
            </a:br>
            <a:r>
              <a:rPr lang="en-US" sz="2500" dirty="0" smtClean="0"/>
              <a:t>C. Excessive build-up of carbon dioxide  </a:t>
            </a:r>
            <a:br>
              <a:rPr lang="en-US" sz="2500" dirty="0" smtClean="0"/>
            </a:br>
            <a:r>
              <a:rPr lang="en-US" sz="2500" dirty="0" smtClean="0"/>
              <a:t>     causes both global warming and ozone </a:t>
            </a:r>
            <a:br>
              <a:rPr lang="en-US" sz="2500" dirty="0" smtClean="0"/>
            </a:br>
            <a:r>
              <a:rPr lang="en-US" sz="2500" dirty="0"/>
              <a:t> </a:t>
            </a:r>
            <a:r>
              <a:rPr lang="en-US" sz="2500" dirty="0" smtClean="0"/>
              <a:t>    depletion</a:t>
            </a:r>
            <a:br>
              <a:rPr lang="en-US" sz="2500" dirty="0" smtClean="0"/>
            </a:br>
            <a:r>
              <a:rPr lang="en-US" sz="2500" dirty="0" smtClean="0"/>
              <a:t>D. Ozone depletion contributes to global </a:t>
            </a:r>
            <a:br>
              <a:rPr lang="en-US" sz="2500" dirty="0" smtClean="0"/>
            </a:br>
            <a:r>
              <a:rPr lang="en-US" sz="2500" dirty="0"/>
              <a:t> </a:t>
            </a:r>
            <a:r>
              <a:rPr lang="en-US" sz="2500" dirty="0" smtClean="0"/>
              <a:t>    warming</a:t>
            </a:r>
            <a:br>
              <a:rPr lang="en-US" sz="2500" dirty="0" smtClean="0"/>
            </a:br>
            <a:r>
              <a:rPr lang="en-US" sz="2500" dirty="0" smtClean="0"/>
              <a:t>E. Ozone depletion and global warming are </a:t>
            </a:r>
            <a:br>
              <a:rPr lang="en-US" sz="2500" dirty="0" smtClean="0"/>
            </a:br>
            <a:r>
              <a:rPr lang="en-US" sz="2500" dirty="0"/>
              <a:t> </a:t>
            </a:r>
            <a:r>
              <a:rPr lang="en-US" sz="2500" dirty="0" smtClean="0"/>
              <a:t>    synonyms</a:t>
            </a:r>
          </a:p>
        </p:txBody>
      </p:sp>
      <p:sp>
        <p:nvSpPr>
          <p:cNvPr id="4" name="Rectangle 3"/>
          <p:cNvSpPr/>
          <p:nvPr/>
        </p:nvSpPr>
        <p:spPr>
          <a:xfrm>
            <a:off x="1754459" y="6019800"/>
            <a:ext cx="5867400" cy="646331"/>
          </a:xfrm>
          <a:prstGeom prst="rect">
            <a:avLst/>
          </a:prstGeom>
        </p:spPr>
        <p:txBody>
          <a:bodyPr wrap="square">
            <a:spAutoFit/>
          </a:bodyPr>
          <a:lstStyle/>
          <a:p>
            <a:r>
              <a:rPr lang="en-US" sz="3600" dirty="0" smtClean="0">
                <a:solidFill>
                  <a:srgbClr val="005C2A"/>
                </a:solidFill>
              </a:rPr>
              <a:t>Correct Answer: C</a:t>
            </a:r>
            <a:endParaRPr lang="en-US" sz="3600" dirty="0">
              <a:solidFill>
                <a:srgbClr val="005C2A"/>
              </a:solidFill>
            </a:endParaRPr>
          </a:p>
        </p:txBody>
      </p:sp>
    </p:spTree>
    <p:extLst>
      <p:ext uri="{BB962C8B-B14F-4D97-AF65-F5344CB8AC3E}">
        <p14:creationId xmlns:p14="http://schemas.microsoft.com/office/powerpoint/2010/main" val="5880330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blanket around the Earth</a:t>
            </a:r>
          </a:p>
        </p:txBody>
      </p:sp>
      <p:sp>
        <p:nvSpPr>
          <p:cNvPr id="4" name="Footer Placeholder 3"/>
          <p:cNvSpPr>
            <a:spLocks noGrp="1"/>
          </p:cNvSpPr>
          <p:nvPr>
            <p:ph type="ftr" sz="quarter" idx="10"/>
          </p:nvPr>
        </p:nvSpPr>
        <p:spPr/>
        <p:txBody>
          <a:bodyPr/>
          <a:lstStyle/>
          <a:p>
            <a:r>
              <a:rPr lang="en-US" smtClean="0"/>
              <a:t>www.themegallery.com</a:t>
            </a:r>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399" y="1143000"/>
            <a:ext cx="7255469"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0089433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GLOBAL WARMING</a:t>
            </a:r>
            <a:endParaRPr lang="en-US" dirty="0"/>
          </a:p>
        </p:txBody>
      </p:sp>
      <p:sp>
        <p:nvSpPr>
          <p:cNvPr id="3" name="Content Placeholder 2"/>
          <p:cNvSpPr>
            <a:spLocks noGrp="1"/>
          </p:cNvSpPr>
          <p:nvPr>
            <p:ph idx="1"/>
          </p:nvPr>
        </p:nvSpPr>
        <p:spPr>
          <a:xfrm>
            <a:off x="1676400" y="1143000"/>
            <a:ext cx="7048500" cy="5029200"/>
          </a:xfrm>
        </p:spPr>
        <p:txBody>
          <a:bodyPr/>
          <a:lstStyle/>
          <a:p>
            <a:r>
              <a:rPr lang="en-US" sz="2000" dirty="0"/>
              <a:t>Carbon dioxide, along with the other greenhouse gases, creates a heat-trapping effect in the atmosphere when produced excessively. These gases escape into the lower levels of the atmosphere. Instead of biodegrading, they bio-accumulate by forming tight bonds. These resulting compound molecules do not break down in the atmosphere. Instead, they build up in the air, much like a bathtub fills with water when drainage proves inadequate. The accumulation of carbon dioxide in the air stems from several activities, including deforestation and burning of fossil fuels. These activities reduce the size and efficiency of natural carbon dioxide filters or drains, which include large forests and land. In addition to creating warmer temperatures, excess carbon dioxide lets stronger sun rays penetrate the atmosphere, which also causes rising temperatures.</a:t>
            </a:r>
          </a:p>
        </p:txBody>
      </p:sp>
      <p:sp>
        <p:nvSpPr>
          <p:cNvPr id="4" name="Footer Placeholder 3"/>
          <p:cNvSpPr>
            <a:spLocks noGrp="1"/>
          </p:cNvSpPr>
          <p:nvPr>
            <p:ph type="ftr" sz="quarter" idx="10"/>
          </p:nvPr>
        </p:nvSpPr>
        <p:spPr/>
        <p:txBody>
          <a:bodyPr/>
          <a:lstStyle/>
          <a:p>
            <a:r>
              <a:rPr lang="en-US" smtClean="0"/>
              <a:t>www.themegallery.com</a:t>
            </a:r>
            <a:endParaRPr lang="en-US"/>
          </a:p>
        </p:txBody>
      </p:sp>
    </p:spTree>
    <p:extLst>
      <p:ext uri="{BB962C8B-B14F-4D97-AF65-F5344CB8AC3E}">
        <p14:creationId xmlns:p14="http://schemas.microsoft.com/office/powerpoint/2010/main" val="341934813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7086600" cy="715963"/>
          </a:xfrm>
        </p:spPr>
        <p:txBody>
          <a:bodyPr/>
          <a:lstStyle/>
          <a:p>
            <a:r>
              <a:rPr lang="en-US" dirty="0"/>
              <a:t>Cause and effect of global </a:t>
            </a:r>
            <a:r>
              <a:rPr lang="en-US" dirty="0" smtClean="0"/>
              <a:t>warming</a:t>
            </a:r>
            <a:endParaRPr lang="en-US" dirty="0"/>
          </a:p>
        </p:txBody>
      </p:sp>
      <p:sp>
        <p:nvSpPr>
          <p:cNvPr id="3" name="Content Placeholder 2"/>
          <p:cNvSpPr>
            <a:spLocks noGrp="1"/>
          </p:cNvSpPr>
          <p:nvPr>
            <p:ph idx="1"/>
          </p:nvPr>
        </p:nvSpPr>
        <p:spPr>
          <a:xfrm>
            <a:off x="1676400" y="762000"/>
            <a:ext cx="7048500" cy="5029200"/>
          </a:xfrm>
        </p:spPr>
        <p:txBody>
          <a:bodyPr/>
          <a:lstStyle/>
          <a:p>
            <a:pPr marL="0" indent="0">
              <a:buNone/>
            </a:pPr>
            <a:r>
              <a:rPr lang="en-US" sz="1600" dirty="0"/>
              <a:t>Cause and effect of global </a:t>
            </a:r>
            <a:r>
              <a:rPr lang="en-US" sz="1600" dirty="0" smtClean="0"/>
              <a:t>warming</a:t>
            </a:r>
          </a:p>
          <a:p>
            <a:pPr marL="0" indent="0">
              <a:buNone/>
            </a:pPr>
            <a:endParaRPr lang="en-US" sz="1600" dirty="0"/>
          </a:p>
          <a:p>
            <a:r>
              <a:rPr lang="en-US" sz="1600" dirty="0"/>
              <a:t>Increasing amounts of man-made greenhouse gases lead to an increase in the surface temperature on Earth. This temperature increase causes other effects, one of them being the increase of the amount of water vapor in the atmosphere. Although human activities do not directly add significant amounts of water vapor to the atmosphere, warmer air can contain more water vapor. Because water vapor is a greenhouse gas (as you mentioned), global warming will be further enhanced by the increased amounts of water vapor. This is called a positive feedback.</a:t>
            </a:r>
          </a:p>
          <a:p>
            <a:pPr marL="0" indent="0">
              <a:buNone/>
            </a:pPr>
            <a:endParaRPr lang="en-US" sz="1600" dirty="0" smtClean="0"/>
          </a:p>
          <a:p>
            <a:pPr marL="0" indent="0">
              <a:buNone/>
            </a:pPr>
            <a:r>
              <a:rPr lang="en-US" sz="1600" dirty="0" smtClean="0"/>
              <a:t>In </a:t>
            </a:r>
            <a:r>
              <a:rPr lang="en-US" sz="1600" dirty="0"/>
              <a:t>other words:</a:t>
            </a:r>
          </a:p>
          <a:p>
            <a:endParaRPr lang="en-US" sz="1600" dirty="0"/>
          </a:p>
          <a:p>
            <a:r>
              <a:rPr lang="en-US" sz="1600" dirty="0"/>
              <a:t>The current global warming is caused by man-made greenhouse gases (mainly CO2, </a:t>
            </a:r>
            <a:r>
              <a:rPr lang="en-US" sz="1600" dirty="0" err="1"/>
              <a:t>NOx</a:t>
            </a:r>
            <a:r>
              <a:rPr lang="en-US" sz="1600" dirty="0"/>
              <a:t> and Methane).</a:t>
            </a:r>
          </a:p>
          <a:p>
            <a:r>
              <a:rPr lang="en-US" sz="1600" dirty="0"/>
              <a:t>Global warming leads to a higher temperature on Earth.</a:t>
            </a:r>
          </a:p>
          <a:p>
            <a:r>
              <a:rPr lang="en-US" sz="1600" dirty="0"/>
              <a:t>Due to the higher temperature, the air does contain more water vapor.</a:t>
            </a:r>
          </a:p>
          <a:p>
            <a:r>
              <a:rPr lang="en-US" sz="1600" dirty="0"/>
              <a:t>This additional water vapor (a greenhouse gas) does again increase the effect of global warming (a positive feedback or secondary effect).</a:t>
            </a:r>
          </a:p>
        </p:txBody>
      </p:sp>
      <p:sp>
        <p:nvSpPr>
          <p:cNvPr id="4" name="Footer Placeholder 3"/>
          <p:cNvSpPr>
            <a:spLocks noGrp="1"/>
          </p:cNvSpPr>
          <p:nvPr>
            <p:ph type="ftr" sz="quarter" idx="10"/>
          </p:nvPr>
        </p:nvSpPr>
        <p:spPr/>
        <p:txBody>
          <a:bodyPr/>
          <a:lstStyle/>
          <a:p>
            <a:r>
              <a:rPr lang="en-US" smtClean="0"/>
              <a:t>www.themegallery.com</a:t>
            </a:r>
            <a:endParaRPr lang="en-US"/>
          </a:p>
        </p:txBody>
      </p:sp>
    </p:spTree>
    <p:extLst>
      <p:ext uri="{BB962C8B-B14F-4D97-AF65-F5344CB8AC3E}">
        <p14:creationId xmlns:p14="http://schemas.microsoft.com/office/powerpoint/2010/main" val="168616056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754459" y="685800"/>
            <a:ext cx="7086600" cy="4419600"/>
          </a:xfrm>
        </p:spPr>
        <p:txBody>
          <a:bodyPr/>
          <a:lstStyle/>
          <a:p>
            <a:r>
              <a:rPr lang="en-US" sz="2800" dirty="0" smtClean="0"/>
              <a:t>13. Monoculture cropping or planting a single crop in a large area is not advisable because it</a:t>
            </a:r>
            <a:br>
              <a:rPr lang="en-US" sz="2800" dirty="0" smtClean="0"/>
            </a:br>
            <a:r>
              <a:rPr lang="en-US" sz="2800" dirty="0" smtClean="0"/>
              <a:t>A. requires more water</a:t>
            </a:r>
            <a:br>
              <a:rPr lang="en-US" sz="2800" dirty="0" smtClean="0"/>
            </a:br>
            <a:r>
              <a:rPr lang="en-US" sz="2800" dirty="0" smtClean="0"/>
              <a:t>B. requires less fertilizers</a:t>
            </a:r>
            <a:br>
              <a:rPr lang="en-US" sz="2800" dirty="0" smtClean="0"/>
            </a:br>
            <a:r>
              <a:rPr lang="en-US" sz="2800" dirty="0" smtClean="0"/>
              <a:t>C. causes drought</a:t>
            </a:r>
            <a:br>
              <a:rPr lang="en-US" sz="2800" dirty="0" smtClean="0"/>
            </a:br>
            <a:r>
              <a:rPr lang="en-US" sz="2800" dirty="0" smtClean="0"/>
              <a:t>D. lowers the water table</a:t>
            </a:r>
            <a:br>
              <a:rPr lang="en-US" sz="2800" dirty="0" smtClean="0"/>
            </a:br>
            <a:r>
              <a:rPr lang="en-US" sz="2800" dirty="0" smtClean="0"/>
              <a:t>E. promotes pest infestation  </a:t>
            </a:r>
          </a:p>
        </p:txBody>
      </p:sp>
      <p:sp>
        <p:nvSpPr>
          <p:cNvPr id="4" name="Rectangle 3"/>
          <p:cNvSpPr/>
          <p:nvPr/>
        </p:nvSpPr>
        <p:spPr>
          <a:xfrm>
            <a:off x="1774884" y="5257800"/>
            <a:ext cx="5867400" cy="646331"/>
          </a:xfrm>
          <a:prstGeom prst="rect">
            <a:avLst/>
          </a:prstGeom>
        </p:spPr>
        <p:txBody>
          <a:bodyPr wrap="square">
            <a:spAutoFit/>
          </a:bodyPr>
          <a:lstStyle/>
          <a:p>
            <a:r>
              <a:rPr lang="en-US" sz="3600" dirty="0" smtClean="0">
                <a:solidFill>
                  <a:srgbClr val="005C2A"/>
                </a:solidFill>
              </a:rPr>
              <a:t>Correct Answer: E</a:t>
            </a:r>
            <a:endParaRPr lang="en-US" sz="3600" dirty="0">
              <a:solidFill>
                <a:srgbClr val="005C2A"/>
              </a:solidFill>
            </a:endParaRPr>
          </a:p>
        </p:txBody>
      </p:sp>
    </p:spTree>
    <p:extLst>
      <p:ext uri="{BB962C8B-B14F-4D97-AF65-F5344CB8AC3E}">
        <p14:creationId xmlns:p14="http://schemas.microsoft.com/office/powerpoint/2010/main" val="40242921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MONOCULTURE CROPPING</a:t>
            </a:r>
            <a:endParaRPr lang="en-US" dirty="0"/>
          </a:p>
        </p:txBody>
      </p:sp>
      <p:sp>
        <p:nvSpPr>
          <p:cNvPr id="3" name="Content Placeholder 2"/>
          <p:cNvSpPr>
            <a:spLocks noGrp="1"/>
          </p:cNvSpPr>
          <p:nvPr>
            <p:ph idx="1"/>
          </p:nvPr>
        </p:nvSpPr>
        <p:spPr/>
        <p:txBody>
          <a:bodyPr/>
          <a:lstStyle/>
          <a:p>
            <a:r>
              <a:rPr lang="en-US" dirty="0"/>
              <a:t>Mono: single + culture: the tilling of the land</a:t>
            </a:r>
            <a:r>
              <a:rPr lang="en-US" dirty="0" smtClean="0"/>
              <a:t>.</a:t>
            </a:r>
            <a:endParaRPr lang="en-US" dirty="0"/>
          </a:p>
          <a:p>
            <a:r>
              <a:rPr lang="en-US" dirty="0"/>
              <a:t>Put them together, and it is pretty clear that a monoculture is </a:t>
            </a:r>
            <a:r>
              <a:rPr lang="en-US" u="sng" dirty="0"/>
              <a:t>the tilling of the land for a single crop. </a:t>
            </a:r>
            <a:endParaRPr lang="en-US" u="sng" dirty="0" smtClean="0"/>
          </a:p>
          <a:p>
            <a:pPr lvl="1"/>
            <a:r>
              <a:rPr lang="en-US" u="sng" dirty="0" smtClean="0"/>
              <a:t>PROBLEM:</a:t>
            </a:r>
          </a:p>
          <a:p>
            <a:pPr lvl="1"/>
            <a:r>
              <a:rPr lang="en-US" u="sng" dirty="0"/>
              <a:t>over-reliance on a single genotype is a bad idea, because it makes the entire crop susceptible to a single pest outbreak</a:t>
            </a:r>
            <a:r>
              <a:rPr lang="en-US" dirty="0"/>
              <a:t>. </a:t>
            </a:r>
            <a:r>
              <a:rPr lang="en-US" dirty="0" smtClean="0"/>
              <a:t> </a:t>
            </a:r>
            <a:r>
              <a:rPr lang="en-US" dirty="0"/>
              <a:t>- “exquisitely vulnerable” to pests</a:t>
            </a:r>
          </a:p>
        </p:txBody>
      </p:sp>
      <p:sp>
        <p:nvSpPr>
          <p:cNvPr id="4" name="Footer Placeholder 3"/>
          <p:cNvSpPr>
            <a:spLocks noGrp="1"/>
          </p:cNvSpPr>
          <p:nvPr>
            <p:ph type="ftr" sz="quarter" idx="10"/>
          </p:nvPr>
        </p:nvSpPr>
        <p:spPr/>
        <p:txBody>
          <a:bodyPr/>
          <a:lstStyle/>
          <a:p>
            <a:r>
              <a:rPr lang="en-US" smtClean="0"/>
              <a:t>www.themegallery.com</a:t>
            </a:r>
            <a:endParaRPr lang="en-US"/>
          </a:p>
        </p:txBody>
      </p:sp>
    </p:spTree>
    <p:extLst>
      <p:ext uri="{BB962C8B-B14F-4D97-AF65-F5344CB8AC3E}">
        <p14:creationId xmlns:p14="http://schemas.microsoft.com/office/powerpoint/2010/main" val="35993237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719146" y="533400"/>
            <a:ext cx="7086600" cy="5105400"/>
          </a:xfrm>
        </p:spPr>
        <p:txBody>
          <a:bodyPr/>
          <a:lstStyle/>
          <a:p>
            <a:r>
              <a:rPr lang="en-US" sz="2800" dirty="0" smtClean="0"/>
              <a:t/>
            </a:r>
            <a:br>
              <a:rPr lang="en-US" sz="2800" dirty="0" smtClean="0"/>
            </a:br>
            <a:r>
              <a:rPr lang="en-US" sz="2800" dirty="0"/>
              <a:t/>
            </a:r>
            <a:br>
              <a:rPr lang="en-US" sz="2800" dirty="0"/>
            </a:br>
            <a:r>
              <a:rPr lang="en-US" sz="2800" dirty="0" smtClean="0"/>
              <a:t>2. Which of the following rights ensure the well-being of the individual and foster preservation, enrichment and dynamic evolution of national culture based on the principle of unity in diversity in a climate of free artistic and intellectual expression?</a:t>
            </a:r>
            <a:br>
              <a:rPr lang="en-US" sz="2800" dirty="0" smtClean="0"/>
            </a:br>
            <a:r>
              <a:rPr lang="en-US" sz="2800" dirty="0" smtClean="0"/>
              <a:t>A. Political rights		</a:t>
            </a:r>
            <a:br>
              <a:rPr lang="en-US" sz="2800" dirty="0" smtClean="0"/>
            </a:br>
            <a:r>
              <a:rPr lang="en-US" sz="2800" dirty="0" smtClean="0"/>
              <a:t>B. Civil rights			</a:t>
            </a:r>
            <a:br>
              <a:rPr lang="en-US" sz="2800" dirty="0" smtClean="0"/>
            </a:br>
            <a:r>
              <a:rPr lang="en-US" sz="2800" dirty="0" smtClean="0"/>
              <a:t>C. Inherent rights</a:t>
            </a:r>
            <a:br>
              <a:rPr lang="en-US" sz="2800" dirty="0" smtClean="0"/>
            </a:br>
            <a:r>
              <a:rPr lang="en-US" sz="2800" dirty="0" smtClean="0"/>
              <a:t>D. Cultural rights   		</a:t>
            </a:r>
            <a:br>
              <a:rPr lang="en-US" sz="2800" dirty="0" smtClean="0"/>
            </a:br>
            <a:r>
              <a:rPr lang="en-US" sz="2800" dirty="0" smtClean="0"/>
              <a:t>E. Economic and Social rights</a:t>
            </a:r>
            <a:br>
              <a:rPr lang="en-US" sz="2800" dirty="0" smtClean="0"/>
            </a:br>
            <a:r>
              <a:rPr lang="en-US" sz="2800" dirty="0"/>
              <a:t/>
            </a:r>
            <a:br>
              <a:rPr lang="en-US" sz="2800" dirty="0"/>
            </a:br>
            <a:endParaRPr lang="en-US" sz="2800" dirty="0"/>
          </a:p>
        </p:txBody>
      </p:sp>
      <p:sp>
        <p:nvSpPr>
          <p:cNvPr id="4" name="Rectangle 3"/>
          <p:cNvSpPr/>
          <p:nvPr/>
        </p:nvSpPr>
        <p:spPr>
          <a:xfrm>
            <a:off x="1752600" y="5867400"/>
            <a:ext cx="5867400" cy="646331"/>
          </a:xfrm>
          <a:prstGeom prst="rect">
            <a:avLst/>
          </a:prstGeom>
        </p:spPr>
        <p:txBody>
          <a:bodyPr wrap="square">
            <a:spAutoFit/>
          </a:bodyPr>
          <a:lstStyle/>
          <a:p>
            <a:r>
              <a:rPr lang="en-US" sz="3600" dirty="0" smtClean="0">
                <a:solidFill>
                  <a:srgbClr val="005C2A"/>
                </a:solidFill>
              </a:rPr>
              <a:t>Correct Answer: D</a:t>
            </a:r>
            <a:endParaRPr lang="en-US" sz="3600" dirty="0">
              <a:solidFill>
                <a:srgbClr val="005C2A"/>
              </a:solidFill>
            </a:endParaRPr>
          </a:p>
        </p:txBody>
      </p:sp>
    </p:spTree>
    <p:extLst>
      <p:ext uri="{BB962C8B-B14F-4D97-AF65-F5344CB8AC3E}">
        <p14:creationId xmlns:p14="http://schemas.microsoft.com/office/powerpoint/2010/main" val="6248734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754459" y="685800"/>
            <a:ext cx="7086600" cy="4419600"/>
          </a:xfrm>
        </p:spPr>
        <p:txBody>
          <a:bodyPr/>
          <a:lstStyle/>
          <a:p>
            <a:r>
              <a:rPr lang="en-US" sz="2800" dirty="0" smtClean="0"/>
              <a:t>14. Which of the following is the major cause of coral reef destruction?</a:t>
            </a:r>
            <a:br>
              <a:rPr lang="en-US" sz="2800" dirty="0" smtClean="0"/>
            </a:br>
            <a:r>
              <a:rPr lang="en-US" sz="2800" dirty="0" smtClean="0"/>
              <a:t>A. Dynamite fishing</a:t>
            </a:r>
            <a:br>
              <a:rPr lang="en-US" sz="2800" dirty="0" smtClean="0"/>
            </a:br>
            <a:r>
              <a:rPr lang="en-US" sz="2800" dirty="0" smtClean="0"/>
              <a:t>B. </a:t>
            </a:r>
            <a:r>
              <a:rPr lang="en-US" sz="2800" dirty="0" err="1" smtClean="0"/>
              <a:t>Muro</a:t>
            </a:r>
            <a:r>
              <a:rPr lang="en-US" sz="2800" dirty="0" smtClean="0"/>
              <a:t>-Ami</a:t>
            </a:r>
            <a:br>
              <a:rPr lang="en-US" sz="2800" dirty="0" smtClean="0"/>
            </a:br>
            <a:r>
              <a:rPr lang="en-US" sz="2800" dirty="0" smtClean="0"/>
              <a:t>C. Oil Spill</a:t>
            </a:r>
            <a:br>
              <a:rPr lang="en-US" sz="2800" dirty="0" smtClean="0"/>
            </a:br>
            <a:r>
              <a:rPr lang="en-US" sz="2800" dirty="0" smtClean="0"/>
              <a:t>D. Sewage pollution</a:t>
            </a:r>
            <a:br>
              <a:rPr lang="en-US" sz="2800" dirty="0" smtClean="0"/>
            </a:br>
            <a:r>
              <a:rPr lang="en-US" sz="2800" dirty="0" smtClean="0"/>
              <a:t>E. Siltation</a:t>
            </a:r>
            <a:br>
              <a:rPr lang="en-US" sz="2800" dirty="0" smtClean="0"/>
            </a:br>
            <a:r>
              <a:rPr lang="en-US" sz="2800" dirty="0" smtClean="0"/>
              <a:t>  </a:t>
            </a:r>
          </a:p>
        </p:txBody>
      </p:sp>
      <p:sp>
        <p:nvSpPr>
          <p:cNvPr id="4" name="Rectangle 3"/>
          <p:cNvSpPr/>
          <p:nvPr/>
        </p:nvSpPr>
        <p:spPr>
          <a:xfrm>
            <a:off x="1771186" y="4876800"/>
            <a:ext cx="5867400" cy="646331"/>
          </a:xfrm>
          <a:prstGeom prst="rect">
            <a:avLst/>
          </a:prstGeom>
        </p:spPr>
        <p:txBody>
          <a:bodyPr wrap="square">
            <a:spAutoFit/>
          </a:bodyPr>
          <a:lstStyle/>
          <a:p>
            <a:r>
              <a:rPr lang="en-US" sz="3600" dirty="0" smtClean="0">
                <a:solidFill>
                  <a:srgbClr val="005C2A"/>
                </a:solidFill>
              </a:rPr>
              <a:t>Correct Answer: D</a:t>
            </a:r>
            <a:endParaRPr lang="en-US" sz="3600" dirty="0">
              <a:solidFill>
                <a:srgbClr val="005C2A"/>
              </a:solidFill>
            </a:endParaRPr>
          </a:p>
        </p:txBody>
      </p:sp>
    </p:spTree>
    <p:extLst>
      <p:ext uri="{BB962C8B-B14F-4D97-AF65-F5344CB8AC3E}">
        <p14:creationId xmlns:p14="http://schemas.microsoft.com/office/powerpoint/2010/main" val="29564884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CORAL REEF DESTRUCTION</a:t>
            </a:r>
            <a:endParaRPr lang="en-US" dirty="0"/>
          </a:p>
        </p:txBody>
      </p:sp>
      <p:sp>
        <p:nvSpPr>
          <p:cNvPr id="3" name="Content Placeholder 2"/>
          <p:cNvSpPr>
            <a:spLocks noGrp="1"/>
          </p:cNvSpPr>
          <p:nvPr>
            <p:ph idx="1"/>
          </p:nvPr>
        </p:nvSpPr>
        <p:spPr/>
        <p:txBody>
          <a:bodyPr/>
          <a:lstStyle/>
          <a:p>
            <a:r>
              <a:rPr lang="en-US" dirty="0"/>
              <a:t>5 Main Causes of Coral Reef </a:t>
            </a:r>
            <a:r>
              <a:rPr lang="en-US" dirty="0" smtClean="0"/>
              <a:t>Destruction</a:t>
            </a:r>
          </a:p>
          <a:p>
            <a:pPr marL="457200" indent="-457200">
              <a:buAutoNum type="arabicPeriod"/>
            </a:pPr>
            <a:r>
              <a:rPr lang="en-US" dirty="0" smtClean="0"/>
              <a:t>Coral </a:t>
            </a:r>
            <a:r>
              <a:rPr lang="en-US" dirty="0"/>
              <a:t>Reef Destruction due to Reef Bleaching - </a:t>
            </a:r>
            <a:r>
              <a:rPr lang="en-US" sz="1400" dirty="0"/>
              <a:t>Reef bleaching occurs when water conditions cause coral to expel the internal microorganisms that give corals their vibrant colors. Bleaching events happen due to a number of factors including an increase in water temperature. As global warming warms the planet, ocean water temperatures are also on the rise. With warmer waters, bleaching events have become more common.</a:t>
            </a:r>
            <a:endParaRPr lang="en-US" sz="1400" dirty="0" smtClean="0"/>
          </a:p>
          <a:p>
            <a:pPr marL="457200" indent="-457200">
              <a:buAutoNum type="arabicPeriod"/>
            </a:pPr>
            <a:r>
              <a:rPr lang="en-US" dirty="0"/>
              <a:t>Coral Reef Destruction due to Poison Fishing - </a:t>
            </a:r>
            <a:r>
              <a:rPr lang="en-US" sz="1400" dirty="0"/>
              <a:t>use cyanide and other poisons to fish for coral reef dwelling creatures. The poison is not specific enough to necessarily kill a specific fish, but is used to stun fish that are then used in domestic salt water aquariums.</a:t>
            </a:r>
            <a:endParaRPr lang="en-US" sz="1400" dirty="0" smtClean="0"/>
          </a:p>
          <a:p>
            <a:pPr marL="457200" indent="-457200">
              <a:buAutoNum type="arabicPeriod"/>
            </a:pPr>
            <a:r>
              <a:rPr lang="en-US" dirty="0"/>
              <a:t>Coral Reef Destruction due to Water </a:t>
            </a:r>
            <a:r>
              <a:rPr lang="en-US" dirty="0" smtClean="0"/>
              <a:t>Pollution-</a:t>
            </a:r>
            <a:r>
              <a:rPr lang="en-US" sz="1400" dirty="0" smtClean="0"/>
              <a:t>Water </a:t>
            </a:r>
            <a:r>
              <a:rPr lang="en-US" sz="1400" dirty="0"/>
              <a:t>pollution is perhaps the most obvious cause of coral reef destruction. Reefs are harmed when oil, fertilizer, human and animal waste are dumped in the area. Not only do these elements change the chemical make-up of the water, waste can also block life-giving sunlight to the reef. </a:t>
            </a:r>
          </a:p>
          <a:p>
            <a:pPr marL="457200" indent="-457200">
              <a:buAutoNum type="arabicPeriod"/>
            </a:pPr>
            <a:endParaRPr lang="en-US" dirty="0"/>
          </a:p>
        </p:txBody>
      </p:sp>
      <p:sp>
        <p:nvSpPr>
          <p:cNvPr id="4" name="Footer Placeholder 3"/>
          <p:cNvSpPr>
            <a:spLocks noGrp="1"/>
          </p:cNvSpPr>
          <p:nvPr>
            <p:ph type="ftr" sz="quarter" idx="10"/>
          </p:nvPr>
        </p:nvSpPr>
        <p:spPr/>
        <p:txBody>
          <a:bodyPr/>
          <a:lstStyle/>
          <a:p>
            <a:r>
              <a:rPr lang="en-US" smtClean="0"/>
              <a:t>www.themegallery.com</a:t>
            </a:r>
            <a:endParaRPr lang="en-US"/>
          </a:p>
        </p:txBody>
      </p:sp>
    </p:spTree>
    <p:extLst>
      <p:ext uri="{BB962C8B-B14F-4D97-AF65-F5344CB8AC3E}">
        <p14:creationId xmlns:p14="http://schemas.microsoft.com/office/powerpoint/2010/main" val="30960503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a:t>4. Coral Reef Destruction due to Sedimentation </a:t>
            </a:r>
            <a:r>
              <a:rPr lang="en-US" sz="1400" dirty="0"/>
              <a:t>- Construction and mining along sea coasts can create a great deal of silt and soil run off. Particles that enter the ocean can smother coral reefs, depriving them of sunlight and nutrients. </a:t>
            </a:r>
            <a:endParaRPr lang="en-US" sz="1400" dirty="0" smtClean="0"/>
          </a:p>
          <a:p>
            <a:pPr marL="0" indent="0">
              <a:buNone/>
            </a:pPr>
            <a:endParaRPr lang="en-US" sz="1400" dirty="0"/>
          </a:p>
          <a:p>
            <a:pPr marL="0" indent="0">
              <a:buNone/>
            </a:pPr>
            <a:r>
              <a:rPr lang="en-US" dirty="0" smtClean="0"/>
              <a:t>5. Coral </a:t>
            </a:r>
            <a:r>
              <a:rPr lang="en-US" dirty="0"/>
              <a:t>Reef Destruction due to Careless Tourism - </a:t>
            </a:r>
            <a:r>
              <a:rPr lang="en-US" sz="1400" dirty="0"/>
              <a:t>Divers, snorkelers and other sea lovers often inadvertently damage the reef. By simply touching coral the oils on human fingers can kill whole areas of coral reefs. Boating and fishing can also damage coral reefs with carelessly dropped anchors or lines.</a:t>
            </a:r>
          </a:p>
          <a:p>
            <a:endParaRPr lang="en-US" dirty="0"/>
          </a:p>
        </p:txBody>
      </p:sp>
      <p:sp>
        <p:nvSpPr>
          <p:cNvPr id="4" name="Footer Placeholder 3"/>
          <p:cNvSpPr>
            <a:spLocks noGrp="1"/>
          </p:cNvSpPr>
          <p:nvPr>
            <p:ph type="ftr" sz="quarter" idx="10"/>
          </p:nvPr>
        </p:nvSpPr>
        <p:spPr/>
        <p:txBody>
          <a:bodyPr/>
          <a:lstStyle/>
          <a:p>
            <a:r>
              <a:rPr lang="en-US" smtClean="0"/>
              <a:t>www.themegallery.com</a:t>
            </a:r>
            <a:endParaRPr lang="en-US"/>
          </a:p>
        </p:txBody>
      </p:sp>
      <p:sp>
        <p:nvSpPr>
          <p:cNvPr id="5" name="Title 1"/>
          <p:cNvSpPr>
            <a:spLocks noGrp="1"/>
          </p:cNvSpPr>
          <p:nvPr>
            <p:ph type="title"/>
          </p:nvPr>
        </p:nvSpPr>
        <p:spPr/>
        <p:txBody>
          <a:bodyPr/>
          <a:lstStyle/>
          <a:p>
            <a:r>
              <a:rPr lang="en-US" dirty="0" smtClean="0"/>
              <a:t>CORAL REEF DESTRUCTION</a:t>
            </a:r>
            <a:endParaRPr lang="en-US" dirty="0"/>
          </a:p>
        </p:txBody>
      </p:sp>
    </p:spTree>
    <p:extLst>
      <p:ext uri="{BB962C8B-B14F-4D97-AF65-F5344CB8AC3E}">
        <p14:creationId xmlns:p14="http://schemas.microsoft.com/office/powerpoint/2010/main" val="250350955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754459" y="685800"/>
            <a:ext cx="7086600" cy="3962400"/>
          </a:xfrm>
        </p:spPr>
        <p:txBody>
          <a:bodyPr/>
          <a:lstStyle/>
          <a:p>
            <a:r>
              <a:rPr lang="en-US" sz="2800" dirty="0" smtClean="0"/>
              <a:t>15. The lasting environmental impact of a large-scale mining operation comes from </a:t>
            </a:r>
            <a:br>
              <a:rPr lang="en-US" sz="2800" dirty="0" smtClean="0"/>
            </a:br>
            <a:r>
              <a:rPr lang="en-US" sz="2800" dirty="0" smtClean="0"/>
              <a:t>A. air pollution</a:t>
            </a:r>
            <a:br>
              <a:rPr lang="en-US" sz="2800" dirty="0" smtClean="0"/>
            </a:br>
            <a:r>
              <a:rPr lang="en-US" sz="2800" dirty="0" smtClean="0"/>
              <a:t>B. noise pollution</a:t>
            </a:r>
            <a:br>
              <a:rPr lang="en-US" sz="2800" dirty="0" smtClean="0"/>
            </a:br>
            <a:r>
              <a:rPr lang="en-US" sz="2800" dirty="0" smtClean="0"/>
              <a:t>C. deforestation</a:t>
            </a:r>
            <a:br>
              <a:rPr lang="en-US" sz="2800" dirty="0" smtClean="0"/>
            </a:br>
            <a:r>
              <a:rPr lang="en-US" sz="2800" dirty="0" smtClean="0"/>
              <a:t>D. mine railings</a:t>
            </a:r>
            <a:br>
              <a:rPr lang="en-US" sz="2800" dirty="0" smtClean="0"/>
            </a:br>
            <a:r>
              <a:rPr lang="en-US" sz="2800" dirty="0" smtClean="0"/>
              <a:t>E. unrestored mined </a:t>
            </a:r>
            <a:r>
              <a:rPr lang="en-US" sz="2800" smtClean="0"/>
              <a:t>out areas</a:t>
            </a:r>
            <a:endParaRPr lang="en-US" sz="2800" dirty="0" smtClean="0"/>
          </a:p>
        </p:txBody>
      </p:sp>
      <p:sp>
        <p:nvSpPr>
          <p:cNvPr id="4" name="Rectangle 3"/>
          <p:cNvSpPr/>
          <p:nvPr/>
        </p:nvSpPr>
        <p:spPr>
          <a:xfrm>
            <a:off x="1771186" y="4876800"/>
            <a:ext cx="5867400" cy="646331"/>
          </a:xfrm>
          <a:prstGeom prst="rect">
            <a:avLst/>
          </a:prstGeom>
        </p:spPr>
        <p:txBody>
          <a:bodyPr wrap="square">
            <a:spAutoFit/>
          </a:bodyPr>
          <a:lstStyle/>
          <a:p>
            <a:r>
              <a:rPr lang="en-US" sz="3600" dirty="0" smtClean="0">
                <a:solidFill>
                  <a:srgbClr val="005C2A"/>
                </a:solidFill>
              </a:rPr>
              <a:t>Correct Answer: E</a:t>
            </a:r>
            <a:endParaRPr lang="en-US" sz="3600" dirty="0">
              <a:solidFill>
                <a:srgbClr val="005C2A"/>
              </a:solidFill>
            </a:endParaRPr>
          </a:p>
        </p:txBody>
      </p:sp>
    </p:spTree>
    <p:extLst>
      <p:ext uri="{BB962C8B-B14F-4D97-AF65-F5344CB8AC3E}">
        <p14:creationId xmlns:p14="http://schemas.microsoft.com/office/powerpoint/2010/main" val="5697612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533400"/>
            <a:ext cx="7086600" cy="487363"/>
          </a:xfrm>
        </p:spPr>
        <p:txBody>
          <a:bodyPr/>
          <a:lstStyle/>
          <a:p>
            <a:r>
              <a:rPr lang="en-US" sz="2800" dirty="0" smtClean="0"/>
              <a:t>ENVIRONMENTAL IMPACT OF MINING</a:t>
            </a:r>
            <a:endParaRPr lang="en-US" sz="2800" dirty="0"/>
          </a:p>
        </p:txBody>
      </p:sp>
      <p:sp>
        <p:nvSpPr>
          <p:cNvPr id="3" name="Content Placeholder 2"/>
          <p:cNvSpPr>
            <a:spLocks noGrp="1"/>
          </p:cNvSpPr>
          <p:nvPr>
            <p:ph idx="1"/>
          </p:nvPr>
        </p:nvSpPr>
        <p:spPr/>
        <p:txBody>
          <a:bodyPr/>
          <a:lstStyle/>
          <a:p>
            <a:r>
              <a:rPr lang="en-US" dirty="0"/>
              <a:t>The environmental impact of mining includes </a:t>
            </a:r>
            <a:r>
              <a:rPr lang="en-US" dirty="0" err="1" smtClean="0"/>
              <a:t>a.erosion</a:t>
            </a:r>
            <a:r>
              <a:rPr lang="en-US" dirty="0"/>
              <a:t>, </a:t>
            </a:r>
            <a:endParaRPr lang="en-US" dirty="0" smtClean="0"/>
          </a:p>
          <a:p>
            <a:pPr marL="0" indent="0">
              <a:buNone/>
            </a:pPr>
            <a:r>
              <a:rPr lang="en-US" dirty="0" smtClean="0"/>
              <a:t>b. formation </a:t>
            </a:r>
            <a:r>
              <a:rPr lang="en-US" dirty="0"/>
              <a:t>of sinkholes, </a:t>
            </a:r>
            <a:endParaRPr lang="en-US" dirty="0" smtClean="0"/>
          </a:p>
          <a:p>
            <a:pPr marL="0" indent="0">
              <a:buNone/>
            </a:pPr>
            <a:r>
              <a:rPr lang="en-US" dirty="0" smtClean="0"/>
              <a:t>c. loss </a:t>
            </a:r>
            <a:r>
              <a:rPr lang="en-US" dirty="0"/>
              <a:t>of biodiversity, and </a:t>
            </a:r>
            <a:endParaRPr lang="en-US" dirty="0" smtClean="0"/>
          </a:p>
          <a:p>
            <a:pPr marL="0" indent="0">
              <a:buNone/>
            </a:pPr>
            <a:r>
              <a:rPr lang="en-US" dirty="0" smtClean="0"/>
              <a:t>d. contamination </a:t>
            </a:r>
            <a:r>
              <a:rPr lang="en-US" dirty="0"/>
              <a:t>of soil, groundwater and surface water by chemicals from mining processes. </a:t>
            </a:r>
          </a:p>
        </p:txBody>
      </p:sp>
      <p:sp>
        <p:nvSpPr>
          <p:cNvPr id="4" name="Footer Placeholder 3"/>
          <p:cNvSpPr>
            <a:spLocks noGrp="1"/>
          </p:cNvSpPr>
          <p:nvPr>
            <p:ph type="ftr" sz="quarter" idx="10"/>
          </p:nvPr>
        </p:nvSpPr>
        <p:spPr/>
        <p:txBody>
          <a:bodyPr/>
          <a:lstStyle/>
          <a:p>
            <a:r>
              <a:rPr lang="en-US" smtClean="0"/>
              <a:t>www.themegallery.com</a:t>
            </a:r>
            <a:endParaRPr lang="en-US"/>
          </a:p>
        </p:txBody>
      </p:sp>
    </p:spTree>
    <p:extLst>
      <p:ext uri="{BB962C8B-B14F-4D97-AF65-F5344CB8AC3E}">
        <p14:creationId xmlns:p14="http://schemas.microsoft.com/office/powerpoint/2010/main" val="285645606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CAUSE OF ENVIRONMENTAL IMPACTS</a:t>
            </a:r>
            <a:endParaRPr lang="en-US" dirty="0"/>
          </a:p>
        </p:txBody>
      </p:sp>
      <p:sp>
        <p:nvSpPr>
          <p:cNvPr id="3" name="Content Placeholder 2"/>
          <p:cNvSpPr>
            <a:spLocks noGrp="1"/>
          </p:cNvSpPr>
          <p:nvPr>
            <p:ph idx="1"/>
          </p:nvPr>
        </p:nvSpPr>
        <p:spPr/>
        <p:txBody>
          <a:bodyPr/>
          <a:lstStyle/>
          <a:p>
            <a:r>
              <a:rPr lang="en-US" sz="1800" dirty="0"/>
              <a:t> Causes of Environmental</a:t>
            </a:r>
          </a:p>
          <a:p>
            <a:r>
              <a:rPr lang="en-US" sz="1800" dirty="0"/>
              <a:t>Impacts</a:t>
            </a:r>
          </a:p>
          <a:p>
            <a:r>
              <a:rPr lang="en-US" sz="1800" dirty="0"/>
              <a:t>● Engineering activities</a:t>
            </a:r>
          </a:p>
          <a:p>
            <a:r>
              <a:rPr lang="en-US" sz="1800" dirty="0"/>
              <a:t>● Blasting</a:t>
            </a:r>
          </a:p>
          <a:p>
            <a:r>
              <a:rPr lang="en-US" sz="1800" dirty="0"/>
              <a:t>● Noise</a:t>
            </a:r>
          </a:p>
          <a:p>
            <a:r>
              <a:rPr lang="en-US" sz="1800" dirty="0"/>
              <a:t>● Dust</a:t>
            </a:r>
          </a:p>
          <a:p>
            <a:r>
              <a:rPr lang="en-US" sz="1800" dirty="0"/>
              <a:t>● Mine Accidents</a:t>
            </a:r>
          </a:p>
          <a:p>
            <a:r>
              <a:rPr lang="en-US" sz="1800" dirty="0"/>
              <a:t>● Acid rock drainage (ARD) or Acid mine drainage (AMD)</a:t>
            </a:r>
          </a:p>
          <a:p>
            <a:r>
              <a:rPr lang="en-US" sz="1800" dirty="0"/>
              <a:t>● Release of obnoxious gas e.g. Methane</a:t>
            </a:r>
          </a:p>
          <a:p>
            <a:r>
              <a:rPr lang="en-US" sz="1800" dirty="0"/>
              <a:t>● Subsidence, Caving ins and Rock fall</a:t>
            </a:r>
          </a:p>
          <a:p>
            <a:r>
              <a:rPr lang="en-US" sz="1800" dirty="0"/>
              <a:t>● Socio-cultural impact/Addictions</a:t>
            </a:r>
          </a:p>
          <a:p>
            <a:r>
              <a:rPr lang="en-US" sz="1800" dirty="0"/>
              <a:t>● Economic disparity and frustration</a:t>
            </a:r>
          </a:p>
          <a:p>
            <a:r>
              <a:rPr lang="en-US" sz="1800" dirty="0"/>
              <a:t>● Socio-economic conflict/Cost of living</a:t>
            </a:r>
          </a:p>
          <a:p>
            <a:r>
              <a:rPr lang="en-US" sz="1800" dirty="0"/>
              <a:t>● Displacement of the people</a:t>
            </a:r>
          </a:p>
          <a:p>
            <a:r>
              <a:rPr lang="en-US" sz="1800" dirty="0"/>
              <a:t>● Loss of livelihood</a:t>
            </a:r>
          </a:p>
          <a:p>
            <a:r>
              <a:rPr lang="en-US" sz="1800" dirty="0"/>
              <a:t>● Employment of Women and Children etc.</a:t>
            </a:r>
          </a:p>
          <a:p>
            <a:pPr marL="0" indent="0">
              <a:buNone/>
            </a:pPr>
            <a:endParaRPr lang="en-US" sz="1800" dirty="0"/>
          </a:p>
        </p:txBody>
      </p:sp>
      <p:sp>
        <p:nvSpPr>
          <p:cNvPr id="4" name="Footer Placeholder 3"/>
          <p:cNvSpPr>
            <a:spLocks noGrp="1"/>
          </p:cNvSpPr>
          <p:nvPr>
            <p:ph type="ftr" sz="quarter" idx="10"/>
          </p:nvPr>
        </p:nvSpPr>
        <p:spPr/>
        <p:txBody>
          <a:bodyPr/>
          <a:lstStyle/>
          <a:p>
            <a:r>
              <a:rPr lang="en-US" smtClean="0"/>
              <a:t>www.themegallery.com</a:t>
            </a:r>
            <a:endParaRPr lang="en-US"/>
          </a:p>
        </p:txBody>
      </p:sp>
    </p:spTree>
    <p:extLst>
      <p:ext uri="{BB962C8B-B14F-4D97-AF65-F5344CB8AC3E}">
        <p14:creationId xmlns:p14="http://schemas.microsoft.com/office/powerpoint/2010/main" val="296436325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754459" y="304800"/>
            <a:ext cx="7086600" cy="4343400"/>
          </a:xfrm>
        </p:spPr>
        <p:txBody>
          <a:bodyPr/>
          <a:lstStyle/>
          <a:p>
            <a:r>
              <a:rPr lang="en-US" sz="2800" dirty="0" smtClean="0"/>
              <a:t>16. Jaywalking, throwing garbage anywhere vandalism, not waiting in line, and tardiness are manifestations of __________.</a:t>
            </a:r>
            <a:br>
              <a:rPr lang="en-US" sz="2800" dirty="0" smtClean="0"/>
            </a:br>
            <a:r>
              <a:rPr lang="en-US" sz="2800" dirty="0" smtClean="0"/>
              <a:t>A. disorderliness</a:t>
            </a:r>
            <a:br>
              <a:rPr lang="en-US" sz="2800" dirty="0" smtClean="0"/>
            </a:br>
            <a:r>
              <a:rPr lang="en-US" sz="2800" dirty="0" smtClean="0"/>
              <a:t>B. lack of discipline</a:t>
            </a:r>
            <a:br>
              <a:rPr lang="en-US" sz="2800" dirty="0" smtClean="0"/>
            </a:br>
            <a:r>
              <a:rPr lang="en-US" sz="2800" dirty="0" smtClean="0"/>
              <a:t>C. lack of sense of property</a:t>
            </a:r>
            <a:br>
              <a:rPr lang="en-US" sz="2800" dirty="0" smtClean="0"/>
            </a:br>
            <a:r>
              <a:rPr lang="en-US" sz="2800" dirty="0" smtClean="0"/>
              <a:t>D. lack of punctuality</a:t>
            </a:r>
            <a:br>
              <a:rPr lang="en-US" sz="2800" dirty="0" smtClean="0"/>
            </a:br>
            <a:r>
              <a:rPr lang="en-US" sz="2800" dirty="0" smtClean="0"/>
              <a:t>E. disregard for other people’s property</a:t>
            </a:r>
          </a:p>
        </p:txBody>
      </p:sp>
      <p:sp>
        <p:nvSpPr>
          <p:cNvPr id="4" name="Rectangle 3"/>
          <p:cNvSpPr/>
          <p:nvPr/>
        </p:nvSpPr>
        <p:spPr>
          <a:xfrm>
            <a:off x="1771186" y="4876800"/>
            <a:ext cx="5867400" cy="646331"/>
          </a:xfrm>
          <a:prstGeom prst="rect">
            <a:avLst/>
          </a:prstGeom>
        </p:spPr>
        <p:txBody>
          <a:bodyPr wrap="square">
            <a:spAutoFit/>
          </a:bodyPr>
          <a:lstStyle/>
          <a:p>
            <a:r>
              <a:rPr lang="en-US" sz="3600" dirty="0" smtClean="0">
                <a:solidFill>
                  <a:srgbClr val="005C2A"/>
                </a:solidFill>
              </a:rPr>
              <a:t>Correct Answer: B</a:t>
            </a:r>
            <a:endParaRPr lang="en-US" sz="3600" dirty="0">
              <a:solidFill>
                <a:srgbClr val="005C2A"/>
              </a:solidFill>
            </a:endParaRPr>
          </a:p>
        </p:txBody>
      </p:sp>
    </p:spTree>
    <p:extLst>
      <p:ext uri="{BB962C8B-B14F-4D97-AF65-F5344CB8AC3E}">
        <p14:creationId xmlns:p14="http://schemas.microsoft.com/office/powerpoint/2010/main" val="7896779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754459" y="304800"/>
            <a:ext cx="7086600" cy="4343400"/>
          </a:xfrm>
        </p:spPr>
        <p:txBody>
          <a:bodyPr/>
          <a:lstStyle/>
          <a:p>
            <a:r>
              <a:rPr lang="en-US" sz="2800" dirty="0"/>
              <a:t>17. Fishery resource in marine and coastal waters may be considered as “open access resources” because of the __________.</a:t>
            </a:r>
            <a:br>
              <a:rPr lang="en-US" sz="2800" dirty="0"/>
            </a:br>
            <a:r>
              <a:rPr lang="en-US" sz="2800" dirty="0"/>
              <a:t>A. mobile nature of fish and water</a:t>
            </a:r>
            <a:br>
              <a:rPr lang="en-US" sz="2800" dirty="0"/>
            </a:br>
            <a:r>
              <a:rPr lang="en-US" sz="2800" dirty="0"/>
              <a:t>B. difficulty in marking sea boundaries   </a:t>
            </a:r>
            <a:br>
              <a:rPr lang="en-US" sz="2800" dirty="0"/>
            </a:br>
            <a:r>
              <a:rPr lang="en-US" sz="2800" dirty="0"/>
              <a:t>C. proliferation of fish pens</a:t>
            </a:r>
            <a:br>
              <a:rPr lang="en-US" sz="2800" dirty="0"/>
            </a:br>
            <a:r>
              <a:rPr lang="en-US" sz="2800" dirty="0"/>
              <a:t>D. overfishing in municipal waters</a:t>
            </a:r>
            <a:br>
              <a:rPr lang="en-US" sz="2800" dirty="0"/>
            </a:br>
            <a:r>
              <a:rPr lang="en-US" sz="2800" dirty="0"/>
              <a:t>E. increasing demand for fish, which is rich in protein</a:t>
            </a:r>
          </a:p>
        </p:txBody>
      </p:sp>
      <p:sp>
        <p:nvSpPr>
          <p:cNvPr id="4" name="Rectangle 3"/>
          <p:cNvSpPr/>
          <p:nvPr/>
        </p:nvSpPr>
        <p:spPr>
          <a:xfrm>
            <a:off x="1771186" y="4876800"/>
            <a:ext cx="5867400" cy="646331"/>
          </a:xfrm>
          <a:prstGeom prst="rect">
            <a:avLst/>
          </a:prstGeom>
        </p:spPr>
        <p:txBody>
          <a:bodyPr wrap="square">
            <a:spAutoFit/>
          </a:bodyPr>
          <a:lstStyle/>
          <a:p>
            <a:r>
              <a:rPr lang="en-US" sz="3600" dirty="0" smtClean="0">
                <a:solidFill>
                  <a:srgbClr val="005C2A"/>
                </a:solidFill>
              </a:rPr>
              <a:t>Correct Answer: B</a:t>
            </a:r>
            <a:endParaRPr lang="en-US" sz="3600" dirty="0">
              <a:solidFill>
                <a:srgbClr val="005C2A"/>
              </a:solidFill>
            </a:endParaRPr>
          </a:p>
        </p:txBody>
      </p:sp>
    </p:spTree>
    <p:extLst>
      <p:ext uri="{BB962C8B-B14F-4D97-AF65-F5344CB8AC3E}">
        <p14:creationId xmlns:p14="http://schemas.microsoft.com/office/powerpoint/2010/main" val="23369265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OPEN-ACCESS RESOURCES</a:t>
            </a:r>
            <a:endParaRPr lang="en-US" dirty="0"/>
          </a:p>
        </p:txBody>
      </p:sp>
      <p:sp>
        <p:nvSpPr>
          <p:cNvPr id="3" name="Content Placeholder 2"/>
          <p:cNvSpPr>
            <a:spLocks noGrp="1"/>
          </p:cNvSpPr>
          <p:nvPr>
            <p:ph idx="1"/>
          </p:nvPr>
        </p:nvSpPr>
        <p:spPr/>
        <p:txBody>
          <a:bodyPr/>
          <a:lstStyle/>
          <a:p>
            <a:r>
              <a:rPr lang="en-US" sz="2000" dirty="0"/>
              <a:t>Resources such as the air, oceans, etc. are non-excludable or open-access. They are sometimes referred to as "common property" resources, implying they are "owned" by everybody. Other open-access resources may be (nominally) private property where it is simply impractical for the owner to exclude others</a:t>
            </a:r>
            <a:r>
              <a:rPr lang="en-US" sz="2000" dirty="0" smtClean="0"/>
              <a:t>.</a:t>
            </a:r>
          </a:p>
          <a:p>
            <a:r>
              <a:rPr lang="en-US" sz="2000" dirty="0"/>
              <a:t>By default, non-excludable open-access resources are allocated on a "first-come, first-served" basis. Rational users recognize that the next person will take whatever they leave, so there is no conservation incentive. Each user immediately takes as much as he or she wants, and the resource is quickly depleted. Marine fisheries, wildlife game stocks and subsurface "pools" of oil owned by multiple companies are all examples of open-access resources.</a:t>
            </a:r>
          </a:p>
        </p:txBody>
      </p:sp>
      <p:sp>
        <p:nvSpPr>
          <p:cNvPr id="4" name="Footer Placeholder 3"/>
          <p:cNvSpPr>
            <a:spLocks noGrp="1"/>
          </p:cNvSpPr>
          <p:nvPr>
            <p:ph type="ftr" sz="quarter" idx="10"/>
          </p:nvPr>
        </p:nvSpPr>
        <p:spPr/>
        <p:txBody>
          <a:bodyPr/>
          <a:lstStyle/>
          <a:p>
            <a:r>
              <a:rPr lang="en-US" smtClean="0"/>
              <a:t>www.themegallery.com</a:t>
            </a:r>
            <a:endParaRPr lang="en-US"/>
          </a:p>
        </p:txBody>
      </p:sp>
    </p:spTree>
    <p:extLst>
      <p:ext uri="{BB962C8B-B14F-4D97-AF65-F5344CB8AC3E}">
        <p14:creationId xmlns:p14="http://schemas.microsoft.com/office/powerpoint/2010/main" val="138364033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754459" y="304800"/>
            <a:ext cx="7086600" cy="4343400"/>
          </a:xfrm>
        </p:spPr>
        <p:txBody>
          <a:bodyPr/>
          <a:lstStyle/>
          <a:p>
            <a:r>
              <a:rPr lang="en-US" sz="2800" dirty="0"/>
              <a:t>18. Every government agency is required to develop, update regularly, and make available to the transacting public __________.</a:t>
            </a:r>
            <a:br>
              <a:rPr lang="en-US" sz="2800" dirty="0"/>
            </a:br>
            <a:r>
              <a:rPr lang="en-US" sz="2800" dirty="0"/>
              <a:t>A. the performance targets</a:t>
            </a:r>
            <a:br>
              <a:rPr lang="en-US" sz="2800" dirty="0"/>
            </a:br>
            <a:r>
              <a:rPr lang="en-US" sz="2800" dirty="0"/>
              <a:t>B. the rates of service fees   </a:t>
            </a:r>
            <a:br>
              <a:rPr lang="en-US" sz="2800" dirty="0"/>
            </a:br>
            <a:r>
              <a:rPr lang="en-US" sz="2800" dirty="0"/>
              <a:t>C. a service guide</a:t>
            </a:r>
            <a:br>
              <a:rPr lang="en-US" sz="2800" dirty="0"/>
            </a:br>
            <a:r>
              <a:rPr lang="en-US" sz="2800" dirty="0"/>
              <a:t>D. a directory of officials</a:t>
            </a:r>
          </a:p>
        </p:txBody>
      </p:sp>
      <p:sp>
        <p:nvSpPr>
          <p:cNvPr id="4" name="Rectangle 3"/>
          <p:cNvSpPr/>
          <p:nvPr/>
        </p:nvSpPr>
        <p:spPr>
          <a:xfrm>
            <a:off x="1771186" y="4876800"/>
            <a:ext cx="5867400" cy="646331"/>
          </a:xfrm>
          <a:prstGeom prst="rect">
            <a:avLst/>
          </a:prstGeom>
        </p:spPr>
        <p:txBody>
          <a:bodyPr wrap="square">
            <a:spAutoFit/>
          </a:bodyPr>
          <a:lstStyle/>
          <a:p>
            <a:r>
              <a:rPr lang="en-US" sz="3600" dirty="0" smtClean="0">
                <a:solidFill>
                  <a:srgbClr val="005C2A"/>
                </a:solidFill>
              </a:rPr>
              <a:t>Correct Answer: B</a:t>
            </a:r>
            <a:endParaRPr lang="en-US" sz="3600" dirty="0">
              <a:solidFill>
                <a:srgbClr val="005C2A"/>
              </a:solidFill>
            </a:endParaRPr>
          </a:p>
        </p:txBody>
      </p:sp>
    </p:spTree>
    <p:extLst>
      <p:ext uri="{BB962C8B-B14F-4D97-AF65-F5344CB8AC3E}">
        <p14:creationId xmlns:p14="http://schemas.microsoft.com/office/powerpoint/2010/main" val="30041323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CULTURAL RIGHTS</a:t>
            </a:r>
            <a:endParaRPr lang="en-US" dirty="0"/>
          </a:p>
        </p:txBody>
      </p:sp>
      <p:sp>
        <p:nvSpPr>
          <p:cNvPr id="3" name="Content Placeholder 2"/>
          <p:cNvSpPr>
            <a:spLocks noGrp="1"/>
          </p:cNvSpPr>
          <p:nvPr>
            <p:ph idx="1"/>
          </p:nvPr>
        </p:nvSpPr>
        <p:spPr/>
        <p:txBody>
          <a:bodyPr/>
          <a:lstStyle/>
          <a:p>
            <a:pPr algn="just"/>
            <a:r>
              <a:rPr lang="en-US" sz="2000" dirty="0"/>
              <a:t>Cultural Rights are rights related to art and culture, both understood in a large sense. The objective of these rights is </a:t>
            </a:r>
            <a:r>
              <a:rPr lang="en-US" sz="2000" u="sng" dirty="0"/>
              <a:t>to guarantee that people and communities have an access to culture and can participate in the culture of their election</a:t>
            </a:r>
            <a:r>
              <a:rPr lang="en-US" sz="2000" dirty="0"/>
              <a:t>. </a:t>
            </a:r>
            <a:endParaRPr lang="en-US" sz="2000" dirty="0" smtClean="0"/>
          </a:p>
          <a:p>
            <a:pPr algn="just"/>
            <a:r>
              <a:rPr lang="en-US" sz="2000" dirty="0" smtClean="0"/>
              <a:t>Cultural </a:t>
            </a:r>
            <a:r>
              <a:rPr lang="en-US" sz="2000" dirty="0"/>
              <a:t>rights are human rights that aim at assuring the enjoyment of culture and its components in conditions of equality, human dignity and non-discrimination. They are rights related to themes such as language; cultural and artistic production; participation in cultural life; cultural heritage; intellectual property rights; author’s rights; minorities and access to culture, among others.</a:t>
            </a:r>
          </a:p>
        </p:txBody>
      </p:sp>
      <p:sp>
        <p:nvSpPr>
          <p:cNvPr id="4" name="Footer Placeholder 3"/>
          <p:cNvSpPr>
            <a:spLocks noGrp="1"/>
          </p:cNvSpPr>
          <p:nvPr>
            <p:ph type="ftr" sz="quarter" idx="10"/>
          </p:nvPr>
        </p:nvSpPr>
        <p:spPr/>
        <p:txBody>
          <a:bodyPr/>
          <a:lstStyle/>
          <a:p>
            <a:r>
              <a:rPr lang="en-US" smtClean="0"/>
              <a:t>www.themegallery.com</a:t>
            </a:r>
            <a:endParaRPr lang="en-US"/>
          </a:p>
        </p:txBody>
      </p:sp>
    </p:spTree>
    <p:extLst>
      <p:ext uri="{BB962C8B-B14F-4D97-AF65-F5344CB8AC3E}">
        <p14:creationId xmlns:p14="http://schemas.microsoft.com/office/powerpoint/2010/main" val="76544207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 6713, SECTION 4</a:t>
            </a:r>
            <a:endParaRPr lang="en-US" dirty="0"/>
          </a:p>
        </p:txBody>
      </p:sp>
      <p:sp>
        <p:nvSpPr>
          <p:cNvPr id="3" name="Content Placeholder 2"/>
          <p:cNvSpPr>
            <a:spLocks noGrp="1"/>
          </p:cNvSpPr>
          <p:nvPr>
            <p:ph idx="1"/>
          </p:nvPr>
        </p:nvSpPr>
        <p:spPr>
          <a:xfrm>
            <a:off x="1600200" y="1066800"/>
            <a:ext cx="7048500" cy="5410200"/>
          </a:xfrm>
        </p:spPr>
        <p:txBody>
          <a:bodyPr/>
          <a:lstStyle/>
          <a:p>
            <a:r>
              <a:rPr lang="en-US" sz="1800" dirty="0"/>
              <a:t>Section 4. Every department office and agency shall conduct continuing studies and analyses of their work systems and procedures to improve delivery of public services. Towards this end, such studies and analyses shall: (1) identify systems </a:t>
            </a:r>
            <a:r>
              <a:rPr lang="en-US" sz="1800" dirty="0" err="1"/>
              <a:t>andprocedures</a:t>
            </a:r>
            <a:r>
              <a:rPr lang="en-US" sz="1800" dirty="0"/>
              <a:t> that lead or contribute to negative bureaucratic behavior; (2) simplify rules and procedures to avoid red tape; and (3) devise or adopt systems and procedures that promote official and employee morale and satisfaction.</a:t>
            </a:r>
          </a:p>
          <a:p>
            <a:r>
              <a:rPr lang="en-US" sz="1800" b="1" dirty="0"/>
              <a:t>Each department, office or agency shall develop a service guide or its functional equivalent which shall be regularly updated and made available to the transacting public</a:t>
            </a:r>
            <a:r>
              <a:rPr lang="en-US" sz="1800" dirty="0"/>
              <a:t>. A workflow chart showing procedures or flow of documents shall likewise be posted in conspicuous places in the department, office or agency for the information and guidance of all concerned.</a:t>
            </a:r>
          </a:p>
          <a:p>
            <a:r>
              <a:rPr lang="en-US" sz="1800" dirty="0"/>
              <a:t>Upon request, the Department of Budget and Management shall </a:t>
            </a:r>
            <a:r>
              <a:rPr lang="en-US" sz="1800" dirty="0" smtClean="0"/>
              <a:t>assist departments</a:t>
            </a:r>
            <a:r>
              <a:rPr lang="en-US" sz="1800" dirty="0"/>
              <a:t>, offices and agencies in the evaluation and adoption of work systems and procedures that will institutionalize a management climate conducive to public accountability.</a:t>
            </a:r>
          </a:p>
        </p:txBody>
      </p:sp>
      <p:sp>
        <p:nvSpPr>
          <p:cNvPr id="4" name="Footer Placeholder 3"/>
          <p:cNvSpPr>
            <a:spLocks noGrp="1"/>
          </p:cNvSpPr>
          <p:nvPr>
            <p:ph type="ftr" sz="quarter" idx="10"/>
          </p:nvPr>
        </p:nvSpPr>
        <p:spPr/>
        <p:txBody>
          <a:bodyPr/>
          <a:lstStyle/>
          <a:p>
            <a:r>
              <a:rPr lang="en-US" smtClean="0"/>
              <a:t>www.themegallery.com</a:t>
            </a:r>
            <a:endParaRPr lang="en-US"/>
          </a:p>
        </p:txBody>
      </p:sp>
    </p:spTree>
    <p:extLst>
      <p:ext uri="{BB962C8B-B14F-4D97-AF65-F5344CB8AC3E}">
        <p14:creationId xmlns:p14="http://schemas.microsoft.com/office/powerpoint/2010/main" val="332535121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754459" y="304800"/>
            <a:ext cx="7086600" cy="4572000"/>
          </a:xfrm>
        </p:spPr>
        <p:txBody>
          <a:bodyPr/>
          <a:lstStyle/>
          <a:p>
            <a:r>
              <a:rPr lang="en-US" sz="2800" dirty="0"/>
              <a:t>19. Within the provided periods of time, public officials and employees are required to file their statement of assets and liabilities and financial disclosure in the following instances EXCEPT __________.</a:t>
            </a:r>
            <a:br>
              <a:rPr lang="en-US" sz="2800" dirty="0"/>
            </a:br>
            <a:r>
              <a:rPr lang="en-US" sz="2800" dirty="0"/>
              <a:t>A. compulsory retirement</a:t>
            </a:r>
            <a:br>
              <a:rPr lang="en-US" sz="2800" dirty="0"/>
            </a:br>
            <a:r>
              <a:rPr lang="en-US" sz="2800" dirty="0"/>
              <a:t>B. voluntary resignation</a:t>
            </a:r>
            <a:br>
              <a:rPr lang="en-US" sz="2800" dirty="0"/>
            </a:br>
            <a:r>
              <a:rPr lang="en-US" sz="2800" dirty="0"/>
              <a:t>C. acceptance of foreign scholarship    </a:t>
            </a:r>
            <a:br>
              <a:rPr lang="en-US" sz="2800" dirty="0"/>
            </a:br>
            <a:r>
              <a:rPr lang="en-US" sz="2800" dirty="0"/>
              <a:t>D. assumption to office</a:t>
            </a:r>
            <a:br>
              <a:rPr lang="en-US" sz="2800" dirty="0"/>
            </a:br>
            <a:r>
              <a:rPr lang="en-US" sz="2800" dirty="0"/>
              <a:t>E. expiration of the term of office</a:t>
            </a:r>
          </a:p>
        </p:txBody>
      </p:sp>
      <p:sp>
        <p:nvSpPr>
          <p:cNvPr id="4" name="Rectangle 3"/>
          <p:cNvSpPr/>
          <p:nvPr/>
        </p:nvSpPr>
        <p:spPr>
          <a:xfrm>
            <a:off x="1771186" y="5199965"/>
            <a:ext cx="5867400" cy="646331"/>
          </a:xfrm>
          <a:prstGeom prst="rect">
            <a:avLst/>
          </a:prstGeom>
        </p:spPr>
        <p:txBody>
          <a:bodyPr wrap="square">
            <a:spAutoFit/>
          </a:bodyPr>
          <a:lstStyle/>
          <a:p>
            <a:r>
              <a:rPr lang="en-US" sz="3600" dirty="0" smtClean="0">
                <a:solidFill>
                  <a:srgbClr val="005C2A"/>
                </a:solidFill>
              </a:rPr>
              <a:t>Correct Answer: C</a:t>
            </a:r>
            <a:endParaRPr lang="en-US" sz="3600" dirty="0">
              <a:solidFill>
                <a:srgbClr val="005C2A"/>
              </a:solidFill>
            </a:endParaRPr>
          </a:p>
        </p:txBody>
      </p:sp>
    </p:spTree>
    <p:extLst>
      <p:ext uri="{BB962C8B-B14F-4D97-AF65-F5344CB8AC3E}">
        <p14:creationId xmlns:p14="http://schemas.microsoft.com/office/powerpoint/2010/main" val="5670750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676400" y="990600"/>
            <a:ext cx="7048500" cy="5029200"/>
          </a:xfrm>
        </p:spPr>
        <p:txBody>
          <a:bodyPr/>
          <a:lstStyle/>
          <a:p>
            <a:r>
              <a:rPr lang="en-US" sz="2000" dirty="0"/>
              <a:t>Section 8. Statements and Disclosure. - Public officials and employees have an obligation to accomplish and submit declarations under oath of, and the public has the right to know, their assets, liabilities, net worth and financial and business interests including those of their spouses and of unmarried children under eighteen (18) years of age living in their households.</a:t>
            </a:r>
          </a:p>
          <a:p>
            <a:endParaRPr lang="en-US" sz="2000" dirty="0"/>
          </a:p>
          <a:p>
            <a:r>
              <a:rPr lang="en-US" sz="2000" dirty="0"/>
              <a:t>(A) Statements of Assets and Liabilities and Financial Disclosure. - All public officials and employees, except those who serve in an honorary capacity, laborers and casual or temporary workers, shall file under oath their Statement of Assets, Liabilities and Net Worth and a Disclosure of Business Interests and Financial Connections and those of their spouses and unmarried children under eighteen (18) years of age living in their households.</a:t>
            </a:r>
          </a:p>
        </p:txBody>
      </p:sp>
      <p:sp>
        <p:nvSpPr>
          <p:cNvPr id="4" name="Footer Placeholder 3"/>
          <p:cNvSpPr>
            <a:spLocks noGrp="1"/>
          </p:cNvSpPr>
          <p:nvPr>
            <p:ph type="ftr" sz="quarter" idx="10"/>
          </p:nvPr>
        </p:nvSpPr>
        <p:spPr/>
        <p:txBody>
          <a:bodyPr/>
          <a:lstStyle/>
          <a:p>
            <a:r>
              <a:rPr lang="en-US" smtClean="0"/>
              <a:t>www.themegallery.com</a:t>
            </a:r>
            <a:endParaRPr lang="en-US"/>
          </a:p>
        </p:txBody>
      </p:sp>
    </p:spTree>
    <p:extLst>
      <p:ext uri="{BB962C8B-B14F-4D97-AF65-F5344CB8AC3E}">
        <p14:creationId xmlns:p14="http://schemas.microsoft.com/office/powerpoint/2010/main" val="336084793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754459" y="304800"/>
            <a:ext cx="7086600" cy="4572000"/>
          </a:xfrm>
        </p:spPr>
        <p:txBody>
          <a:bodyPr/>
          <a:lstStyle/>
          <a:p>
            <a:r>
              <a:rPr lang="en-US" sz="2800" dirty="0"/>
              <a:t>20. For expenditures processing of documents, except otherwise provided by law or regulation, how many initials or signature must any written action or decision contain?</a:t>
            </a:r>
            <a:br>
              <a:rPr lang="en-US" sz="2800" dirty="0"/>
            </a:br>
            <a:r>
              <a:rPr lang="en-US" sz="2800" dirty="0"/>
              <a:t>A. 6			</a:t>
            </a:r>
            <a:br>
              <a:rPr lang="en-US" sz="2800" dirty="0"/>
            </a:br>
            <a:r>
              <a:rPr lang="en-US" sz="2800" dirty="0"/>
              <a:t>B. 5			</a:t>
            </a:r>
            <a:br>
              <a:rPr lang="en-US" sz="2800" dirty="0"/>
            </a:br>
            <a:r>
              <a:rPr lang="en-US" sz="2800" dirty="0"/>
              <a:t>C. 4</a:t>
            </a:r>
            <a:br>
              <a:rPr lang="en-US" sz="2800" dirty="0"/>
            </a:br>
            <a:r>
              <a:rPr lang="en-US" sz="2800" dirty="0"/>
              <a:t>D. 3   </a:t>
            </a:r>
          </a:p>
        </p:txBody>
      </p:sp>
      <p:sp>
        <p:nvSpPr>
          <p:cNvPr id="4" name="Rectangle 3"/>
          <p:cNvSpPr/>
          <p:nvPr/>
        </p:nvSpPr>
        <p:spPr>
          <a:xfrm>
            <a:off x="1771186" y="5199965"/>
            <a:ext cx="5867400" cy="646331"/>
          </a:xfrm>
          <a:prstGeom prst="rect">
            <a:avLst/>
          </a:prstGeom>
        </p:spPr>
        <p:txBody>
          <a:bodyPr wrap="square">
            <a:spAutoFit/>
          </a:bodyPr>
          <a:lstStyle/>
          <a:p>
            <a:r>
              <a:rPr lang="en-US" sz="3600" dirty="0" smtClean="0">
                <a:solidFill>
                  <a:srgbClr val="005C2A"/>
                </a:solidFill>
              </a:rPr>
              <a:t>Correct Answer: </a:t>
            </a:r>
            <a:r>
              <a:rPr lang="en-US" sz="3600" dirty="0">
                <a:solidFill>
                  <a:srgbClr val="005C2A"/>
                </a:solidFill>
              </a:rPr>
              <a:t>D</a:t>
            </a:r>
          </a:p>
        </p:txBody>
      </p:sp>
    </p:spTree>
    <p:extLst>
      <p:ext uri="{BB962C8B-B14F-4D97-AF65-F5344CB8AC3E}">
        <p14:creationId xmlns:p14="http://schemas.microsoft.com/office/powerpoint/2010/main" val="5521243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754459" y="304800"/>
            <a:ext cx="7086600" cy="4572000"/>
          </a:xfrm>
        </p:spPr>
        <p:txBody>
          <a:bodyPr/>
          <a:lstStyle/>
          <a:p>
            <a:r>
              <a:rPr lang="en-US" sz="2800" dirty="0"/>
              <a:t>21. Constitution is one whose percepts are embodied in one document or set of documents.</a:t>
            </a:r>
            <a:br>
              <a:rPr lang="en-US" sz="2800" dirty="0"/>
            </a:br>
            <a:r>
              <a:rPr lang="en-US" sz="2800" dirty="0"/>
              <a:t>A. </a:t>
            </a:r>
            <a:r>
              <a:rPr lang="en-US" sz="2800" dirty="0" smtClean="0"/>
              <a:t>Written</a:t>
            </a:r>
            <a:r>
              <a:rPr lang="en-US" sz="2800" dirty="0"/>
              <a:t/>
            </a:r>
            <a:br>
              <a:rPr lang="en-US" sz="2800" dirty="0"/>
            </a:br>
            <a:r>
              <a:rPr lang="en-US" sz="2800" dirty="0"/>
              <a:t>B. Unwritten </a:t>
            </a:r>
            <a:br>
              <a:rPr lang="en-US" sz="2800" dirty="0"/>
            </a:br>
            <a:r>
              <a:rPr lang="en-US" sz="2800" dirty="0"/>
              <a:t>C. Enacted</a:t>
            </a:r>
            <a:br>
              <a:rPr lang="en-US" sz="2800" dirty="0"/>
            </a:br>
            <a:r>
              <a:rPr lang="en-US" sz="2800" dirty="0"/>
              <a:t>   </a:t>
            </a:r>
          </a:p>
        </p:txBody>
      </p:sp>
      <p:sp>
        <p:nvSpPr>
          <p:cNvPr id="4" name="Rectangle 3"/>
          <p:cNvSpPr/>
          <p:nvPr/>
        </p:nvSpPr>
        <p:spPr>
          <a:xfrm>
            <a:off x="1793182" y="4553634"/>
            <a:ext cx="5867400" cy="646331"/>
          </a:xfrm>
          <a:prstGeom prst="rect">
            <a:avLst/>
          </a:prstGeom>
        </p:spPr>
        <p:txBody>
          <a:bodyPr wrap="square">
            <a:spAutoFit/>
          </a:bodyPr>
          <a:lstStyle/>
          <a:p>
            <a:r>
              <a:rPr lang="en-US" sz="3600" dirty="0" smtClean="0">
                <a:solidFill>
                  <a:srgbClr val="005C2A"/>
                </a:solidFill>
              </a:rPr>
              <a:t>Correct Answer: A</a:t>
            </a:r>
            <a:endParaRPr lang="en-US" sz="3600" dirty="0">
              <a:solidFill>
                <a:srgbClr val="005C2A"/>
              </a:solidFill>
            </a:endParaRPr>
          </a:p>
        </p:txBody>
      </p:sp>
    </p:spTree>
    <p:extLst>
      <p:ext uri="{BB962C8B-B14F-4D97-AF65-F5344CB8AC3E}">
        <p14:creationId xmlns:p14="http://schemas.microsoft.com/office/powerpoint/2010/main" val="28449892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KINDS OF CONSTITUTION</a:t>
            </a:r>
            <a:endParaRPr lang="en-US" dirty="0"/>
          </a:p>
        </p:txBody>
      </p:sp>
      <p:sp>
        <p:nvSpPr>
          <p:cNvPr id="3" name="Content Placeholder 2"/>
          <p:cNvSpPr>
            <a:spLocks noGrp="1"/>
          </p:cNvSpPr>
          <p:nvPr>
            <p:ph idx="1"/>
          </p:nvPr>
        </p:nvSpPr>
        <p:spPr>
          <a:xfrm>
            <a:off x="1676400" y="1219200"/>
            <a:ext cx="7048500" cy="5029200"/>
          </a:xfrm>
        </p:spPr>
        <p:txBody>
          <a:bodyPr/>
          <a:lstStyle/>
          <a:p>
            <a:pPr marL="0" indent="0">
              <a:buNone/>
            </a:pPr>
            <a:r>
              <a:rPr lang="en-US" sz="1400" dirty="0"/>
              <a:t>Constitution may </a:t>
            </a:r>
            <a:r>
              <a:rPr lang="en-US" sz="1400" dirty="0" smtClean="0"/>
              <a:t>be classified </a:t>
            </a:r>
            <a:r>
              <a:rPr lang="en-US" sz="1400" dirty="0"/>
              <a:t>as follows:</a:t>
            </a:r>
          </a:p>
          <a:p>
            <a:pPr marL="0" indent="0">
              <a:buNone/>
            </a:pPr>
            <a:r>
              <a:rPr lang="en-US" sz="1400" u="sng" dirty="0"/>
              <a:t>1</a:t>
            </a:r>
            <a:r>
              <a:rPr lang="en-US" sz="1400" u="sng" dirty="0" smtClean="0"/>
              <a:t>. As </a:t>
            </a:r>
            <a:r>
              <a:rPr lang="en-US" sz="1400" u="sng" dirty="0"/>
              <a:t>to their origin and </a:t>
            </a:r>
            <a:r>
              <a:rPr lang="en-US" sz="1400" u="sng" dirty="0" smtClean="0"/>
              <a:t>history</a:t>
            </a:r>
            <a:endParaRPr lang="en-US" sz="1400" dirty="0"/>
          </a:p>
          <a:p>
            <a:pPr marL="0" indent="0">
              <a:buNone/>
            </a:pPr>
            <a:r>
              <a:rPr lang="en-US" sz="1400" dirty="0"/>
              <a:t>a</a:t>
            </a:r>
            <a:r>
              <a:rPr lang="en-US" sz="1400" dirty="0" smtClean="0"/>
              <a:t>. </a:t>
            </a:r>
            <a:r>
              <a:rPr lang="en-US" sz="1400" b="1" dirty="0" smtClean="0"/>
              <a:t>Conventional </a:t>
            </a:r>
            <a:r>
              <a:rPr lang="en-US" sz="1400" b="1" dirty="0"/>
              <a:t>or enacted</a:t>
            </a:r>
            <a:r>
              <a:rPr lang="en-US" sz="1400" dirty="0"/>
              <a:t>. One which is enacted by a constituent assembly or granted by a monarch to his subjects like the Constitution of Japan in 1889; and</a:t>
            </a:r>
          </a:p>
          <a:p>
            <a:pPr marL="0" indent="0">
              <a:buNone/>
            </a:pPr>
            <a:endParaRPr lang="en-US" sz="1400" dirty="0"/>
          </a:p>
          <a:p>
            <a:pPr marL="0" indent="0">
              <a:buNone/>
            </a:pPr>
            <a:r>
              <a:rPr lang="en-US" sz="1400" dirty="0"/>
              <a:t>b</a:t>
            </a:r>
            <a:r>
              <a:rPr lang="en-US" sz="1400" dirty="0" smtClean="0"/>
              <a:t>. </a:t>
            </a:r>
            <a:r>
              <a:rPr lang="en-US" sz="1400" b="1" dirty="0" smtClean="0"/>
              <a:t>Cumulative </a:t>
            </a:r>
            <a:r>
              <a:rPr lang="en-US" sz="1400" b="1" dirty="0"/>
              <a:t>or evolved</a:t>
            </a:r>
            <a:r>
              <a:rPr lang="en-US" sz="1400" dirty="0"/>
              <a:t>. Like the English Constitution, one which is a product of growth or a long period of development originating in customs, traditions, judicial decisions, etc., rather than from a deliberate and formal enactment.</a:t>
            </a:r>
          </a:p>
          <a:p>
            <a:pPr marL="0" indent="0">
              <a:buNone/>
            </a:pPr>
            <a:endParaRPr lang="en-US" sz="1400" dirty="0"/>
          </a:p>
          <a:p>
            <a:pPr marL="0" indent="0">
              <a:buNone/>
            </a:pPr>
            <a:r>
              <a:rPr lang="en-US" sz="1400" b="1" u="sng" dirty="0"/>
              <a:t>2</a:t>
            </a:r>
            <a:r>
              <a:rPr lang="en-US" sz="1400" b="1" u="sng" dirty="0" smtClean="0"/>
              <a:t>. As </a:t>
            </a:r>
            <a:r>
              <a:rPr lang="en-US" sz="1400" b="1" u="sng" dirty="0"/>
              <a:t>to their </a:t>
            </a:r>
            <a:r>
              <a:rPr lang="en-US" sz="1400" b="1" u="sng" dirty="0" smtClean="0"/>
              <a:t>form</a:t>
            </a:r>
            <a:endParaRPr lang="en-US" sz="1400" dirty="0"/>
          </a:p>
          <a:p>
            <a:pPr marL="0" indent="0">
              <a:buNone/>
            </a:pPr>
            <a:r>
              <a:rPr lang="en-US" sz="1400" dirty="0"/>
              <a:t>a</a:t>
            </a:r>
            <a:r>
              <a:rPr lang="en-US" sz="1400" dirty="0" smtClean="0"/>
              <a:t>. </a:t>
            </a:r>
            <a:r>
              <a:rPr lang="en-US" sz="1400" b="1" dirty="0" smtClean="0"/>
              <a:t>Written</a:t>
            </a:r>
            <a:r>
              <a:rPr lang="en-US" sz="1400" dirty="0"/>
              <a:t>. One which has been given definite written form at a particular time, usually by a specially constituted authority called a “constitutional convention”; and</a:t>
            </a:r>
          </a:p>
          <a:p>
            <a:pPr marL="0" indent="0">
              <a:buNone/>
            </a:pPr>
            <a:endParaRPr lang="en-US" sz="1400" dirty="0"/>
          </a:p>
          <a:p>
            <a:pPr marL="0" indent="0">
              <a:buNone/>
            </a:pPr>
            <a:r>
              <a:rPr lang="en-US" sz="1400" dirty="0"/>
              <a:t>b</a:t>
            </a:r>
            <a:r>
              <a:rPr lang="en-US" sz="1400" dirty="0" smtClean="0"/>
              <a:t>. </a:t>
            </a:r>
            <a:r>
              <a:rPr lang="en-US" sz="1400" b="1" dirty="0" smtClean="0"/>
              <a:t>Unwritten</a:t>
            </a:r>
            <a:r>
              <a:rPr lang="en-US" sz="1400" dirty="0"/>
              <a:t>. One which is entirely the product of political revolution, consisting largely of a mass of customs, usages and judicial decisions together with a smaller body of statutory enactments of a fundamental character, usually bearing different dates.</a:t>
            </a:r>
          </a:p>
        </p:txBody>
      </p:sp>
      <p:sp>
        <p:nvSpPr>
          <p:cNvPr id="4" name="Footer Placeholder 3"/>
          <p:cNvSpPr>
            <a:spLocks noGrp="1"/>
          </p:cNvSpPr>
          <p:nvPr>
            <p:ph type="ftr" sz="quarter" idx="10"/>
          </p:nvPr>
        </p:nvSpPr>
        <p:spPr/>
        <p:txBody>
          <a:bodyPr/>
          <a:lstStyle/>
          <a:p>
            <a:r>
              <a:rPr lang="en-US" smtClean="0"/>
              <a:t>www.themegallery.com</a:t>
            </a:r>
            <a:endParaRPr lang="en-US"/>
          </a:p>
        </p:txBody>
      </p:sp>
    </p:spTree>
    <p:extLst>
      <p:ext uri="{BB962C8B-B14F-4D97-AF65-F5344CB8AC3E}">
        <p14:creationId xmlns:p14="http://schemas.microsoft.com/office/powerpoint/2010/main" val="356101078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sz="1400" dirty="0"/>
              <a:t>3</a:t>
            </a:r>
            <a:r>
              <a:rPr lang="en-US" sz="1400" dirty="0" smtClean="0"/>
              <a:t>. </a:t>
            </a:r>
            <a:r>
              <a:rPr lang="en-US" sz="1400" b="1" dirty="0" smtClean="0"/>
              <a:t>As </a:t>
            </a:r>
            <a:r>
              <a:rPr lang="en-US" sz="1400" b="1" dirty="0"/>
              <a:t>to manner of amending them</a:t>
            </a:r>
          </a:p>
          <a:p>
            <a:endParaRPr lang="en-US" sz="1400" dirty="0"/>
          </a:p>
          <a:p>
            <a:pPr marL="0" indent="0">
              <a:buNone/>
            </a:pPr>
            <a:r>
              <a:rPr lang="en-US" sz="1400" dirty="0"/>
              <a:t>a</a:t>
            </a:r>
            <a:r>
              <a:rPr lang="en-US" sz="1400" dirty="0" smtClean="0"/>
              <a:t>. </a:t>
            </a:r>
            <a:r>
              <a:rPr lang="en-US" sz="1400" b="1" dirty="0" smtClean="0"/>
              <a:t>Rigid </a:t>
            </a:r>
            <a:r>
              <a:rPr lang="en-US" sz="1400" b="1" dirty="0"/>
              <a:t>or inelastic</a:t>
            </a:r>
            <a:r>
              <a:rPr lang="en-US" sz="1400" dirty="0"/>
              <a:t>. One regarded as a document of special sanctity which cannot be amended or altered except by some special machinery more cumbrous than the ordinary legislative process; and</a:t>
            </a:r>
          </a:p>
          <a:p>
            <a:endParaRPr lang="en-US" sz="1400" dirty="0"/>
          </a:p>
          <a:p>
            <a:pPr marL="0" indent="0">
              <a:buNone/>
            </a:pPr>
            <a:r>
              <a:rPr lang="en-US" sz="1400" dirty="0"/>
              <a:t>b</a:t>
            </a:r>
            <a:r>
              <a:rPr lang="en-US" sz="1400" dirty="0" smtClean="0"/>
              <a:t>. </a:t>
            </a:r>
            <a:r>
              <a:rPr lang="en-US" sz="1400" b="1" dirty="0" smtClean="0"/>
              <a:t>Flexible </a:t>
            </a:r>
            <a:r>
              <a:rPr lang="en-US" sz="1400" b="1" dirty="0"/>
              <a:t>or elastic</a:t>
            </a:r>
            <a:r>
              <a:rPr lang="en-US" sz="1400" dirty="0"/>
              <a:t>. One which possesses no higher legal authority than ordinary laws and which may be altered in the same way as other laws.</a:t>
            </a:r>
          </a:p>
          <a:p>
            <a:pPr marL="0" indent="0">
              <a:buNone/>
            </a:pPr>
            <a:endParaRPr lang="en-US" sz="1400" dirty="0" smtClean="0"/>
          </a:p>
          <a:p>
            <a:pPr marL="0" indent="0" algn="just">
              <a:buNone/>
            </a:pPr>
            <a:r>
              <a:rPr lang="en-US" sz="1400" b="1" dirty="0" smtClean="0"/>
              <a:t>The </a:t>
            </a:r>
            <a:r>
              <a:rPr lang="en-US" sz="1400" b="1" dirty="0"/>
              <a:t>Philippine Constitution may be classified as conventional or enacted, written, rigid or inelastic. It was drafted by an appointive body called “Constitutional Commission</a:t>
            </a:r>
            <a:r>
              <a:rPr lang="en-US" sz="1400" dirty="0"/>
              <a:t>.”</a:t>
            </a:r>
          </a:p>
        </p:txBody>
      </p:sp>
      <p:sp>
        <p:nvSpPr>
          <p:cNvPr id="4" name="Footer Placeholder 3"/>
          <p:cNvSpPr>
            <a:spLocks noGrp="1"/>
          </p:cNvSpPr>
          <p:nvPr>
            <p:ph type="ftr" sz="quarter" idx="10"/>
          </p:nvPr>
        </p:nvSpPr>
        <p:spPr/>
        <p:txBody>
          <a:bodyPr/>
          <a:lstStyle/>
          <a:p>
            <a:r>
              <a:rPr lang="en-US" smtClean="0"/>
              <a:t>www.themegallery.com</a:t>
            </a:r>
            <a:endParaRPr lang="en-US"/>
          </a:p>
        </p:txBody>
      </p:sp>
    </p:spTree>
    <p:extLst>
      <p:ext uri="{BB962C8B-B14F-4D97-AF65-F5344CB8AC3E}">
        <p14:creationId xmlns:p14="http://schemas.microsoft.com/office/powerpoint/2010/main" val="256207651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754459" y="304800"/>
            <a:ext cx="7086600" cy="4572000"/>
          </a:xfrm>
        </p:spPr>
        <p:txBody>
          <a:bodyPr/>
          <a:lstStyle/>
          <a:p>
            <a:r>
              <a:rPr lang="en-US" sz="2800" dirty="0"/>
              <a:t>22. Constitution consists of rules which have not been integrated into a single, concrete form but are scattered in various sources. </a:t>
            </a:r>
            <a:br>
              <a:rPr lang="en-US" sz="2800" dirty="0"/>
            </a:br>
            <a:r>
              <a:rPr lang="en-US" sz="2800" dirty="0"/>
              <a:t>A. Written </a:t>
            </a:r>
            <a:br>
              <a:rPr lang="en-US" sz="2800" dirty="0"/>
            </a:br>
            <a:r>
              <a:rPr lang="en-US" sz="2800" dirty="0"/>
              <a:t>B. </a:t>
            </a:r>
            <a:r>
              <a:rPr lang="en-US" sz="2800" dirty="0" smtClean="0"/>
              <a:t>Unwritten</a:t>
            </a:r>
            <a:r>
              <a:rPr lang="en-US" sz="2800" dirty="0"/>
              <a:t/>
            </a:r>
            <a:br>
              <a:rPr lang="en-US" sz="2800" dirty="0"/>
            </a:br>
            <a:r>
              <a:rPr lang="en-US" sz="2800" dirty="0"/>
              <a:t>C. Enacted</a:t>
            </a:r>
            <a:br>
              <a:rPr lang="en-US" sz="2800" dirty="0"/>
            </a:br>
            <a:r>
              <a:rPr lang="en-US" sz="2800" dirty="0"/>
              <a:t/>
            </a:r>
            <a:br>
              <a:rPr lang="en-US" sz="2800" dirty="0"/>
            </a:br>
            <a:r>
              <a:rPr lang="en-US" sz="2800" dirty="0"/>
              <a:t>   </a:t>
            </a:r>
          </a:p>
        </p:txBody>
      </p:sp>
      <p:sp>
        <p:nvSpPr>
          <p:cNvPr id="4" name="Rectangle 3"/>
          <p:cNvSpPr/>
          <p:nvPr/>
        </p:nvSpPr>
        <p:spPr>
          <a:xfrm>
            <a:off x="1771186" y="5199965"/>
            <a:ext cx="5867400" cy="646331"/>
          </a:xfrm>
          <a:prstGeom prst="rect">
            <a:avLst/>
          </a:prstGeom>
        </p:spPr>
        <p:txBody>
          <a:bodyPr wrap="square">
            <a:spAutoFit/>
          </a:bodyPr>
          <a:lstStyle/>
          <a:p>
            <a:r>
              <a:rPr lang="en-US" sz="3600" dirty="0" smtClean="0">
                <a:solidFill>
                  <a:srgbClr val="005C2A"/>
                </a:solidFill>
              </a:rPr>
              <a:t>Correct Answer: </a:t>
            </a:r>
            <a:r>
              <a:rPr lang="en-US" sz="3600" dirty="0">
                <a:solidFill>
                  <a:srgbClr val="005C2A"/>
                </a:solidFill>
              </a:rPr>
              <a:t>B</a:t>
            </a:r>
          </a:p>
        </p:txBody>
      </p:sp>
    </p:spTree>
    <p:extLst>
      <p:ext uri="{BB962C8B-B14F-4D97-AF65-F5344CB8AC3E}">
        <p14:creationId xmlns:p14="http://schemas.microsoft.com/office/powerpoint/2010/main" val="9309257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754459" y="304800"/>
            <a:ext cx="7086600" cy="4572000"/>
          </a:xfrm>
        </p:spPr>
        <p:txBody>
          <a:bodyPr/>
          <a:lstStyle/>
          <a:p>
            <a:r>
              <a:rPr lang="en-US" sz="2800" dirty="0"/>
              <a:t>23. Constitution that is formally struck off at a definite time and place following a conscious or deliberate effort taken by a constituent body or ruler.</a:t>
            </a:r>
            <a:br>
              <a:rPr lang="en-US" sz="2800" dirty="0"/>
            </a:br>
            <a:r>
              <a:rPr lang="en-US" sz="2800" dirty="0"/>
              <a:t>A. </a:t>
            </a:r>
            <a:r>
              <a:rPr lang="en-US" sz="2800" dirty="0" smtClean="0"/>
              <a:t>Conventional</a:t>
            </a:r>
            <a:r>
              <a:rPr lang="en-US" sz="2800" dirty="0"/>
              <a:t/>
            </a:r>
            <a:br>
              <a:rPr lang="en-US" sz="2800" dirty="0"/>
            </a:br>
            <a:r>
              <a:rPr lang="en-US" sz="2800" dirty="0"/>
              <a:t>B. Cumulative </a:t>
            </a:r>
            <a:br>
              <a:rPr lang="en-US" sz="2800" dirty="0"/>
            </a:br>
            <a:r>
              <a:rPr lang="en-US" sz="2800" dirty="0"/>
              <a:t>C. Enacted</a:t>
            </a:r>
            <a:br>
              <a:rPr lang="en-US" sz="2800" dirty="0"/>
            </a:br>
            <a:r>
              <a:rPr lang="en-US" sz="2800" dirty="0"/>
              <a:t/>
            </a:r>
            <a:br>
              <a:rPr lang="en-US" sz="2800" dirty="0"/>
            </a:br>
            <a:r>
              <a:rPr lang="en-US" sz="2800" dirty="0"/>
              <a:t/>
            </a:r>
            <a:br>
              <a:rPr lang="en-US" sz="2800" dirty="0"/>
            </a:br>
            <a:r>
              <a:rPr lang="en-US" sz="2800" dirty="0"/>
              <a:t>   </a:t>
            </a:r>
          </a:p>
        </p:txBody>
      </p:sp>
      <p:sp>
        <p:nvSpPr>
          <p:cNvPr id="4" name="Rectangle 3"/>
          <p:cNvSpPr/>
          <p:nvPr/>
        </p:nvSpPr>
        <p:spPr>
          <a:xfrm>
            <a:off x="1771186" y="5199965"/>
            <a:ext cx="5867400" cy="646331"/>
          </a:xfrm>
          <a:prstGeom prst="rect">
            <a:avLst/>
          </a:prstGeom>
        </p:spPr>
        <p:txBody>
          <a:bodyPr wrap="square">
            <a:spAutoFit/>
          </a:bodyPr>
          <a:lstStyle/>
          <a:p>
            <a:r>
              <a:rPr lang="en-US" sz="3600" dirty="0" smtClean="0">
                <a:solidFill>
                  <a:srgbClr val="005C2A"/>
                </a:solidFill>
              </a:rPr>
              <a:t>Correct Answer: A</a:t>
            </a:r>
            <a:endParaRPr lang="en-US" sz="3600" dirty="0">
              <a:solidFill>
                <a:srgbClr val="005C2A"/>
              </a:solidFill>
            </a:endParaRPr>
          </a:p>
        </p:txBody>
      </p:sp>
    </p:spTree>
    <p:extLst>
      <p:ext uri="{BB962C8B-B14F-4D97-AF65-F5344CB8AC3E}">
        <p14:creationId xmlns:p14="http://schemas.microsoft.com/office/powerpoint/2010/main" val="24776848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754459" y="609600"/>
            <a:ext cx="7086600" cy="3810000"/>
          </a:xfrm>
        </p:spPr>
        <p:txBody>
          <a:bodyPr/>
          <a:lstStyle/>
          <a:p>
            <a:r>
              <a:rPr lang="en-US" sz="2800" dirty="0"/>
              <a:t>24. Constitution that is the result of political evolution, not inaugurated at any specific time but changing by accretion rather than any systematic method.</a:t>
            </a:r>
            <a:br>
              <a:rPr lang="en-US" sz="2800" dirty="0"/>
            </a:br>
            <a:r>
              <a:rPr lang="en-US" sz="2800" dirty="0"/>
              <a:t>A. Written </a:t>
            </a:r>
            <a:br>
              <a:rPr lang="en-US" sz="2800" dirty="0"/>
            </a:br>
            <a:r>
              <a:rPr lang="en-US" sz="2800" dirty="0"/>
              <a:t>B. Conventional </a:t>
            </a:r>
            <a:br>
              <a:rPr lang="en-US" sz="2800" dirty="0"/>
            </a:br>
            <a:r>
              <a:rPr lang="en-US" sz="2800" dirty="0"/>
              <a:t>C. Cumulative  </a:t>
            </a:r>
          </a:p>
        </p:txBody>
      </p:sp>
      <p:sp>
        <p:nvSpPr>
          <p:cNvPr id="4" name="Rectangle 3"/>
          <p:cNvSpPr/>
          <p:nvPr/>
        </p:nvSpPr>
        <p:spPr>
          <a:xfrm>
            <a:off x="1771186" y="5199965"/>
            <a:ext cx="5867400" cy="646331"/>
          </a:xfrm>
          <a:prstGeom prst="rect">
            <a:avLst/>
          </a:prstGeom>
        </p:spPr>
        <p:txBody>
          <a:bodyPr wrap="square">
            <a:spAutoFit/>
          </a:bodyPr>
          <a:lstStyle/>
          <a:p>
            <a:r>
              <a:rPr lang="en-US" sz="3600" dirty="0" smtClean="0">
                <a:solidFill>
                  <a:srgbClr val="005C2A"/>
                </a:solidFill>
              </a:rPr>
              <a:t>Correct Answer: C</a:t>
            </a:r>
            <a:endParaRPr lang="en-US" sz="3600" dirty="0">
              <a:solidFill>
                <a:srgbClr val="005C2A"/>
              </a:solidFill>
            </a:endParaRPr>
          </a:p>
        </p:txBody>
      </p:sp>
    </p:spTree>
    <p:extLst>
      <p:ext uri="{BB962C8B-B14F-4D97-AF65-F5344CB8AC3E}">
        <p14:creationId xmlns:p14="http://schemas.microsoft.com/office/powerpoint/2010/main" val="30597434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8229600" cy="487363"/>
          </a:xfrm>
        </p:spPr>
        <p:txBody>
          <a:bodyPr/>
          <a:lstStyle/>
          <a:p>
            <a:r>
              <a:rPr lang="en-US" dirty="0" smtClean="0"/>
              <a:t>Economic, Social and Cultural Rights</a:t>
            </a:r>
            <a:endParaRPr lang="en-US" dirty="0"/>
          </a:p>
        </p:txBody>
      </p:sp>
      <p:sp>
        <p:nvSpPr>
          <p:cNvPr id="3" name="Content Placeholder 2"/>
          <p:cNvSpPr>
            <a:spLocks noGrp="1"/>
          </p:cNvSpPr>
          <p:nvPr>
            <p:ph idx="1"/>
          </p:nvPr>
        </p:nvSpPr>
        <p:spPr/>
        <p:txBody>
          <a:bodyPr/>
          <a:lstStyle/>
          <a:p>
            <a:r>
              <a:rPr lang="en-US" sz="1800" dirty="0"/>
              <a:t>Economic, social and cultural rights include the rights to adequate food, to adequate housing, to education, to health, to social security, to take part in cultural life, to water and sanitation, and to work</a:t>
            </a:r>
            <a:r>
              <a:rPr lang="en-US" sz="1800" dirty="0" smtClean="0"/>
              <a:t>.</a:t>
            </a:r>
          </a:p>
          <a:p>
            <a:pPr marL="0" indent="0">
              <a:buNone/>
            </a:pPr>
            <a:endParaRPr lang="en-US" sz="1800" dirty="0" smtClean="0"/>
          </a:p>
          <a:p>
            <a:r>
              <a:rPr lang="en-US" sz="1800" dirty="0"/>
              <a:t>Economic, social and cultural rights, like other human rights, are the birth right of every human being. A child excluded from primary school because of school fees, a woman paid less than her male colleague for the same work, a person in a wheelchair unable to enter a theatre because there is no ramp, a pregnant woman refused entry to a hospital to give birth because she is unable to pay, an artist whose work is publicly altered, distorted or mutilated, a man refused emergency medical care on account of his migrant status, a woman forcibly evicted from her home, a man left to starve when food stocks lie unused—these are all examples of individuals denied their economic, social and cultural rights. </a:t>
            </a:r>
          </a:p>
        </p:txBody>
      </p:sp>
      <p:sp>
        <p:nvSpPr>
          <p:cNvPr id="4" name="Footer Placeholder 3"/>
          <p:cNvSpPr>
            <a:spLocks noGrp="1"/>
          </p:cNvSpPr>
          <p:nvPr>
            <p:ph type="ftr" sz="quarter" idx="10"/>
          </p:nvPr>
        </p:nvSpPr>
        <p:spPr/>
        <p:txBody>
          <a:bodyPr/>
          <a:lstStyle/>
          <a:p>
            <a:r>
              <a:rPr lang="en-US" smtClean="0"/>
              <a:t>www.themegallery.com</a:t>
            </a:r>
            <a:endParaRPr lang="en-US"/>
          </a:p>
        </p:txBody>
      </p:sp>
    </p:spTree>
    <p:extLst>
      <p:ext uri="{BB962C8B-B14F-4D97-AF65-F5344CB8AC3E}">
        <p14:creationId xmlns:p14="http://schemas.microsoft.com/office/powerpoint/2010/main" val="384342585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754459" y="609600"/>
            <a:ext cx="7086600" cy="3810000"/>
          </a:xfrm>
        </p:spPr>
        <p:txBody>
          <a:bodyPr/>
          <a:lstStyle/>
          <a:p>
            <a:r>
              <a:rPr lang="en-US" sz="2800" dirty="0"/>
              <a:t>25. Constitution that can be amended only by a formal or unusually difficult process.</a:t>
            </a:r>
            <a:br>
              <a:rPr lang="en-US" sz="2800" dirty="0"/>
            </a:br>
            <a:r>
              <a:rPr lang="en-US" sz="2800" dirty="0"/>
              <a:t>A. Unwritten </a:t>
            </a:r>
            <a:br>
              <a:rPr lang="en-US" sz="2800" dirty="0"/>
            </a:br>
            <a:r>
              <a:rPr lang="en-US" sz="2800" dirty="0"/>
              <a:t>B. Flexible </a:t>
            </a:r>
            <a:br>
              <a:rPr lang="en-US" sz="2800" dirty="0"/>
            </a:br>
            <a:r>
              <a:rPr lang="en-US" sz="2800" dirty="0"/>
              <a:t>C. Rigid   </a:t>
            </a:r>
          </a:p>
        </p:txBody>
      </p:sp>
      <p:sp>
        <p:nvSpPr>
          <p:cNvPr id="4" name="Rectangle 3"/>
          <p:cNvSpPr/>
          <p:nvPr/>
        </p:nvSpPr>
        <p:spPr>
          <a:xfrm>
            <a:off x="1771186" y="5199965"/>
            <a:ext cx="5867400" cy="646331"/>
          </a:xfrm>
          <a:prstGeom prst="rect">
            <a:avLst/>
          </a:prstGeom>
        </p:spPr>
        <p:txBody>
          <a:bodyPr wrap="square">
            <a:spAutoFit/>
          </a:bodyPr>
          <a:lstStyle/>
          <a:p>
            <a:r>
              <a:rPr lang="en-US" sz="3600" dirty="0" smtClean="0">
                <a:solidFill>
                  <a:srgbClr val="005C2A"/>
                </a:solidFill>
              </a:rPr>
              <a:t>Correct Answer: C</a:t>
            </a:r>
            <a:endParaRPr lang="en-US" sz="3600" dirty="0">
              <a:solidFill>
                <a:srgbClr val="005C2A"/>
              </a:solidFill>
            </a:endParaRPr>
          </a:p>
        </p:txBody>
      </p:sp>
    </p:spTree>
    <p:extLst>
      <p:ext uri="{BB962C8B-B14F-4D97-AF65-F5344CB8AC3E}">
        <p14:creationId xmlns:p14="http://schemas.microsoft.com/office/powerpoint/2010/main" val="14441513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754459" y="609600"/>
            <a:ext cx="7086600" cy="3810000"/>
          </a:xfrm>
        </p:spPr>
        <p:txBody>
          <a:bodyPr/>
          <a:lstStyle/>
          <a:p>
            <a:r>
              <a:rPr lang="en-US" sz="2800" dirty="0"/>
              <a:t>26. Constitution that can be changed by ordinary legislation</a:t>
            </a:r>
            <a:br>
              <a:rPr lang="en-US" sz="2800" dirty="0"/>
            </a:br>
            <a:r>
              <a:rPr lang="en-US" sz="2800" dirty="0"/>
              <a:t>A. Flexible   </a:t>
            </a:r>
            <a:br>
              <a:rPr lang="en-US" sz="2800" dirty="0"/>
            </a:br>
            <a:r>
              <a:rPr lang="en-US" sz="2800" dirty="0"/>
              <a:t>B. Rigid </a:t>
            </a:r>
            <a:br>
              <a:rPr lang="en-US" sz="2800" dirty="0"/>
            </a:br>
            <a:r>
              <a:rPr lang="en-US" sz="2800" dirty="0"/>
              <a:t>C. Amendment</a:t>
            </a:r>
            <a:br>
              <a:rPr lang="en-US" sz="2800" dirty="0"/>
            </a:br>
            <a:r>
              <a:rPr lang="en-US" sz="2800" dirty="0"/>
              <a:t>   </a:t>
            </a:r>
          </a:p>
        </p:txBody>
      </p:sp>
      <p:sp>
        <p:nvSpPr>
          <p:cNvPr id="4" name="Rectangle 3"/>
          <p:cNvSpPr/>
          <p:nvPr/>
        </p:nvSpPr>
        <p:spPr>
          <a:xfrm>
            <a:off x="1771186" y="5199965"/>
            <a:ext cx="5867400" cy="646331"/>
          </a:xfrm>
          <a:prstGeom prst="rect">
            <a:avLst/>
          </a:prstGeom>
        </p:spPr>
        <p:txBody>
          <a:bodyPr wrap="square">
            <a:spAutoFit/>
          </a:bodyPr>
          <a:lstStyle/>
          <a:p>
            <a:r>
              <a:rPr lang="en-US" sz="3600" dirty="0" smtClean="0">
                <a:solidFill>
                  <a:srgbClr val="005C2A"/>
                </a:solidFill>
              </a:rPr>
              <a:t>Correct Answer: </a:t>
            </a:r>
            <a:r>
              <a:rPr lang="en-US" sz="3600" dirty="0">
                <a:solidFill>
                  <a:srgbClr val="005C2A"/>
                </a:solidFill>
              </a:rPr>
              <a:t>A</a:t>
            </a:r>
          </a:p>
        </p:txBody>
      </p:sp>
    </p:spTree>
    <p:extLst>
      <p:ext uri="{BB962C8B-B14F-4D97-AF65-F5344CB8AC3E}">
        <p14:creationId xmlns:p14="http://schemas.microsoft.com/office/powerpoint/2010/main" val="31503205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754459" y="609600"/>
            <a:ext cx="7086600" cy="3810000"/>
          </a:xfrm>
        </p:spPr>
        <p:txBody>
          <a:bodyPr/>
          <a:lstStyle/>
          <a:p>
            <a:r>
              <a:rPr lang="en-US" sz="2800" dirty="0"/>
              <a:t>27. Isolated change in the constitution</a:t>
            </a:r>
            <a:br>
              <a:rPr lang="en-US" sz="2800" dirty="0"/>
            </a:br>
            <a:r>
              <a:rPr lang="en-US" sz="2800" dirty="0"/>
              <a:t>A. Flexible </a:t>
            </a:r>
            <a:br>
              <a:rPr lang="en-US" sz="2800" dirty="0"/>
            </a:br>
            <a:r>
              <a:rPr lang="en-US" sz="2800" dirty="0"/>
              <a:t>B. Rigid </a:t>
            </a:r>
            <a:br>
              <a:rPr lang="en-US" sz="2800" dirty="0"/>
            </a:br>
            <a:r>
              <a:rPr lang="en-US" sz="2800" dirty="0"/>
              <a:t>C. </a:t>
            </a:r>
            <a:r>
              <a:rPr lang="en-US" sz="2800" dirty="0" smtClean="0"/>
              <a:t>Amendment</a:t>
            </a:r>
            <a:r>
              <a:rPr lang="en-US" sz="2800" dirty="0"/>
              <a:t/>
            </a:r>
            <a:br>
              <a:rPr lang="en-US" sz="2800" dirty="0"/>
            </a:br>
            <a:r>
              <a:rPr lang="en-US" sz="2800" dirty="0"/>
              <a:t/>
            </a:r>
            <a:br>
              <a:rPr lang="en-US" sz="2800" dirty="0"/>
            </a:br>
            <a:r>
              <a:rPr lang="en-US" sz="2800" dirty="0"/>
              <a:t>   </a:t>
            </a:r>
          </a:p>
        </p:txBody>
      </p:sp>
      <p:sp>
        <p:nvSpPr>
          <p:cNvPr id="4" name="Rectangle 3"/>
          <p:cNvSpPr/>
          <p:nvPr/>
        </p:nvSpPr>
        <p:spPr>
          <a:xfrm>
            <a:off x="1771186" y="5199965"/>
            <a:ext cx="5867400" cy="646331"/>
          </a:xfrm>
          <a:prstGeom prst="rect">
            <a:avLst/>
          </a:prstGeom>
        </p:spPr>
        <p:txBody>
          <a:bodyPr wrap="square">
            <a:spAutoFit/>
          </a:bodyPr>
          <a:lstStyle/>
          <a:p>
            <a:r>
              <a:rPr lang="en-US" sz="3600" dirty="0" smtClean="0">
                <a:solidFill>
                  <a:srgbClr val="005C2A"/>
                </a:solidFill>
              </a:rPr>
              <a:t>Correct Answer: C</a:t>
            </a:r>
            <a:endParaRPr lang="en-US" sz="3600" dirty="0">
              <a:solidFill>
                <a:srgbClr val="005C2A"/>
              </a:solidFill>
            </a:endParaRPr>
          </a:p>
        </p:txBody>
      </p:sp>
    </p:spTree>
    <p:extLst>
      <p:ext uri="{BB962C8B-B14F-4D97-AF65-F5344CB8AC3E}">
        <p14:creationId xmlns:p14="http://schemas.microsoft.com/office/powerpoint/2010/main" val="8701434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754459" y="609600"/>
            <a:ext cx="7086600" cy="3810000"/>
          </a:xfrm>
        </p:spPr>
        <p:txBody>
          <a:bodyPr/>
          <a:lstStyle/>
          <a:p>
            <a:r>
              <a:rPr lang="en-US" sz="2800" dirty="0"/>
              <a:t>28. Revamp of the entire instrument</a:t>
            </a:r>
            <a:br>
              <a:rPr lang="en-US" sz="2800" dirty="0"/>
            </a:br>
            <a:r>
              <a:rPr lang="en-US" sz="2800" dirty="0"/>
              <a:t>A. Revision   </a:t>
            </a:r>
            <a:br>
              <a:rPr lang="en-US" sz="2800" dirty="0"/>
            </a:br>
            <a:r>
              <a:rPr lang="en-US" sz="2800" dirty="0"/>
              <a:t>B. Amendment </a:t>
            </a:r>
            <a:br>
              <a:rPr lang="en-US" sz="2800" dirty="0"/>
            </a:br>
            <a:r>
              <a:rPr lang="en-US" sz="2800" dirty="0"/>
              <a:t>C. Definite</a:t>
            </a:r>
            <a:br>
              <a:rPr lang="en-US" sz="2800" dirty="0"/>
            </a:br>
            <a:r>
              <a:rPr lang="en-US" sz="2800" dirty="0"/>
              <a:t>   </a:t>
            </a:r>
            <a:br>
              <a:rPr lang="en-US" sz="2800" dirty="0"/>
            </a:br>
            <a:r>
              <a:rPr lang="en-US" sz="2800" dirty="0"/>
              <a:t/>
            </a:r>
            <a:br>
              <a:rPr lang="en-US" sz="2800" dirty="0"/>
            </a:br>
            <a:r>
              <a:rPr lang="en-US" sz="2800" dirty="0"/>
              <a:t>   </a:t>
            </a:r>
          </a:p>
        </p:txBody>
      </p:sp>
      <p:sp>
        <p:nvSpPr>
          <p:cNvPr id="4" name="Rectangle 3"/>
          <p:cNvSpPr/>
          <p:nvPr/>
        </p:nvSpPr>
        <p:spPr>
          <a:xfrm>
            <a:off x="1771186" y="5199965"/>
            <a:ext cx="5867400" cy="646331"/>
          </a:xfrm>
          <a:prstGeom prst="rect">
            <a:avLst/>
          </a:prstGeom>
        </p:spPr>
        <p:txBody>
          <a:bodyPr wrap="square">
            <a:spAutoFit/>
          </a:bodyPr>
          <a:lstStyle/>
          <a:p>
            <a:r>
              <a:rPr lang="en-US" sz="3600" dirty="0" smtClean="0">
                <a:solidFill>
                  <a:srgbClr val="005C2A"/>
                </a:solidFill>
              </a:rPr>
              <a:t>Correct Answer: A</a:t>
            </a:r>
            <a:endParaRPr lang="en-US" sz="3600" dirty="0">
              <a:solidFill>
                <a:srgbClr val="005C2A"/>
              </a:solidFill>
            </a:endParaRPr>
          </a:p>
        </p:txBody>
      </p:sp>
    </p:spTree>
    <p:extLst>
      <p:ext uri="{BB962C8B-B14F-4D97-AF65-F5344CB8AC3E}">
        <p14:creationId xmlns:p14="http://schemas.microsoft.com/office/powerpoint/2010/main" val="30655897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754459" y="609600"/>
            <a:ext cx="7086600" cy="3810000"/>
          </a:xfrm>
        </p:spPr>
        <p:txBody>
          <a:bodyPr/>
          <a:lstStyle/>
          <a:p>
            <a:r>
              <a:rPr lang="en-US" sz="2800" dirty="0" smtClean="0"/>
              <a:t/>
            </a:r>
            <a:br>
              <a:rPr lang="en-US" sz="2800" dirty="0" smtClean="0"/>
            </a:br>
            <a:r>
              <a:rPr lang="en-US" sz="2800" dirty="0"/>
              <a:t/>
            </a:r>
            <a:br>
              <a:rPr lang="en-US" sz="2800" dirty="0"/>
            </a:br>
            <a:r>
              <a:rPr lang="en-US" sz="2800" dirty="0" smtClean="0"/>
              <a:t>29</a:t>
            </a:r>
            <a:r>
              <a:rPr lang="en-US" sz="2800" dirty="0"/>
              <a:t>. Does not confer rights nor impose duties.</a:t>
            </a:r>
            <a:br>
              <a:rPr lang="en-US" sz="2800" dirty="0"/>
            </a:br>
            <a:r>
              <a:rPr lang="en-US" sz="2800" dirty="0"/>
              <a:t>A. Powers </a:t>
            </a:r>
            <a:br>
              <a:rPr lang="en-US" sz="2800" dirty="0"/>
            </a:br>
            <a:r>
              <a:rPr lang="en-US" sz="2800" dirty="0"/>
              <a:t>B. </a:t>
            </a:r>
            <a:r>
              <a:rPr lang="en-US" sz="2800" dirty="0" smtClean="0"/>
              <a:t>Preamble</a:t>
            </a:r>
            <a:r>
              <a:rPr lang="en-US" sz="2800" dirty="0"/>
              <a:t/>
            </a:r>
            <a:br>
              <a:rPr lang="en-US" sz="2800" dirty="0"/>
            </a:br>
            <a:r>
              <a:rPr lang="en-US" sz="2800" dirty="0"/>
              <a:t>C. Republicanism</a:t>
            </a:r>
            <a:br>
              <a:rPr lang="en-US" sz="2800" dirty="0"/>
            </a:br>
            <a:r>
              <a:rPr lang="en-US" sz="2800" dirty="0"/>
              <a:t/>
            </a:r>
            <a:br>
              <a:rPr lang="en-US" sz="2800" dirty="0"/>
            </a:br>
            <a:r>
              <a:rPr lang="en-US" sz="2800" dirty="0"/>
              <a:t/>
            </a:r>
            <a:br>
              <a:rPr lang="en-US" sz="2800" dirty="0"/>
            </a:br>
            <a:r>
              <a:rPr lang="en-US" sz="2800" dirty="0"/>
              <a:t/>
            </a:r>
            <a:br>
              <a:rPr lang="en-US" sz="2800" dirty="0"/>
            </a:br>
            <a:r>
              <a:rPr lang="en-US" sz="2800" dirty="0"/>
              <a:t>   </a:t>
            </a:r>
          </a:p>
        </p:txBody>
      </p:sp>
      <p:sp>
        <p:nvSpPr>
          <p:cNvPr id="4" name="Rectangle 3"/>
          <p:cNvSpPr/>
          <p:nvPr/>
        </p:nvSpPr>
        <p:spPr>
          <a:xfrm>
            <a:off x="1786112" y="4419600"/>
            <a:ext cx="5867400" cy="646331"/>
          </a:xfrm>
          <a:prstGeom prst="rect">
            <a:avLst/>
          </a:prstGeom>
        </p:spPr>
        <p:txBody>
          <a:bodyPr wrap="square">
            <a:spAutoFit/>
          </a:bodyPr>
          <a:lstStyle/>
          <a:p>
            <a:r>
              <a:rPr lang="en-US" sz="3600" dirty="0" smtClean="0">
                <a:solidFill>
                  <a:srgbClr val="005C2A"/>
                </a:solidFill>
              </a:rPr>
              <a:t>Correct Answer: B</a:t>
            </a:r>
            <a:endParaRPr lang="en-US" sz="3600" dirty="0">
              <a:solidFill>
                <a:srgbClr val="005C2A"/>
              </a:solidFill>
            </a:endParaRPr>
          </a:p>
        </p:txBody>
      </p:sp>
    </p:spTree>
    <p:extLst>
      <p:ext uri="{BB962C8B-B14F-4D97-AF65-F5344CB8AC3E}">
        <p14:creationId xmlns:p14="http://schemas.microsoft.com/office/powerpoint/2010/main" val="35804292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8305800" cy="487363"/>
          </a:xfrm>
        </p:spPr>
        <p:txBody>
          <a:bodyPr/>
          <a:lstStyle/>
          <a:p>
            <a:r>
              <a:rPr lang="en-US" dirty="0" smtClean="0"/>
              <a:t>PREAMBLE OF THE CONSTITUTION</a:t>
            </a:r>
            <a:endParaRPr lang="en-US" dirty="0"/>
          </a:p>
        </p:txBody>
      </p:sp>
      <p:sp>
        <p:nvSpPr>
          <p:cNvPr id="3" name="Content Placeholder 2"/>
          <p:cNvSpPr>
            <a:spLocks noGrp="1"/>
          </p:cNvSpPr>
          <p:nvPr>
            <p:ph idx="1"/>
          </p:nvPr>
        </p:nvSpPr>
        <p:spPr/>
        <p:txBody>
          <a:bodyPr/>
          <a:lstStyle/>
          <a:p>
            <a:r>
              <a:rPr lang="en-US" dirty="0" smtClean="0"/>
              <a:t>A </a:t>
            </a:r>
            <a:r>
              <a:rPr lang="en-US" dirty="0"/>
              <a:t>clause at the beginning of a constitution or statute explaining the reasons for its enactment and the objectives it seeks to attain.</a:t>
            </a:r>
          </a:p>
          <a:p>
            <a:r>
              <a:rPr lang="en-US" dirty="0"/>
              <a:t>Generally a preamble is a declaration by the legislature of the reasons for the passage of the statute, and it aids in the interpretation of any ambiguities within the statute to which it is prefixed. It has been held, however, that a preamble is not an essential part of an act, and it neither enlarges nor confers powers.</a:t>
            </a:r>
          </a:p>
        </p:txBody>
      </p:sp>
      <p:sp>
        <p:nvSpPr>
          <p:cNvPr id="4" name="Footer Placeholder 3"/>
          <p:cNvSpPr>
            <a:spLocks noGrp="1"/>
          </p:cNvSpPr>
          <p:nvPr>
            <p:ph type="ftr" sz="quarter" idx="10"/>
          </p:nvPr>
        </p:nvSpPr>
        <p:spPr/>
        <p:txBody>
          <a:bodyPr/>
          <a:lstStyle/>
          <a:p>
            <a:r>
              <a:rPr lang="en-US" smtClean="0"/>
              <a:t>www.themegallery.com</a:t>
            </a:r>
            <a:endParaRPr lang="en-US"/>
          </a:p>
        </p:txBody>
      </p:sp>
    </p:spTree>
    <p:extLst>
      <p:ext uri="{BB962C8B-B14F-4D97-AF65-F5344CB8AC3E}">
        <p14:creationId xmlns:p14="http://schemas.microsoft.com/office/powerpoint/2010/main" val="366517023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754459" y="609600"/>
            <a:ext cx="7086600" cy="3810000"/>
          </a:xfrm>
        </p:spPr>
        <p:txBody>
          <a:bodyPr/>
          <a:lstStyle/>
          <a:p>
            <a:r>
              <a:rPr lang="en-US" sz="2800" dirty="0"/>
              <a:t>30. Adopts the generally accepted principles of international law.</a:t>
            </a:r>
            <a:br>
              <a:rPr lang="en-US" sz="2800" dirty="0"/>
            </a:br>
            <a:r>
              <a:rPr lang="en-US" sz="2800" dirty="0"/>
              <a:t>A. Citizenship </a:t>
            </a:r>
            <a:br>
              <a:rPr lang="en-US" sz="2800" dirty="0"/>
            </a:br>
            <a:r>
              <a:rPr lang="en-US" sz="2800" dirty="0"/>
              <a:t>B. Incorporate clause   X</a:t>
            </a:r>
            <a:br>
              <a:rPr lang="en-US" sz="2800" dirty="0"/>
            </a:br>
            <a:r>
              <a:rPr lang="en-US" sz="2800" dirty="0"/>
              <a:t>C. </a:t>
            </a:r>
            <a:r>
              <a:rPr lang="en-US" sz="2800" dirty="0" smtClean="0"/>
              <a:t>Reinforced</a:t>
            </a:r>
            <a:r>
              <a:rPr lang="en-US" sz="2800" dirty="0"/>
              <a:t/>
            </a:r>
            <a:br>
              <a:rPr lang="en-US" sz="2800" dirty="0"/>
            </a:br>
            <a:r>
              <a:rPr lang="en-US" sz="2800" dirty="0"/>
              <a:t/>
            </a:r>
            <a:br>
              <a:rPr lang="en-US" sz="2800" dirty="0"/>
            </a:br>
            <a:r>
              <a:rPr lang="en-US" sz="2800" dirty="0"/>
              <a:t>   </a:t>
            </a:r>
          </a:p>
        </p:txBody>
      </p:sp>
      <p:sp>
        <p:nvSpPr>
          <p:cNvPr id="4" name="Rectangle 3"/>
          <p:cNvSpPr/>
          <p:nvPr/>
        </p:nvSpPr>
        <p:spPr>
          <a:xfrm>
            <a:off x="1771186" y="4343400"/>
            <a:ext cx="5867400" cy="646331"/>
          </a:xfrm>
          <a:prstGeom prst="rect">
            <a:avLst/>
          </a:prstGeom>
        </p:spPr>
        <p:txBody>
          <a:bodyPr wrap="square">
            <a:spAutoFit/>
          </a:bodyPr>
          <a:lstStyle/>
          <a:p>
            <a:r>
              <a:rPr lang="en-US" sz="3600" dirty="0" smtClean="0">
                <a:solidFill>
                  <a:srgbClr val="005C2A"/>
                </a:solidFill>
              </a:rPr>
              <a:t>Correct Answer: B</a:t>
            </a:r>
            <a:endParaRPr lang="en-US" sz="3600" dirty="0">
              <a:solidFill>
                <a:srgbClr val="005C2A"/>
              </a:solidFill>
            </a:endParaRPr>
          </a:p>
        </p:txBody>
      </p:sp>
    </p:spTree>
    <p:extLst>
      <p:ext uri="{BB962C8B-B14F-4D97-AF65-F5344CB8AC3E}">
        <p14:creationId xmlns:p14="http://schemas.microsoft.com/office/powerpoint/2010/main" val="9030260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754459" y="609600"/>
            <a:ext cx="7086600" cy="3810000"/>
          </a:xfrm>
        </p:spPr>
        <p:txBody>
          <a:bodyPr/>
          <a:lstStyle/>
          <a:p>
            <a:r>
              <a:rPr lang="en-US" sz="2800" dirty="0"/>
              <a:t>31. There are _____ steps in the passage of a bill.</a:t>
            </a:r>
            <a:br>
              <a:rPr lang="en-US" sz="2800" dirty="0"/>
            </a:br>
            <a:r>
              <a:rPr lang="en-US" sz="2800" dirty="0"/>
              <a:t>A. 10 </a:t>
            </a:r>
            <a:br>
              <a:rPr lang="en-US" sz="2800" dirty="0"/>
            </a:br>
            <a:r>
              <a:rPr lang="en-US" sz="2800" dirty="0"/>
              <a:t>B. 9   </a:t>
            </a:r>
            <a:br>
              <a:rPr lang="en-US" sz="2800" dirty="0"/>
            </a:br>
            <a:r>
              <a:rPr lang="en-US" sz="2800" dirty="0"/>
              <a:t>C. 8 </a:t>
            </a:r>
            <a:br>
              <a:rPr lang="en-US" sz="2800" dirty="0"/>
            </a:br>
            <a:r>
              <a:rPr lang="en-US" sz="2800" dirty="0"/>
              <a:t>D. 7</a:t>
            </a:r>
            <a:br>
              <a:rPr lang="en-US" sz="2800" dirty="0"/>
            </a:br>
            <a:r>
              <a:rPr lang="en-US" sz="2800" dirty="0"/>
              <a:t/>
            </a:r>
            <a:br>
              <a:rPr lang="en-US" sz="2800" dirty="0"/>
            </a:br>
            <a:r>
              <a:rPr lang="en-US" sz="2800" dirty="0"/>
              <a:t/>
            </a:r>
            <a:br>
              <a:rPr lang="en-US" sz="2800" dirty="0"/>
            </a:br>
            <a:r>
              <a:rPr lang="en-US" sz="2800" dirty="0"/>
              <a:t>   </a:t>
            </a:r>
          </a:p>
        </p:txBody>
      </p:sp>
      <p:sp>
        <p:nvSpPr>
          <p:cNvPr id="4" name="Rectangle 3"/>
          <p:cNvSpPr/>
          <p:nvPr/>
        </p:nvSpPr>
        <p:spPr>
          <a:xfrm>
            <a:off x="1793182" y="4038600"/>
            <a:ext cx="5867400" cy="646331"/>
          </a:xfrm>
          <a:prstGeom prst="rect">
            <a:avLst/>
          </a:prstGeom>
        </p:spPr>
        <p:txBody>
          <a:bodyPr wrap="square">
            <a:spAutoFit/>
          </a:bodyPr>
          <a:lstStyle/>
          <a:p>
            <a:r>
              <a:rPr lang="en-US" sz="3600" dirty="0" smtClean="0">
                <a:solidFill>
                  <a:srgbClr val="005C2A"/>
                </a:solidFill>
              </a:rPr>
              <a:t>Correct Answer: B</a:t>
            </a:r>
            <a:endParaRPr lang="en-US" sz="3600" dirty="0">
              <a:solidFill>
                <a:srgbClr val="005C2A"/>
              </a:solidFill>
            </a:endParaRPr>
          </a:p>
        </p:txBody>
      </p:sp>
    </p:spTree>
    <p:extLst>
      <p:ext uri="{BB962C8B-B14F-4D97-AF65-F5344CB8AC3E}">
        <p14:creationId xmlns:p14="http://schemas.microsoft.com/office/powerpoint/2010/main" val="11982248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In Passing a Bill</a:t>
            </a:r>
            <a:endParaRPr lang="en-US" dirty="0"/>
          </a:p>
        </p:txBody>
      </p:sp>
      <p:sp>
        <p:nvSpPr>
          <p:cNvPr id="3" name="Content Placeholder 2"/>
          <p:cNvSpPr>
            <a:spLocks noGrp="1"/>
          </p:cNvSpPr>
          <p:nvPr>
            <p:ph idx="1"/>
          </p:nvPr>
        </p:nvSpPr>
        <p:spPr>
          <a:xfrm>
            <a:off x="1676400" y="990600"/>
            <a:ext cx="7048500" cy="5029200"/>
          </a:xfrm>
        </p:spPr>
        <p:txBody>
          <a:bodyPr/>
          <a:lstStyle/>
          <a:p>
            <a:r>
              <a:rPr lang="en-US" sz="1500" dirty="0"/>
              <a:t>The following is a summary of how a bill becomes a law</a:t>
            </a:r>
            <a:r>
              <a:rPr lang="en-US" sz="1500" dirty="0" smtClean="0"/>
              <a:t>:</a:t>
            </a:r>
            <a:endParaRPr lang="en-US" sz="1500" dirty="0"/>
          </a:p>
          <a:p>
            <a:r>
              <a:rPr lang="en-US" sz="1500" b="1" dirty="0"/>
              <a:t>Filing/Calendaring for First </a:t>
            </a:r>
            <a:r>
              <a:rPr lang="en-US" sz="1500" b="1" dirty="0" smtClean="0"/>
              <a:t>Reading</a:t>
            </a:r>
            <a:endParaRPr lang="en-US" sz="1500" b="1" dirty="0"/>
          </a:p>
          <a:p>
            <a:pPr marL="0" indent="0">
              <a:buNone/>
            </a:pPr>
            <a:r>
              <a:rPr lang="en-US" sz="1500" dirty="0" smtClean="0"/>
              <a:t>	A </a:t>
            </a:r>
            <a:r>
              <a:rPr lang="en-US" sz="1500" dirty="0"/>
              <a:t>bill is filed in the Office of the Secretary where it is given a </a:t>
            </a:r>
            <a:r>
              <a:rPr lang="en-US" sz="1500" dirty="0" smtClean="0"/>
              <a:t>	corresponding </a:t>
            </a:r>
            <a:r>
              <a:rPr lang="en-US" sz="1500" dirty="0"/>
              <a:t>number and calendared for First Reading</a:t>
            </a:r>
            <a:r>
              <a:rPr lang="en-US" sz="1500" dirty="0" smtClean="0"/>
              <a:t>.</a:t>
            </a:r>
            <a:endParaRPr lang="en-US" sz="1500" dirty="0"/>
          </a:p>
          <a:p>
            <a:r>
              <a:rPr lang="en-US" sz="1500" b="1" dirty="0"/>
              <a:t>First </a:t>
            </a:r>
            <a:r>
              <a:rPr lang="en-US" sz="1500" b="1" dirty="0" smtClean="0"/>
              <a:t>Reading</a:t>
            </a:r>
            <a:endParaRPr lang="en-US" sz="1500" b="1" dirty="0"/>
          </a:p>
          <a:p>
            <a:pPr marL="0" indent="0">
              <a:buNone/>
            </a:pPr>
            <a:r>
              <a:rPr lang="en-US" sz="1500" dirty="0" smtClean="0"/>
              <a:t>	Its </a:t>
            </a:r>
            <a:r>
              <a:rPr lang="en-US" sz="1500" dirty="0"/>
              <a:t>title, bill number, and author’s name are read on the floor, after </a:t>
            </a:r>
            <a:r>
              <a:rPr lang="en-US" sz="1500" dirty="0" smtClean="0"/>
              <a:t>	which </a:t>
            </a:r>
            <a:r>
              <a:rPr lang="en-US" sz="1500" dirty="0"/>
              <a:t>it is referred to the proper committee</a:t>
            </a:r>
            <a:r>
              <a:rPr lang="en-US" sz="1500" dirty="0" smtClean="0"/>
              <a:t>.</a:t>
            </a:r>
            <a:endParaRPr lang="en-US" sz="1500" dirty="0"/>
          </a:p>
          <a:p>
            <a:r>
              <a:rPr lang="en-US" sz="1500" b="1" dirty="0"/>
              <a:t>Committee </a:t>
            </a:r>
            <a:r>
              <a:rPr lang="en-US" sz="1500" b="1" dirty="0" smtClean="0"/>
              <a:t>Hearings/Report</a:t>
            </a:r>
            <a:endParaRPr lang="en-US" sz="1500" b="1" dirty="0"/>
          </a:p>
          <a:p>
            <a:pPr marL="0" indent="0">
              <a:buNone/>
            </a:pPr>
            <a:r>
              <a:rPr lang="en-US" sz="1500" dirty="0" smtClean="0"/>
              <a:t>	Committee </a:t>
            </a:r>
            <a:r>
              <a:rPr lang="en-US" sz="1500" dirty="0"/>
              <a:t>conducts hearings and consultation meetings. It then </a:t>
            </a:r>
            <a:r>
              <a:rPr lang="en-US" sz="1500" dirty="0" smtClean="0"/>
              <a:t>	either </a:t>
            </a:r>
            <a:r>
              <a:rPr lang="en-US" sz="1500" dirty="0"/>
              <a:t>approves the proposed bill without an amendment, </a:t>
            </a:r>
            <a:r>
              <a:rPr lang="en-US" sz="1500" dirty="0" smtClean="0"/>
              <a:t>	approves </a:t>
            </a:r>
            <a:r>
              <a:rPr lang="en-US" sz="1500" dirty="0"/>
              <a:t>it with changes, or recommends substitution or </a:t>
            </a:r>
            <a:r>
              <a:rPr lang="en-US" sz="1500" dirty="0" smtClean="0"/>
              <a:t>	consolidation </a:t>
            </a:r>
            <a:r>
              <a:rPr lang="en-US" sz="1500" dirty="0"/>
              <a:t>with similar bills filed</a:t>
            </a:r>
            <a:r>
              <a:rPr lang="en-US" sz="1500" dirty="0" smtClean="0"/>
              <a:t>.</a:t>
            </a:r>
            <a:endParaRPr lang="en-US" sz="1500" dirty="0"/>
          </a:p>
          <a:p>
            <a:r>
              <a:rPr lang="en-US" sz="1500" b="1" dirty="0"/>
              <a:t>Calendaring for Second </a:t>
            </a:r>
            <a:r>
              <a:rPr lang="en-US" sz="1500" b="1" dirty="0" smtClean="0"/>
              <a:t>Reading</a:t>
            </a:r>
            <a:endParaRPr lang="en-US" sz="1500" b="1" dirty="0"/>
          </a:p>
          <a:p>
            <a:pPr marL="0" indent="0">
              <a:buNone/>
            </a:pPr>
            <a:r>
              <a:rPr lang="en-US" sz="1500" dirty="0" smtClean="0"/>
              <a:t>	The </a:t>
            </a:r>
            <a:r>
              <a:rPr lang="en-US" sz="1500" dirty="0"/>
              <a:t>Committee Report with its approved bill version is submitted </a:t>
            </a:r>
            <a:r>
              <a:rPr lang="en-US" sz="1500" dirty="0" smtClean="0"/>
              <a:t>	to </a:t>
            </a:r>
            <a:r>
              <a:rPr lang="en-US" sz="1500" dirty="0"/>
              <a:t>the Committee on Rules for calendaring for Second Reading</a:t>
            </a:r>
            <a:r>
              <a:rPr lang="en-US" sz="1500" dirty="0" smtClean="0"/>
              <a:t>.</a:t>
            </a:r>
            <a:endParaRPr lang="en-US" sz="1500" dirty="0"/>
          </a:p>
          <a:p>
            <a:r>
              <a:rPr lang="en-US" sz="1500" b="1" dirty="0"/>
              <a:t>Second </a:t>
            </a:r>
            <a:r>
              <a:rPr lang="en-US" sz="1500" b="1" dirty="0" smtClean="0"/>
              <a:t>Reading</a:t>
            </a:r>
            <a:endParaRPr lang="en-US" sz="1500" b="1" dirty="0"/>
          </a:p>
          <a:p>
            <a:pPr marL="0" indent="0">
              <a:buNone/>
            </a:pPr>
            <a:r>
              <a:rPr lang="en-US" sz="1500" dirty="0" smtClean="0"/>
              <a:t>	Bill </a:t>
            </a:r>
            <a:r>
              <a:rPr lang="en-US" sz="1500" dirty="0"/>
              <a:t>author delivers sponsorship speech on the floor. Senators </a:t>
            </a:r>
            <a:r>
              <a:rPr lang="en-US" sz="1500" dirty="0" smtClean="0"/>
              <a:t>	engage </a:t>
            </a:r>
            <a:r>
              <a:rPr lang="en-US" sz="1500" dirty="0"/>
              <a:t>in debate, interpellation, </a:t>
            </a:r>
            <a:r>
              <a:rPr lang="en-US" sz="1500" dirty="0" err="1"/>
              <a:t>turno</a:t>
            </a:r>
            <a:r>
              <a:rPr lang="en-US" sz="1500" dirty="0"/>
              <a:t> en contra, and rebuttal to </a:t>
            </a:r>
            <a:r>
              <a:rPr lang="en-US" sz="1500" dirty="0" smtClean="0"/>
              <a:t>	highlight </a:t>
            </a:r>
            <a:r>
              <a:rPr lang="en-US" sz="1500" dirty="0"/>
              <a:t>the pros and cons of the bill. A period of amendments </a:t>
            </a:r>
            <a:r>
              <a:rPr lang="en-US" sz="1500" dirty="0" smtClean="0"/>
              <a:t>	incorporates necessary </a:t>
            </a:r>
            <a:r>
              <a:rPr lang="en-US" sz="1500" dirty="0"/>
              <a:t>changes in the bill proposed by the </a:t>
            </a:r>
            <a:r>
              <a:rPr lang="en-US" sz="1500" dirty="0" smtClean="0"/>
              <a:t>	committee </a:t>
            </a:r>
            <a:r>
              <a:rPr lang="en-US" sz="1500" dirty="0"/>
              <a:t>or introduced by the Senators themselves on the floor.</a:t>
            </a:r>
          </a:p>
        </p:txBody>
      </p:sp>
      <p:sp>
        <p:nvSpPr>
          <p:cNvPr id="4" name="Footer Placeholder 3"/>
          <p:cNvSpPr>
            <a:spLocks noGrp="1"/>
          </p:cNvSpPr>
          <p:nvPr>
            <p:ph type="ftr" sz="quarter" idx="10"/>
          </p:nvPr>
        </p:nvSpPr>
        <p:spPr>
          <a:xfrm>
            <a:off x="6705600" y="6623737"/>
            <a:ext cx="2133600" cy="244475"/>
          </a:xfrm>
        </p:spPr>
        <p:txBody>
          <a:bodyPr/>
          <a:lstStyle/>
          <a:p>
            <a:r>
              <a:rPr lang="en-US" smtClean="0"/>
              <a:t>www.themegallery.com</a:t>
            </a:r>
            <a:endParaRPr lang="en-US"/>
          </a:p>
        </p:txBody>
      </p:sp>
    </p:spTree>
    <p:extLst>
      <p:ext uri="{BB962C8B-B14F-4D97-AF65-F5344CB8AC3E}">
        <p14:creationId xmlns:p14="http://schemas.microsoft.com/office/powerpoint/2010/main" val="423932911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In Passing a Bill</a:t>
            </a:r>
            <a:endParaRPr lang="en-US" dirty="0"/>
          </a:p>
        </p:txBody>
      </p:sp>
      <p:sp>
        <p:nvSpPr>
          <p:cNvPr id="3" name="Content Placeholder 2"/>
          <p:cNvSpPr>
            <a:spLocks noGrp="1"/>
          </p:cNvSpPr>
          <p:nvPr>
            <p:ph idx="1"/>
          </p:nvPr>
        </p:nvSpPr>
        <p:spPr>
          <a:xfrm>
            <a:off x="1676400" y="990600"/>
            <a:ext cx="7048500" cy="5029200"/>
          </a:xfrm>
        </p:spPr>
        <p:txBody>
          <a:bodyPr/>
          <a:lstStyle/>
          <a:p>
            <a:pPr marL="0" indent="0">
              <a:buNone/>
            </a:pPr>
            <a:endParaRPr lang="en-US" sz="1500" dirty="0"/>
          </a:p>
          <a:p>
            <a:r>
              <a:rPr lang="en-US" sz="1500" b="1" dirty="0"/>
              <a:t>Voting on Second Reading</a:t>
            </a:r>
          </a:p>
          <a:p>
            <a:pPr marL="0" indent="0">
              <a:buNone/>
            </a:pPr>
            <a:r>
              <a:rPr lang="en-US" sz="1500" b="1" dirty="0" smtClean="0"/>
              <a:t>	</a:t>
            </a:r>
            <a:r>
              <a:rPr lang="en-US" sz="1500" dirty="0" smtClean="0"/>
              <a:t>Senators </a:t>
            </a:r>
            <a:r>
              <a:rPr lang="en-US" sz="1500" dirty="0"/>
              <a:t>vote on the second reading version of the bill. If </a:t>
            </a:r>
            <a:r>
              <a:rPr lang="en-US" sz="1500" dirty="0" smtClean="0"/>
              <a:t>	approved</a:t>
            </a:r>
            <a:r>
              <a:rPr lang="en-US" sz="1500" dirty="0"/>
              <a:t>, the bill is calendared for third reading</a:t>
            </a:r>
            <a:r>
              <a:rPr lang="en-US" sz="1500" dirty="0" smtClean="0"/>
              <a:t>.</a:t>
            </a:r>
          </a:p>
          <a:p>
            <a:pPr marL="0" indent="0">
              <a:buNone/>
            </a:pPr>
            <a:endParaRPr lang="en-US" sz="1500" b="1" dirty="0"/>
          </a:p>
          <a:p>
            <a:r>
              <a:rPr lang="en-US" sz="1500" b="1" dirty="0"/>
              <a:t>Voting on Third </a:t>
            </a:r>
            <a:r>
              <a:rPr lang="en-US" sz="1500" b="1" dirty="0" smtClean="0"/>
              <a:t>Reading</a:t>
            </a:r>
            <a:endParaRPr lang="en-US" sz="1500" b="1" dirty="0"/>
          </a:p>
          <a:p>
            <a:pPr marL="0" indent="0">
              <a:buNone/>
            </a:pPr>
            <a:r>
              <a:rPr lang="en-US" sz="1500" b="1" dirty="0" smtClean="0"/>
              <a:t>	</a:t>
            </a:r>
            <a:r>
              <a:rPr lang="en-US" sz="1500" dirty="0" smtClean="0"/>
              <a:t>Printed </a:t>
            </a:r>
            <a:r>
              <a:rPr lang="en-US" sz="1500" dirty="0"/>
              <a:t>copies of the bill’s final version are distributed to the Senators. </a:t>
            </a:r>
            <a:r>
              <a:rPr lang="en-US" sz="1500" dirty="0" smtClean="0"/>
              <a:t>	This </a:t>
            </a:r>
            <a:r>
              <a:rPr lang="en-US" sz="1500" dirty="0"/>
              <a:t>time, only the title of the bill is read on the floor. Nominal voting is </a:t>
            </a:r>
            <a:r>
              <a:rPr lang="en-US" sz="1500" dirty="0" smtClean="0"/>
              <a:t>	held</a:t>
            </a:r>
            <a:r>
              <a:rPr lang="en-US" sz="1500" dirty="0"/>
              <a:t>. If passed, the approved Senate bill is referred to the House of </a:t>
            </a:r>
            <a:r>
              <a:rPr lang="en-US" sz="1500" dirty="0" smtClean="0"/>
              <a:t>	Representatives </a:t>
            </a:r>
            <a:r>
              <a:rPr lang="en-US" sz="1500" dirty="0"/>
              <a:t>for concurrence.</a:t>
            </a:r>
          </a:p>
          <a:p>
            <a:endParaRPr lang="en-US" sz="1500" b="1" dirty="0"/>
          </a:p>
          <a:p>
            <a:r>
              <a:rPr lang="en-US" sz="1500" b="1" dirty="0"/>
              <a:t>At the House of Representatives</a:t>
            </a:r>
          </a:p>
          <a:p>
            <a:pPr marL="0" indent="0">
              <a:buNone/>
            </a:pPr>
            <a:r>
              <a:rPr lang="en-US" sz="1500" dirty="0" smtClean="0"/>
              <a:t>	The </a:t>
            </a:r>
            <a:r>
              <a:rPr lang="en-US" sz="1500" dirty="0"/>
              <a:t>Lower Chamber follows the same procedures (First Reading, </a:t>
            </a:r>
            <a:r>
              <a:rPr lang="en-US" sz="1500" dirty="0" smtClean="0"/>
              <a:t>	Second </a:t>
            </a:r>
            <a:r>
              <a:rPr lang="en-US" sz="1500" dirty="0"/>
              <a:t>Reading and Third Reading</a:t>
            </a:r>
            <a:r>
              <a:rPr lang="en-US" sz="1500" dirty="0" smtClean="0"/>
              <a:t>).</a:t>
            </a:r>
          </a:p>
          <a:p>
            <a:pPr marL="0" indent="0">
              <a:buNone/>
            </a:pPr>
            <a:endParaRPr lang="en-US" sz="1500" b="1" dirty="0"/>
          </a:p>
        </p:txBody>
      </p:sp>
      <p:sp>
        <p:nvSpPr>
          <p:cNvPr id="4" name="Footer Placeholder 3"/>
          <p:cNvSpPr>
            <a:spLocks noGrp="1"/>
          </p:cNvSpPr>
          <p:nvPr>
            <p:ph type="ftr" sz="quarter" idx="10"/>
          </p:nvPr>
        </p:nvSpPr>
        <p:spPr>
          <a:xfrm>
            <a:off x="6705600" y="6623737"/>
            <a:ext cx="2133600" cy="244475"/>
          </a:xfrm>
        </p:spPr>
        <p:txBody>
          <a:bodyPr/>
          <a:lstStyle/>
          <a:p>
            <a:r>
              <a:rPr lang="en-US" smtClean="0"/>
              <a:t>www.themegallery.com</a:t>
            </a:r>
            <a:endParaRPr lang="en-US"/>
          </a:p>
        </p:txBody>
      </p:sp>
    </p:spTree>
    <p:extLst>
      <p:ext uri="{BB962C8B-B14F-4D97-AF65-F5344CB8AC3E}">
        <p14:creationId xmlns:p14="http://schemas.microsoft.com/office/powerpoint/2010/main" val="2829466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719146" y="533400"/>
            <a:ext cx="7086600" cy="5105400"/>
          </a:xfrm>
        </p:spPr>
        <p:txBody>
          <a:bodyPr/>
          <a:lstStyle/>
          <a:p>
            <a:r>
              <a:rPr lang="en-US" sz="2800" dirty="0" smtClean="0"/>
              <a:t/>
            </a:r>
            <a:br>
              <a:rPr lang="en-US" sz="2800" dirty="0" smtClean="0"/>
            </a:br>
            <a:r>
              <a:rPr lang="en-US" sz="2800" dirty="0"/>
              <a:t/>
            </a:r>
            <a:br>
              <a:rPr lang="en-US" sz="2800" dirty="0"/>
            </a:br>
            <a:r>
              <a:rPr lang="en-US" sz="2800" dirty="0" smtClean="0"/>
              <a:t>3. Right that guarantees similar treatment to all persons similarly situated and precludes arbitrary or unjust discrimination to secure and safeguard such right is called the _________.</a:t>
            </a:r>
            <a:br>
              <a:rPr lang="en-US" sz="2800" dirty="0" smtClean="0"/>
            </a:br>
            <a:r>
              <a:rPr lang="en-US" sz="2800" dirty="0" smtClean="0"/>
              <a:t>A. right against double jeopardy</a:t>
            </a:r>
            <a:br>
              <a:rPr lang="en-US" sz="2800" dirty="0" smtClean="0"/>
            </a:br>
            <a:r>
              <a:rPr lang="en-US" sz="2800" dirty="0" smtClean="0"/>
              <a:t>B. right to just compensation</a:t>
            </a:r>
            <a:br>
              <a:rPr lang="en-US" sz="2800" dirty="0" smtClean="0"/>
            </a:br>
            <a:r>
              <a:rPr lang="en-US" sz="2800" dirty="0" smtClean="0"/>
              <a:t>C. right to equal protection of the law</a:t>
            </a:r>
            <a:br>
              <a:rPr lang="en-US" sz="2800" dirty="0" smtClean="0"/>
            </a:br>
            <a:r>
              <a:rPr lang="en-US" sz="2800" dirty="0" smtClean="0"/>
              <a:t>D. right to due process of law</a:t>
            </a:r>
            <a:br>
              <a:rPr lang="en-US" sz="2800" dirty="0" smtClean="0"/>
            </a:br>
            <a:r>
              <a:rPr lang="en-US" sz="2800" dirty="0" smtClean="0"/>
              <a:t>E. right to profess one’s faith or religion</a:t>
            </a:r>
            <a:br>
              <a:rPr lang="en-US" sz="2800" dirty="0" smtClean="0"/>
            </a:br>
            <a:r>
              <a:rPr lang="en-US" sz="2800" dirty="0"/>
              <a:t/>
            </a:r>
            <a:br>
              <a:rPr lang="en-US" sz="2800" dirty="0"/>
            </a:br>
            <a:endParaRPr lang="en-US" sz="2800" dirty="0"/>
          </a:p>
        </p:txBody>
      </p:sp>
      <p:sp>
        <p:nvSpPr>
          <p:cNvPr id="4" name="Rectangle 3"/>
          <p:cNvSpPr/>
          <p:nvPr/>
        </p:nvSpPr>
        <p:spPr>
          <a:xfrm>
            <a:off x="1752600" y="5867400"/>
            <a:ext cx="5867400" cy="646331"/>
          </a:xfrm>
          <a:prstGeom prst="rect">
            <a:avLst/>
          </a:prstGeom>
        </p:spPr>
        <p:txBody>
          <a:bodyPr wrap="square">
            <a:spAutoFit/>
          </a:bodyPr>
          <a:lstStyle/>
          <a:p>
            <a:r>
              <a:rPr lang="en-US" sz="3600" dirty="0" smtClean="0">
                <a:solidFill>
                  <a:srgbClr val="005C2A"/>
                </a:solidFill>
              </a:rPr>
              <a:t>Correct Answer: C</a:t>
            </a:r>
            <a:endParaRPr lang="en-US" sz="3600" dirty="0">
              <a:solidFill>
                <a:srgbClr val="005C2A"/>
              </a:solidFill>
            </a:endParaRPr>
          </a:p>
        </p:txBody>
      </p:sp>
    </p:spTree>
    <p:extLst>
      <p:ext uri="{BB962C8B-B14F-4D97-AF65-F5344CB8AC3E}">
        <p14:creationId xmlns:p14="http://schemas.microsoft.com/office/powerpoint/2010/main" val="26846335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In Passing a Bill</a:t>
            </a:r>
            <a:endParaRPr lang="en-US" dirty="0"/>
          </a:p>
        </p:txBody>
      </p:sp>
      <p:sp>
        <p:nvSpPr>
          <p:cNvPr id="3" name="Content Placeholder 2"/>
          <p:cNvSpPr>
            <a:spLocks noGrp="1"/>
          </p:cNvSpPr>
          <p:nvPr>
            <p:ph idx="1"/>
          </p:nvPr>
        </p:nvSpPr>
        <p:spPr>
          <a:xfrm>
            <a:off x="1676400" y="990600"/>
            <a:ext cx="7048500" cy="5029200"/>
          </a:xfrm>
        </p:spPr>
        <p:txBody>
          <a:bodyPr/>
          <a:lstStyle/>
          <a:p>
            <a:pPr marL="0" indent="0">
              <a:buNone/>
            </a:pPr>
            <a:endParaRPr lang="en-US" sz="1500" b="1" dirty="0"/>
          </a:p>
          <a:p>
            <a:r>
              <a:rPr lang="en-US" sz="1500" b="1" dirty="0"/>
              <a:t>Back to the Senate</a:t>
            </a:r>
          </a:p>
          <a:p>
            <a:pPr marL="0" indent="0">
              <a:buNone/>
            </a:pPr>
            <a:r>
              <a:rPr lang="en-US" sz="1300" b="1" dirty="0" smtClean="0"/>
              <a:t>	</a:t>
            </a:r>
            <a:r>
              <a:rPr lang="en-US" sz="1500" dirty="0" smtClean="0"/>
              <a:t>If </a:t>
            </a:r>
            <a:r>
              <a:rPr lang="en-US" sz="1500" dirty="0"/>
              <a:t>the House-approved version is compatible with that of the </a:t>
            </a:r>
            <a:r>
              <a:rPr lang="en-US" sz="1500" dirty="0" smtClean="0"/>
              <a:t>	Senate’s</a:t>
            </a:r>
            <a:r>
              <a:rPr lang="en-US" sz="1500" dirty="0"/>
              <a:t>, the final version’s enrolled form is printed. If there are </a:t>
            </a:r>
            <a:r>
              <a:rPr lang="en-US" sz="1500" dirty="0" smtClean="0"/>
              <a:t>	certain </a:t>
            </a:r>
            <a:r>
              <a:rPr lang="en-US" sz="1500" dirty="0"/>
              <a:t>differences, a Bicameral Conference Committee is called </a:t>
            </a:r>
            <a:r>
              <a:rPr lang="en-US" sz="1500" dirty="0" smtClean="0"/>
              <a:t>	to 	reconcile </a:t>
            </a:r>
            <a:r>
              <a:rPr lang="en-US" sz="1500" dirty="0"/>
              <a:t>conflicting provisions of both versions of the Senate </a:t>
            </a:r>
            <a:r>
              <a:rPr lang="en-US" sz="1500" dirty="0" smtClean="0"/>
              <a:t>and </a:t>
            </a:r>
            <a:r>
              <a:rPr lang="en-US" sz="1500" dirty="0"/>
              <a:t>of </a:t>
            </a:r>
            <a:r>
              <a:rPr lang="en-US" sz="1500" dirty="0" smtClean="0"/>
              <a:t>	the </a:t>
            </a:r>
            <a:r>
              <a:rPr lang="en-US" sz="1500" dirty="0"/>
              <a:t>House of Representatives. Conference committee </a:t>
            </a:r>
            <a:r>
              <a:rPr lang="en-US" sz="1500" dirty="0" smtClean="0"/>
              <a:t>submits </a:t>
            </a:r>
            <a:r>
              <a:rPr lang="en-US" sz="1500" dirty="0"/>
              <a:t>report </a:t>
            </a:r>
            <a:r>
              <a:rPr lang="en-US" sz="1500" dirty="0" smtClean="0"/>
              <a:t>	on </a:t>
            </a:r>
            <a:r>
              <a:rPr lang="en-US" sz="1500" dirty="0"/>
              <a:t>the reconciled version of the bill, duly </a:t>
            </a:r>
            <a:r>
              <a:rPr lang="en-US" sz="1500" dirty="0" smtClean="0"/>
              <a:t>approved </a:t>
            </a:r>
            <a:r>
              <a:rPr lang="en-US" sz="1500" dirty="0"/>
              <a:t>by both chambers. </a:t>
            </a:r>
            <a:r>
              <a:rPr lang="en-US" sz="1500" dirty="0" smtClean="0"/>
              <a:t>	The </a:t>
            </a:r>
            <a:r>
              <a:rPr lang="en-US" sz="1500" dirty="0"/>
              <a:t>Senate prints the reconciled </a:t>
            </a:r>
            <a:r>
              <a:rPr lang="en-US" sz="1500" dirty="0" smtClean="0"/>
              <a:t>version </a:t>
            </a:r>
            <a:r>
              <a:rPr lang="en-US" sz="1500" dirty="0"/>
              <a:t>in its enrolled form.</a:t>
            </a:r>
          </a:p>
          <a:p>
            <a:endParaRPr lang="en-US" sz="1500" b="1" dirty="0"/>
          </a:p>
          <a:p>
            <a:r>
              <a:rPr lang="en-US" sz="1500" b="1" dirty="0"/>
              <a:t>Submission to </a:t>
            </a:r>
            <a:r>
              <a:rPr lang="en-US" sz="1500" b="1" dirty="0" err="1"/>
              <a:t>Malacañang</a:t>
            </a:r>
            <a:endParaRPr lang="en-US" sz="1500" b="1" dirty="0"/>
          </a:p>
          <a:p>
            <a:pPr marL="0" indent="0">
              <a:buNone/>
            </a:pPr>
            <a:r>
              <a:rPr lang="en-US" sz="1500" b="1" dirty="0" smtClean="0"/>
              <a:t>	</a:t>
            </a:r>
            <a:r>
              <a:rPr lang="en-US" sz="1500" dirty="0" smtClean="0"/>
              <a:t>Final </a:t>
            </a:r>
            <a:r>
              <a:rPr lang="en-US" sz="1500" dirty="0"/>
              <a:t>enrolled form is submitted to </a:t>
            </a:r>
            <a:r>
              <a:rPr lang="en-US" sz="1500" dirty="0" err="1"/>
              <a:t>Malacañang</a:t>
            </a:r>
            <a:r>
              <a:rPr lang="en-US" sz="1500" dirty="0"/>
              <a:t>. The President either </a:t>
            </a:r>
            <a:r>
              <a:rPr lang="en-US" sz="1500" dirty="0" smtClean="0"/>
              <a:t>	signs </a:t>
            </a:r>
            <a:r>
              <a:rPr lang="en-US" sz="1500" dirty="0"/>
              <a:t>it into law, or vetoes and sends it back to the Senate with veto </a:t>
            </a:r>
            <a:r>
              <a:rPr lang="en-US" sz="1500" dirty="0" smtClean="0"/>
              <a:t>	message</a:t>
            </a:r>
            <a:r>
              <a:rPr lang="en-US" sz="1500" dirty="0"/>
              <a:t>.</a:t>
            </a:r>
          </a:p>
        </p:txBody>
      </p:sp>
      <p:sp>
        <p:nvSpPr>
          <p:cNvPr id="4" name="Footer Placeholder 3"/>
          <p:cNvSpPr>
            <a:spLocks noGrp="1"/>
          </p:cNvSpPr>
          <p:nvPr>
            <p:ph type="ftr" sz="quarter" idx="10"/>
          </p:nvPr>
        </p:nvSpPr>
        <p:spPr>
          <a:xfrm>
            <a:off x="6705600" y="6623737"/>
            <a:ext cx="2133600" cy="244475"/>
          </a:xfrm>
        </p:spPr>
        <p:txBody>
          <a:bodyPr/>
          <a:lstStyle/>
          <a:p>
            <a:r>
              <a:rPr lang="en-US" smtClean="0"/>
              <a:t>www.themegallery.com</a:t>
            </a:r>
            <a:endParaRPr lang="en-US"/>
          </a:p>
        </p:txBody>
      </p:sp>
    </p:spTree>
    <p:extLst>
      <p:ext uri="{BB962C8B-B14F-4D97-AF65-F5344CB8AC3E}">
        <p14:creationId xmlns:p14="http://schemas.microsoft.com/office/powerpoint/2010/main" val="364963291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754459" y="609600"/>
            <a:ext cx="7086600" cy="3810000"/>
          </a:xfrm>
        </p:spPr>
        <p:txBody>
          <a:bodyPr/>
          <a:lstStyle/>
          <a:p>
            <a:r>
              <a:rPr lang="en-US" sz="2800" dirty="0"/>
              <a:t>32. The legislative branch of the Philippine government is called?</a:t>
            </a:r>
            <a:br>
              <a:rPr lang="en-US" sz="2800" dirty="0"/>
            </a:br>
            <a:r>
              <a:rPr lang="en-US" sz="2800" dirty="0"/>
              <a:t>A. Office of the president </a:t>
            </a:r>
            <a:br>
              <a:rPr lang="en-US" sz="2800" dirty="0"/>
            </a:br>
            <a:r>
              <a:rPr lang="en-US" sz="2800" dirty="0"/>
              <a:t>B. House of Representatives </a:t>
            </a:r>
            <a:br>
              <a:rPr lang="en-US" sz="2800" dirty="0"/>
            </a:br>
            <a:r>
              <a:rPr lang="en-US" sz="2800" dirty="0"/>
              <a:t>C. Congress   </a:t>
            </a:r>
            <a:br>
              <a:rPr lang="en-US" sz="2800" dirty="0"/>
            </a:br>
            <a:r>
              <a:rPr lang="en-US" sz="2800" dirty="0"/>
              <a:t>D. Senate</a:t>
            </a:r>
            <a:br>
              <a:rPr lang="en-US" sz="2800" dirty="0"/>
            </a:br>
            <a:r>
              <a:rPr lang="en-US" sz="2800" dirty="0"/>
              <a:t/>
            </a:r>
            <a:br>
              <a:rPr lang="en-US" sz="2800" dirty="0"/>
            </a:br>
            <a:r>
              <a:rPr lang="en-US" sz="2800" dirty="0"/>
              <a:t/>
            </a:r>
            <a:br>
              <a:rPr lang="en-US" sz="2800" dirty="0"/>
            </a:br>
            <a:r>
              <a:rPr lang="en-US" sz="2800" dirty="0"/>
              <a:t>   </a:t>
            </a:r>
          </a:p>
        </p:txBody>
      </p:sp>
      <p:sp>
        <p:nvSpPr>
          <p:cNvPr id="4" name="Rectangle 3"/>
          <p:cNvSpPr/>
          <p:nvPr/>
        </p:nvSpPr>
        <p:spPr>
          <a:xfrm>
            <a:off x="1771186" y="4597137"/>
            <a:ext cx="5867400" cy="646331"/>
          </a:xfrm>
          <a:prstGeom prst="rect">
            <a:avLst/>
          </a:prstGeom>
        </p:spPr>
        <p:txBody>
          <a:bodyPr wrap="square">
            <a:spAutoFit/>
          </a:bodyPr>
          <a:lstStyle/>
          <a:p>
            <a:r>
              <a:rPr lang="en-US" sz="3600" dirty="0" smtClean="0">
                <a:solidFill>
                  <a:srgbClr val="005C2A"/>
                </a:solidFill>
              </a:rPr>
              <a:t>Correct Answer: C</a:t>
            </a:r>
            <a:endParaRPr lang="en-US" sz="3600" dirty="0">
              <a:solidFill>
                <a:srgbClr val="005C2A"/>
              </a:solidFill>
            </a:endParaRPr>
          </a:p>
        </p:txBody>
      </p:sp>
    </p:spTree>
    <p:extLst>
      <p:ext uri="{BB962C8B-B14F-4D97-AF65-F5344CB8AC3E}">
        <p14:creationId xmlns:p14="http://schemas.microsoft.com/office/powerpoint/2010/main" val="35598990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The structure of the Philippine government is divided into three branches: </a:t>
            </a:r>
          </a:p>
          <a:p>
            <a:endParaRPr lang="en-US" dirty="0"/>
          </a:p>
          <a:p>
            <a:r>
              <a:rPr lang="en-US" dirty="0"/>
              <a:t>the Legislative Department (Article 6); </a:t>
            </a:r>
          </a:p>
          <a:p>
            <a:r>
              <a:rPr lang="en-US" dirty="0"/>
              <a:t>the Executive Department (Article 7); and </a:t>
            </a:r>
          </a:p>
          <a:p>
            <a:r>
              <a:rPr lang="en-US" dirty="0"/>
              <a:t>the Judicial Department (Article 8).</a:t>
            </a:r>
          </a:p>
          <a:p>
            <a:endParaRPr lang="en-US" dirty="0"/>
          </a:p>
          <a:p>
            <a:pPr marL="0" indent="0">
              <a:buNone/>
            </a:pPr>
            <a:endParaRPr lang="en-US" dirty="0"/>
          </a:p>
        </p:txBody>
      </p:sp>
      <p:sp>
        <p:nvSpPr>
          <p:cNvPr id="4" name="Footer Placeholder 3"/>
          <p:cNvSpPr>
            <a:spLocks noGrp="1"/>
          </p:cNvSpPr>
          <p:nvPr>
            <p:ph type="ftr" sz="quarter" idx="10"/>
          </p:nvPr>
        </p:nvSpPr>
        <p:spPr/>
        <p:txBody>
          <a:bodyPr/>
          <a:lstStyle/>
          <a:p>
            <a:r>
              <a:rPr lang="en-US" smtClean="0"/>
              <a:t>www.themegallery.com</a:t>
            </a:r>
            <a:endParaRPr lang="en-US"/>
          </a:p>
        </p:txBody>
      </p:sp>
    </p:spTree>
    <p:extLst>
      <p:ext uri="{BB962C8B-B14F-4D97-AF65-F5344CB8AC3E}">
        <p14:creationId xmlns:p14="http://schemas.microsoft.com/office/powerpoint/2010/main" val="3901264153"/>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754459" y="609600"/>
            <a:ext cx="7086600" cy="3810000"/>
          </a:xfrm>
        </p:spPr>
        <p:txBody>
          <a:bodyPr/>
          <a:lstStyle/>
          <a:p>
            <a:r>
              <a:rPr lang="en-US" sz="2800" dirty="0"/>
              <a:t>33. The Legislative power is vested in ______body.</a:t>
            </a:r>
            <a:br>
              <a:rPr lang="en-US" sz="2800" dirty="0"/>
            </a:br>
            <a:r>
              <a:rPr lang="en-US" sz="2800" dirty="0"/>
              <a:t>A. Unicameral </a:t>
            </a:r>
            <a:br>
              <a:rPr lang="en-US" sz="2800" dirty="0"/>
            </a:br>
            <a:r>
              <a:rPr lang="en-US" sz="2800" dirty="0"/>
              <a:t>B. </a:t>
            </a:r>
            <a:r>
              <a:rPr lang="en-US" sz="2800" dirty="0" smtClean="0"/>
              <a:t>Bicameral</a:t>
            </a:r>
            <a:r>
              <a:rPr lang="en-US" sz="2800" dirty="0"/>
              <a:t/>
            </a:r>
            <a:br>
              <a:rPr lang="en-US" sz="2800" dirty="0"/>
            </a:br>
            <a:r>
              <a:rPr lang="en-US" sz="2800" dirty="0"/>
              <a:t>C. Interim</a:t>
            </a:r>
            <a:br>
              <a:rPr lang="en-US" sz="2800" dirty="0"/>
            </a:br>
            <a:r>
              <a:rPr lang="en-US" sz="2800" dirty="0"/>
              <a:t>D. </a:t>
            </a:r>
            <a:r>
              <a:rPr lang="en-US" sz="2800" dirty="0" smtClean="0"/>
              <a:t>Plenary</a:t>
            </a:r>
            <a:r>
              <a:rPr lang="en-US" sz="2800" dirty="0"/>
              <a:t/>
            </a:r>
            <a:br>
              <a:rPr lang="en-US" sz="2800" dirty="0"/>
            </a:br>
            <a:r>
              <a:rPr lang="en-US" sz="2800" dirty="0"/>
              <a:t/>
            </a:r>
            <a:br>
              <a:rPr lang="en-US" sz="2800" dirty="0"/>
            </a:br>
            <a:r>
              <a:rPr lang="en-US" sz="2800" dirty="0"/>
              <a:t/>
            </a:r>
            <a:br>
              <a:rPr lang="en-US" sz="2800" dirty="0"/>
            </a:br>
            <a:r>
              <a:rPr lang="en-US" sz="2800" dirty="0"/>
              <a:t>   </a:t>
            </a:r>
          </a:p>
        </p:txBody>
      </p:sp>
      <p:sp>
        <p:nvSpPr>
          <p:cNvPr id="4" name="Rectangle 3"/>
          <p:cNvSpPr/>
          <p:nvPr/>
        </p:nvSpPr>
        <p:spPr>
          <a:xfrm>
            <a:off x="1771186" y="4597137"/>
            <a:ext cx="5867400" cy="646331"/>
          </a:xfrm>
          <a:prstGeom prst="rect">
            <a:avLst/>
          </a:prstGeom>
        </p:spPr>
        <p:txBody>
          <a:bodyPr wrap="square">
            <a:spAutoFit/>
          </a:bodyPr>
          <a:lstStyle/>
          <a:p>
            <a:r>
              <a:rPr lang="en-US" sz="3600" dirty="0" smtClean="0">
                <a:solidFill>
                  <a:srgbClr val="005C2A"/>
                </a:solidFill>
              </a:rPr>
              <a:t>Correct Answer: B</a:t>
            </a:r>
            <a:endParaRPr lang="en-US" sz="3600" dirty="0">
              <a:solidFill>
                <a:srgbClr val="005C2A"/>
              </a:solidFill>
            </a:endParaRPr>
          </a:p>
        </p:txBody>
      </p:sp>
    </p:spTree>
    <p:extLst>
      <p:ext uri="{BB962C8B-B14F-4D97-AF65-F5344CB8AC3E}">
        <p14:creationId xmlns:p14="http://schemas.microsoft.com/office/powerpoint/2010/main" val="11139420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8305800" cy="487363"/>
          </a:xfrm>
        </p:spPr>
        <p:txBody>
          <a:bodyPr/>
          <a:lstStyle/>
          <a:p>
            <a:r>
              <a:rPr lang="en-US" sz="2000" dirty="0" smtClean="0"/>
              <a:t>BICAMERALISM AND COMPOSITION OF THE CONGRESS</a:t>
            </a:r>
            <a:endParaRPr lang="en-US" sz="2000" dirty="0"/>
          </a:p>
        </p:txBody>
      </p:sp>
      <p:sp>
        <p:nvSpPr>
          <p:cNvPr id="3" name="Content Placeholder 2"/>
          <p:cNvSpPr>
            <a:spLocks noGrp="1"/>
          </p:cNvSpPr>
          <p:nvPr>
            <p:ph idx="1"/>
          </p:nvPr>
        </p:nvSpPr>
        <p:spPr>
          <a:xfrm>
            <a:off x="1676400" y="914400"/>
            <a:ext cx="7048500" cy="5029200"/>
          </a:xfrm>
        </p:spPr>
        <p:txBody>
          <a:bodyPr/>
          <a:lstStyle/>
          <a:p>
            <a:r>
              <a:rPr lang="en-US" sz="2000" dirty="0"/>
              <a:t>1. Bicameralism in the Congress. The Constitution prescribes bicameralism in the Congress. Congress, to whom legislative power is vested, “shall consist of a Senate and a House of Representatives.” </a:t>
            </a:r>
            <a:endParaRPr lang="en-US" sz="2000" dirty="0" smtClean="0"/>
          </a:p>
          <a:p>
            <a:pPr marL="0" indent="0">
              <a:buNone/>
            </a:pPr>
            <a:endParaRPr lang="en-US" sz="2000" dirty="0" smtClean="0"/>
          </a:p>
          <a:p>
            <a:r>
              <a:rPr lang="en-US" sz="2000" dirty="0" smtClean="0"/>
              <a:t>Bicameralism </a:t>
            </a:r>
            <a:r>
              <a:rPr lang="en-US" sz="2000" dirty="0"/>
              <a:t>is a traditional form of legislative body consisting of two chambers or houses, one representing regional interests and the other representing national interests. The Congress of the Philippines is said to be bicameral because it consists of two houses: the House of Representatives, which is concerned with local issues, and the Senate, which is concerned with national issues. These two are co-equal branches and their primary function is law-making.</a:t>
            </a:r>
          </a:p>
        </p:txBody>
      </p:sp>
      <p:sp>
        <p:nvSpPr>
          <p:cNvPr id="4" name="Footer Placeholder 3"/>
          <p:cNvSpPr>
            <a:spLocks noGrp="1"/>
          </p:cNvSpPr>
          <p:nvPr>
            <p:ph type="ftr" sz="quarter" idx="10"/>
          </p:nvPr>
        </p:nvSpPr>
        <p:spPr/>
        <p:txBody>
          <a:bodyPr/>
          <a:lstStyle/>
          <a:p>
            <a:r>
              <a:rPr lang="en-US" smtClean="0"/>
              <a:t>www.themegallery.com</a:t>
            </a:r>
            <a:endParaRPr lang="en-US"/>
          </a:p>
        </p:txBody>
      </p:sp>
    </p:spTree>
    <p:extLst>
      <p:ext uri="{BB962C8B-B14F-4D97-AF65-F5344CB8AC3E}">
        <p14:creationId xmlns:p14="http://schemas.microsoft.com/office/powerpoint/2010/main" val="3147393390"/>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1800" dirty="0"/>
              <a:t>2. The Senate. The Senate and its members are described in the Constitution as follows:</a:t>
            </a:r>
          </a:p>
          <a:p>
            <a:r>
              <a:rPr lang="en-US" sz="1800" dirty="0"/>
              <a:t>(a) Composition. The Senate is “composed of twenty-four Senators who shall be elected at large by the qualified voters of the Philippines, as may be provided by law.” It is said to be the training ground of future Presidents because membership in the Senate requires national constituency and demands a broad circumspection of the issues and problems of the country.</a:t>
            </a:r>
          </a:p>
          <a:p>
            <a:r>
              <a:rPr lang="en-US" sz="1800" dirty="0"/>
              <a:t>(b) Qualifications of a Senator. To be a senator, one must be a “natural-born citizen of the Philippines and, on the day of the election, is at least thirty-five years of age, able to read and write, a registered voter, and a resident of the Philippines for not less than two years immediately preceding the day of the election.”</a:t>
            </a:r>
          </a:p>
          <a:p>
            <a:r>
              <a:rPr lang="en-US" sz="1800" dirty="0"/>
              <a:t>(c) Term. Each Senator shall have a term of six years and he shall serve for not more than two consecutive terms.</a:t>
            </a:r>
          </a:p>
          <a:p>
            <a:endParaRPr lang="en-US" dirty="0"/>
          </a:p>
        </p:txBody>
      </p:sp>
      <p:sp>
        <p:nvSpPr>
          <p:cNvPr id="4" name="Footer Placeholder 3"/>
          <p:cNvSpPr>
            <a:spLocks noGrp="1"/>
          </p:cNvSpPr>
          <p:nvPr>
            <p:ph type="ftr" sz="quarter" idx="10"/>
          </p:nvPr>
        </p:nvSpPr>
        <p:spPr/>
        <p:txBody>
          <a:bodyPr/>
          <a:lstStyle/>
          <a:p>
            <a:r>
              <a:rPr lang="en-US" smtClean="0"/>
              <a:t>www.themegallery.com</a:t>
            </a:r>
            <a:endParaRPr lang="en-US"/>
          </a:p>
        </p:txBody>
      </p:sp>
      <p:sp>
        <p:nvSpPr>
          <p:cNvPr id="5" name="Title 1"/>
          <p:cNvSpPr>
            <a:spLocks noGrp="1"/>
          </p:cNvSpPr>
          <p:nvPr>
            <p:ph type="title"/>
          </p:nvPr>
        </p:nvSpPr>
        <p:spPr>
          <a:xfrm>
            <a:off x="609600" y="457200"/>
            <a:ext cx="8229600" cy="487363"/>
          </a:xfrm>
        </p:spPr>
        <p:txBody>
          <a:bodyPr/>
          <a:lstStyle/>
          <a:p>
            <a:r>
              <a:rPr lang="en-US" sz="2000" dirty="0" smtClean="0"/>
              <a:t>BICAMERALISM AND COMPOSITION OF THE CONGRESS</a:t>
            </a:r>
            <a:endParaRPr lang="en-US" sz="2000" dirty="0"/>
          </a:p>
        </p:txBody>
      </p:sp>
    </p:spTree>
    <p:extLst>
      <p:ext uri="{BB962C8B-B14F-4D97-AF65-F5344CB8AC3E}">
        <p14:creationId xmlns:p14="http://schemas.microsoft.com/office/powerpoint/2010/main" val="1201674430"/>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76400" y="1066800"/>
            <a:ext cx="7048500" cy="5029200"/>
          </a:xfrm>
        </p:spPr>
        <p:txBody>
          <a:bodyPr/>
          <a:lstStyle/>
          <a:p>
            <a:r>
              <a:rPr lang="en-US" sz="1600" dirty="0"/>
              <a:t>3. The House of Representatives. The House and its members are described in the Constitution as follows:</a:t>
            </a:r>
          </a:p>
          <a:p>
            <a:r>
              <a:rPr lang="en-US" sz="1600" dirty="0"/>
              <a:t>(a) Composition. The House of Representatives is composed of “District Representatives” and “Party-list Representatives.” On the one hand, district representatives or congressmen as they are commonly called, whose number is now fixed by law, are elected from the “legislative districts” in provinces and cities. On the other hand, party-list representatives are elected at large through a party-list system of registered national, regional, and </a:t>
            </a:r>
            <a:r>
              <a:rPr lang="en-US" sz="1600" dirty="0" err="1"/>
              <a:t>sectoral</a:t>
            </a:r>
            <a:r>
              <a:rPr lang="en-US" sz="1600" dirty="0"/>
              <a:t> parties or organizations. Twenty percent of the total number of all the members of the House of Representatives constitutes the party-list representatives.</a:t>
            </a:r>
          </a:p>
          <a:p>
            <a:r>
              <a:rPr lang="en-US" sz="1600" dirty="0"/>
              <a:t>(b) Qualifications of a Member. To be a member of the House of Representatives, one must be “a natural-born citizen of the Philippines and, on the day of the election, is at least twenty-five years of age, able to read and write, and, except the party-list representatives, a registered voter in the district in which he shall be elected, and a resident thereof for a period of not less than one year immediately preceding the day of the election.”</a:t>
            </a:r>
          </a:p>
          <a:p>
            <a:r>
              <a:rPr lang="en-US" sz="1600" dirty="0"/>
              <a:t>(c) Term. Each Member has a term of three years and shall serve for not more than three consecutive terms.</a:t>
            </a:r>
          </a:p>
        </p:txBody>
      </p:sp>
      <p:sp>
        <p:nvSpPr>
          <p:cNvPr id="4" name="Footer Placeholder 3"/>
          <p:cNvSpPr>
            <a:spLocks noGrp="1"/>
          </p:cNvSpPr>
          <p:nvPr>
            <p:ph type="ftr" sz="quarter" idx="10"/>
          </p:nvPr>
        </p:nvSpPr>
        <p:spPr/>
        <p:txBody>
          <a:bodyPr/>
          <a:lstStyle/>
          <a:p>
            <a:r>
              <a:rPr lang="en-US" smtClean="0"/>
              <a:t>www.themegallery.com</a:t>
            </a:r>
            <a:endParaRPr lang="en-US"/>
          </a:p>
        </p:txBody>
      </p:sp>
      <p:sp>
        <p:nvSpPr>
          <p:cNvPr id="5" name="Title 1"/>
          <p:cNvSpPr>
            <a:spLocks noGrp="1"/>
          </p:cNvSpPr>
          <p:nvPr>
            <p:ph type="title"/>
          </p:nvPr>
        </p:nvSpPr>
        <p:spPr>
          <a:xfrm>
            <a:off x="609600" y="381000"/>
            <a:ext cx="8458200" cy="487363"/>
          </a:xfrm>
        </p:spPr>
        <p:txBody>
          <a:bodyPr/>
          <a:lstStyle/>
          <a:p>
            <a:r>
              <a:rPr lang="en-US" sz="2000" dirty="0" smtClean="0"/>
              <a:t>BICAMERALISM AND COMPOSITION OF THE CONGRESS</a:t>
            </a:r>
            <a:endParaRPr lang="en-US" sz="2000" dirty="0"/>
          </a:p>
        </p:txBody>
      </p:sp>
    </p:spTree>
    <p:extLst>
      <p:ext uri="{BB962C8B-B14F-4D97-AF65-F5344CB8AC3E}">
        <p14:creationId xmlns:p14="http://schemas.microsoft.com/office/powerpoint/2010/main" val="2507957542"/>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676400" y="838200"/>
            <a:ext cx="7086600" cy="3810000"/>
          </a:xfrm>
        </p:spPr>
        <p:txBody>
          <a:bodyPr/>
          <a:lstStyle/>
          <a:p>
            <a:r>
              <a:rPr lang="en-US" sz="2400" dirty="0"/>
              <a:t>34. The Congress of the Philippines, which is composed of two </a:t>
            </a:r>
            <a:r>
              <a:rPr lang="en-US" sz="2400" dirty="0" smtClean="0"/>
              <a:t>houses:</a:t>
            </a:r>
            <a:br>
              <a:rPr lang="en-US" sz="2400" dirty="0" smtClean="0"/>
            </a:br>
            <a:r>
              <a:rPr lang="en-US" sz="2400" dirty="0"/>
              <a:t/>
            </a:r>
            <a:br>
              <a:rPr lang="en-US" sz="2400" dirty="0"/>
            </a:br>
            <a:r>
              <a:rPr lang="en-US" sz="2400" dirty="0"/>
              <a:t>A. The Senate and the House </a:t>
            </a:r>
            <a:r>
              <a:rPr lang="en-US" sz="2400" dirty="0" smtClean="0"/>
              <a:t>Representatives</a:t>
            </a:r>
            <a:r>
              <a:rPr lang="en-US" sz="2400" dirty="0"/>
              <a:t>.  </a:t>
            </a:r>
            <a:br>
              <a:rPr lang="en-US" sz="2400" dirty="0"/>
            </a:br>
            <a:r>
              <a:rPr lang="en-US" sz="2400" dirty="0"/>
              <a:t>B. The Senate and the Military </a:t>
            </a:r>
            <a:br>
              <a:rPr lang="en-US" sz="2400" dirty="0"/>
            </a:br>
            <a:r>
              <a:rPr lang="en-US" sz="2400" dirty="0"/>
              <a:t>C. The Senate and Supreme Court </a:t>
            </a:r>
            <a:br>
              <a:rPr lang="en-US" sz="2400" dirty="0"/>
            </a:br>
            <a:r>
              <a:rPr lang="en-US" sz="2400" dirty="0"/>
              <a:t>D. The House of Representatives and Supreme </a:t>
            </a:r>
            <a:r>
              <a:rPr lang="en-US" sz="2400" dirty="0" smtClean="0"/>
              <a:t/>
            </a:r>
            <a:br>
              <a:rPr lang="en-US" sz="2400" dirty="0" smtClean="0"/>
            </a:br>
            <a:r>
              <a:rPr lang="en-US" sz="2400" dirty="0"/>
              <a:t> </a:t>
            </a:r>
            <a:r>
              <a:rPr lang="en-US" sz="2400" dirty="0" smtClean="0"/>
              <a:t>    Court</a:t>
            </a:r>
            <a:r>
              <a:rPr lang="en-US" sz="2800" dirty="0" smtClean="0"/>
              <a:t>    </a:t>
            </a:r>
            <a:endParaRPr lang="en-US" sz="2800" dirty="0"/>
          </a:p>
        </p:txBody>
      </p:sp>
      <p:sp>
        <p:nvSpPr>
          <p:cNvPr id="4" name="Rectangle 3"/>
          <p:cNvSpPr/>
          <p:nvPr/>
        </p:nvSpPr>
        <p:spPr>
          <a:xfrm>
            <a:off x="1771186" y="4597137"/>
            <a:ext cx="5867400" cy="646331"/>
          </a:xfrm>
          <a:prstGeom prst="rect">
            <a:avLst/>
          </a:prstGeom>
        </p:spPr>
        <p:txBody>
          <a:bodyPr wrap="square">
            <a:spAutoFit/>
          </a:bodyPr>
          <a:lstStyle/>
          <a:p>
            <a:r>
              <a:rPr lang="en-US" sz="3600" dirty="0" smtClean="0">
                <a:solidFill>
                  <a:srgbClr val="005C2A"/>
                </a:solidFill>
              </a:rPr>
              <a:t>Correct Answer: A</a:t>
            </a:r>
            <a:endParaRPr lang="en-US" sz="3600" dirty="0">
              <a:solidFill>
                <a:srgbClr val="005C2A"/>
              </a:solidFill>
            </a:endParaRPr>
          </a:p>
        </p:txBody>
      </p:sp>
    </p:spTree>
    <p:extLst>
      <p:ext uri="{BB962C8B-B14F-4D97-AF65-F5344CB8AC3E}">
        <p14:creationId xmlns:p14="http://schemas.microsoft.com/office/powerpoint/2010/main" val="11033857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742120" y="685800"/>
            <a:ext cx="6477000" cy="3810000"/>
          </a:xfrm>
        </p:spPr>
        <p:txBody>
          <a:bodyPr/>
          <a:lstStyle/>
          <a:p>
            <a:r>
              <a:rPr lang="en-US" sz="2800" dirty="0"/>
              <a:t>35. The Senate is headed by the?</a:t>
            </a:r>
            <a:br>
              <a:rPr lang="en-US" sz="2800" dirty="0"/>
            </a:br>
            <a:r>
              <a:rPr lang="en-US" sz="2800" dirty="0" smtClean="0"/>
              <a:t/>
            </a:r>
            <a:br>
              <a:rPr lang="en-US" sz="2800" dirty="0" smtClean="0"/>
            </a:br>
            <a:r>
              <a:rPr lang="en-US" sz="2800" dirty="0" smtClean="0"/>
              <a:t>A</a:t>
            </a:r>
            <a:r>
              <a:rPr lang="en-US" sz="2800" dirty="0"/>
              <a:t>. Vice president </a:t>
            </a:r>
            <a:br>
              <a:rPr lang="en-US" sz="2800" dirty="0"/>
            </a:br>
            <a:r>
              <a:rPr lang="en-US" sz="2800" dirty="0"/>
              <a:t>B. President </a:t>
            </a:r>
            <a:br>
              <a:rPr lang="en-US" sz="2800" dirty="0"/>
            </a:br>
            <a:r>
              <a:rPr lang="en-US" sz="2800" dirty="0"/>
              <a:t>C. Justice </a:t>
            </a:r>
            <a:r>
              <a:rPr lang="en-US" sz="2800" dirty="0" smtClean="0"/>
              <a:t>Secretary</a:t>
            </a:r>
            <a:r>
              <a:rPr lang="en-US" sz="2800" dirty="0"/>
              <a:t/>
            </a:r>
            <a:br>
              <a:rPr lang="en-US" sz="2800" dirty="0"/>
            </a:br>
            <a:r>
              <a:rPr lang="en-US" sz="2800" dirty="0"/>
              <a:t>D. Speaker of the </a:t>
            </a:r>
            <a:r>
              <a:rPr lang="en-US" sz="2800" dirty="0" smtClean="0"/>
              <a:t>House </a:t>
            </a:r>
            <a:r>
              <a:rPr lang="en-US" sz="2800" dirty="0"/>
              <a:t/>
            </a:r>
            <a:br>
              <a:rPr lang="en-US" sz="2800" dirty="0"/>
            </a:br>
            <a:r>
              <a:rPr lang="en-US" sz="2800" dirty="0"/>
              <a:t>E. Senate </a:t>
            </a:r>
            <a:r>
              <a:rPr lang="en-US" sz="2800" dirty="0" smtClean="0"/>
              <a:t>President</a:t>
            </a:r>
            <a:r>
              <a:rPr lang="en-US" sz="2800" dirty="0"/>
              <a:t/>
            </a:r>
            <a:br>
              <a:rPr lang="en-US" sz="2800" dirty="0"/>
            </a:br>
            <a:r>
              <a:rPr lang="en-US" sz="2800" dirty="0"/>
              <a:t>    </a:t>
            </a:r>
          </a:p>
        </p:txBody>
      </p:sp>
      <p:sp>
        <p:nvSpPr>
          <p:cNvPr id="4" name="Rectangle 3"/>
          <p:cNvSpPr/>
          <p:nvPr/>
        </p:nvSpPr>
        <p:spPr>
          <a:xfrm>
            <a:off x="1771186" y="4597137"/>
            <a:ext cx="5867400" cy="646331"/>
          </a:xfrm>
          <a:prstGeom prst="rect">
            <a:avLst/>
          </a:prstGeom>
        </p:spPr>
        <p:txBody>
          <a:bodyPr wrap="square">
            <a:spAutoFit/>
          </a:bodyPr>
          <a:lstStyle/>
          <a:p>
            <a:r>
              <a:rPr lang="en-US" sz="3600" dirty="0" smtClean="0">
                <a:solidFill>
                  <a:srgbClr val="005C2A"/>
                </a:solidFill>
              </a:rPr>
              <a:t>Correct Answer: E</a:t>
            </a:r>
            <a:endParaRPr lang="en-US" sz="3600" dirty="0">
              <a:solidFill>
                <a:srgbClr val="005C2A"/>
              </a:solidFill>
            </a:endParaRPr>
          </a:p>
        </p:txBody>
      </p:sp>
    </p:spTree>
    <p:extLst>
      <p:ext uri="{BB962C8B-B14F-4D97-AF65-F5344CB8AC3E}">
        <p14:creationId xmlns:p14="http://schemas.microsoft.com/office/powerpoint/2010/main" val="28997531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788468" y="762000"/>
            <a:ext cx="6477000" cy="4572000"/>
          </a:xfrm>
        </p:spPr>
        <p:txBody>
          <a:bodyPr/>
          <a:lstStyle/>
          <a:p>
            <a:r>
              <a:rPr lang="en-US" sz="2400" dirty="0"/>
              <a:t>36. Which was given by the Philippine Constitution the sole power to </a:t>
            </a:r>
            <a:r>
              <a:rPr lang="en-US" sz="2400" u="sng" dirty="0"/>
              <a:t>declare war </a:t>
            </a:r>
            <a:r>
              <a:rPr lang="en-US" sz="2400" dirty="0"/>
              <a:t>and to authorize the President - in case of national emergency or war - to issue executive orders embodying rules and regulations intended to carry out the </a:t>
            </a:r>
            <a:r>
              <a:rPr lang="en-US" sz="2400" dirty="0" smtClean="0"/>
              <a:t>national </a:t>
            </a:r>
            <a:r>
              <a:rPr lang="en-US" sz="2400" dirty="0"/>
              <a:t>policy?  </a:t>
            </a:r>
            <a:br>
              <a:rPr lang="en-US" sz="2400" dirty="0"/>
            </a:br>
            <a:r>
              <a:rPr lang="en-US" sz="2400" dirty="0"/>
              <a:t>A. President </a:t>
            </a:r>
            <a:br>
              <a:rPr lang="en-US" sz="2400" dirty="0"/>
            </a:br>
            <a:r>
              <a:rPr lang="en-US" sz="2400" dirty="0"/>
              <a:t>B. Secretary of Defense </a:t>
            </a:r>
            <a:br>
              <a:rPr lang="en-US" sz="2400" dirty="0"/>
            </a:br>
            <a:r>
              <a:rPr lang="en-US" sz="2400" dirty="0"/>
              <a:t>C. Vice President </a:t>
            </a:r>
            <a:br>
              <a:rPr lang="en-US" sz="2400" dirty="0"/>
            </a:br>
            <a:r>
              <a:rPr lang="en-US" sz="2400" dirty="0"/>
              <a:t>D. Congress   </a:t>
            </a:r>
            <a:r>
              <a:rPr lang="en-US" sz="2400" dirty="0" smtClean="0"/>
              <a:t> </a:t>
            </a:r>
            <a:r>
              <a:rPr lang="en-US" sz="2400" dirty="0"/>
              <a:t/>
            </a:r>
            <a:br>
              <a:rPr lang="en-US" sz="2400" dirty="0"/>
            </a:br>
            <a:r>
              <a:rPr lang="en-US" sz="2400" dirty="0"/>
              <a:t>E. </a:t>
            </a:r>
            <a:r>
              <a:rPr lang="en-US" sz="2400" dirty="0" smtClean="0"/>
              <a:t>Senate</a:t>
            </a:r>
            <a:r>
              <a:rPr lang="en-US" sz="2800" dirty="0" smtClean="0"/>
              <a:t>  </a:t>
            </a:r>
            <a:endParaRPr lang="en-US" sz="2800" dirty="0"/>
          </a:p>
        </p:txBody>
      </p:sp>
      <p:sp>
        <p:nvSpPr>
          <p:cNvPr id="4" name="Rectangle 3"/>
          <p:cNvSpPr/>
          <p:nvPr/>
        </p:nvSpPr>
        <p:spPr>
          <a:xfrm>
            <a:off x="1788468" y="5486400"/>
            <a:ext cx="5867400" cy="646331"/>
          </a:xfrm>
          <a:prstGeom prst="rect">
            <a:avLst/>
          </a:prstGeom>
        </p:spPr>
        <p:txBody>
          <a:bodyPr wrap="square">
            <a:spAutoFit/>
          </a:bodyPr>
          <a:lstStyle/>
          <a:p>
            <a:r>
              <a:rPr lang="en-US" sz="3600" dirty="0" smtClean="0">
                <a:solidFill>
                  <a:srgbClr val="005C2A"/>
                </a:solidFill>
              </a:rPr>
              <a:t>Correct Answer: </a:t>
            </a:r>
            <a:r>
              <a:rPr lang="en-US" sz="3600" dirty="0">
                <a:solidFill>
                  <a:srgbClr val="005C2A"/>
                </a:solidFill>
              </a:rPr>
              <a:t>D</a:t>
            </a:r>
          </a:p>
        </p:txBody>
      </p:sp>
    </p:spTree>
    <p:extLst>
      <p:ext uri="{BB962C8B-B14F-4D97-AF65-F5344CB8AC3E}">
        <p14:creationId xmlns:p14="http://schemas.microsoft.com/office/powerpoint/2010/main" val="19209417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HUMAN RIGHTS</a:t>
            </a:r>
            <a:endParaRPr lang="en-US" dirty="0"/>
          </a:p>
        </p:txBody>
      </p:sp>
      <p:sp>
        <p:nvSpPr>
          <p:cNvPr id="3" name="Content Placeholder 2"/>
          <p:cNvSpPr>
            <a:spLocks noGrp="1"/>
          </p:cNvSpPr>
          <p:nvPr>
            <p:ph idx="1"/>
          </p:nvPr>
        </p:nvSpPr>
        <p:spPr/>
        <p:txBody>
          <a:bodyPr/>
          <a:lstStyle/>
          <a:p>
            <a:pPr algn="just"/>
            <a:r>
              <a:rPr lang="en-US" sz="1800" dirty="0"/>
              <a:t>The Philippines observe National Human Rights Week every December 3-10 in accordance with Proclamation No. 177 promulgated by President Aquino in 1987. </a:t>
            </a:r>
            <a:endParaRPr lang="en-US" sz="1800" dirty="0" smtClean="0"/>
          </a:p>
          <a:p>
            <a:pPr algn="just"/>
            <a:r>
              <a:rPr lang="en-US" sz="1800" dirty="0" smtClean="0"/>
              <a:t>There </a:t>
            </a:r>
            <a:r>
              <a:rPr lang="en-US" sz="1800" dirty="0"/>
              <a:t>are </a:t>
            </a:r>
            <a:r>
              <a:rPr lang="en-US" sz="1800" u="sng" dirty="0"/>
              <a:t>three important documents that the Philippines recognizes in upholding the human rights of individuals</a:t>
            </a:r>
            <a:r>
              <a:rPr lang="en-US" sz="1800" dirty="0"/>
              <a:t>. </a:t>
            </a:r>
            <a:endParaRPr lang="en-US" sz="1800" dirty="0" smtClean="0"/>
          </a:p>
          <a:p>
            <a:pPr marL="0" indent="0" algn="just">
              <a:buNone/>
            </a:pPr>
            <a:r>
              <a:rPr lang="en-US" sz="1800" dirty="0" smtClean="0"/>
              <a:t>      1. These </a:t>
            </a:r>
            <a:r>
              <a:rPr lang="en-US" sz="1800" dirty="0"/>
              <a:t>are the International Covenants on Civil and Political Right, the United Nations General Assembly on December 10, 1948 </a:t>
            </a:r>
            <a:r>
              <a:rPr lang="en-US" sz="1800" dirty="0" smtClean="0"/>
              <a:t> </a:t>
            </a:r>
          </a:p>
          <a:p>
            <a:pPr marL="0" indent="0" algn="just">
              <a:buNone/>
            </a:pPr>
            <a:r>
              <a:rPr lang="en-US" sz="1800" dirty="0"/>
              <a:t> </a:t>
            </a:r>
            <a:r>
              <a:rPr lang="en-US" sz="1800" dirty="0" smtClean="0"/>
              <a:t>     2. The </a:t>
            </a:r>
            <a:r>
              <a:rPr lang="en-US" sz="1800" dirty="0"/>
              <a:t>1987 Constitution. Art 11,Sec.11 of the 1987 Constitution states " The state values the dignity of every person and Guarantees full respect for human rights". </a:t>
            </a:r>
            <a:endParaRPr lang="en-US" sz="1800" dirty="0" smtClean="0"/>
          </a:p>
          <a:p>
            <a:pPr marL="0" indent="0" algn="just">
              <a:buNone/>
            </a:pPr>
            <a:r>
              <a:rPr lang="en-US" sz="1800" dirty="0" smtClean="0"/>
              <a:t>      3. The </a:t>
            </a:r>
            <a:r>
              <a:rPr lang="en-US" sz="1800" dirty="0"/>
              <a:t>1987 Constitution. </a:t>
            </a:r>
            <a:r>
              <a:rPr lang="en-US" sz="1800" dirty="0" smtClean="0"/>
              <a:t>Art </a:t>
            </a:r>
            <a:r>
              <a:rPr lang="en-US" sz="1800" dirty="0"/>
              <a:t>XIII, Sec 17, creates the Commission on Human Rights, a constitutional body tasked to "Investigate, on its own or on complaint by any party, all forms of human rights violating involving civil and political rights</a:t>
            </a:r>
            <a:r>
              <a:rPr lang="en-US" sz="1800" dirty="0" smtClean="0"/>
              <a:t>".</a:t>
            </a:r>
          </a:p>
          <a:p>
            <a:pPr marL="0" indent="0" algn="just">
              <a:buNone/>
            </a:pPr>
            <a:endParaRPr lang="en-US" sz="1800" dirty="0"/>
          </a:p>
          <a:p>
            <a:pPr marL="0" indent="0" algn="just">
              <a:buNone/>
            </a:pPr>
            <a:r>
              <a:rPr lang="en-US" sz="1800" dirty="0" smtClean="0"/>
              <a:t> </a:t>
            </a:r>
            <a:r>
              <a:rPr lang="en-US" sz="1800" dirty="0"/>
              <a:t>Corollary to that, Article III, Bill of Rights, expounded on Individual rights guaranteed by the constitution. But what are human rights?</a:t>
            </a:r>
          </a:p>
        </p:txBody>
      </p:sp>
      <p:sp>
        <p:nvSpPr>
          <p:cNvPr id="4" name="Footer Placeholder 3"/>
          <p:cNvSpPr>
            <a:spLocks noGrp="1"/>
          </p:cNvSpPr>
          <p:nvPr>
            <p:ph type="ftr" sz="quarter" idx="10"/>
          </p:nvPr>
        </p:nvSpPr>
        <p:spPr/>
        <p:txBody>
          <a:bodyPr/>
          <a:lstStyle/>
          <a:p>
            <a:r>
              <a:rPr lang="en-US" smtClean="0"/>
              <a:t>www.themegallery.com</a:t>
            </a:r>
            <a:endParaRPr lang="en-US"/>
          </a:p>
        </p:txBody>
      </p:sp>
    </p:spTree>
    <p:extLst>
      <p:ext uri="{BB962C8B-B14F-4D97-AF65-F5344CB8AC3E}">
        <p14:creationId xmlns:p14="http://schemas.microsoft.com/office/powerpoint/2010/main" val="2787920186"/>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EMERGENCY POWERS</a:t>
            </a:r>
            <a:endParaRPr lang="en-US" dirty="0"/>
          </a:p>
        </p:txBody>
      </p:sp>
      <p:sp>
        <p:nvSpPr>
          <p:cNvPr id="3" name="Content Placeholder 2"/>
          <p:cNvSpPr>
            <a:spLocks noGrp="1"/>
          </p:cNvSpPr>
          <p:nvPr>
            <p:ph idx="1"/>
          </p:nvPr>
        </p:nvSpPr>
        <p:spPr/>
        <p:txBody>
          <a:bodyPr/>
          <a:lstStyle/>
          <a:p>
            <a:r>
              <a:rPr lang="en-US" sz="1800" dirty="0"/>
              <a:t>Generally, Congress is the repository of emergency powers. This is evident in the tenor of Section 23 (2), Article VI authorizing it to delegate such powers to the President. Section 23, Article VI of the Constitution reads:</a:t>
            </a:r>
          </a:p>
          <a:p>
            <a:endParaRPr lang="en-US" sz="1800" dirty="0"/>
          </a:p>
          <a:p>
            <a:r>
              <a:rPr lang="en-US" sz="1800" dirty="0"/>
              <a:t>SEC. 23. (1) The Congress, by a vote of two-thirds of both Houses in joint session assembled, voting separately, shall have the sole power to declare the existence of a state of war.</a:t>
            </a:r>
          </a:p>
          <a:p>
            <a:endParaRPr lang="en-US" sz="1800" dirty="0"/>
          </a:p>
          <a:p>
            <a:r>
              <a:rPr lang="en-US" sz="1800" dirty="0"/>
              <a:t>(2) In times of war or other national emergency, the Congress may, by law, authorize the President, for a limited period and subject to such restrictions as it may prescribe, to exercise powers necessary and proper to carry out a declared national policy. Unless sooner withdrawn by resolution of the Congress, such powers shall cease upon the next adjournment thereof.</a:t>
            </a:r>
          </a:p>
        </p:txBody>
      </p:sp>
      <p:sp>
        <p:nvSpPr>
          <p:cNvPr id="4" name="Footer Placeholder 3"/>
          <p:cNvSpPr>
            <a:spLocks noGrp="1"/>
          </p:cNvSpPr>
          <p:nvPr>
            <p:ph type="ftr" sz="quarter" idx="10"/>
          </p:nvPr>
        </p:nvSpPr>
        <p:spPr/>
        <p:txBody>
          <a:bodyPr/>
          <a:lstStyle/>
          <a:p>
            <a:r>
              <a:rPr lang="en-US" smtClean="0"/>
              <a:t>www.themegallery.com</a:t>
            </a:r>
            <a:endParaRPr lang="en-US"/>
          </a:p>
        </p:txBody>
      </p:sp>
    </p:spTree>
    <p:extLst>
      <p:ext uri="{BB962C8B-B14F-4D97-AF65-F5344CB8AC3E}">
        <p14:creationId xmlns:p14="http://schemas.microsoft.com/office/powerpoint/2010/main" val="1475201254"/>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EMEGENCY POWERS</a:t>
            </a:r>
            <a:endParaRPr lang="en-US" dirty="0"/>
          </a:p>
        </p:txBody>
      </p:sp>
      <p:sp>
        <p:nvSpPr>
          <p:cNvPr id="3" name="Content Placeholder 2"/>
          <p:cNvSpPr>
            <a:spLocks noGrp="1"/>
          </p:cNvSpPr>
          <p:nvPr>
            <p:ph idx="1"/>
          </p:nvPr>
        </p:nvSpPr>
        <p:spPr/>
        <p:txBody>
          <a:bodyPr/>
          <a:lstStyle/>
          <a:p>
            <a:r>
              <a:rPr lang="en-US" sz="2000" dirty="0"/>
              <a:t>Certainly, a body cannot delegate a power not reposed upon it. However, knowing that during grave emergencies, it may not be possible or practicable for Congress to meet and exercise its powers, the Framers of our Constitution deemed it wise to allow Congress to grant emergency powers to the President, subject to certain conditions, thus:</a:t>
            </a:r>
          </a:p>
          <a:p>
            <a:endParaRPr lang="en-US" sz="2000" dirty="0"/>
          </a:p>
          <a:p>
            <a:r>
              <a:rPr lang="en-US" sz="2000" dirty="0"/>
              <a:t>(1) There must be a war or other emergency.</a:t>
            </a:r>
          </a:p>
          <a:p>
            <a:r>
              <a:rPr lang="en-US" sz="2000" dirty="0"/>
              <a:t>(2) The delegation must be for a limited period only.</a:t>
            </a:r>
          </a:p>
          <a:p>
            <a:r>
              <a:rPr lang="en-US" sz="2000" dirty="0"/>
              <a:t>(3) The delegation must be subject to such restrictions as the Congress may prescribe.</a:t>
            </a:r>
          </a:p>
          <a:p>
            <a:r>
              <a:rPr lang="en-US" sz="2000" dirty="0"/>
              <a:t>(4) The emergency powers must be exercised to carry out a national policy declared by Congress.</a:t>
            </a:r>
          </a:p>
        </p:txBody>
      </p:sp>
      <p:sp>
        <p:nvSpPr>
          <p:cNvPr id="4" name="Footer Placeholder 3"/>
          <p:cNvSpPr>
            <a:spLocks noGrp="1"/>
          </p:cNvSpPr>
          <p:nvPr>
            <p:ph type="ftr" sz="quarter" idx="10"/>
          </p:nvPr>
        </p:nvSpPr>
        <p:spPr/>
        <p:txBody>
          <a:bodyPr/>
          <a:lstStyle/>
          <a:p>
            <a:r>
              <a:rPr lang="en-US" smtClean="0"/>
              <a:t>www.themegallery.com</a:t>
            </a:r>
            <a:endParaRPr lang="en-US"/>
          </a:p>
        </p:txBody>
      </p:sp>
    </p:spTree>
    <p:extLst>
      <p:ext uri="{BB962C8B-B14F-4D97-AF65-F5344CB8AC3E}">
        <p14:creationId xmlns:p14="http://schemas.microsoft.com/office/powerpoint/2010/main" val="2765217247"/>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788468" y="762000"/>
            <a:ext cx="6477000" cy="4572000"/>
          </a:xfrm>
        </p:spPr>
        <p:txBody>
          <a:bodyPr/>
          <a:lstStyle/>
          <a:p>
            <a:r>
              <a:rPr lang="en-US" sz="2400" dirty="0"/>
              <a:t>37. The Senate, headed by the Senate president and often referred to as the "Upper House", is composed of __ senators.</a:t>
            </a:r>
            <a:br>
              <a:rPr lang="en-US" sz="2400" dirty="0"/>
            </a:br>
            <a:r>
              <a:rPr lang="en-US" sz="2400" dirty="0"/>
              <a:t>A. 30 </a:t>
            </a:r>
            <a:br>
              <a:rPr lang="en-US" sz="2400" dirty="0"/>
            </a:br>
            <a:r>
              <a:rPr lang="en-US" sz="2400" dirty="0"/>
              <a:t>B. 25 </a:t>
            </a:r>
            <a:br>
              <a:rPr lang="en-US" sz="2400" dirty="0"/>
            </a:br>
            <a:r>
              <a:rPr lang="en-US" sz="2400" dirty="0"/>
              <a:t>C. 26 </a:t>
            </a:r>
            <a:br>
              <a:rPr lang="en-US" sz="2400" dirty="0"/>
            </a:br>
            <a:r>
              <a:rPr lang="en-US" sz="2400" dirty="0"/>
              <a:t>D. </a:t>
            </a:r>
            <a:r>
              <a:rPr lang="en-US" sz="2400" dirty="0" smtClean="0"/>
              <a:t>24</a:t>
            </a:r>
            <a:r>
              <a:rPr lang="en-US" sz="2400" dirty="0"/>
              <a:t/>
            </a:r>
            <a:br>
              <a:rPr lang="en-US" sz="2400" dirty="0"/>
            </a:br>
            <a:r>
              <a:rPr lang="en-US" sz="2800" dirty="0" smtClean="0"/>
              <a:t>  </a:t>
            </a:r>
            <a:endParaRPr lang="en-US" sz="2800" dirty="0"/>
          </a:p>
        </p:txBody>
      </p:sp>
      <p:sp>
        <p:nvSpPr>
          <p:cNvPr id="4" name="Rectangle 3"/>
          <p:cNvSpPr/>
          <p:nvPr/>
        </p:nvSpPr>
        <p:spPr>
          <a:xfrm>
            <a:off x="1788468" y="5486400"/>
            <a:ext cx="5867400" cy="646331"/>
          </a:xfrm>
          <a:prstGeom prst="rect">
            <a:avLst/>
          </a:prstGeom>
        </p:spPr>
        <p:txBody>
          <a:bodyPr wrap="square">
            <a:spAutoFit/>
          </a:bodyPr>
          <a:lstStyle/>
          <a:p>
            <a:r>
              <a:rPr lang="en-US" sz="3600" dirty="0" smtClean="0">
                <a:solidFill>
                  <a:srgbClr val="005C2A"/>
                </a:solidFill>
              </a:rPr>
              <a:t>Correct Answer: </a:t>
            </a:r>
            <a:r>
              <a:rPr lang="en-US" sz="3600" dirty="0">
                <a:solidFill>
                  <a:srgbClr val="005C2A"/>
                </a:solidFill>
              </a:rPr>
              <a:t>D</a:t>
            </a:r>
          </a:p>
        </p:txBody>
      </p:sp>
    </p:spTree>
    <p:extLst>
      <p:ext uri="{BB962C8B-B14F-4D97-AF65-F5344CB8AC3E}">
        <p14:creationId xmlns:p14="http://schemas.microsoft.com/office/powerpoint/2010/main" val="24150220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788468" y="762000"/>
            <a:ext cx="6477000" cy="4572000"/>
          </a:xfrm>
        </p:spPr>
        <p:txBody>
          <a:bodyPr/>
          <a:lstStyle/>
          <a:p>
            <a:r>
              <a:rPr lang="en-US" sz="2400" dirty="0"/>
              <a:t>38. A senator cannot serve for more than three consecutive terms; but he may run for reelection after a break or interval.</a:t>
            </a:r>
            <a:br>
              <a:rPr lang="en-US" sz="2400" dirty="0"/>
            </a:br>
            <a:r>
              <a:rPr lang="en-US" sz="2400" dirty="0"/>
              <a:t>A. True </a:t>
            </a:r>
            <a:br>
              <a:rPr lang="en-US" sz="2400" dirty="0"/>
            </a:br>
            <a:r>
              <a:rPr lang="en-US" sz="2400" dirty="0"/>
              <a:t>B. </a:t>
            </a:r>
            <a:r>
              <a:rPr lang="en-US" sz="2400" dirty="0" smtClean="0"/>
              <a:t>False</a:t>
            </a:r>
            <a:r>
              <a:rPr lang="en-US" sz="2400" dirty="0"/>
              <a:t/>
            </a:r>
            <a:br>
              <a:rPr lang="en-US" sz="2400" dirty="0"/>
            </a:br>
            <a:r>
              <a:rPr lang="en-US" sz="2400" dirty="0"/>
              <a:t>C. Maybe </a:t>
            </a:r>
            <a:br>
              <a:rPr lang="en-US" sz="2400" dirty="0"/>
            </a:br>
            <a:r>
              <a:rPr lang="en-US" sz="2400" dirty="0"/>
              <a:t>D. All of the above </a:t>
            </a:r>
            <a:br>
              <a:rPr lang="en-US" sz="2400" dirty="0"/>
            </a:br>
            <a:r>
              <a:rPr lang="en-US" sz="2400" dirty="0"/>
              <a:t>E. None of the above</a:t>
            </a:r>
            <a:br>
              <a:rPr lang="en-US" sz="2400" dirty="0"/>
            </a:br>
            <a:r>
              <a:rPr lang="en-US" sz="2400" dirty="0"/>
              <a:t/>
            </a:r>
            <a:br>
              <a:rPr lang="en-US" sz="2400" dirty="0"/>
            </a:br>
            <a:r>
              <a:rPr lang="en-US" sz="2800" dirty="0" smtClean="0"/>
              <a:t>  </a:t>
            </a:r>
            <a:endParaRPr lang="en-US" sz="2800" dirty="0"/>
          </a:p>
        </p:txBody>
      </p:sp>
      <p:sp>
        <p:nvSpPr>
          <p:cNvPr id="4" name="Rectangle 3"/>
          <p:cNvSpPr/>
          <p:nvPr/>
        </p:nvSpPr>
        <p:spPr>
          <a:xfrm>
            <a:off x="1788468" y="5486400"/>
            <a:ext cx="5867400" cy="646331"/>
          </a:xfrm>
          <a:prstGeom prst="rect">
            <a:avLst/>
          </a:prstGeom>
        </p:spPr>
        <p:txBody>
          <a:bodyPr wrap="square">
            <a:spAutoFit/>
          </a:bodyPr>
          <a:lstStyle/>
          <a:p>
            <a:r>
              <a:rPr lang="en-US" sz="3600" dirty="0" smtClean="0">
                <a:solidFill>
                  <a:srgbClr val="005C2A"/>
                </a:solidFill>
              </a:rPr>
              <a:t>Correct Answer: </a:t>
            </a:r>
            <a:r>
              <a:rPr lang="en-US" sz="3600" dirty="0">
                <a:solidFill>
                  <a:srgbClr val="005C2A"/>
                </a:solidFill>
              </a:rPr>
              <a:t>B</a:t>
            </a:r>
          </a:p>
        </p:txBody>
      </p:sp>
    </p:spTree>
    <p:extLst>
      <p:ext uri="{BB962C8B-B14F-4D97-AF65-F5344CB8AC3E}">
        <p14:creationId xmlns:p14="http://schemas.microsoft.com/office/powerpoint/2010/main" val="37060539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788468" y="762000"/>
            <a:ext cx="6477000" cy="4572000"/>
          </a:xfrm>
        </p:spPr>
        <p:txBody>
          <a:bodyPr/>
          <a:lstStyle/>
          <a:p>
            <a:r>
              <a:rPr lang="en-US" sz="2400" dirty="0"/>
              <a:t>39. Though ________endorsed Fidel Ramos for the 1992 presidential elections, he failed to win the nomination of the ruling party (LDP) and thus registered a new political party, EDSA-LDP</a:t>
            </a:r>
            <a:r>
              <a:rPr lang="en-US" sz="2400" dirty="0" smtClean="0"/>
              <a:t>.</a:t>
            </a:r>
            <a:br>
              <a:rPr lang="en-US" sz="2400" dirty="0" smtClean="0"/>
            </a:br>
            <a:r>
              <a:rPr lang="en-US" sz="2400" dirty="0"/>
              <a:t/>
            </a:r>
            <a:br>
              <a:rPr lang="en-US" sz="2400" dirty="0"/>
            </a:br>
            <a:r>
              <a:rPr lang="en-US" sz="2400" dirty="0"/>
              <a:t>A. Corazon </a:t>
            </a:r>
            <a:r>
              <a:rPr lang="en-US" sz="2400" dirty="0" smtClean="0"/>
              <a:t>Aquino</a:t>
            </a:r>
            <a:r>
              <a:rPr lang="en-US" sz="2400" dirty="0"/>
              <a:t/>
            </a:r>
            <a:br>
              <a:rPr lang="en-US" sz="2400" dirty="0"/>
            </a:br>
            <a:r>
              <a:rPr lang="en-US" sz="2400" dirty="0"/>
              <a:t>B. </a:t>
            </a:r>
            <a:r>
              <a:rPr lang="en-US" sz="2400" dirty="0" err="1"/>
              <a:t>Noynoy</a:t>
            </a:r>
            <a:r>
              <a:rPr lang="en-US" sz="2400" dirty="0"/>
              <a:t> Aquino</a:t>
            </a:r>
            <a:br>
              <a:rPr lang="en-US" sz="2400" dirty="0"/>
            </a:br>
            <a:r>
              <a:rPr lang="en-US" sz="2400" dirty="0"/>
              <a:t>C. Gloria </a:t>
            </a:r>
            <a:r>
              <a:rPr lang="en-US" sz="2400" dirty="0" smtClean="0"/>
              <a:t>Arroyo</a:t>
            </a:r>
            <a:br>
              <a:rPr lang="en-US" sz="2400" dirty="0" smtClean="0"/>
            </a:br>
            <a:r>
              <a:rPr lang="en-US" sz="2400" dirty="0" smtClean="0"/>
              <a:t>D. Joseph Estrada</a:t>
            </a:r>
            <a:r>
              <a:rPr lang="en-US" sz="2400" dirty="0"/>
              <a:t/>
            </a:r>
            <a:br>
              <a:rPr lang="en-US" sz="2400" dirty="0"/>
            </a:br>
            <a:r>
              <a:rPr lang="en-US" sz="2400" dirty="0"/>
              <a:t/>
            </a:r>
            <a:br>
              <a:rPr lang="en-US" sz="2400" dirty="0"/>
            </a:br>
            <a:r>
              <a:rPr lang="en-US" sz="2400" dirty="0"/>
              <a:t/>
            </a:r>
            <a:br>
              <a:rPr lang="en-US" sz="2400" dirty="0"/>
            </a:br>
            <a:r>
              <a:rPr lang="en-US" sz="2800" dirty="0" smtClean="0"/>
              <a:t>  </a:t>
            </a:r>
            <a:endParaRPr lang="en-US" sz="2800" dirty="0"/>
          </a:p>
        </p:txBody>
      </p:sp>
      <p:sp>
        <p:nvSpPr>
          <p:cNvPr id="4" name="Rectangle 3"/>
          <p:cNvSpPr/>
          <p:nvPr/>
        </p:nvSpPr>
        <p:spPr>
          <a:xfrm>
            <a:off x="1788468" y="5257800"/>
            <a:ext cx="5867400" cy="646331"/>
          </a:xfrm>
          <a:prstGeom prst="rect">
            <a:avLst/>
          </a:prstGeom>
        </p:spPr>
        <p:txBody>
          <a:bodyPr wrap="square">
            <a:spAutoFit/>
          </a:bodyPr>
          <a:lstStyle/>
          <a:p>
            <a:r>
              <a:rPr lang="en-US" sz="3600" dirty="0" smtClean="0">
                <a:solidFill>
                  <a:srgbClr val="005C2A"/>
                </a:solidFill>
              </a:rPr>
              <a:t>Correct Answer: A</a:t>
            </a:r>
            <a:endParaRPr lang="en-US" sz="3600" dirty="0">
              <a:solidFill>
                <a:srgbClr val="005C2A"/>
              </a:solidFill>
            </a:endParaRPr>
          </a:p>
        </p:txBody>
      </p:sp>
    </p:spTree>
    <p:extLst>
      <p:ext uri="{BB962C8B-B14F-4D97-AF65-F5344CB8AC3E}">
        <p14:creationId xmlns:p14="http://schemas.microsoft.com/office/powerpoint/2010/main" val="34713660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788468" y="762000"/>
            <a:ext cx="6477000" cy="4572000"/>
          </a:xfrm>
        </p:spPr>
        <p:txBody>
          <a:bodyPr/>
          <a:lstStyle/>
          <a:p>
            <a:r>
              <a:rPr lang="en-US" sz="2400" dirty="0" smtClean="0">
                <a:solidFill>
                  <a:schemeClr val="tx1"/>
                </a:solidFill>
              </a:rPr>
              <a:t>ANSWER: Corazon </a:t>
            </a:r>
            <a:r>
              <a:rPr lang="en-US" sz="2400" dirty="0">
                <a:solidFill>
                  <a:schemeClr val="tx1"/>
                </a:solidFill>
              </a:rPr>
              <a:t>Aquino: </a:t>
            </a:r>
            <a:r>
              <a:rPr lang="en-US" sz="2400" dirty="0" smtClean="0">
                <a:solidFill>
                  <a:schemeClr val="tx1"/>
                </a:solidFill>
              </a:rPr>
              <a:t/>
            </a:r>
            <a:br>
              <a:rPr lang="en-US" sz="2400" dirty="0" smtClean="0">
                <a:solidFill>
                  <a:schemeClr val="tx1"/>
                </a:solidFill>
              </a:rPr>
            </a:br>
            <a:r>
              <a:rPr lang="en-US" sz="2400" dirty="0">
                <a:solidFill>
                  <a:schemeClr val="tx1"/>
                </a:solidFill>
              </a:rPr>
              <a:t/>
            </a:r>
            <a:br>
              <a:rPr lang="en-US" sz="2400" dirty="0">
                <a:solidFill>
                  <a:schemeClr val="tx1"/>
                </a:solidFill>
              </a:rPr>
            </a:br>
            <a:r>
              <a:rPr lang="en-US" sz="2400" dirty="0" smtClean="0">
                <a:solidFill>
                  <a:schemeClr val="tx1"/>
                </a:solidFill>
              </a:rPr>
              <a:t>Ramos </a:t>
            </a:r>
            <a:r>
              <a:rPr lang="en-US" sz="2400" dirty="0">
                <a:solidFill>
                  <a:schemeClr val="tx1"/>
                </a:solidFill>
              </a:rPr>
              <a:t>party then changed its name to LAKAS </a:t>
            </a:r>
            <a:r>
              <a:rPr lang="en-US" sz="2400" dirty="0" err="1">
                <a:solidFill>
                  <a:schemeClr val="tx1"/>
                </a:solidFill>
              </a:rPr>
              <a:t>ng</a:t>
            </a:r>
            <a:r>
              <a:rPr lang="en-US" sz="2400" dirty="0">
                <a:solidFill>
                  <a:schemeClr val="tx1"/>
                </a:solidFill>
              </a:rPr>
              <a:t> EDSA (Power EDSA) and became part of a multiparty electoral alliance called LAKAS-NUCD National Union of Christian Democrats).</a:t>
            </a:r>
            <a:br>
              <a:rPr lang="en-US" sz="2400" dirty="0">
                <a:solidFill>
                  <a:schemeClr val="tx1"/>
                </a:solidFill>
              </a:rPr>
            </a:br>
            <a:r>
              <a:rPr lang="en-US" sz="2400" dirty="0"/>
              <a:t/>
            </a:r>
            <a:br>
              <a:rPr lang="en-US" sz="2400" dirty="0"/>
            </a:br>
            <a:r>
              <a:rPr lang="en-US" sz="2400" dirty="0"/>
              <a:t/>
            </a:r>
            <a:br>
              <a:rPr lang="en-US" sz="2400" dirty="0"/>
            </a:br>
            <a:r>
              <a:rPr lang="en-US" sz="2800" dirty="0" smtClean="0"/>
              <a:t>  </a:t>
            </a:r>
            <a:endParaRPr lang="en-US" sz="2800" dirty="0"/>
          </a:p>
        </p:txBody>
      </p:sp>
    </p:spTree>
    <p:extLst>
      <p:ext uri="{BB962C8B-B14F-4D97-AF65-F5344CB8AC3E}">
        <p14:creationId xmlns:p14="http://schemas.microsoft.com/office/powerpoint/2010/main" val="9975055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788468" y="762000"/>
            <a:ext cx="6477000" cy="4572000"/>
          </a:xfrm>
        </p:spPr>
        <p:txBody>
          <a:bodyPr/>
          <a:lstStyle/>
          <a:p>
            <a:r>
              <a:rPr lang="en-US" sz="2400" dirty="0"/>
              <a:t>40. The 1935 Constitution of the Republic of the Philippines was approved by the convention by a vote of 177 to 1, and approved by IS President _____________ on March 23, 1935. </a:t>
            </a:r>
            <a:r>
              <a:rPr lang="en-US" sz="2400" dirty="0" smtClean="0"/>
              <a:t/>
            </a:r>
            <a:br>
              <a:rPr lang="en-US" sz="2400" dirty="0" smtClean="0"/>
            </a:br>
            <a:r>
              <a:rPr lang="en-US" sz="2400" dirty="0"/>
              <a:t/>
            </a:r>
            <a:br>
              <a:rPr lang="en-US" sz="2400" dirty="0"/>
            </a:br>
            <a:r>
              <a:rPr lang="en-US" sz="2400" dirty="0"/>
              <a:t>A. Woodrow Wilson</a:t>
            </a:r>
            <a:br>
              <a:rPr lang="en-US" sz="2400" dirty="0"/>
            </a:br>
            <a:r>
              <a:rPr lang="en-US" sz="2400" dirty="0"/>
              <a:t>B. Franklin Roosevelt  </a:t>
            </a:r>
            <a:br>
              <a:rPr lang="en-US" sz="2400" dirty="0"/>
            </a:br>
            <a:r>
              <a:rPr lang="en-US" sz="2400" dirty="0"/>
              <a:t>C. Frank Murphy</a:t>
            </a:r>
            <a:br>
              <a:rPr lang="en-US" sz="2400" dirty="0"/>
            </a:br>
            <a:r>
              <a:rPr lang="en-US" sz="2400" dirty="0"/>
              <a:t>D. Howard </a:t>
            </a:r>
            <a:r>
              <a:rPr lang="en-US" sz="2400" dirty="0" smtClean="0"/>
              <a:t>Taft</a:t>
            </a:r>
            <a:r>
              <a:rPr lang="en-US" sz="2400" dirty="0"/>
              <a:t/>
            </a:r>
            <a:br>
              <a:rPr lang="en-US" sz="2400" dirty="0"/>
            </a:br>
            <a:r>
              <a:rPr lang="en-US" sz="2400" dirty="0"/>
              <a:t/>
            </a:r>
            <a:br>
              <a:rPr lang="en-US" sz="2400" dirty="0"/>
            </a:br>
            <a:r>
              <a:rPr lang="en-US" sz="2400" dirty="0"/>
              <a:t/>
            </a:r>
            <a:br>
              <a:rPr lang="en-US" sz="2400" dirty="0"/>
            </a:br>
            <a:r>
              <a:rPr lang="en-US" sz="2800" dirty="0" smtClean="0"/>
              <a:t>  </a:t>
            </a:r>
            <a:endParaRPr lang="en-US" sz="2800" dirty="0"/>
          </a:p>
        </p:txBody>
      </p:sp>
      <p:sp>
        <p:nvSpPr>
          <p:cNvPr id="4" name="Rectangle 3"/>
          <p:cNvSpPr/>
          <p:nvPr/>
        </p:nvSpPr>
        <p:spPr>
          <a:xfrm>
            <a:off x="1788468" y="5257800"/>
            <a:ext cx="5867400" cy="646331"/>
          </a:xfrm>
          <a:prstGeom prst="rect">
            <a:avLst/>
          </a:prstGeom>
        </p:spPr>
        <p:txBody>
          <a:bodyPr wrap="square">
            <a:spAutoFit/>
          </a:bodyPr>
          <a:lstStyle/>
          <a:p>
            <a:r>
              <a:rPr lang="en-US" sz="3600" dirty="0" smtClean="0">
                <a:solidFill>
                  <a:srgbClr val="005C2A"/>
                </a:solidFill>
              </a:rPr>
              <a:t>Correct Answer: B</a:t>
            </a:r>
            <a:endParaRPr lang="en-US" sz="3600" dirty="0">
              <a:solidFill>
                <a:srgbClr val="005C2A"/>
              </a:solidFill>
            </a:endParaRPr>
          </a:p>
        </p:txBody>
      </p:sp>
    </p:spTree>
    <p:extLst>
      <p:ext uri="{BB962C8B-B14F-4D97-AF65-F5344CB8AC3E}">
        <p14:creationId xmlns:p14="http://schemas.microsoft.com/office/powerpoint/2010/main" val="23643558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788468" y="1066800"/>
            <a:ext cx="6477000" cy="3733800"/>
          </a:xfrm>
        </p:spPr>
        <p:txBody>
          <a:bodyPr/>
          <a:lstStyle/>
          <a:p>
            <a:r>
              <a:rPr lang="en-US" sz="2400" dirty="0"/>
              <a:t>41. The control of the monopolies in most sectors of the economy by the political leaders and their friends or relatives refers to:</a:t>
            </a:r>
            <a:br>
              <a:rPr lang="en-US" sz="2400" dirty="0"/>
            </a:br>
            <a:r>
              <a:rPr lang="en-US" sz="2400" dirty="0" smtClean="0"/>
              <a:t/>
            </a:r>
            <a:br>
              <a:rPr lang="en-US" sz="2400" dirty="0" smtClean="0"/>
            </a:br>
            <a:r>
              <a:rPr lang="en-US" sz="2400" dirty="0" smtClean="0"/>
              <a:t>A</a:t>
            </a:r>
            <a:r>
              <a:rPr lang="en-US" sz="2400" dirty="0"/>
              <a:t>. Elitism</a:t>
            </a:r>
            <a:br>
              <a:rPr lang="en-US" sz="2400" dirty="0"/>
            </a:br>
            <a:r>
              <a:rPr lang="en-US" sz="2400" dirty="0"/>
              <a:t>B. KKK (</a:t>
            </a:r>
            <a:r>
              <a:rPr lang="en-US" sz="2400" dirty="0" err="1"/>
              <a:t>Kaibigan</a:t>
            </a:r>
            <a:r>
              <a:rPr lang="en-US" sz="2400" dirty="0"/>
              <a:t>, </a:t>
            </a:r>
            <a:r>
              <a:rPr lang="en-US" sz="2400" dirty="0" err="1"/>
              <a:t>Kaklase</a:t>
            </a:r>
            <a:r>
              <a:rPr lang="en-US" sz="2400" dirty="0"/>
              <a:t>, </a:t>
            </a:r>
            <a:r>
              <a:rPr lang="en-US" sz="2400" dirty="0" err="1"/>
              <a:t>Kabarilan</a:t>
            </a:r>
            <a:r>
              <a:rPr lang="en-US" sz="2400" dirty="0"/>
              <a:t>)</a:t>
            </a:r>
            <a:br>
              <a:rPr lang="en-US" sz="2400" dirty="0"/>
            </a:br>
            <a:r>
              <a:rPr lang="en-US" sz="2400" dirty="0"/>
              <a:t>C. Crony capitalism  </a:t>
            </a:r>
            <a:br>
              <a:rPr lang="en-US" sz="2400" dirty="0"/>
            </a:br>
            <a:r>
              <a:rPr lang="en-US" sz="2400" dirty="0"/>
              <a:t/>
            </a:r>
            <a:br>
              <a:rPr lang="en-US" sz="2400" dirty="0"/>
            </a:br>
            <a:r>
              <a:rPr lang="en-US" sz="2800" dirty="0" smtClean="0"/>
              <a:t>  </a:t>
            </a:r>
            <a:endParaRPr lang="en-US" sz="2800" dirty="0"/>
          </a:p>
        </p:txBody>
      </p:sp>
      <p:sp>
        <p:nvSpPr>
          <p:cNvPr id="4" name="Rectangle 3"/>
          <p:cNvSpPr/>
          <p:nvPr/>
        </p:nvSpPr>
        <p:spPr>
          <a:xfrm>
            <a:off x="1788468" y="5257800"/>
            <a:ext cx="5867400" cy="646331"/>
          </a:xfrm>
          <a:prstGeom prst="rect">
            <a:avLst/>
          </a:prstGeom>
        </p:spPr>
        <p:txBody>
          <a:bodyPr wrap="square">
            <a:spAutoFit/>
          </a:bodyPr>
          <a:lstStyle/>
          <a:p>
            <a:r>
              <a:rPr lang="en-US" sz="3600" dirty="0" smtClean="0">
                <a:solidFill>
                  <a:srgbClr val="005C2A"/>
                </a:solidFill>
              </a:rPr>
              <a:t>Correct Answer: </a:t>
            </a:r>
            <a:r>
              <a:rPr lang="en-US" sz="3600" dirty="0">
                <a:solidFill>
                  <a:srgbClr val="005C2A"/>
                </a:solidFill>
              </a:rPr>
              <a:t>C</a:t>
            </a:r>
          </a:p>
        </p:txBody>
      </p:sp>
    </p:spTree>
    <p:extLst>
      <p:ext uri="{BB962C8B-B14F-4D97-AF65-F5344CB8AC3E}">
        <p14:creationId xmlns:p14="http://schemas.microsoft.com/office/powerpoint/2010/main" val="17677111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CRONY CAPITALISM</a:t>
            </a:r>
            <a:endParaRPr lang="en-US" dirty="0"/>
          </a:p>
        </p:txBody>
      </p:sp>
      <p:sp>
        <p:nvSpPr>
          <p:cNvPr id="3" name="Content Placeholder 2"/>
          <p:cNvSpPr>
            <a:spLocks noGrp="1"/>
          </p:cNvSpPr>
          <p:nvPr>
            <p:ph idx="1"/>
          </p:nvPr>
        </p:nvSpPr>
        <p:spPr/>
        <p:txBody>
          <a:bodyPr/>
          <a:lstStyle/>
          <a:p>
            <a:pPr algn="just"/>
            <a:r>
              <a:rPr lang="en-US" sz="2000" dirty="0"/>
              <a:t>Crony capitalism is a term describing an economy in which success in business depends on close relationships between business people and government officials. It may be exhibited by favoritism in the distribution of legal permits, government grants, special tax breaks, or other forms of state </a:t>
            </a:r>
            <a:r>
              <a:rPr lang="en-US" sz="2000" dirty="0" smtClean="0"/>
              <a:t>interventionism. </a:t>
            </a:r>
            <a:r>
              <a:rPr lang="en-US" sz="2000" dirty="0"/>
              <a:t>Crony capitalism arises when business cronyism and related self-serving behavior by businesses or businesspeople spills over into politics and </a:t>
            </a:r>
            <a:r>
              <a:rPr lang="en-US" sz="2000" dirty="0" smtClean="0"/>
              <a:t>government, </a:t>
            </a:r>
            <a:r>
              <a:rPr lang="en-US" sz="2000" dirty="0"/>
              <a:t>or when self-serving friendships and family ties between businessmen and the government influence the economy and society to the extent that it corrupts public-serving economic and political ideals.</a:t>
            </a:r>
          </a:p>
        </p:txBody>
      </p:sp>
      <p:sp>
        <p:nvSpPr>
          <p:cNvPr id="4" name="Footer Placeholder 3"/>
          <p:cNvSpPr>
            <a:spLocks noGrp="1"/>
          </p:cNvSpPr>
          <p:nvPr>
            <p:ph type="ftr" sz="quarter" idx="10"/>
          </p:nvPr>
        </p:nvSpPr>
        <p:spPr/>
        <p:txBody>
          <a:bodyPr/>
          <a:lstStyle/>
          <a:p>
            <a:r>
              <a:rPr lang="en-US" smtClean="0"/>
              <a:t>www.themegallery.com</a:t>
            </a:r>
            <a:endParaRPr lang="en-US"/>
          </a:p>
        </p:txBody>
      </p:sp>
    </p:spTree>
    <p:extLst>
      <p:ext uri="{BB962C8B-B14F-4D97-AF65-F5344CB8AC3E}">
        <p14:creationId xmlns:p14="http://schemas.microsoft.com/office/powerpoint/2010/main" val="2286262446"/>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788468" y="1066800"/>
            <a:ext cx="6477000" cy="3733800"/>
          </a:xfrm>
        </p:spPr>
        <p:txBody>
          <a:bodyPr/>
          <a:lstStyle/>
          <a:p>
            <a:r>
              <a:rPr lang="en-US" sz="2400" dirty="0"/>
              <a:t>42. It crippled presidential power to declare martial law, proposed the creation of autonomous regions in the Cordilleras and Muslim Mindanao, and restored the presidential form of government and the bicameral Congress.</a:t>
            </a:r>
            <a:br>
              <a:rPr lang="en-US" sz="2400" dirty="0"/>
            </a:br>
            <a:r>
              <a:rPr lang="en-US" sz="2400" dirty="0"/>
              <a:t>A. 1973 Constitution</a:t>
            </a:r>
            <a:br>
              <a:rPr lang="en-US" sz="2400" dirty="0"/>
            </a:br>
            <a:r>
              <a:rPr lang="en-US" sz="2400" dirty="0"/>
              <a:t>B. 1987 Constitution  </a:t>
            </a:r>
            <a:br>
              <a:rPr lang="en-US" sz="2400" dirty="0"/>
            </a:br>
            <a:r>
              <a:rPr lang="en-US" sz="2400" dirty="0"/>
              <a:t>C. 1934 </a:t>
            </a:r>
            <a:r>
              <a:rPr lang="en-US" sz="2400" dirty="0" smtClean="0"/>
              <a:t>Constitution</a:t>
            </a:r>
            <a:r>
              <a:rPr lang="en-US" sz="2400" dirty="0"/>
              <a:t/>
            </a:r>
            <a:br>
              <a:rPr lang="en-US" sz="2400" dirty="0"/>
            </a:br>
            <a:r>
              <a:rPr lang="en-US" sz="2800" dirty="0" smtClean="0"/>
              <a:t>  </a:t>
            </a:r>
            <a:endParaRPr lang="en-US" sz="2800" dirty="0"/>
          </a:p>
        </p:txBody>
      </p:sp>
      <p:sp>
        <p:nvSpPr>
          <p:cNvPr id="4" name="Rectangle 3"/>
          <p:cNvSpPr/>
          <p:nvPr/>
        </p:nvSpPr>
        <p:spPr>
          <a:xfrm>
            <a:off x="1788468" y="5257800"/>
            <a:ext cx="5867400" cy="646331"/>
          </a:xfrm>
          <a:prstGeom prst="rect">
            <a:avLst/>
          </a:prstGeom>
        </p:spPr>
        <p:txBody>
          <a:bodyPr wrap="square">
            <a:spAutoFit/>
          </a:bodyPr>
          <a:lstStyle/>
          <a:p>
            <a:r>
              <a:rPr lang="en-US" sz="3600" dirty="0" smtClean="0">
                <a:solidFill>
                  <a:srgbClr val="005C2A"/>
                </a:solidFill>
              </a:rPr>
              <a:t>Correct Answer: B</a:t>
            </a:r>
            <a:endParaRPr lang="en-US" sz="3600" dirty="0">
              <a:solidFill>
                <a:srgbClr val="005C2A"/>
              </a:solidFill>
            </a:endParaRPr>
          </a:p>
        </p:txBody>
      </p:sp>
    </p:spTree>
    <p:extLst>
      <p:ext uri="{BB962C8B-B14F-4D97-AF65-F5344CB8AC3E}">
        <p14:creationId xmlns:p14="http://schemas.microsoft.com/office/powerpoint/2010/main" val="30999759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CLASSES OF RIGHTS OF CITIZENS</a:t>
            </a:r>
            <a:endParaRPr lang="en-US" dirty="0"/>
          </a:p>
        </p:txBody>
      </p:sp>
      <p:sp>
        <p:nvSpPr>
          <p:cNvPr id="3" name="Content Placeholder 2"/>
          <p:cNvSpPr>
            <a:spLocks noGrp="1"/>
          </p:cNvSpPr>
          <p:nvPr>
            <p:ph idx="1"/>
          </p:nvPr>
        </p:nvSpPr>
        <p:spPr/>
        <p:txBody>
          <a:bodyPr/>
          <a:lstStyle/>
          <a:p>
            <a:r>
              <a:rPr lang="en-US" sz="2000" dirty="0"/>
              <a:t> </a:t>
            </a:r>
            <a:r>
              <a:rPr lang="en-US" sz="2000" dirty="0" smtClean="0"/>
              <a:t>There </a:t>
            </a:r>
            <a:r>
              <a:rPr lang="en-US" sz="2000" dirty="0"/>
              <a:t>are </a:t>
            </a:r>
            <a:r>
              <a:rPr lang="en-US" sz="2000" b="1" dirty="0"/>
              <a:t>three general classifications of rights </a:t>
            </a:r>
            <a:r>
              <a:rPr lang="en-US" sz="2000" dirty="0"/>
              <a:t>that citizens enjoy. These are natural rights, constitutional rights and statutory rights.</a:t>
            </a:r>
          </a:p>
          <a:p>
            <a:endParaRPr lang="en-US" sz="1000" dirty="0" smtClean="0"/>
          </a:p>
          <a:p>
            <a:pPr marL="0" indent="0">
              <a:buNone/>
            </a:pPr>
            <a:r>
              <a:rPr lang="en-US" sz="2000" dirty="0" smtClean="0"/>
              <a:t>1. NATURAL RIGHTS</a:t>
            </a:r>
            <a:endParaRPr lang="en-US" sz="2000" dirty="0"/>
          </a:p>
          <a:p>
            <a:pPr marL="0" indent="0">
              <a:buNone/>
            </a:pPr>
            <a:r>
              <a:rPr lang="en-US" sz="1400" dirty="0" smtClean="0"/>
              <a:t>These </a:t>
            </a:r>
            <a:r>
              <a:rPr lang="en-US" sz="1400" dirty="0"/>
              <a:t>are rights inherent </a:t>
            </a:r>
            <a:r>
              <a:rPr lang="en-US" sz="1400" dirty="0" smtClean="0"/>
              <a:t>to </a:t>
            </a:r>
            <a:r>
              <a:rPr lang="en-US" sz="1400" dirty="0"/>
              <a:t>a person as a creation of God. Examples </a:t>
            </a:r>
            <a:r>
              <a:rPr lang="en-US" sz="1400" dirty="0" smtClean="0"/>
              <a:t>are </a:t>
            </a:r>
            <a:r>
              <a:rPr lang="en-US" sz="1400" dirty="0"/>
              <a:t>the right to life and the right to love</a:t>
            </a:r>
            <a:r>
              <a:rPr lang="en-US" sz="1400" dirty="0" smtClean="0"/>
              <a:t>. </a:t>
            </a:r>
            <a:r>
              <a:rPr lang="en-US" sz="1400" dirty="0" err="1" smtClean="0"/>
              <a:t>nity</a:t>
            </a:r>
            <a:r>
              <a:rPr lang="en-US" sz="1400" dirty="0" smtClean="0"/>
              <a:t> </a:t>
            </a:r>
            <a:r>
              <a:rPr lang="en-US" sz="1400" dirty="0"/>
              <a:t>leave for married and employed men </a:t>
            </a:r>
            <a:r>
              <a:rPr lang="en-US" sz="1400" dirty="0" smtClean="0"/>
              <a:t>    </a:t>
            </a:r>
          </a:p>
          <a:p>
            <a:pPr marL="0" indent="0">
              <a:buNone/>
            </a:pPr>
            <a:r>
              <a:rPr lang="en-US" sz="1400" dirty="0" smtClean="0"/>
              <a:t>(</a:t>
            </a:r>
            <a:r>
              <a:rPr lang="en-US" sz="1400" dirty="0"/>
              <a:t>R.A. 81871 or the Paternity Act of 1996</a:t>
            </a:r>
            <a:r>
              <a:rPr lang="en-US" sz="1400" dirty="0" smtClean="0"/>
              <a:t>)</a:t>
            </a:r>
          </a:p>
          <a:p>
            <a:pPr marL="0" indent="0">
              <a:buNone/>
            </a:pPr>
            <a:endParaRPr lang="en-US" sz="1400" dirty="0"/>
          </a:p>
          <a:p>
            <a:pPr marL="0" indent="0">
              <a:buNone/>
            </a:pPr>
            <a:r>
              <a:rPr lang="en-US" sz="2000" dirty="0" smtClean="0"/>
              <a:t>2</a:t>
            </a:r>
            <a:r>
              <a:rPr lang="en-US" sz="2000" dirty="0"/>
              <a:t>. </a:t>
            </a:r>
            <a:r>
              <a:rPr lang="en-US" sz="2000" dirty="0" smtClean="0"/>
              <a:t>CONSTITUTIONAL RIGHTS</a:t>
            </a:r>
          </a:p>
          <a:p>
            <a:pPr marL="0" indent="0">
              <a:buNone/>
            </a:pPr>
            <a:r>
              <a:rPr lang="en-US" sz="1400" dirty="0" smtClean="0"/>
              <a:t>These </a:t>
            </a:r>
            <a:r>
              <a:rPr lang="en-US" sz="1400" dirty="0"/>
              <a:t>are rights inherent to a person as a creation of God. Examples </a:t>
            </a:r>
            <a:r>
              <a:rPr lang="en-US" sz="1400" dirty="0" smtClean="0"/>
              <a:t>are </a:t>
            </a:r>
            <a:r>
              <a:rPr lang="en-US" sz="1400" dirty="0"/>
              <a:t>the right to life and the right to love.</a:t>
            </a:r>
          </a:p>
          <a:p>
            <a:pPr marL="0" indent="0">
              <a:buNone/>
            </a:pPr>
            <a:endParaRPr lang="en-US" sz="1400" dirty="0" smtClean="0"/>
          </a:p>
          <a:p>
            <a:pPr marL="0" indent="0">
              <a:buNone/>
            </a:pPr>
            <a:r>
              <a:rPr lang="en-US" sz="2000" dirty="0" smtClean="0"/>
              <a:t>3. STATUTORY </a:t>
            </a:r>
            <a:r>
              <a:rPr lang="en-US" sz="2000" dirty="0"/>
              <a:t>RIGHTS</a:t>
            </a:r>
          </a:p>
          <a:p>
            <a:pPr marL="0" indent="0">
              <a:buNone/>
            </a:pPr>
            <a:r>
              <a:rPr lang="en-US" sz="1400" dirty="0"/>
              <a:t>These refer to rights provided by laws which are granted by the legislature and may be abolished by the same such as the right to a minimum wage and the right to a maternity leave for employed women and paternity leave for married and employed men (R.A. 81871 or the Paternity Act of 1996).</a:t>
            </a:r>
          </a:p>
          <a:p>
            <a:pPr marL="0" indent="0">
              <a:buNone/>
            </a:pPr>
            <a:endParaRPr lang="en-US" sz="2000" dirty="0"/>
          </a:p>
        </p:txBody>
      </p:sp>
      <p:sp>
        <p:nvSpPr>
          <p:cNvPr id="4" name="Footer Placeholder 3"/>
          <p:cNvSpPr>
            <a:spLocks noGrp="1"/>
          </p:cNvSpPr>
          <p:nvPr>
            <p:ph type="ftr" sz="quarter" idx="10"/>
          </p:nvPr>
        </p:nvSpPr>
        <p:spPr/>
        <p:txBody>
          <a:bodyPr/>
          <a:lstStyle/>
          <a:p>
            <a:r>
              <a:rPr lang="en-US" smtClean="0"/>
              <a:t>www.themegallery.com</a:t>
            </a:r>
            <a:endParaRPr lang="en-US"/>
          </a:p>
        </p:txBody>
      </p:sp>
    </p:spTree>
    <p:extLst>
      <p:ext uri="{BB962C8B-B14F-4D97-AF65-F5344CB8AC3E}">
        <p14:creationId xmlns:p14="http://schemas.microsoft.com/office/powerpoint/2010/main" val="4239646240"/>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788468" y="838200"/>
            <a:ext cx="6477000" cy="4343400"/>
          </a:xfrm>
        </p:spPr>
        <p:txBody>
          <a:bodyPr/>
          <a:lstStyle/>
          <a:p>
            <a:r>
              <a:rPr lang="en-US" sz="2400" dirty="0"/>
              <a:t>43. </a:t>
            </a:r>
            <a:r>
              <a:rPr lang="en-US" sz="2400" dirty="0" err="1"/>
              <a:t>Pinoy</a:t>
            </a:r>
            <a:r>
              <a:rPr lang="en-US" sz="2400" dirty="0"/>
              <a:t> Administration filed a memorial to the Arbitration Tribunal in the Hague challenging Beijing’s claim in the ______________ after Chinese ships harassed a Philippine vessel carrying goods for stationed military personnel in a Philippine ship in the South Thomas Shoal.</a:t>
            </a:r>
            <a:br>
              <a:rPr lang="en-US" sz="2400" dirty="0"/>
            </a:br>
            <a:r>
              <a:rPr lang="en-US" sz="2400" dirty="0" smtClean="0"/>
              <a:t/>
            </a:r>
            <a:br>
              <a:rPr lang="en-US" sz="2400" dirty="0" smtClean="0"/>
            </a:br>
            <a:r>
              <a:rPr lang="en-US" sz="2400" dirty="0" smtClean="0"/>
              <a:t>A</a:t>
            </a:r>
            <a:r>
              <a:rPr lang="en-US" sz="2400" dirty="0"/>
              <a:t>. South China Sea / West Philippine </a:t>
            </a:r>
            <a:r>
              <a:rPr lang="en-US" sz="2400" dirty="0" smtClean="0"/>
              <a:t>Sea</a:t>
            </a:r>
            <a:r>
              <a:rPr lang="en-US" sz="2400" dirty="0"/>
              <a:t/>
            </a:r>
            <a:br>
              <a:rPr lang="en-US" sz="2400" dirty="0"/>
            </a:br>
            <a:r>
              <a:rPr lang="en-US" sz="2400" dirty="0"/>
              <a:t>B. South Celebes Sea and Pacific Ocean</a:t>
            </a:r>
            <a:br>
              <a:rPr lang="en-US" sz="2400" dirty="0"/>
            </a:br>
            <a:r>
              <a:rPr lang="en-US" sz="2400" dirty="0"/>
              <a:t>C. West Philippine Sea and Java </a:t>
            </a:r>
            <a:r>
              <a:rPr lang="en-US" sz="2400" dirty="0" smtClean="0"/>
              <a:t>Sea</a:t>
            </a:r>
            <a:r>
              <a:rPr lang="en-US" sz="2800" dirty="0" smtClean="0"/>
              <a:t> </a:t>
            </a:r>
            <a:endParaRPr lang="en-US" sz="2800" dirty="0"/>
          </a:p>
        </p:txBody>
      </p:sp>
      <p:sp>
        <p:nvSpPr>
          <p:cNvPr id="4" name="Rectangle 3"/>
          <p:cNvSpPr/>
          <p:nvPr/>
        </p:nvSpPr>
        <p:spPr>
          <a:xfrm>
            <a:off x="1788468" y="5257800"/>
            <a:ext cx="5867400" cy="646331"/>
          </a:xfrm>
          <a:prstGeom prst="rect">
            <a:avLst/>
          </a:prstGeom>
        </p:spPr>
        <p:txBody>
          <a:bodyPr wrap="square">
            <a:spAutoFit/>
          </a:bodyPr>
          <a:lstStyle/>
          <a:p>
            <a:r>
              <a:rPr lang="en-US" sz="3600" dirty="0" smtClean="0">
                <a:solidFill>
                  <a:srgbClr val="005C2A"/>
                </a:solidFill>
              </a:rPr>
              <a:t>Correct Answer: A</a:t>
            </a:r>
            <a:endParaRPr lang="en-US" sz="3600" dirty="0">
              <a:solidFill>
                <a:srgbClr val="005C2A"/>
              </a:solidFill>
            </a:endParaRPr>
          </a:p>
        </p:txBody>
      </p:sp>
    </p:spTree>
    <p:extLst>
      <p:ext uri="{BB962C8B-B14F-4D97-AF65-F5344CB8AC3E}">
        <p14:creationId xmlns:p14="http://schemas.microsoft.com/office/powerpoint/2010/main" val="42236058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788468" y="838200"/>
            <a:ext cx="6477000" cy="4343400"/>
          </a:xfrm>
        </p:spPr>
        <p:txBody>
          <a:bodyPr/>
          <a:lstStyle/>
          <a:p>
            <a:r>
              <a:rPr lang="en-US" sz="2800" dirty="0"/>
              <a:t>44. The transitional provisions attached to this constitution gave Pres. Marcos continued absolute power, and elections were indefinitely postponed.</a:t>
            </a:r>
            <a:br>
              <a:rPr lang="en-US" sz="2800" dirty="0"/>
            </a:br>
            <a:r>
              <a:rPr lang="en-US" sz="2800" dirty="0"/>
              <a:t>A. 1986 </a:t>
            </a:r>
            <a:r>
              <a:rPr lang="en-US" sz="2800" dirty="0" smtClean="0"/>
              <a:t>Philippine Constitution</a:t>
            </a:r>
            <a:r>
              <a:rPr lang="en-US" sz="2800" dirty="0"/>
              <a:t/>
            </a:r>
            <a:br>
              <a:rPr lang="en-US" sz="2800" dirty="0"/>
            </a:br>
            <a:r>
              <a:rPr lang="en-US" sz="2800" dirty="0"/>
              <a:t>B. 1973 </a:t>
            </a:r>
            <a:r>
              <a:rPr lang="en-US" sz="2800" dirty="0" smtClean="0"/>
              <a:t>Philippine Constitution   </a:t>
            </a:r>
            <a:r>
              <a:rPr lang="en-US" sz="2800" dirty="0"/>
              <a:t/>
            </a:r>
            <a:br>
              <a:rPr lang="en-US" sz="2800" dirty="0"/>
            </a:br>
            <a:r>
              <a:rPr lang="en-US" sz="2800" dirty="0"/>
              <a:t>C. 1935 </a:t>
            </a:r>
            <a:r>
              <a:rPr lang="en-US" sz="2800" dirty="0" smtClean="0"/>
              <a:t>Philippine Constitution</a:t>
            </a:r>
            <a:r>
              <a:rPr lang="en-US" sz="2400" dirty="0"/>
              <a:t/>
            </a:r>
            <a:br>
              <a:rPr lang="en-US" sz="2400" dirty="0"/>
            </a:br>
            <a:r>
              <a:rPr lang="en-US" sz="2800" dirty="0" smtClean="0"/>
              <a:t> </a:t>
            </a:r>
            <a:endParaRPr lang="en-US" sz="2800" dirty="0"/>
          </a:p>
        </p:txBody>
      </p:sp>
      <p:sp>
        <p:nvSpPr>
          <p:cNvPr id="4" name="Rectangle 3"/>
          <p:cNvSpPr/>
          <p:nvPr/>
        </p:nvSpPr>
        <p:spPr>
          <a:xfrm>
            <a:off x="1788468" y="5257800"/>
            <a:ext cx="5867400" cy="646331"/>
          </a:xfrm>
          <a:prstGeom prst="rect">
            <a:avLst/>
          </a:prstGeom>
        </p:spPr>
        <p:txBody>
          <a:bodyPr wrap="square">
            <a:spAutoFit/>
          </a:bodyPr>
          <a:lstStyle/>
          <a:p>
            <a:r>
              <a:rPr lang="en-US" sz="3600" dirty="0" smtClean="0">
                <a:solidFill>
                  <a:srgbClr val="005C2A"/>
                </a:solidFill>
              </a:rPr>
              <a:t>Correct Answer: B</a:t>
            </a:r>
            <a:endParaRPr lang="en-US" sz="3600" dirty="0">
              <a:solidFill>
                <a:srgbClr val="005C2A"/>
              </a:solidFill>
            </a:endParaRPr>
          </a:p>
        </p:txBody>
      </p:sp>
    </p:spTree>
    <p:extLst>
      <p:ext uri="{BB962C8B-B14F-4D97-AF65-F5344CB8AC3E}">
        <p14:creationId xmlns:p14="http://schemas.microsoft.com/office/powerpoint/2010/main" val="16202678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788468" y="838200"/>
            <a:ext cx="6477000" cy="4343400"/>
          </a:xfrm>
        </p:spPr>
        <p:txBody>
          <a:bodyPr/>
          <a:lstStyle/>
          <a:p>
            <a:r>
              <a:rPr lang="en-US" sz="2800" dirty="0"/>
              <a:t>45. Under </a:t>
            </a:r>
            <a:r>
              <a:rPr lang="en-US" sz="2800" dirty="0" err="1"/>
              <a:t>PNoy</a:t>
            </a:r>
            <a:r>
              <a:rPr lang="en-US" sz="2800" dirty="0"/>
              <a:t> administration, the Comprehensive Agreement on the ___________ was finally signed in 2014 after 17 years of negotiation with the MILF.</a:t>
            </a:r>
            <a:br>
              <a:rPr lang="en-US" sz="2800" dirty="0"/>
            </a:br>
            <a:r>
              <a:rPr lang="en-US" sz="2800" dirty="0"/>
              <a:t>A. </a:t>
            </a:r>
            <a:r>
              <a:rPr lang="en-US" sz="2800" dirty="0" err="1"/>
              <a:t>Bangsamoro</a:t>
            </a:r>
            <a:r>
              <a:rPr lang="en-US" sz="2800" dirty="0"/>
              <a:t> x</a:t>
            </a:r>
            <a:br>
              <a:rPr lang="en-US" sz="2800" dirty="0"/>
            </a:br>
            <a:r>
              <a:rPr lang="en-US" sz="2800" dirty="0"/>
              <a:t>B. ARMM</a:t>
            </a:r>
            <a:br>
              <a:rPr lang="en-US" sz="2800" dirty="0"/>
            </a:br>
            <a:r>
              <a:rPr lang="en-US" sz="2800" dirty="0"/>
              <a:t>C. Mindanao Alliance</a:t>
            </a:r>
            <a:br>
              <a:rPr lang="en-US" sz="2800" dirty="0"/>
            </a:br>
            <a:r>
              <a:rPr lang="en-US" sz="2800" dirty="0"/>
              <a:t>D. Moro Republic</a:t>
            </a:r>
            <a:br>
              <a:rPr lang="en-US" sz="2800" dirty="0"/>
            </a:br>
            <a:r>
              <a:rPr lang="en-US" sz="2400" dirty="0"/>
              <a:t/>
            </a:r>
            <a:br>
              <a:rPr lang="en-US" sz="2400" dirty="0"/>
            </a:br>
            <a:r>
              <a:rPr lang="en-US" sz="2800" dirty="0" smtClean="0"/>
              <a:t> </a:t>
            </a:r>
            <a:endParaRPr lang="en-US" sz="2800" dirty="0"/>
          </a:p>
        </p:txBody>
      </p:sp>
      <p:sp>
        <p:nvSpPr>
          <p:cNvPr id="4" name="Rectangle 3"/>
          <p:cNvSpPr/>
          <p:nvPr/>
        </p:nvSpPr>
        <p:spPr>
          <a:xfrm>
            <a:off x="1788468" y="5257800"/>
            <a:ext cx="5867400" cy="646331"/>
          </a:xfrm>
          <a:prstGeom prst="rect">
            <a:avLst/>
          </a:prstGeom>
        </p:spPr>
        <p:txBody>
          <a:bodyPr wrap="square">
            <a:spAutoFit/>
          </a:bodyPr>
          <a:lstStyle/>
          <a:p>
            <a:r>
              <a:rPr lang="en-US" sz="3600" dirty="0" smtClean="0">
                <a:solidFill>
                  <a:srgbClr val="005C2A"/>
                </a:solidFill>
              </a:rPr>
              <a:t>Correct Answer: </a:t>
            </a:r>
            <a:r>
              <a:rPr lang="en-US" sz="3600" dirty="0">
                <a:solidFill>
                  <a:srgbClr val="005C2A"/>
                </a:solidFill>
              </a:rPr>
              <a:t>A</a:t>
            </a:r>
          </a:p>
        </p:txBody>
      </p:sp>
    </p:spTree>
    <p:extLst>
      <p:ext uri="{BB962C8B-B14F-4D97-AF65-F5344CB8AC3E}">
        <p14:creationId xmlns:p14="http://schemas.microsoft.com/office/powerpoint/2010/main" val="26739138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788468" y="838200"/>
            <a:ext cx="6477000" cy="4343400"/>
          </a:xfrm>
        </p:spPr>
        <p:txBody>
          <a:bodyPr/>
          <a:lstStyle/>
          <a:p>
            <a:r>
              <a:rPr lang="en-US" sz="2800" dirty="0"/>
              <a:t>46. Pres. Gloria Arroyo survived an impeachment complaints on the so-called Hello </a:t>
            </a:r>
            <a:r>
              <a:rPr lang="en-US" sz="2800" dirty="0" err="1"/>
              <a:t>Garci</a:t>
            </a:r>
            <a:r>
              <a:rPr lang="en-US" sz="2800" dirty="0"/>
              <a:t> Scandal, alleging that she had interfered in the _______ elections to secure her own victory.</a:t>
            </a:r>
            <a:br>
              <a:rPr lang="en-US" sz="2800" dirty="0"/>
            </a:br>
            <a:r>
              <a:rPr lang="en-US" sz="2800" dirty="0"/>
              <a:t>A. 2004   </a:t>
            </a:r>
            <a:br>
              <a:rPr lang="en-US" sz="2800" dirty="0"/>
            </a:br>
            <a:r>
              <a:rPr lang="en-US" sz="2800" dirty="0"/>
              <a:t>B. 2007</a:t>
            </a:r>
            <a:br>
              <a:rPr lang="en-US" sz="2800" dirty="0"/>
            </a:br>
            <a:r>
              <a:rPr lang="en-US" sz="2800" dirty="0"/>
              <a:t>C. </a:t>
            </a:r>
            <a:r>
              <a:rPr lang="en-US" sz="2800" dirty="0" smtClean="0"/>
              <a:t>2001 </a:t>
            </a:r>
            <a:endParaRPr lang="en-US" sz="2800" dirty="0"/>
          </a:p>
        </p:txBody>
      </p:sp>
      <p:sp>
        <p:nvSpPr>
          <p:cNvPr id="4" name="Rectangle 3"/>
          <p:cNvSpPr/>
          <p:nvPr/>
        </p:nvSpPr>
        <p:spPr>
          <a:xfrm>
            <a:off x="1788468" y="5257800"/>
            <a:ext cx="5867400" cy="646331"/>
          </a:xfrm>
          <a:prstGeom prst="rect">
            <a:avLst/>
          </a:prstGeom>
        </p:spPr>
        <p:txBody>
          <a:bodyPr wrap="square">
            <a:spAutoFit/>
          </a:bodyPr>
          <a:lstStyle/>
          <a:p>
            <a:r>
              <a:rPr lang="en-US" sz="3600" dirty="0" smtClean="0">
                <a:solidFill>
                  <a:srgbClr val="005C2A"/>
                </a:solidFill>
              </a:rPr>
              <a:t>Correct Answer: </a:t>
            </a:r>
            <a:r>
              <a:rPr lang="en-US" sz="3600" dirty="0">
                <a:solidFill>
                  <a:srgbClr val="005C2A"/>
                </a:solidFill>
              </a:rPr>
              <a:t>A</a:t>
            </a:r>
          </a:p>
        </p:txBody>
      </p:sp>
    </p:spTree>
    <p:extLst>
      <p:ext uri="{BB962C8B-B14F-4D97-AF65-F5344CB8AC3E}">
        <p14:creationId xmlns:p14="http://schemas.microsoft.com/office/powerpoint/2010/main" val="4914915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788468" y="838200"/>
            <a:ext cx="6477000" cy="4343400"/>
          </a:xfrm>
        </p:spPr>
        <p:txBody>
          <a:bodyPr/>
          <a:lstStyle/>
          <a:p>
            <a:r>
              <a:rPr lang="en-US" sz="2800" dirty="0"/>
              <a:t>47. The power to appropriate public fund is vested in this "branch" of government.</a:t>
            </a:r>
            <a:br>
              <a:rPr lang="en-US" sz="2800" dirty="0"/>
            </a:br>
            <a:r>
              <a:rPr lang="en-US" sz="2800" dirty="0"/>
              <a:t>A. Legislative  </a:t>
            </a:r>
            <a:br>
              <a:rPr lang="en-US" sz="2800" dirty="0"/>
            </a:br>
            <a:r>
              <a:rPr lang="en-US" sz="2800" dirty="0"/>
              <a:t>B. Executive </a:t>
            </a:r>
            <a:br>
              <a:rPr lang="en-US" sz="2800" dirty="0"/>
            </a:br>
            <a:r>
              <a:rPr lang="en-US" sz="2800" dirty="0"/>
              <a:t>C. Judicial </a:t>
            </a:r>
            <a:br>
              <a:rPr lang="en-US" sz="2800" dirty="0"/>
            </a:br>
            <a:r>
              <a:rPr lang="en-US" sz="2800" dirty="0"/>
              <a:t>D. Government</a:t>
            </a:r>
            <a:br>
              <a:rPr lang="en-US" sz="2800" dirty="0"/>
            </a:br>
            <a:r>
              <a:rPr lang="en-US" sz="2800" dirty="0"/>
              <a:t> </a:t>
            </a:r>
          </a:p>
        </p:txBody>
      </p:sp>
      <p:sp>
        <p:nvSpPr>
          <p:cNvPr id="4" name="Rectangle 3"/>
          <p:cNvSpPr/>
          <p:nvPr/>
        </p:nvSpPr>
        <p:spPr>
          <a:xfrm>
            <a:off x="1788468" y="5257800"/>
            <a:ext cx="5867400" cy="646331"/>
          </a:xfrm>
          <a:prstGeom prst="rect">
            <a:avLst/>
          </a:prstGeom>
        </p:spPr>
        <p:txBody>
          <a:bodyPr wrap="square">
            <a:spAutoFit/>
          </a:bodyPr>
          <a:lstStyle/>
          <a:p>
            <a:r>
              <a:rPr lang="en-US" sz="3600" dirty="0" smtClean="0">
                <a:solidFill>
                  <a:srgbClr val="005C2A"/>
                </a:solidFill>
              </a:rPr>
              <a:t>Correct Answer: </a:t>
            </a:r>
            <a:r>
              <a:rPr lang="en-US" sz="3600" dirty="0">
                <a:solidFill>
                  <a:srgbClr val="005C2A"/>
                </a:solidFill>
              </a:rPr>
              <a:t>A</a:t>
            </a:r>
          </a:p>
        </p:txBody>
      </p:sp>
    </p:spTree>
    <p:extLst>
      <p:ext uri="{BB962C8B-B14F-4D97-AF65-F5344CB8AC3E}">
        <p14:creationId xmlns:p14="http://schemas.microsoft.com/office/powerpoint/2010/main" val="20637301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788468" y="838200"/>
            <a:ext cx="6477000" cy="4343400"/>
          </a:xfrm>
        </p:spPr>
        <p:txBody>
          <a:bodyPr/>
          <a:lstStyle/>
          <a:p>
            <a:r>
              <a:rPr lang="en-US" sz="2800" dirty="0"/>
              <a:t>48. This is the "power" to take a private property for public use upon payment of just compensation.</a:t>
            </a:r>
            <a:br>
              <a:rPr lang="en-US" sz="2800" dirty="0"/>
            </a:br>
            <a:r>
              <a:rPr lang="en-US" sz="2800" dirty="0"/>
              <a:t>A. Power of Appropriation </a:t>
            </a:r>
            <a:br>
              <a:rPr lang="en-US" sz="2800" dirty="0"/>
            </a:br>
            <a:r>
              <a:rPr lang="en-US" sz="2800" dirty="0"/>
              <a:t>B. Veto Power </a:t>
            </a:r>
            <a:br>
              <a:rPr lang="en-US" sz="2800" dirty="0"/>
            </a:br>
            <a:r>
              <a:rPr lang="en-US" sz="2800" dirty="0"/>
              <a:t>C. Budgetary Power </a:t>
            </a:r>
            <a:br>
              <a:rPr lang="en-US" sz="2800" dirty="0"/>
            </a:br>
            <a:r>
              <a:rPr lang="en-US" sz="2800" dirty="0"/>
              <a:t>D. Power of Eminent </a:t>
            </a:r>
            <a:r>
              <a:rPr lang="en-US" sz="2800" dirty="0" smtClean="0"/>
              <a:t>Domain</a:t>
            </a:r>
            <a:r>
              <a:rPr lang="en-US" sz="2800" dirty="0"/>
              <a:t/>
            </a:r>
            <a:br>
              <a:rPr lang="en-US" sz="2800" dirty="0"/>
            </a:br>
            <a:r>
              <a:rPr lang="en-US" sz="2800" dirty="0"/>
              <a:t/>
            </a:r>
            <a:br>
              <a:rPr lang="en-US" sz="2800" dirty="0"/>
            </a:br>
            <a:r>
              <a:rPr lang="en-US" sz="2800" dirty="0"/>
              <a:t> </a:t>
            </a:r>
          </a:p>
        </p:txBody>
      </p:sp>
      <p:sp>
        <p:nvSpPr>
          <p:cNvPr id="4" name="Rectangle 3"/>
          <p:cNvSpPr/>
          <p:nvPr/>
        </p:nvSpPr>
        <p:spPr>
          <a:xfrm>
            <a:off x="1788468" y="5257800"/>
            <a:ext cx="5867400" cy="646331"/>
          </a:xfrm>
          <a:prstGeom prst="rect">
            <a:avLst/>
          </a:prstGeom>
        </p:spPr>
        <p:txBody>
          <a:bodyPr wrap="square">
            <a:spAutoFit/>
          </a:bodyPr>
          <a:lstStyle/>
          <a:p>
            <a:r>
              <a:rPr lang="en-US" sz="3600" dirty="0" smtClean="0">
                <a:solidFill>
                  <a:srgbClr val="005C2A"/>
                </a:solidFill>
              </a:rPr>
              <a:t>Correct Answer: D</a:t>
            </a:r>
            <a:endParaRPr lang="en-US" sz="3600" dirty="0">
              <a:solidFill>
                <a:srgbClr val="005C2A"/>
              </a:solidFill>
            </a:endParaRPr>
          </a:p>
        </p:txBody>
      </p:sp>
    </p:spTree>
    <p:extLst>
      <p:ext uri="{BB962C8B-B14F-4D97-AF65-F5344CB8AC3E}">
        <p14:creationId xmlns:p14="http://schemas.microsoft.com/office/powerpoint/2010/main" val="28168811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788468" y="838200"/>
            <a:ext cx="6477000" cy="4343400"/>
          </a:xfrm>
        </p:spPr>
        <p:txBody>
          <a:bodyPr/>
          <a:lstStyle/>
          <a:p>
            <a:r>
              <a:rPr lang="en-US" sz="2800" dirty="0"/>
              <a:t>49. Refers to the agency or instrumentality through the will of the State is formulated, expressed and realized.</a:t>
            </a:r>
            <a:br>
              <a:rPr lang="en-US" sz="2800" dirty="0"/>
            </a:br>
            <a:r>
              <a:rPr lang="en-US" sz="2800" dirty="0"/>
              <a:t>A. Legislative </a:t>
            </a:r>
            <a:br>
              <a:rPr lang="en-US" sz="2800" dirty="0"/>
            </a:br>
            <a:r>
              <a:rPr lang="en-US" sz="2800" dirty="0"/>
              <a:t>B. Executive </a:t>
            </a:r>
            <a:br>
              <a:rPr lang="en-US" sz="2800" dirty="0"/>
            </a:br>
            <a:r>
              <a:rPr lang="en-US" sz="2800" dirty="0"/>
              <a:t>C. Judiciary </a:t>
            </a:r>
            <a:br>
              <a:rPr lang="en-US" sz="2800" dirty="0"/>
            </a:br>
            <a:r>
              <a:rPr lang="en-US" sz="2800" dirty="0"/>
              <a:t>D. </a:t>
            </a:r>
            <a:r>
              <a:rPr lang="en-US" sz="2800" dirty="0" smtClean="0"/>
              <a:t>Government</a:t>
            </a:r>
            <a:endParaRPr lang="en-US" sz="2800" dirty="0"/>
          </a:p>
        </p:txBody>
      </p:sp>
      <p:sp>
        <p:nvSpPr>
          <p:cNvPr id="4" name="Rectangle 3"/>
          <p:cNvSpPr/>
          <p:nvPr/>
        </p:nvSpPr>
        <p:spPr>
          <a:xfrm>
            <a:off x="1788468" y="5257800"/>
            <a:ext cx="5867400" cy="646331"/>
          </a:xfrm>
          <a:prstGeom prst="rect">
            <a:avLst/>
          </a:prstGeom>
        </p:spPr>
        <p:txBody>
          <a:bodyPr wrap="square">
            <a:spAutoFit/>
          </a:bodyPr>
          <a:lstStyle/>
          <a:p>
            <a:r>
              <a:rPr lang="en-US" sz="3600" dirty="0" smtClean="0">
                <a:solidFill>
                  <a:srgbClr val="005C2A"/>
                </a:solidFill>
              </a:rPr>
              <a:t>Correct Answer: D</a:t>
            </a:r>
            <a:endParaRPr lang="en-US" sz="3600" dirty="0">
              <a:solidFill>
                <a:srgbClr val="005C2A"/>
              </a:solidFill>
            </a:endParaRPr>
          </a:p>
        </p:txBody>
      </p:sp>
    </p:spTree>
    <p:extLst>
      <p:ext uri="{BB962C8B-B14F-4D97-AF65-F5344CB8AC3E}">
        <p14:creationId xmlns:p14="http://schemas.microsoft.com/office/powerpoint/2010/main" val="16322989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788468" y="685800"/>
            <a:ext cx="6477000" cy="3810000"/>
          </a:xfrm>
        </p:spPr>
        <p:txBody>
          <a:bodyPr/>
          <a:lstStyle/>
          <a:p>
            <a:r>
              <a:rPr lang="en-US" sz="2800" dirty="0"/>
              <a:t>50. The principle which ensures the "balance of powers" among the three branches of government.</a:t>
            </a:r>
            <a:br>
              <a:rPr lang="en-US" sz="2800" dirty="0"/>
            </a:br>
            <a:r>
              <a:rPr lang="en-US" sz="2800" dirty="0"/>
              <a:t>A. Division of Powers </a:t>
            </a:r>
            <a:br>
              <a:rPr lang="en-US" sz="2800" dirty="0"/>
            </a:br>
            <a:r>
              <a:rPr lang="en-US" sz="2800" dirty="0"/>
              <a:t>B. Decentralization </a:t>
            </a:r>
            <a:br>
              <a:rPr lang="en-US" sz="2800" dirty="0"/>
            </a:br>
            <a:r>
              <a:rPr lang="en-US" sz="2800" dirty="0"/>
              <a:t>C. Separation of Powers </a:t>
            </a:r>
            <a:br>
              <a:rPr lang="en-US" sz="2800" dirty="0"/>
            </a:br>
            <a:r>
              <a:rPr lang="en-US" sz="2800" dirty="0"/>
              <a:t>D. Checks and Balances  </a:t>
            </a:r>
          </a:p>
        </p:txBody>
      </p:sp>
      <p:sp>
        <p:nvSpPr>
          <p:cNvPr id="4" name="Rectangle 3"/>
          <p:cNvSpPr/>
          <p:nvPr/>
        </p:nvSpPr>
        <p:spPr>
          <a:xfrm>
            <a:off x="1788468" y="5257800"/>
            <a:ext cx="5867400" cy="646331"/>
          </a:xfrm>
          <a:prstGeom prst="rect">
            <a:avLst/>
          </a:prstGeom>
        </p:spPr>
        <p:txBody>
          <a:bodyPr wrap="square">
            <a:spAutoFit/>
          </a:bodyPr>
          <a:lstStyle/>
          <a:p>
            <a:r>
              <a:rPr lang="en-US" sz="3600" dirty="0" smtClean="0">
                <a:solidFill>
                  <a:srgbClr val="005C2A"/>
                </a:solidFill>
              </a:rPr>
              <a:t>Correct Answer: D</a:t>
            </a:r>
            <a:endParaRPr lang="en-US" sz="3600" dirty="0">
              <a:solidFill>
                <a:srgbClr val="005C2A"/>
              </a:solidFill>
            </a:endParaRPr>
          </a:p>
        </p:txBody>
      </p:sp>
    </p:spTree>
    <p:extLst>
      <p:ext uri="{BB962C8B-B14F-4D97-AF65-F5344CB8AC3E}">
        <p14:creationId xmlns:p14="http://schemas.microsoft.com/office/powerpoint/2010/main" val="26631444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CHECKS AND BALANCES</a:t>
            </a:r>
            <a:endParaRPr lang="en-US" dirty="0"/>
          </a:p>
        </p:txBody>
      </p:sp>
      <p:sp>
        <p:nvSpPr>
          <p:cNvPr id="4" name="Footer Placeholder 3"/>
          <p:cNvSpPr>
            <a:spLocks noGrp="1"/>
          </p:cNvSpPr>
          <p:nvPr>
            <p:ph type="ftr" sz="quarter" idx="10"/>
          </p:nvPr>
        </p:nvSpPr>
        <p:spPr/>
        <p:txBody>
          <a:bodyPr/>
          <a:lstStyle/>
          <a:p>
            <a:r>
              <a:rPr lang="en-US" smtClean="0"/>
              <a:t>www.themegallery.com</a:t>
            </a:r>
            <a:endParaRPr 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4563" y="1238249"/>
            <a:ext cx="5557837" cy="51648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06936724"/>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CHECKS AND BALANCES</a:t>
            </a:r>
            <a:endParaRPr lang="en-US" dirty="0"/>
          </a:p>
        </p:txBody>
      </p:sp>
      <p:sp>
        <p:nvSpPr>
          <p:cNvPr id="4" name="Footer Placeholder 3"/>
          <p:cNvSpPr>
            <a:spLocks noGrp="1"/>
          </p:cNvSpPr>
          <p:nvPr>
            <p:ph type="ftr" sz="quarter" idx="10"/>
          </p:nvPr>
        </p:nvSpPr>
        <p:spPr/>
        <p:txBody>
          <a:bodyPr/>
          <a:lstStyle/>
          <a:p>
            <a:r>
              <a:rPr lang="en-US" smtClean="0"/>
              <a:t>www.themegallery.com</a:t>
            </a:r>
            <a:endParaRPr lang="en-US"/>
          </a:p>
        </p:txBody>
      </p:sp>
      <p:sp>
        <p:nvSpPr>
          <p:cNvPr id="8" name="Rectangle 7"/>
          <p:cNvSpPr/>
          <p:nvPr/>
        </p:nvSpPr>
        <p:spPr>
          <a:xfrm>
            <a:off x="1905000" y="1066800"/>
            <a:ext cx="6553200" cy="1754326"/>
          </a:xfrm>
          <a:prstGeom prst="rect">
            <a:avLst/>
          </a:prstGeom>
        </p:spPr>
        <p:txBody>
          <a:bodyPr wrap="square">
            <a:spAutoFit/>
          </a:bodyPr>
          <a:lstStyle/>
          <a:p>
            <a:r>
              <a:rPr lang="en-US" dirty="0"/>
              <a:t>Legislative </a:t>
            </a:r>
            <a:r>
              <a:rPr lang="en-US" dirty="0" smtClean="0"/>
              <a:t>Branch - Makes </a:t>
            </a:r>
            <a:r>
              <a:rPr lang="en-US" dirty="0"/>
              <a:t>the laws</a:t>
            </a:r>
          </a:p>
          <a:p>
            <a:endParaRPr lang="en-US" dirty="0"/>
          </a:p>
          <a:p>
            <a:r>
              <a:rPr lang="en-US" dirty="0"/>
              <a:t>Executive </a:t>
            </a:r>
            <a:r>
              <a:rPr lang="en-US" dirty="0" smtClean="0"/>
              <a:t>Branch - Enforces </a:t>
            </a:r>
            <a:r>
              <a:rPr lang="en-US" dirty="0"/>
              <a:t>and carries out the laws.</a:t>
            </a:r>
          </a:p>
          <a:p>
            <a:endParaRPr lang="en-US" dirty="0"/>
          </a:p>
          <a:p>
            <a:r>
              <a:rPr lang="en-US" dirty="0"/>
              <a:t>Judicial </a:t>
            </a:r>
            <a:r>
              <a:rPr lang="en-US" dirty="0" smtClean="0"/>
              <a:t>Branch -  Interprets </a:t>
            </a:r>
            <a:r>
              <a:rPr lang="en-US" dirty="0"/>
              <a:t>the laws</a:t>
            </a:r>
          </a:p>
          <a:p>
            <a:endParaRPr lang="en-US" dirty="0"/>
          </a:p>
        </p:txBody>
      </p:sp>
      <p:sp>
        <p:nvSpPr>
          <p:cNvPr id="9" name="Rectangle 8"/>
          <p:cNvSpPr/>
          <p:nvPr/>
        </p:nvSpPr>
        <p:spPr>
          <a:xfrm>
            <a:off x="1725105" y="2743200"/>
            <a:ext cx="7010400" cy="3693319"/>
          </a:xfrm>
          <a:prstGeom prst="rect">
            <a:avLst/>
          </a:prstGeom>
        </p:spPr>
        <p:txBody>
          <a:bodyPr wrap="square">
            <a:spAutoFit/>
          </a:bodyPr>
          <a:lstStyle/>
          <a:p>
            <a:r>
              <a:rPr lang="en-US" dirty="0"/>
              <a:t>Congress may pass laws........but the President can veto them.</a:t>
            </a:r>
          </a:p>
          <a:p>
            <a:endParaRPr lang="en-US" dirty="0"/>
          </a:p>
          <a:p>
            <a:r>
              <a:rPr lang="en-US" dirty="0"/>
              <a:t>The President can veto laws.......but Congress can override the veto with a 2/3 vote.</a:t>
            </a:r>
          </a:p>
          <a:p>
            <a:endParaRPr lang="en-US" dirty="0"/>
          </a:p>
          <a:p>
            <a:r>
              <a:rPr lang="en-US" dirty="0"/>
              <a:t>The President and </a:t>
            </a:r>
            <a:r>
              <a:rPr lang="en-US" dirty="0" err="1"/>
              <a:t>Congreess</a:t>
            </a:r>
            <a:r>
              <a:rPr lang="en-US" dirty="0"/>
              <a:t> may agree on a law..........but the Supreme Court can declare a law </a:t>
            </a:r>
            <a:r>
              <a:rPr lang="en-US" dirty="0" err="1"/>
              <a:t>unconsitutional</a:t>
            </a:r>
            <a:r>
              <a:rPr lang="en-US" dirty="0"/>
              <a:t>.</a:t>
            </a:r>
          </a:p>
          <a:p>
            <a:endParaRPr lang="en-US" dirty="0"/>
          </a:p>
          <a:p>
            <a:r>
              <a:rPr lang="en-US" dirty="0"/>
              <a:t>The President can appoint Judges and other government officials.......but Senate must approve them.</a:t>
            </a:r>
          </a:p>
          <a:p>
            <a:endParaRPr lang="en-US" dirty="0"/>
          </a:p>
          <a:p>
            <a:r>
              <a:rPr lang="en-US" dirty="0"/>
              <a:t>Supreme Court judges have life terms.......but they can be impeached .</a:t>
            </a:r>
          </a:p>
        </p:txBody>
      </p:sp>
    </p:spTree>
    <p:extLst>
      <p:ext uri="{BB962C8B-B14F-4D97-AF65-F5344CB8AC3E}">
        <p14:creationId xmlns:p14="http://schemas.microsoft.com/office/powerpoint/2010/main" val="3194675189"/>
      </p:ext>
    </p:extLst>
  </p:cSld>
  <p:clrMapOvr>
    <a:masterClrMapping/>
  </p:clrMapOvr>
  <p:timing>
    <p:tnLst>
      <p:par>
        <p:cTn id="1" dur="indefinite" restart="never" nodeType="tmRoot"/>
      </p:par>
    </p:tnLst>
  </p:timing>
</p:sld>
</file>

<file path=ppt/theme/theme1.xml><?xml version="1.0" encoding="utf-8"?>
<a:theme xmlns:a="http://schemas.openxmlformats.org/drawingml/2006/main" name="Logo26">
  <a:themeElements>
    <a:clrScheme name="Office Theme 3">
      <a:dk1>
        <a:srgbClr val="000000"/>
      </a:dk1>
      <a:lt1>
        <a:srgbClr val="FFFFFF"/>
      </a:lt1>
      <a:dk2>
        <a:srgbClr val="8B1111"/>
      </a:dk2>
      <a:lt2>
        <a:srgbClr val="C0C0C0"/>
      </a:lt2>
      <a:accent1>
        <a:srgbClr val="A0C6F8"/>
      </a:accent1>
      <a:accent2>
        <a:srgbClr val="14CAEE"/>
      </a:accent2>
      <a:accent3>
        <a:srgbClr val="FFFFFF"/>
      </a:accent3>
      <a:accent4>
        <a:srgbClr val="000000"/>
      </a:accent4>
      <a:accent5>
        <a:srgbClr val="CDDFFB"/>
      </a:accent5>
      <a:accent6>
        <a:srgbClr val="11B7D8"/>
      </a:accent6>
      <a:hlink>
        <a:srgbClr val="8963E9"/>
      </a:hlink>
      <a:folHlink>
        <a:srgbClr val="3067B8"/>
      </a:folHlink>
    </a:clrScheme>
    <a:fontScheme name="Office The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lnDef>
  </a:objectDefaults>
  <a:extraClrSchemeLst>
    <a:extraClrScheme>
      <a:clrScheme name="Office Theme 1">
        <a:dk1>
          <a:srgbClr val="000000"/>
        </a:dk1>
        <a:lt1>
          <a:srgbClr val="FFFFFF"/>
        </a:lt1>
        <a:dk2>
          <a:srgbClr val="003399"/>
        </a:dk2>
        <a:lt2>
          <a:srgbClr val="C0C0C0"/>
        </a:lt2>
        <a:accent1>
          <a:srgbClr val="4EA7EA"/>
        </a:accent1>
        <a:accent2>
          <a:srgbClr val="93C052"/>
        </a:accent2>
        <a:accent3>
          <a:srgbClr val="FFFFFF"/>
        </a:accent3>
        <a:accent4>
          <a:srgbClr val="000000"/>
        </a:accent4>
        <a:accent5>
          <a:srgbClr val="B2D0F3"/>
        </a:accent5>
        <a:accent6>
          <a:srgbClr val="85AE49"/>
        </a:accent6>
        <a:hlink>
          <a:srgbClr val="FF9933"/>
        </a:hlink>
        <a:folHlink>
          <a:srgbClr val="855ADA"/>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124458"/>
        </a:dk2>
        <a:lt2>
          <a:srgbClr val="C0C0C0"/>
        </a:lt2>
        <a:accent1>
          <a:srgbClr val="76CA2A"/>
        </a:accent1>
        <a:accent2>
          <a:srgbClr val="E5772D"/>
        </a:accent2>
        <a:accent3>
          <a:srgbClr val="FFFFFF"/>
        </a:accent3>
        <a:accent4>
          <a:srgbClr val="000000"/>
        </a:accent4>
        <a:accent5>
          <a:srgbClr val="BDE1AC"/>
        </a:accent5>
        <a:accent6>
          <a:srgbClr val="CF6B28"/>
        </a:accent6>
        <a:hlink>
          <a:srgbClr val="6321AB"/>
        </a:hlink>
        <a:folHlink>
          <a:srgbClr val="2854D0"/>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8B1111"/>
        </a:dk2>
        <a:lt2>
          <a:srgbClr val="C0C0C0"/>
        </a:lt2>
        <a:accent1>
          <a:srgbClr val="A0C6F8"/>
        </a:accent1>
        <a:accent2>
          <a:srgbClr val="14CAEE"/>
        </a:accent2>
        <a:accent3>
          <a:srgbClr val="FFFFFF"/>
        </a:accent3>
        <a:accent4>
          <a:srgbClr val="000000"/>
        </a:accent4>
        <a:accent5>
          <a:srgbClr val="CDDFFB"/>
        </a:accent5>
        <a:accent6>
          <a:srgbClr val="11B7D8"/>
        </a:accent6>
        <a:hlink>
          <a:srgbClr val="8963E9"/>
        </a:hlink>
        <a:folHlink>
          <a:srgbClr val="3067B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Logo26</Template>
  <TotalTime>1127</TotalTime>
  <Words>10491</Words>
  <Application>Microsoft Office PowerPoint</Application>
  <PresentationFormat>On-screen Show (4:3)</PresentationFormat>
  <Paragraphs>655</Paragraphs>
  <Slides>203</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203</vt:i4>
      </vt:variant>
    </vt:vector>
  </HeadingPairs>
  <TitlesOfParts>
    <vt:vector size="208" baseType="lpstr">
      <vt:lpstr>Arial</vt:lpstr>
      <vt:lpstr>Verdana</vt:lpstr>
      <vt:lpstr>Wingdings</vt:lpstr>
      <vt:lpstr>Logo26</vt:lpstr>
      <vt:lpstr>Image</vt:lpstr>
      <vt:lpstr>CIVIL SERVICE REVIEW</vt:lpstr>
      <vt:lpstr>  1. Elective or appointive public officials or employees cannot accept any present, compensation, office or title of any kind from any foreign government without the consent of? A. The President    B. The Ombudsman   C. The Chief Justice D. The Agency Head   E. Congress   </vt:lpstr>
      <vt:lpstr>Section 7: Prohibited Acts and Transactions</vt:lpstr>
      <vt:lpstr>  2. Which of the following rights ensure the well-being of the individual and foster preservation, enrichment and dynamic evolution of national culture based on the principle of unity in diversity in a climate of free artistic and intellectual expression? A. Political rights   B. Civil rights    C. Inherent rights D. Cultural rights      E. Economic and Social rights  </vt:lpstr>
      <vt:lpstr>CULTURAL RIGHTS</vt:lpstr>
      <vt:lpstr>Economic, Social and Cultural Rights</vt:lpstr>
      <vt:lpstr>  3. Right that guarantees similar treatment to all persons similarly situated and precludes arbitrary or unjust discrimination to secure and safeguard such right is called the _________. A. right against double jeopardy B. right to just compensation C. right to equal protection of the law D. right to due process of law E. right to profess one’s faith or religion  </vt:lpstr>
      <vt:lpstr>HUMAN RIGHTS</vt:lpstr>
      <vt:lpstr>CLASSES OF RIGHTS OF CITIZENS</vt:lpstr>
      <vt:lpstr>CONSTITUTIONAL RIGHTS</vt:lpstr>
      <vt:lpstr>EQUAL PROTECTION OF THE LAW</vt:lpstr>
      <vt:lpstr>4. The right to privacy of a person is defined as one’s right to __________. A. go where one pleases B. believe whatever one whishes C. build a home wherever one chooses D. be a member of any group E. be free from unwarranted publicity</vt:lpstr>
      <vt:lpstr>THE RIGHT TO PRIVACY</vt:lpstr>
      <vt:lpstr>RIGHT TO PRIVACY</vt:lpstr>
      <vt:lpstr>5. A voter is disqualified from exercising the right to suffrage if said voter __________. A. is illiterate B. is poor C. is a naturalized Filipino citizen D. turned 20 years old just before the election E. has been a resident of the Philippine for less than six months</vt:lpstr>
      <vt:lpstr>Right to Vote (SUFFRAGE)</vt:lpstr>
      <vt:lpstr>6. Who may be appointed as member of the Cabinet without needing confirmation from the Commission on Appointments? A. Senate President B. Any Senator C. Vice-President D. Speaker of the House E. Any Congress Representative</vt:lpstr>
      <vt:lpstr>PRESIDENTIAL POWER TO APPOINT</vt:lpstr>
      <vt:lpstr>APPOINTMENT PROCESS</vt:lpstr>
      <vt:lpstr>OFFICERS SUBJECT TO CONFIRMATION</vt:lpstr>
      <vt:lpstr>CONFIRMATION FLOW PROCESS</vt:lpstr>
      <vt:lpstr>7. The right of private individuals to secure for themselves the enjoyment of their means of happiness such as the right to a name, the right to form a family, and the right to security of personal papers and effects are called ___________. A. Economic and Social rights B. Cultural Rights C. Civil Rights D. Inherent rights E. Political rights</vt:lpstr>
      <vt:lpstr>CIVIL RIGHTS</vt:lpstr>
      <vt:lpstr>8. At least how many years after the Constitution has been ratified may the people propose amendments through initiative? A. Ten     B. Seven    C. Six D. Five         E. Three</vt:lpstr>
      <vt:lpstr>AMENDING THE CONSTITUTION</vt:lpstr>
      <vt:lpstr>9. Which of the following sectors is NOT represented in the House of Representatives through the party-list system. A. Religious     B. Youth    C. Women D. Peasant    E. Labor</vt:lpstr>
      <vt:lpstr>SEPARATION OF THE CHURCH AND STATE</vt:lpstr>
      <vt:lpstr>PowerPoint Presentation</vt:lpstr>
      <vt:lpstr>10. Which of the following government agencies exercises original and exclusive jurisdiction over all contests relating to the election returns and the qualifications of the President and the Vice President A. Supreme Court B. Senate Electoral Tribunal C. Judicial Bar Council D. Commission on Elections E. Commission on Appointments</vt:lpstr>
      <vt:lpstr>COMMISSION ON ELECTION</vt:lpstr>
      <vt:lpstr>CONSTITUTIONAL COMMISSIONS</vt:lpstr>
      <vt:lpstr>11. Who among the following is responsible for determining the existence of probable cause for the issuance of a warrant of arrest or search warrant? A. Lawyer    B. Prosecutor    C. Plaintiff D. Judge      E. Police Investigator</vt:lpstr>
      <vt:lpstr>ISSUANCE OF ARREST WARRANT OR SUMMONS</vt:lpstr>
      <vt:lpstr>12. Which of the following statements BEST describes the relationship between global warming ozone depletion? A. Global warming contributes to ozone         depletion. B. Global warming and ozone depletion have       nothing to do with each other C. Excessive build-up of carbon dioxide        causes both global warming and ozone       depletion D. Ozone depletion contributes to global       warming E. Ozone depletion and global warming are       synonyms</vt:lpstr>
      <vt:lpstr>A blanket around the Earth</vt:lpstr>
      <vt:lpstr>GLOBAL WARMING</vt:lpstr>
      <vt:lpstr>Cause and effect of global warming</vt:lpstr>
      <vt:lpstr>13. Monoculture cropping or planting a single crop in a large area is not advisable because it A. requires more water B. requires less fertilizers C. causes drought D. lowers the water table E. promotes pest infestation  </vt:lpstr>
      <vt:lpstr>MONOCULTURE CROPPING</vt:lpstr>
      <vt:lpstr>14. Which of the following is the major cause of coral reef destruction? A. Dynamite fishing B. Muro-Ami C. Oil Spill D. Sewage pollution E. Siltation   </vt:lpstr>
      <vt:lpstr>CORAL REEF DESTRUCTION</vt:lpstr>
      <vt:lpstr>CORAL REEF DESTRUCTION</vt:lpstr>
      <vt:lpstr>15. The lasting environmental impact of a large-scale mining operation comes from  A. air pollution B. noise pollution C. deforestation D. mine railings E. unrestored mined out areas</vt:lpstr>
      <vt:lpstr>ENVIRONMENTAL IMPACT OF MINING</vt:lpstr>
      <vt:lpstr>CAUSE OF ENVIRONMENTAL IMPACTS</vt:lpstr>
      <vt:lpstr>16. Jaywalking, throwing garbage anywhere vandalism, not waiting in line, and tardiness are manifestations of __________. A. disorderliness B. lack of discipline C. lack of sense of property D. lack of punctuality E. disregard for other people’s property</vt:lpstr>
      <vt:lpstr>17. Fishery resource in marine and coastal waters may be considered as “open access resources” because of the __________. A. mobile nature of fish and water B. difficulty in marking sea boundaries    C. proliferation of fish pens D. overfishing in municipal waters E. increasing demand for fish, which is rich in protein</vt:lpstr>
      <vt:lpstr>OPEN-ACCESS RESOURCES</vt:lpstr>
      <vt:lpstr>18. Every government agency is required to develop, update regularly, and make available to the transacting public __________. A. the performance targets B. the rates of service fees    C. a service guide D. a directory of officials</vt:lpstr>
      <vt:lpstr>RA 6713, SECTION 4</vt:lpstr>
      <vt:lpstr>19. Within the provided periods of time, public officials and employees are required to file their statement of assets and liabilities and financial disclosure in the following instances EXCEPT __________. A. compulsory retirement B. voluntary resignation C. acceptance of foreign scholarship     D. assumption to office E. expiration of the term of office</vt:lpstr>
      <vt:lpstr>PowerPoint Presentation</vt:lpstr>
      <vt:lpstr>20. For expenditures processing of documents, except otherwise provided by law or regulation, how many initials or signature must any written action or decision contain? A. 6    B. 5    C. 4 D. 3   </vt:lpstr>
      <vt:lpstr>21. Constitution is one whose percepts are embodied in one document or set of documents. A. Written B. Unwritten  C. Enacted    </vt:lpstr>
      <vt:lpstr>KINDS OF CONSTITUTION</vt:lpstr>
      <vt:lpstr>PowerPoint Presentation</vt:lpstr>
      <vt:lpstr>22. Constitution consists of rules which have not been integrated into a single, concrete form but are scattered in various sources.  A. Written  B. Unwritten C. Enacted     </vt:lpstr>
      <vt:lpstr>23. Constitution that is formally struck off at a definite time and place following a conscious or deliberate effort taken by a constituent body or ruler. A. Conventional B. Cumulative  C. Enacted      </vt:lpstr>
      <vt:lpstr>24. Constitution that is the result of political evolution, not inaugurated at any specific time but changing by accretion rather than any systematic method. A. Written  B. Conventional  C. Cumulative  </vt:lpstr>
      <vt:lpstr>25. Constitution that can be amended only by a formal or unusually difficult process. A. Unwritten  B. Flexible  C. Rigid   </vt:lpstr>
      <vt:lpstr>26. Constitution that can be changed by ordinary legislation A. Flexible    B. Rigid  C. Amendment    </vt:lpstr>
      <vt:lpstr>27. Isolated change in the constitution A. Flexible  B. Rigid  C. Amendment     </vt:lpstr>
      <vt:lpstr>28. Revamp of the entire instrument A. Revision    B. Amendment  C. Definite         </vt:lpstr>
      <vt:lpstr>  29. Does not confer rights nor impose duties. A. Powers  B. Preamble C. Republicanism       </vt:lpstr>
      <vt:lpstr>PREAMBLE OF THE CONSTITUTION</vt:lpstr>
      <vt:lpstr>30. Adopts the generally accepted principles of international law. A. Citizenship  B. Incorporate clause   X C. Reinforced     </vt:lpstr>
      <vt:lpstr>31. There are _____ steps in the passage of a bill. A. 10  B. 9    C. 8  D. 7      </vt:lpstr>
      <vt:lpstr>Steps In Passing a Bill</vt:lpstr>
      <vt:lpstr>Steps In Passing a Bill</vt:lpstr>
      <vt:lpstr>Steps In Passing a Bill</vt:lpstr>
      <vt:lpstr>32. The legislative branch of the Philippine government is called? A. Office of the president  B. House of Representatives  C. Congress    D. Senate      </vt:lpstr>
      <vt:lpstr>PowerPoint Presentation</vt:lpstr>
      <vt:lpstr>33. The Legislative power is vested in ______body. A. Unicameral  B. Bicameral C. Interim D. Plenary      </vt:lpstr>
      <vt:lpstr>BICAMERALISM AND COMPOSITION OF THE CONGRESS</vt:lpstr>
      <vt:lpstr>BICAMERALISM AND COMPOSITION OF THE CONGRESS</vt:lpstr>
      <vt:lpstr>BICAMERALISM AND COMPOSITION OF THE CONGRESS</vt:lpstr>
      <vt:lpstr>34. The Congress of the Philippines, which is composed of two houses:  A. The Senate and the House Representatives.   B. The Senate and the Military  C. The Senate and Supreme Court  D. The House of Representatives and Supreme       Court    </vt:lpstr>
      <vt:lpstr>35. The Senate is headed by the?  A. Vice president  B. President  C. Justice Secretary D. Speaker of the House  E. Senate President     </vt:lpstr>
      <vt:lpstr>36. Which was given by the Philippine Constitution the sole power to declare war and to authorize the President - in case of national emergency or war - to issue executive orders embodying rules and regulations intended to carry out the national policy?   A. President  B. Secretary of Defense  C. Vice President  D. Congress     E. Senate  </vt:lpstr>
      <vt:lpstr>EMERGENCY POWERS</vt:lpstr>
      <vt:lpstr>EMEGENCY POWERS</vt:lpstr>
      <vt:lpstr>37. The Senate, headed by the Senate president and often referred to as the "Upper House", is composed of __ senators. A. 30  B. 25  C. 26  D. 24   </vt:lpstr>
      <vt:lpstr>38. A senator cannot serve for more than three consecutive terms; but he may run for reelection after a break or interval. A. True  B. False C. Maybe  D. All of the above  E. None of the above    </vt:lpstr>
      <vt:lpstr>39. Though ________endorsed Fidel Ramos for the 1992 presidential elections, he failed to win the nomination of the ruling party (LDP) and thus registered a new political party, EDSA-LDP.  A. Corazon Aquino B. Noynoy Aquino C. Gloria Arroyo D. Joseph Estrada     </vt:lpstr>
      <vt:lpstr>ANSWER: Corazon Aquino:   Ramos party then changed its name to LAKAS ng EDSA (Power EDSA) and became part of a multiparty electoral alliance called LAKAS-NUCD National Union of Christian Democrats).     </vt:lpstr>
      <vt:lpstr>40. The 1935 Constitution of the Republic of the Philippines was approved by the convention by a vote of 177 to 1, and approved by IS President _____________ on March 23, 1935.   A. Woodrow Wilson B. Franklin Roosevelt   C. Frank Murphy D. Howard Taft     </vt:lpstr>
      <vt:lpstr>41. The control of the monopolies in most sectors of the economy by the political leaders and their friends or relatives refers to:  A. Elitism B. KKK (Kaibigan, Kaklase, Kabarilan) C. Crony capitalism      </vt:lpstr>
      <vt:lpstr>CRONY CAPITALISM</vt:lpstr>
      <vt:lpstr>42. It crippled presidential power to declare martial law, proposed the creation of autonomous regions in the Cordilleras and Muslim Mindanao, and restored the presidential form of government and the bicameral Congress. A. 1973 Constitution B. 1987 Constitution   C. 1934 Constitution   </vt:lpstr>
      <vt:lpstr>43. Pinoy Administration filed a memorial to the Arbitration Tribunal in the Hague challenging Beijing’s claim in the ______________ after Chinese ships harassed a Philippine vessel carrying goods for stationed military personnel in a Philippine ship in the South Thomas Shoal.  A. South China Sea / West Philippine Sea B. South Celebes Sea and Pacific Ocean C. West Philippine Sea and Java Sea </vt:lpstr>
      <vt:lpstr>44. The transitional provisions attached to this constitution gave Pres. Marcos continued absolute power, and elections were indefinitely postponed. A. 1986 Philippine Constitution B. 1973 Philippine Constitution    C. 1935 Philippine Constitution  </vt:lpstr>
      <vt:lpstr>45. Under PNoy administration, the Comprehensive Agreement on the ___________ was finally signed in 2014 after 17 years of negotiation with the MILF. A. Bangsamoro x B. ARMM C. Mindanao Alliance D. Moro Republic   </vt:lpstr>
      <vt:lpstr>46. Pres. Gloria Arroyo survived an impeachment complaints on the so-called Hello Garci Scandal, alleging that she had interfered in the _______ elections to secure her own victory. A. 2004    B. 2007 C. 2001 </vt:lpstr>
      <vt:lpstr>47. The power to appropriate public fund is vested in this "branch" of government. A. Legislative   B. Executive  C. Judicial  D. Government  </vt:lpstr>
      <vt:lpstr>48. This is the "power" to take a private property for public use upon payment of just compensation. A. Power of Appropriation  B. Veto Power  C. Budgetary Power  D. Power of Eminent Domain   </vt:lpstr>
      <vt:lpstr>49. Refers to the agency or instrumentality through the will of the State is formulated, expressed and realized. A. Legislative  B. Executive  C. Judiciary  D. Government</vt:lpstr>
      <vt:lpstr>50. The principle which ensures the "balance of powers" among the three branches of government. A. Division of Powers  B. Decentralization  C. Separation of Powers  D. Checks and Balances  </vt:lpstr>
      <vt:lpstr>CHECKS AND BALANCES</vt:lpstr>
      <vt:lpstr>CHECKS AND BALANCES</vt:lpstr>
      <vt:lpstr>51. The principle observe in the branches of the government which gives them a co-equal and coordinate powers. If one department goes beyond the limits set by constitution, its acts are null and void. A. Division of Powers  B. Checks and Balances  C. Separation of Powers   D. Decentralization   </vt:lpstr>
      <vt:lpstr>52. This classification of government is ruled by few privilege persons who come from wealthy and politically powerful individuals. A. Oligarchy  B. Monarchy  C. Aristocracy D. Dictatorship    </vt:lpstr>
      <vt:lpstr>53. According to the Article VII sec. 22 the president should submit the basis of general appropriation bill in the congress within 30 days. This pertains to the power of president known as_____. A. Budgetary power B. Fiscal power C. Emergency power D. Transitory power </vt:lpstr>
      <vt:lpstr>54. In cases of succession, if the president dies together with vice president and Senate President. Who will succeed the term of the president ?  _______. A. Chief Justice of the Supreme Court B. Speaker of the House C. Chief of Staff of the Armed Forces of the Philippines D. Senate President</vt:lpstr>
      <vt:lpstr>PRESIDENTIAL SUCCESSION</vt:lpstr>
      <vt:lpstr>PRESIDENTIAL SUCCESSION</vt:lpstr>
      <vt:lpstr>PRESIDENTIAL SUCCESSION</vt:lpstr>
      <vt:lpstr>PRESIDENTIAL SUCCESSION</vt:lpstr>
      <vt:lpstr>PRESIDENTIAL SUCCESSION</vt:lpstr>
      <vt:lpstr>PRESIDENTIAL SUCCESSION</vt:lpstr>
      <vt:lpstr>PRESIDENTIAL SUCCESSION</vt:lpstr>
      <vt:lpstr>55. According to Art. VIII sec. 1, the power to review, revise, reverse, modify or affirm a decision of a lower court is vested in what court? A. Court of Appeals B. Sandigan Bayan C. Supreme Court</vt:lpstr>
      <vt:lpstr>56. In the exercise of executive clemency, which of the following requires the concurrence of the Congress to be effective and valid? A. Amnesty B. Reprieve  C. Commutation  D. Pardon</vt:lpstr>
      <vt:lpstr>57. The minimum age qualification of a president on the day of election. A. 25 yr old  B. 35 yr old  C. 30 yr old  D. 40 yr old</vt:lpstr>
      <vt:lpstr>58. Which of the following public elected officials who is not eligible for any reelection? A. Senate President  B. Speaker of the House  C. Congressman  D. Vice President  </vt:lpstr>
      <vt:lpstr>59. The minimum age qualification of district representative or member of the House of Representatives. A. 25 yr old    B. 35 yr old  C. 30 yr old  D. 40 yr old   </vt:lpstr>
      <vt:lpstr>60. These rights still exist even there are no laws that create or provide them. A. Natural Rights    B. Political Rights  C. Constitutional Rights  D. Civil Rights    </vt:lpstr>
      <vt:lpstr>61. What right is involved if an employee is terminated from work without just cause? A. Right to Life  B. Right Liberty  C. Right to Property    D. Right to Travel    </vt:lpstr>
      <vt:lpstr>62. What is required before a person shall be deprived of life liberty, or property? A. Due process of law B. Observance of Equal protection of laws  C. Non- payment of bail  D. All of the choices     </vt:lpstr>
      <vt:lpstr>63. Mr. Juan was arrested and placed under custodial investigation. He was not informed of his right to remain silent and to have competent and independent counsel preferably of his own choice. What Constitutional right of Mr. Juan was violated? A. Political Rights  B. Natural Rights  C. Civil Rights  D. Rights of the Accused   </vt:lpstr>
      <vt:lpstr>64. Mr. Pedro was convicted and the penalty imposed was life imprisonment. The President reduced his penalty to six month imprisonment. What POWER of the president was exercised? A. Veto Power  B. Military Power  C. Pardoning Power D. Control Power    </vt:lpstr>
      <vt:lpstr>65. While walking along Biglang Awa Street, Pastillas girl was suddenly apprehended by the police officer and was taken in the police station. What right of Pastillas girl was violated? A. Right against warrantless arrest    B. Right against warrantless search  C. Right against invasion of privacy  D. All of the choices    </vt:lpstr>
      <vt:lpstr>66. Mr. Alden was accused of murdering Yaya Nidora. The trial court acquitted Mr. Alden because there is no proof beyond reasonable doubt that he killed Yaya Nidora. Two months after the acquittal, the relatives of Yaya Nidora filed a Homicide case against Mr. Alden.  What appropriate right can be invoked by Mr. Alden in this case? A. Rights against double jeopardy   B. Right against self-incrimination  C. Miranda right  D. Statutory right   </vt:lpstr>
      <vt:lpstr>67. Which of the following are the rights of the accused under "Custodial Investigation"? 1. The right to be informed of his right to remain silent. 2. Right to have competent and independent counsel. 3. Right to speedy disposition of trial. 4. Right against torture, force, violence, threat and intimidation. 5. Right to meet the witnesses face to face. 6. Right to bail or be released on recognizance. A. 1, 2, &amp; 4    B. 1,2, &amp; 6  C. 1,2, &amp; 3  D. All of the choices    </vt:lpstr>
      <vt:lpstr>68. The author/s of the Philippine Constitution. A. The Filipino people B. Arturo Tolentino C. Philippine Constitutional Assembly D. Constitutional Commission</vt:lpstr>
      <vt:lpstr>69. According to Art. VIII Sec. 1 of the Philippine Constitution, the power to review, revise, reverse, modify or affirm a decision of a lower court is vested in what court? A. Court of Appeals B. Supreme Court   C. Court of First Instance D. Court of Grievances</vt:lpstr>
      <vt:lpstr>70. What is regarded by the State as a "primary social economic force?" A. Trade B. Education C. Commerce D. Labor</vt:lpstr>
      <vt:lpstr>71. According to Article III, Section 15 of the Constitution, the writ of habeas corpus may be suspended in times of rebellion or what? A. Martial law B. Invasion   C. Terrorism D. War</vt:lpstr>
      <vt:lpstr>72. The Lower Chamber of the Congress of the Philippines is known by what name? A. House of Representatives B. National Assembly C. Senate D. Congressional Lower Chamber</vt:lpstr>
      <vt:lpstr>73. A Member of either house of Congress may be expelled by their fellow Members. For a Member to be expelled, how much of the total number of Members of a house must concur with the expulsion? A. three-fourths B. nine-tenths C. majority D. two-thirds</vt:lpstr>
      <vt:lpstr>74. If a President wishes to veto a bill, he/she must communicate it within a certain span of time, otherwise the bill will become a law. How long is this span of time? A. 3 weeks B. 30 days C. 60 days D. 48 days</vt:lpstr>
      <vt:lpstr>75. One of the functions of the government is to enter into treaties and agreements with the governments of other states. However, such agreements will only be valid and effective when the concurrence of a specific government entity has been given. Name this government entity. A. Department of Foreign Affairs B. Senate   C. Supreme Court D. Cabinet</vt:lpstr>
      <vt:lpstr>76. How many Associate Justices comprise the Supreme Court? A. 14   B. 12 C. 15 D. 19</vt:lpstr>
      <vt:lpstr>77. What is authority? A. The ultimate power in society B. A government ruled by a few C. The branch of government that enforces the law. D. A government’s ability to exercise power without resorting to force.   </vt:lpstr>
      <vt:lpstr>78. Which of the following is the same as a monarchy? A. Dictatorship    B. Parliamentary government C. Anarchy D. Aristocracy</vt:lpstr>
      <vt:lpstr>79. Totalitarian government is one extreme type of government. Which of the following is at the other end of the political spectrum? A. Dictatorship B. Parliamentary government C. Anarchy   D. Aristocracy</vt:lpstr>
      <vt:lpstr>80. What percentage of the world’s marine fishing vessels are deployed in the South China Sea today? A. 20% B. 55%   C. 72% D. 36%</vt:lpstr>
      <vt:lpstr>81. Which of the following best describe the concept of human rights? A. Laws about rights contained in the Philippine Constitution  B. The existence of UN peacekeeping forces around the world  C. Basic rights and freedoms to which all humans are entitled   D. The rights to freedom of speech and religion</vt:lpstr>
      <vt:lpstr>82. Which of the following best describes "state sovereignty"? A. The right of a country to appoint a King or Queen  B. The right of a country to make its own laws    C. Universal suffrage  D. The right of a country to negotiate and enter into treaties with other countries</vt:lpstr>
      <vt:lpstr>83. Which of the following best describes the way human rights can be protected A. By international legal measures enforcing international laws B. By domestic legal measures enforcing international laws  C. By international legal measures enforcing domestic laws  D. By domestic legal measures enforcing international laws</vt:lpstr>
      <vt:lpstr>84. Which of the following best describes the meaning of the directive verb "evaluate" when used in the following exam question : "Evaluate the effectiveness of international legal measures in protecting human rights....."? A. Describe human rights and the various ways human rights have been protected over time, including the role of the UN  B. Establish several criteria to assess effectiveness, apply those criteria to how international legal measures have protected human rights, and make a judgment supported by that assessment C. Provide an opinion on the effectiveness of human rights in society, providing at least three case studies  D. Outline in detail the background to a human rights issue and whether it has been successfully resolved using legal measures.</vt:lpstr>
      <vt:lpstr>85. Which of the following best describes a Bill of Rights? A. A document outlining the responsibilities of citizens in a community  B. A document proposing that Australia reduce immigration  C. A bill from the UN for Australia's contribution to UN peacekeeping forces addressing human rights breaches around the world  D. A legal document enshrining human rights in a country  </vt:lpstr>
      <vt:lpstr>86. Which of the following best describes the occurrence of breaches of human rights conventions? A. Parties to treaties are prevented from breaching human rights conventions by UN peace keeping forces  B. Countries are sovereign states, which means that they can make laws inconsistent with treaties they have signed - even in breach of human rights treaties   C. Parties can only sign human rights conventions if there are no current breaches of human rights in their country.  D. Countries breaching human right conventions have their names removed from the treaty, however the process is slow   </vt:lpstr>
      <vt:lpstr>87. Which of the following best describes the current status of international law? A. Increasing globalization has led to the UN making human rights laws which are enforceable in all member states  B. International law can only be legally enforced by international legal measures, and not domestic legal measures    C. No legal measures arise in relation to international law: treaties are statements of intention and the UN has no legal measures available to allege breach  D. Once tabled in the Congress, International Laws become incorporated into Philippine domestic law   </vt:lpstr>
      <vt:lpstr>88. Which of the following criteria would provide the best evaluation of the effectiveness of the way in which human rights are protected? A. The number of human rights treaties, the number of court cases alleging breaches, B. Relevance, consistency, adequacy of procedures, cost-effectiveness, impact (both intended and unintended), sustainability, replicability, visibility C. Cost-effectiveness, impact, equity, fairness  D. Number of human rights breaches, number of times a country is prosecuted by the International Court of Justice, number of media articles mentioning human rights in a google search    </vt:lpstr>
      <vt:lpstr>89. Which facility is often upheld as the Commonwealth's greatest contribution to world affairs?  A. The ability to maintain friendly relations while "agreeing to disagree" is crucial for securing international peace   B. Economic co-operation C. Achieving of consensus on political issues     </vt:lpstr>
      <vt:lpstr>90. Why are human rights necessary? Select all that apply.  A. because they give us a moral vision of human nature and human dignity  B. because they give us a political vision or an agenda for change  C. because we need human rights for protection when our legal rights are violated by the state, and to encourage justice and fairness within our societies  D. all of the above        </vt:lpstr>
      <vt:lpstr>91. Empowerment is about: (select all that apply) A. helping to increase the skills and capacity of individuals B. helping people to become more self-confident C. helping groups to work together D. helping to create a more equitable division of resources and decision-making E. all of the above  </vt:lpstr>
      <vt:lpstr>92. Which styles of democratic decision-making requires the greatest participation, and the one that most promotes empowerment. A. majority vote B. consensus C. proportional outcomes</vt:lpstr>
      <vt:lpstr>93. As citizens, you have the power to stop discrimination, to eliminate oppression, and to bring an end to ignorance and indifference. You can choose to help end human rights violations, or you can choose to ignore them. Where do Universal rights begin? A. at home B. with each individual person C. at school or college D. in neighborhoods, communities and countries E. all of the above  </vt:lpstr>
      <vt:lpstr>94. As long as we are __________ we have fundamental human rights. A. Alive B. Human   C. Adults</vt:lpstr>
      <vt:lpstr>95. Why are human rights necessary? Select all that apply. A. because they give us a moral vision of human nature and human dignity  B. because they give us a political vision or an agenda for change  C. because we need human rights for protection when our legal rights are violated by the state, and to encourage justice and fairness within our societies  D. all of the above  </vt:lpstr>
      <vt:lpstr>96. The Universal Declaration of Human Rights is the best known list of human rights. Making sure that every person knows about it: (select all that apply) A. is one of the best ways of ensuring that human rights are respected around the world  B. promotes the best of human potential   C. is not important  D. is for lawyers</vt:lpstr>
      <vt:lpstr>97. Human rights can be protected by: (select all that apply) A. raising both national and international awareness of human rights violations  B. human rights conventions C. regional governmental organizations D. all of the above   </vt:lpstr>
      <vt:lpstr>98. The "branch" of government which has the power to make laws, and to alter and repeal them. A. Legislative  B. Executive  C. Judicial  D. Government</vt:lpstr>
      <vt:lpstr>99. The "branch" of gov't which has the power to implement or enforce the laws. A. Legislative  B. Judicial  C. Executive   D. Government</vt:lpstr>
      <vt:lpstr>100. Which statement is true of the pre-Spanish Filipino government? A. the Datu exercised all powers of government  B. laws were formulated by a law making body elected by the Datu. C. laws were formulated by a law making body elected by the community D. there was a court created by the Datu to hear complaints.</vt:lpstr>
      <vt:lpstr>101. What characteristic/s of government is established by the 1987 Philippine Constitution? I. Presidential System of government with 3 branches II. Parliamentary System of government III. The three branches of government are separate and independent of one another IV. the three branches of government have a check and balance over one another. A. I only B. II only C. II, III and IV D. I, III and IV  </vt:lpstr>
      <vt:lpstr>102. Under the United Nations Conference of the Law of the Sea (UNCLOS), the extent of the contiguous zone is: A. 3 nautical miles from the lowest water mark; B. 12 miles from the outer limits; C. 12 miles from the lowest water mark; D. 200 miles from the outer limits.  </vt:lpstr>
      <vt:lpstr>103. What are the 3 main branches of the Government of the Philippines? A. Senate, Supreme Court, Congress B. Presidential, Unicameral- Parliamentary, Bicameral-Parliamentary C. Legislative, Executive, Judicial   D. The Legislature, The Senate, The Supreme Court  </vt:lpstr>
      <vt:lpstr>104. The Supreme Court shall be composed of a Chief Justice and how many Associates Justices? A. 12 B. 13 C. 14   D. 15   </vt:lpstr>
      <vt:lpstr>105. The Commander-in-Chief of all armed forces of the Philippines this 2017 is _________. A. Air Force Commanding General Jeffrey       Delgado B. Pres. Rodrigo Duterte   C. Chief Justice Maria Lourdes Sereno D. AFP Chief Lieutenant Gen. Emmanuel       Bautista   </vt:lpstr>
      <vt:lpstr>106. The executive power shall be vested in the _________. A. President of the Philippines   B. House of Representatives C. The Supreme Court D. The Congress   </vt:lpstr>
      <vt:lpstr>107. The legislative power shall be vested in the _________ which shall consist of a Senate and a House of Representatives.  A. Congress of the Philippines   B. House of Ombudsman C. The Supreme Court    </vt:lpstr>
      <vt:lpstr>108. The Senate shall be composed of how many senators elected at large by voters of the Philippines? A. 21 B. 22 C. 23 D. 24     </vt:lpstr>
      <vt:lpstr>109. How long shall the term of office of the senators be commenced? A. 3 years B. 4 years C. 5 years D. 6 years      </vt:lpstr>
      <vt:lpstr>110. The term of office of the President and Vice-president of the Philippines shall be up to how many years? A. 3 years B. 4 years C. 5 years D. 6 years       </vt:lpstr>
      <vt:lpstr>111. The members of the House of Representatives shall be elected for a term of _______. A. 3 years   B. 4 years C. 5 years D. 6 years      </vt:lpstr>
      <vt:lpstr>112. The following shall be exempted from taxation except: A. Lands and buildings   B. Churches and convents C. Charitable institutions D. Non-profit cemeteries    </vt:lpstr>
      <vt:lpstr>113. The Congress, by a vote of ____ of both Houses in joint session assembled, voting separately, shall have the sole power to declare a state of war. A. Two-thirds   B. One-half C. Three quarters D. Minority   </vt:lpstr>
      <vt:lpstr>114. It states that “no person shall be deprived of life, liberty, or property without due process of law, nor any person be denied the equal protection of the laws.” A. Article VI B. Bill of Rights   C. Republic Act D. Court Order    </vt:lpstr>
      <vt:lpstr>115. All of the following is TRUE except: A. No person shall be compelled to be a witness against himself B. No person shall be imprisoned for non-payment of debt or poll tax. C. No ex post facto law or bill of attainder shall not be enacted.  x D. No person shall be detained solely by reason of his political beliefs and aspirations.   </vt:lpstr>
      <vt:lpstr>116. The following are citizens of the Philippines except: A. Those fathers or mothers are citizens of the Philippines B. Those who are born before January 17, 1973, of Filipino mothers, who elect Philippine citizenship upon reaching the age of majority C. Those who are naturalized citizens of the Philippines in accordance with law. D. All of the above are true.    </vt:lpstr>
      <vt:lpstr>117. It is the right and obligation by all citizens, who are at least 18 years of age, and qualified by law, to vote in the election of national and local officials of the government without literacy,, property, or other substantive requirement. A. Suffrage   B. Election C. Voting power D. Civil Right </vt:lpstr>
      <vt:lpstr>118. It is the power of the State to promote public welfare by restraining the use of both liberty and property of all people. A. Police Power B. Power of Eminent Domain C. Power if Taxation D. Power to Impeach    </vt:lpstr>
      <vt:lpstr>119. It is the power of the State to take properties for the purpose of public use upon payment of just compensation. A. Police Power B. Power of Eminent Domain  C. Power if Taxation D. Power to Impeach   </vt:lpstr>
      <vt:lpstr>120. It is the power of the State to impose charge or burden to persons and properties, and property rights for the purpose of raising revenues to protect the people and extend public projects and services. A. Police Power B. Power of Eminent Domain C. Power of Taxation   D. Power to Impeach    </vt:lpstr>
      <vt:lpstr>121. The following are members of the Constitutional Commission except: A. Commission on Civil Rights   B. Commission on Elections C. Civil Service Commission D. Commission on Audit    </vt:lpstr>
      <vt:lpstr>122. It states that public office is public trust and that public officers and employees must, at all times, be accountable to the people, serve them with utmost responsibility, integrity, loyalty and efficiency; act with patriotism and justice and lead modest lives. A. Public Trust B. Constitutional Rights C. Accountability   D. Responsibility</vt:lpstr>
      <vt:lpstr>123. Who shall have the exclusive power to initiate all cases of impeachment? A. House of Blue Ribbon Committee B. House of Representatives   C. House of the Senate D. Speaker of the House</vt:lpstr>
      <vt:lpstr>124. R.A. 6713 is an act to uphold the time-honored principle of public office being a public trust, granting incentives and rewards for exemplary service, enumerating prohibited acts and providing penalties for violations thereof and for other purposes. A. Preamble B. Code of Ethics C. Code of Government Officials D. Code of Conduct and Ethical Standards for Public Officials and Employees </vt:lpstr>
      <vt:lpstr>125. The following are duties and responsibilities of Public officials and Employees except: A. Act promptly on letters, inquiries, calls or any other form of communications sent by the public. B. Submit performance reports of the agency or office regularly C. Accept gifts from the public upon prioritizing their queries.   D. Process documents and papers expeditiously.</vt:lpstr>
      <vt:lpstr>126. It is a written instrument containing the proposition and required number of signatories and shall be in a form determined by and submitted to the Commission on Elections. A. Bill B. Law C. Proposition D. Petition  </vt:lpstr>
      <vt:lpstr>127. It is the electoral process by which an initiative on the Constitution is either approved or rejected by the people. A. Referendum B. Plebiscite   C. Petition D. Initiative   </vt:lpstr>
      <vt:lpstr>128. It is the power of the electorate to approve or reject a legislation through an election called for the purpose. A. Referendum   B. Plebiscite C. Petition D. Initiative    </vt:lpstr>
      <vt:lpstr>129. This law promotes responsible family planning and proper use of reproductive methods to eliminate over-population growth. A. RH Bill B. Responsible Parenthood and Reproductive Health Law   C. Reproductive Law D. Family Planning     </vt:lpstr>
      <vt:lpstr>130. It is a specialized agency of the United Nations that concerns international public health. A. Department of Health B. World Health Organization   C. International Health Organization D. All of the above     </vt:lpstr>
      <vt:lpstr>131. APEC is a summit that promotes free trade and economic cooperation throughout the Asia-Pacific region countries. APEC stands for: A. Asia Pacific Economic Corporation B. Asia Pacific Economic Cooperation   C. Asia Pacific Economic Council D. Asia Pacific Economic Countries     </vt:lpstr>
      <vt:lpstr>133. It is a law in the Philippines that aims to address legal issues concerning online interactions and harmful internet behavior in the Philippines. It aims to prevent and punish cybercrime in the country. A. Cybersquatting B. Cybercrime Act C. Cybercrime Prevention Act   D. Cyber Identity Theft Act</vt:lpstr>
      <vt:lpstr>132. Association of Southeast Asian Nations (ASEAN) aims to accelerate economic growth, stability, social progress and cultural development in the spirit of equality and partnership to strengthen prosperous and peaceful community along Southeast Asian Nations. Which of the following countries is not a member of ASEAN? A. Hong Kong   B. Philippines C. Singapore D. Thailand</vt:lpstr>
      <vt:lpstr>134. __________waste breaks down into natural components and can be recycled into the life cycle naturally. A. Bio-chemical B. Recyclable C. Biodegradable   D. Non-biodegradable</vt:lpstr>
      <vt:lpstr>BIODEGRADABLE - NONBIODEGRADABLE</vt:lpstr>
      <vt:lpstr>PowerPoint Presentation</vt:lpstr>
      <vt:lpstr>PowerPoint Presentation</vt:lpstr>
      <vt:lpstr>BIODEGRADATION</vt:lpstr>
      <vt:lpstr>135. The following are examples of non-biodegradable waste except: A. Plastics B. Metals C. Styrofoam D. Papers   </vt:lpstr>
      <vt:lpstr>136. It is a project of DOST for more accurate, integrated and responsive disaster prevention and mitigation system especially in high-risk calamity areas of the Philippines. A. PAGASA B. I am Ready C. DOST-Advanced Disaster Program D. Project NOAH      </vt:lpstr>
      <vt:lpstr>137. PAGASA is the official government agency for weather forecasting, flood control, astronomical observations, and time service. PAGASA stands for _______? A. Philippine Atmospheric Geographical and Astronomical Services Administration B. Philippine Atmospheric Geophysical and Astronomical Services Administration   C. Philippine Atmospheric Geological and Astronomical Services Association D. Philippine Atmospheric Geophysical and Astronomical Services Association    </vt:lpstr>
      <vt:lpstr>138. PHIVOLCS is a branch of DOST to moderate disasters that may arise from volcanic eruptions, earthquakes, tsunami and other related geotectonic phenomena in the Philippines. What is PHIVOLCS? A. Philippine Institute of Volcanology and Seismology   B. Philippine Institute of Volcanic and Seismic Services C. Philippine Institute of Volcanic and Seismology Services D. Philippine Institute of Volcano and Seismic System    </vt:lpstr>
      <vt:lpstr>139. Which of the following is a renewable source of energy?  A. Geothermal energy B. Solar energy C. Wind energy D. All of the above        </vt:lpstr>
      <vt:lpstr>140. It is a process by which thermal radiation from the earth’s surface is absorbed by atmospheric greenhouse gases and is re-radiated in all directions. A. Global Warming B. Greenhouse Effect   C. Ozone Layer D. Solar Radiation      </vt:lpstr>
      <vt:lpstr>GREENHOUSE EFFECT</vt:lpstr>
      <vt:lpstr>GREENHOUSE EFFECT</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CIVIL SERVICE REVIEW</dc:title>
  <dc:creator>Greg</dc:creator>
  <cp:lastModifiedBy>UsEr1</cp:lastModifiedBy>
  <cp:revision>59</cp:revision>
  <dcterms:created xsi:type="dcterms:W3CDTF">2017-02-16T16:04:30Z</dcterms:created>
  <dcterms:modified xsi:type="dcterms:W3CDTF">2017-02-22T09:06:58Z</dcterms:modified>
</cp:coreProperties>
</file>