
<file path=[Content_Types].xml><?xml version="1.0" encoding="utf-8"?>
<Types xmlns="http://schemas.openxmlformats.org/package/2006/content-types">
  <Default Extension="bmp" ContentType="image/bmp"/>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handoutMasterIdLst>
    <p:handoutMasterId r:id="rId89"/>
  </p:handoutMasterIdLst>
  <p:sldIdLst>
    <p:sldId id="256" r:id="rId2"/>
    <p:sldId id="261" r:id="rId3"/>
    <p:sldId id="259" r:id="rId4"/>
    <p:sldId id="264" r:id="rId5"/>
    <p:sldId id="262" r:id="rId6"/>
    <p:sldId id="265" r:id="rId7"/>
    <p:sldId id="266" r:id="rId8"/>
    <p:sldId id="315" r:id="rId9"/>
    <p:sldId id="316" r:id="rId10"/>
    <p:sldId id="317" r:id="rId11"/>
    <p:sldId id="267" r:id="rId12"/>
    <p:sldId id="268" r:id="rId13"/>
    <p:sldId id="323" r:id="rId14"/>
    <p:sldId id="318" r:id="rId15"/>
    <p:sldId id="334" r:id="rId16"/>
    <p:sldId id="314" r:id="rId17"/>
    <p:sldId id="269" r:id="rId18"/>
    <p:sldId id="271" r:id="rId19"/>
    <p:sldId id="274" r:id="rId20"/>
    <p:sldId id="275" r:id="rId21"/>
    <p:sldId id="273" r:id="rId22"/>
    <p:sldId id="272" r:id="rId23"/>
    <p:sldId id="276" r:id="rId24"/>
    <p:sldId id="277" r:id="rId25"/>
    <p:sldId id="278" r:id="rId26"/>
    <p:sldId id="319" r:id="rId27"/>
    <p:sldId id="320" r:id="rId28"/>
    <p:sldId id="321" r:id="rId29"/>
    <p:sldId id="322" r:id="rId30"/>
    <p:sldId id="280" r:id="rId31"/>
    <p:sldId id="328" r:id="rId32"/>
    <p:sldId id="281" r:id="rId33"/>
    <p:sldId id="310" r:id="rId34"/>
    <p:sldId id="282" r:id="rId35"/>
    <p:sldId id="283" r:id="rId36"/>
    <p:sldId id="284" r:id="rId37"/>
    <p:sldId id="285" r:id="rId38"/>
    <p:sldId id="286" r:id="rId39"/>
    <p:sldId id="312" r:id="rId40"/>
    <p:sldId id="324" r:id="rId41"/>
    <p:sldId id="325" r:id="rId42"/>
    <p:sldId id="329" r:id="rId43"/>
    <p:sldId id="287" r:id="rId44"/>
    <p:sldId id="288" r:id="rId45"/>
    <p:sldId id="330" r:id="rId46"/>
    <p:sldId id="331" r:id="rId47"/>
    <p:sldId id="289" r:id="rId48"/>
    <p:sldId id="290" r:id="rId49"/>
    <p:sldId id="291" r:id="rId50"/>
    <p:sldId id="333" r:id="rId51"/>
    <p:sldId id="293" r:id="rId52"/>
    <p:sldId id="295" r:id="rId53"/>
    <p:sldId id="294" r:id="rId54"/>
    <p:sldId id="296" r:id="rId55"/>
    <p:sldId id="297" r:id="rId56"/>
    <p:sldId id="326" r:id="rId57"/>
    <p:sldId id="335" r:id="rId58"/>
    <p:sldId id="298" r:id="rId59"/>
    <p:sldId id="327" r:id="rId60"/>
    <p:sldId id="332" r:id="rId61"/>
    <p:sldId id="299" r:id="rId62"/>
    <p:sldId id="313" r:id="rId63"/>
    <p:sldId id="300" r:id="rId64"/>
    <p:sldId id="301" r:id="rId65"/>
    <p:sldId id="302" r:id="rId66"/>
    <p:sldId id="303" r:id="rId67"/>
    <p:sldId id="304" r:id="rId68"/>
    <p:sldId id="305" r:id="rId69"/>
    <p:sldId id="306" r:id="rId70"/>
    <p:sldId id="307" r:id="rId71"/>
    <p:sldId id="308" r:id="rId72"/>
    <p:sldId id="309" r:id="rId73"/>
    <p:sldId id="336" r:id="rId74"/>
    <p:sldId id="337" r:id="rId75"/>
    <p:sldId id="338" r:id="rId76"/>
    <p:sldId id="339" r:id="rId77"/>
    <p:sldId id="340" r:id="rId78"/>
    <p:sldId id="341" r:id="rId79"/>
    <p:sldId id="342" r:id="rId80"/>
    <p:sldId id="343" r:id="rId81"/>
    <p:sldId id="344" r:id="rId82"/>
    <p:sldId id="345" r:id="rId83"/>
    <p:sldId id="270" r:id="rId84"/>
    <p:sldId id="258" r:id="rId85"/>
    <p:sldId id="257" r:id="rId86"/>
    <p:sldId id="263" r:id="rId87"/>
    <p:sldId id="260" r:id="rId8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F1910C6-E5B7-47C5-AA03-F28E1B1E9173}">
          <p14:sldIdLst>
            <p14:sldId id="256"/>
            <p14:sldId id="261"/>
          </p14:sldIdLst>
        </p14:section>
        <p14:section name="Untitled Section" id="{A419D29B-7003-4A54-AB33-823C3D6566B6}">
          <p14:sldIdLst>
            <p14:sldId id="259"/>
            <p14:sldId id="264"/>
            <p14:sldId id="262"/>
            <p14:sldId id="265"/>
            <p14:sldId id="266"/>
            <p14:sldId id="315"/>
            <p14:sldId id="316"/>
            <p14:sldId id="317"/>
            <p14:sldId id="267"/>
            <p14:sldId id="268"/>
            <p14:sldId id="323"/>
            <p14:sldId id="318"/>
            <p14:sldId id="334"/>
            <p14:sldId id="314"/>
            <p14:sldId id="269"/>
            <p14:sldId id="271"/>
            <p14:sldId id="274"/>
            <p14:sldId id="275"/>
            <p14:sldId id="273"/>
            <p14:sldId id="272"/>
            <p14:sldId id="276"/>
            <p14:sldId id="277"/>
            <p14:sldId id="278"/>
            <p14:sldId id="319"/>
            <p14:sldId id="320"/>
            <p14:sldId id="321"/>
            <p14:sldId id="322"/>
            <p14:sldId id="280"/>
            <p14:sldId id="328"/>
            <p14:sldId id="281"/>
            <p14:sldId id="310"/>
            <p14:sldId id="282"/>
            <p14:sldId id="283"/>
            <p14:sldId id="284"/>
            <p14:sldId id="285"/>
            <p14:sldId id="286"/>
            <p14:sldId id="312"/>
            <p14:sldId id="324"/>
            <p14:sldId id="325"/>
            <p14:sldId id="329"/>
            <p14:sldId id="287"/>
            <p14:sldId id="288"/>
            <p14:sldId id="330"/>
            <p14:sldId id="331"/>
            <p14:sldId id="289"/>
            <p14:sldId id="290"/>
            <p14:sldId id="291"/>
            <p14:sldId id="333"/>
            <p14:sldId id="293"/>
            <p14:sldId id="295"/>
            <p14:sldId id="294"/>
            <p14:sldId id="296"/>
            <p14:sldId id="297"/>
            <p14:sldId id="326"/>
            <p14:sldId id="335"/>
            <p14:sldId id="298"/>
            <p14:sldId id="327"/>
            <p14:sldId id="332"/>
            <p14:sldId id="299"/>
            <p14:sldId id="313"/>
            <p14:sldId id="300"/>
            <p14:sldId id="301"/>
            <p14:sldId id="302"/>
            <p14:sldId id="303"/>
            <p14:sldId id="304"/>
            <p14:sldId id="305"/>
            <p14:sldId id="306"/>
            <p14:sldId id="307"/>
            <p14:sldId id="308"/>
            <p14:sldId id="309"/>
            <p14:sldId id="336"/>
            <p14:sldId id="337"/>
            <p14:sldId id="338"/>
            <p14:sldId id="339"/>
            <p14:sldId id="340"/>
            <p14:sldId id="341"/>
            <p14:sldId id="342"/>
            <p14:sldId id="343"/>
            <p14:sldId id="344"/>
            <p14:sldId id="345"/>
            <p14:sldId id="270"/>
            <p14:sldId id="258"/>
            <p14:sldId id="257"/>
            <p14:sldId id="263"/>
            <p14:sldId id="26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16" autoAdjust="0"/>
    <p:restoredTop sz="91815" autoAdjust="0"/>
  </p:normalViewPr>
  <p:slideViewPr>
    <p:cSldViewPr>
      <p:cViewPr>
        <p:scale>
          <a:sx n="70" d="100"/>
          <a:sy n="70" d="100"/>
        </p:scale>
        <p:origin x="-7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797C903-20CC-4D7A-B40B-D7034B87C2AE}" type="datetimeFigureOut">
              <a:rPr lang="en-US" smtClean="0"/>
              <a:t>9/19/2015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FC33427-7F58-41CD-8CB2-6C9DB0D6D7A7}" type="slidenum">
              <a:rPr lang="en-US" smtClean="0"/>
              <a:t>‹#›</a:t>
            </a:fld>
            <a:endParaRPr lang="en-US"/>
          </a:p>
        </p:txBody>
      </p:sp>
    </p:spTree>
    <p:extLst>
      <p:ext uri="{BB962C8B-B14F-4D97-AF65-F5344CB8AC3E}">
        <p14:creationId xmlns:p14="http://schemas.microsoft.com/office/powerpoint/2010/main" val="234368058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9/19/2015</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9/19/2015</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Desktop/1987constitution-101130041842-phpapp01.docx"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b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Philippines" TargetMode="External"/><Relationship Id="rId3" Type="http://schemas.openxmlformats.org/officeDocument/2006/relationships/hyperlink" Target="https://en.wikipedia.org/wiki/United_Nations_Convention_on_the_Law_of_the_Sea" TargetMode="External"/><Relationship Id="rId7" Type="http://schemas.openxmlformats.org/officeDocument/2006/relationships/hyperlink" Target="https://en.wikipedia.org/wiki/Bahamas" TargetMode="External"/><Relationship Id="rId12" Type="http://schemas.openxmlformats.org/officeDocument/2006/relationships/hyperlink" Target="https://en.wikipedia.org/wiki/Archipelagic_state#cite_note-2" TargetMode="External"/><Relationship Id="rId2" Type="http://schemas.openxmlformats.org/officeDocument/2006/relationships/hyperlink" Target="https://en.wikipedia.org/wiki/Archipelago" TargetMode="External"/><Relationship Id="rId1" Type="http://schemas.openxmlformats.org/officeDocument/2006/relationships/slideLayout" Target="../slideLayouts/slideLayout2.xml"/><Relationship Id="rId6" Type="http://schemas.openxmlformats.org/officeDocument/2006/relationships/hyperlink" Target="https://en.wikipedia.org/wiki/Papua_New_Guinea" TargetMode="External"/><Relationship Id="rId11" Type="http://schemas.openxmlformats.org/officeDocument/2006/relationships/hyperlink" Target="https://en.wikipedia.org/wiki/Jamaica" TargetMode="External"/><Relationship Id="rId5" Type="http://schemas.openxmlformats.org/officeDocument/2006/relationships/hyperlink" Target="https://en.wikipedia.org/wiki/Indonesia" TargetMode="External"/><Relationship Id="rId10" Type="http://schemas.openxmlformats.org/officeDocument/2006/relationships/hyperlink" Target="https://en.wikipedia.org/wiki/Montego_Bay" TargetMode="External"/><Relationship Id="rId4" Type="http://schemas.openxmlformats.org/officeDocument/2006/relationships/hyperlink" Target="https://en.wikipedia.org/wiki/Fiji" TargetMode="External"/><Relationship Id="rId9" Type="http://schemas.openxmlformats.org/officeDocument/2006/relationships/hyperlink" Target="https://en.wikipedia.org/wiki/Sovereign_state"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220799" y="2118462"/>
            <a:ext cx="6831624" cy="1204306"/>
          </a:xfrm>
        </p:spPr>
        <p:txBody>
          <a:bodyPr/>
          <a:lstStyle/>
          <a:p>
            <a:r>
              <a:rPr lang="en-US" dirty="0" smtClean="0"/>
              <a:t>REVIEW IN SOCIAL SCIENCE/ general information</a:t>
            </a:r>
            <a:endParaRPr lang="en-US" dirty="0"/>
          </a:p>
        </p:txBody>
      </p:sp>
      <p:sp>
        <p:nvSpPr>
          <p:cNvPr id="3" name="Subtitle 2"/>
          <p:cNvSpPr>
            <a:spLocks noGrp="1"/>
          </p:cNvSpPr>
          <p:nvPr>
            <p:ph type="subTitle" idx="1"/>
          </p:nvPr>
        </p:nvSpPr>
        <p:spPr/>
        <p:txBody>
          <a:bodyPr/>
          <a:lstStyle/>
          <a:p>
            <a:r>
              <a:rPr lang="en-US" dirty="0" smtClean="0"/>
              <a:t>Civil Service Examination</a:t>
            </a:r>
            <a:endParaRPr lang="en-US" dirty="0"/>
          </a:p>
        </p:txBody>
      </p:sp>
    </p:spTree>
    <p:extLst>
      <p:ext uri="{BB962C8B-B14F-4D97-AF65-F5344CB8AC3E}">
        <p14:creationId xmlns:p14="http://schemas.microsoft.com/office/powerpoint/2010/main" val="9669921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Articles of the 1987 constitution</a:t>
            </a:r>
            <a:endParaRPr lang="en-US" dirty="0"/>
          </a:p>
        </p:txBody>
      </p:sp>
      <p:sp>
        <p:nvSpPr>
          <p:cNvPr id="3" name="Content Placeholder 2"/>
          <p:cNvSpPr>
            <a:spLocks noGrp="1"/>
          </p:cNvSpPr>
          <p:nvPr>
            <p:ph idx="1"/>
          </p:nvPr>
        </p:nvSpPr>
        <p:spPr/>
        <p:txBody>
          <a:bodyPr>
            <a:normAutofit/>
          </a:bodyPr>
          <a:lstStyle/>
          <a:p>
            <a:r>
              <a:rPr lang="en-US" sz="2800" dirty="0" smtClean="0"/>
              <a:t>Article 2 Declaration of  Principles and State Policies</a:t>
            </a:r>
          </a:p>
          <a:p>
            <a:endParaRPr lang="en-US" dirty="0"/>
          </a:p>
        </p:txBody>
      </p:sp>
    </p:spTree>
    <p:extLst>
      <p:ext uri="{BB962C8B-B14F-4D97-AF65-F5344CB8AC3E}">
        <p14:creationId xmlns:p14="http://schemas.microsoft.com/office/powerpoint/2010/main" val="24762405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Article 2 – Declaration of principles and state policies</a:t>
            </a:r>
            <a:endParaRPr lang="en-US" dirty="0"/>
          </a:p>
        </p:txBody>
      </p:sp>
      <p:sp>
        <p:nvSpPr>
          <p:cNvPr id="3" name="Content Placeholder 2"/>
          <p:cNvSpPr>
            <a:spLocks noGrp="1"/>
          </p:cNvSpPr>
          <p:nvPr>
            <p:ph idx="1"/>
          </p:nvPr>
        </p:nvSpPr>
        <p:spPr/>
        <p:txBody>
          <a:bodyPr>
            <a:noAutofit/>
          </a:bodyPr>
          <a:lstStyle/>
          <a:p>
            <a:r>
              <a:rPr lang="en-US" sz="2400" dirty="0" smtClean="0"/>
              <a:t>Sec 1: The Philippines is  a democratic and republican state. Sovereignty resides in the people and  all government authority emanates from them.</a:t>
            </a:r>
          </a:p>
          <a:p>
            <a:endParaRPr lang="en-US" sz="2400" dirty="0"/>
          </a:p>
          <a:p>
            <a:r>
              <a:rPr lang="en-US" sz="2400" dirty="0" smtClean="0"/>
              <a:t>Sec 2: The Phil Renounces war as an instrument of national policy…</a:t>
            </a:r>
          </a:p>
          <a:p>
            <a:r>
              <a:rPr lang="en-US" sz="2400" dirty="0" smtClean="0"/>
              <a:t>	Aggressive vs. defensive war…</a:t>
            </a:r>
          </a:p>
          <a:p>
            <a:r>
              <a:rPr lang="en-US" sz="2400" dirty="0" smtClean="0"/>
              <a:t>	Which department declares a state of war?</a:t>
            </a:r>
          </a:p>
          <a:p>
            <a:r>
              <a:rPr lang="en-US" sz="2400" dirty="0" smtClean="0"/>
              <a:t>	</a:t>
            </a:r>
            <a:r>
              <a:rPr lang="en-US" sz="2400" u="sng" dirty="0" smtClean="0">
                <a:solidFill>
                  <a:srgbClr val="FF0000"/>
                </a:solidFill>
              </a:rPr>
              <a:t>*Congress by a 2/3</a:t>
            </a:r>
            <a:r>
              <a:rPr lang="en-US" sz="2400" u="sng" baseline="30000" dirty="0" smtClean="0">
                <a:solidFill>
                  <a:srgbClr val="FF0000"/>
                </a:solidFill>
              </a:rPr>
              <a:t>rd</a:t>
            </a:r>
            <a:r>
              <a:rPr lang="en-US" sz="2400" u="sng" dirty="0" smtClean="0">
                <a:solidFill>
                  <a:srgbClr val="FF0000"/>
                </a:solidFill>
              </a:rPr>
              <a:t>  vote</a:t>
            </a:r>
            <a:endParaRPr lang="en-US" sz="2400" dirty="0"/>
          </a:p>
        </p:txBody>
      </p:sp>
    </p:spTree>
    <p:extLst>
      <p:ext uri="{BB962C8B-B14F-4D97-AF65-F5344CB8AC3E}">
        <p14:creationId xmlns:p14="http://schemas.microsoft.com/office/powerpoint/2010/main" val="3952140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Article 2</a:t>
            </a:r>
            <a:endParaRPr lang="en-US" dirty="0"/>
          </a:p>
        </p:txBody>
      </p:sp>
      <p:sp>
        <p:nvSpPr>
          <p:cNvPr id="3" name="Content Placeholder 2"/>
          <p:cNvSpPr>
            <a:spLocks noGrp="1"/>
          </p:cNvSpPr>
          <p:nvPr>
            <p:ph idx="1"/>
          </p:nvPr>
        </p:nvSpPr>
        <p:spPr/>
        <p:txBody>
          <a:bodyPr>
            <a:noAutofit/>
          </a:bodyPr>
          <a:lstStyle/>
          <a:p>
            <a:r>
              <a:rPr lang="en-US" sz="2400" dirty="0" smtClean="0"/>
              <a:t>Sec 3. Civilian authority is, at all time, supreme over the military.</a:t>
            </a:r>
          </a:p>
          <a:p>
            <a:endParaRPr lang="en-US" sz="2400" dirty="0" smtClean="0"/>
          </a:p>
          <a:p>
            <a:r>
              <a:rPr lang="en-US" sz="2400" u="sng" dirty="0">
                <a:solidFill>
                  <a:srgbClr val="FF0000"/>
                </a:solidFill>
              </a:rPr>
              <a:t>*</a:t>
            </a:r>
            <a:r>
              <a:rPr lang="en-US" sz="2400" u="sng" dirty="0" smtClean="0">
                <a:solidFill>
                  <a:srgbClr val="FF0000"/>
                </a:solidFill>
              </a:rPr>
              <a:t>The commander in chief of the Military is a civilian&gt;President of the Phil.</a:t>
            </a:r>
          </a:p>
          <a:p>
            <a:endParaRPr lang="en-US" sz="2400" dirty="0"/>
          </a:p>
          <a:p>
            <a:r>
              <a:rPr lang="en-US" sz="2400" dirty="0" smtClean="0"/>
              <a:t>Sec 6. The Separation of Church and  State shall be inviolable</a:t>
            </a:r>
          </a:p>
          <a:p>
            <a:r>
              <a:rPr lang="en-US" sz="2400" u="sng" dirty="0" smtClean="0">
                <a:solidFill>
                  <a:srgbClr val="FF0000"/>
                </a:solidFill>
              </a:rPr>
              <a:t>*Our constitution and laws exempt from taxation properties devoted exclusively to religious </a:t>
            </a:r>
            <a:r>
              <a:rPr lang="en-US" sz="2400" u="sng" dirty="0" smtClean="0">
                <a:solidFill>
                  <a:srgbClr val="FF0000"/>
                </a:solidFill>
              </a:rPr>
              <a:t>purposes</a:t>
            </a:r>
            <a:endParaRPr lang="en-US" sz="2400" u="sng" dirty="0">
              <a:solidFill>
                <a:srgbClr val="FF0000"/>
              </a:solidFill>
            </a:endParaRPr>
          </a:p>
        </p:txBody>
      </p:sp>
    </p:spTree>
    <p:extLst>
      <p:ext uri="{BB962C8B-B14F-4D97-AF65-F5344CB8AC3E}">
        <p14:creationId xmlns:p14="http://schemas.microsoft.com/office/powerpoint/2010/main" val="2827664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Effect transition="in" filter="fade">
                                      <p:cBhvr>
                                        <p:cTn id="11" dur="1000"/>
                                        <p:tgtEl>
                                          <p:spTgt spid="3">
                                            <p:txEl>
                                              <p:pRg st="5" end="5"/>
                                            </p:txEl>
                                          </p:spTgt>
                                        </p:tgtEl>
                                      </p:cBhvr>
                                    </p:animEffect>
                                    <p:anim calcmode="lin" valueType="num">
                                      <p:cBhvr>
                                        <p:cTn id="1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38283305"/>
              </p:ext>
            </p:extLst>
          </p:nvPr>
        </p:nvGraphicFramePr>
        <p:xfrm>
          <a:off x="381000" y="1066800"/>
          <a:ext cx="7699692" cy="5227955"/>
        </p:xfrm>
        <a:graphic>
          <a:graphicData uri="http://schemas.openxmlformats.org/drawingml/2006/table">
            <a:tbl>
              <a:tblPr firstRow="1" firstCol="1" bandRow="1">
                <a:tableStyleId>{5C22544A-7EE6-4342-B048-85BDC9FD1C3A}</a:tableStyleId>
              </a:tblPr>
              <a:tblGrid>
                <a:gridCol w="578735"/>
                <a:gridCol w="7120957"/>
              </a:tblGrid>
              <a:tr h="2582069">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342900" marR="0" lvl="0" indent="-342900">
                        <a:lnSpc>
                          <a:spcPct val="115000"/>
                        </a:lnSpc>
                        <a:spcBef>
                          <a:spcPts val="0"/>
                        </a:spcBef>
                        <a:spcAft>
                          <a:spcPts val="0"/>
                        </a:spcAft>
                        <a:buFont typeface="+mj-lt"/>
                        <a:buAutoNum type="arabicPeriod"/>
                      </a:pPr>
                      <a:r>
                        <a:rPr lang="en-US" sz="3200" dirty="0">
                          <a:effectLst/>
                        </a:rPr>
                        <a:t>The Philippines is a democratic and republican state.  Consequently, sovereignty resides in </a:t>
                      </a:r>
                    </a:p>
                    <a:p>
                      <a:pPr marL="342900" marR="0" lvl="0" indent="-342900">
                        <a:lnSpc>
                          <a:spcPct val="115000"/>
                        </a:lnSpc>
                        <a:spcBef>
                          <a:spcPts val="0"/>
                        </a:spcBef>
                        <a:spcAft>
                          <a:spcPts val="0"/>
                        </a:spcAft>
                        <a:buFont typeface="+mj-lt"/>
                        <a:buAutoNum type="alphaUcPeriod"/>
                      </a:pPr>
                      <a:r>
                        <a:rPr lang="en-US" sz="3200" dirty="0" err="1">
                          <a:effectLst/>
                        </a:rPr>
                        <a:t>Malacanang</a:t>
                      </a:r>
                      <a:endParaRPr lang="en-US" sz="3200" dirty="0">
                        <a:effectLst/>
                      </a:endParaRPr>
                    </a:p>
                    <a:p>
                      <a:pPr marL="342900" marR="0" lvl="0" indent="-342900">
                        <a:lnSpc>
                          <a:spcPct val="115000"/>
                        </a:lnSpc>
                        <a:spcBef>
                          <a:spcPts val="0"/>
                        </a:spcBef>
                        <a:spcAft>
                          <a:spcPts val="0"/>
                        </a:spcAft>
                        <a:buFont typeface="+mj-lt"/>
                        <a:buAutoNum type="alphaUcPeriod"/>
                      </a:pPr>
                      <a:r>
                        <a:rPr lang="en-US" sz="3200" dirty="0">
                          <a:effectLst/>
                        </a:rPr>
                        <a:t>The ruling party</a:t>
                      </a:r>
                    </a:p>
                    <a:p>
                      <a:pPr marL="342900" marR="0" lvl="0" indent="-342900">
                        <a:lnSpc>
                          <a:spcPct val="115000"/>
                        </a:lnSpc>
                        <a:spcBef>
                          <a:spcPts val="0"/>
                        </a:spcBef>
                        <a:spcAft>
                          <a:spcPts val="0"/>
                        </a:spcAft>
                        <a:buFont typeface="+mj-lt"/>
                        <a:buAutoNum type="alphaUcPeriod"/>
                      </a:pPr>
                      <a:r>
                        <a:rPr lang="en-US" sz="3200" dirty="0">
                          <a:effectLst/>
                        </a:rPr>
                        <a:t>The Armed Forces of the Philippines</a:t>
                      </a:r>
                    </a:p>
                    <a:p>
                      <a:pPr marL="342900" marR="0" lvl="0" indent="-342900">
                        <a:lnSpc>
                          <a:spcPct val="115000"/>
                        </a:lnSpc>
                        <a:spcBef>
                          <a:spcPts val="0"/>
                        </a:spcBef>
                        <a:spcAft>
                          <a:spcPts val="0"/>
                        </a:spcAft>
                        <a:buFont typeface="+mj-lt"/>
                        <a:buAutoNum type="alphaUcPeriod"/>
                      </a:pPr>
                      <a:r>
                        <a:rPr lang="en-US" sz="3200" dirty="0">
                          <a:effectLst/>
                        </a:rPr>
                        <a:t>The Filipino People</a:t>
                      </a:r>
                    </a:p>
                    <a:p>
                      <a:pPr marL="342900" marR="0" lvl="0" indent="-342900">
                        <a:lnSpc>
                          <a:spcPct val="115000"/>
                        </a:lnSpc>
                        <a:spcBef>
                          <a:spcPts val="0"/>
                        </a:spcBef>
                        <a:spcAft>
                          <a:spcPts val="0"/>
                        </a:spcAft>
                        <a:buFont typeface="+mj-lt"/>
                        <a:buAutoNum type="alphaUcPeriod"/>
                      </a:pPr>
                      <a:r>
                        <a:rPr lang="en-US" sz="3200" dirty="0">
                          <a:effectLst/>
                        </a:rPr>
                        <a:t>Foreign expatriates</a:t>
                      </a:r>
                    </a:p>
                    <a:p>
                      <a:pPr marL="0" marR="0">
                        <a:lnSpc>
                          <a:spcPct val="115000"/>
                        </a:lnSpc>
                        <a:spcBef>
                          <a:spcPts val="0"/>
                        </a:spcBef>
                        <a:spcAft>
                          <a:spcPts val="0"/>
                        </a:spcAft>
                      </a:pPr>
                      <a:r>
                        <a:rPr lang="en-US" sz="3200" dirty="0">
                          <a:effectLst/>
                        </a:rPr>
                        <a:t> </a:t>
                      </a:r>
                    </a:p>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r>
            </a:tbl>
          </a:graphicData>
        </a:graphic>
      </p:graphicFrame>
      <p:sp>
        <p:nvSpPr>
          <p:cNvPr id="5" name="TextBox 4"/>
          <p:cNvSpPr txBox="1"/>
          <p:nvPr/>
        </p:nvSpPr>
        <p:spPr>
          <a:xfrm>
            <a:off x="368135" y="4343400"/>
            <a:ext cx="533400" cy="769441"/>
          </a:xfrm>
          <a:prstGeom prst="rect">
            <a:avLst/>
          </a:prstGeom>
          <a:noFill/>
        </p:spPr>
        <p:txBody>
          <a:bodyPr wrap="square" rtlCol="0">
            <a:spAutoFit/>
          </a:bodyPr>
          <a:lstStyle/>
          <a:p>
            <a:r>
              <a:rPr lang="en-US" sz="4400" dirty="0" smtClean="0">
                <a:solidFill>
                  <a:srgbClr val="FF0000"/>
                </a:solidFill>
              </a:rPr>
              <a:t>D</a:t>
            </a:r>
            <a:endParaRPr lang="en-US" sz="4400" dirty="0">
              <a:solidFill>
                <a:srgbClr val="FF0000"/>
              </a:solidFill>
            </a:endParaRPr>
          </a:p>
        </p:txBody>
      </p:sp>
    </p:spTree>
    <p:extLst>
      <p:ext uri="{BB962C8B-B14F-4D97-AF65-F5344CB8AC3E}">
        <p14:creationId xmlns:p14="http://schemas.microsoft.com/office/powerpoint/2010/main" val="2448096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17858337"/>
              </p:ext>
            </p:extLst>
          </p:nvPr>
        </p:nvGraphicFramePr>
        <p:xfrm>
          <a:off x="304800" y="1447800"/>
          <a:ext cx="8534400" cy="4693920"/>
        </p:xfrm>
        <a:graphic>
          <a:graphicData uri="http://schemas.openxmlformats.org/drawingml/2006/table">
            <a:tbl>
              <a:tblPr firstRow="1" firstCol="1" bandRow="1">
                <a:tableStyleId>{5C22544A-7EE6-4342-B048-85BDC9FD1C3A}</a:tableStyleId>
              </a:tblPr>
              <a:tblGrid>
                <a:gridCol w="641474"/>
                <a:gridCol w="7892926"/>
              </a:tblGrid>
              <a:tr h="622300">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c>
                  <a:txBody>
                    <a:bodyPr/>
                    <a:lstStyle/>
                    <a:p>
                      <a:pPr marL="342900" marR="0" lvl="0" indent="-342900">
                        <a:lnSpc>
                          <a:spcPct val="115000"/>
                        </a:lnSpc>
                        <a:spcBef>
                          <a:spcPts val="0"/>
                        </a:spcBef>
                        <a:spcAft>
                          <a:spcPts val="0"/>
                        </a:spcAft>
                        <a:buFont typeface="+mj-lt"/>
                        <a:buAutoNum type="arabicPeriod"/>
                      </a:pPr>
                      <a:r>
                        <a:rPr lang="en-US" sz="2400" dirty="0">
                          <a:effectLst/>
                        </a:rPr>
                        <a:t>The Constitution protects the lives of its unborn citizens.  This means that:</a:t>
                      </a:r>
                      <a:endParaRPr lang="en-US" sz="2400" dirty="0">
                        <a:effectLst/>
                        <a:latin typeface="Calibri"/>
                        <a:ea typeface="Calibri"/>
                        <a:cs typeface="Times New Roman"/>
                      </a:endParaRPr>
                    </a:p>
                  </a:txBody>
                  <a:tcPr marL="68580" marR="68580" marT="0" marB="0"/>
                </a:tc>
              </a:tr>
              <a:tr h="622300">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0" marR="0" lvl="0" indent="0">
                        <a:lnSpc>
                          <a:spcPct val="115000"/>
                        </a:lnSpc>
                        <a:spcBef>
                          <a:spcPts val="0"/>
                        </a:spcBef>
                        <a:spcAft>
                          <a:spcPts val="0"/>
                        </a:spcAft>
                        <a:buFont typeface="+mj-lt"/>
                        <a:buNone/>
                      </a:pPr>
                      <a:r>
                        <a:rPr lang="en-US" sz="2400" dirty="0" smtClean="0">
                          <a:effectLst/>
                        </a:rPr>
                        <a:t>A. The </a:t>
                      </a:r>
                      <a:r>
                        <a:rPr lang="en-US" sz="2400" dirty="0">
                          <a:effectLst/>
                        </a:rPr>
                        <a:t>government imposes stringent regulations on birth control methods.</a:t>
                      </a:r>
                      <a:endParaRPr lang="en-US" sz="2400" dirty="0">
                        <a:effectLst/>
                        <a:latin typeface="Calibri"/>
                        <a:ea typeface="Calibri"/>
                        <a:cs typeface="Times New Roman"/>
                      </a:endParaRPr>
                    </a:p>
                  </a:txBody>
                  <a:tcPr marL="68580" marR="68580" marT="0" marB="0"/>
                </a:tc>
              </a:tr>
              <a:tr h="622300">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0" marR="0" lvl="0" indent="0">
                        <a:lnSpc>
                          <a:spcPct val="115000"/>
                        </a:lnSpc>
                        <a:spcBef>
                          <a:spcPts val="0"/>
                        </a:spcBef>
                        <a:spcAft>
                          <a:spcPts val="0"/>
                        </a:spcAft>
                        <a:buFont typeface="+mj-lt"/>
                        <a:buNone/>
                      </a:pPr>
                      <a:r>
                        <a:rPr lang="en-US" sz="2400" dirty="0" smtClean="0">
                          <a:effectLst/>
                        </a:rPr>
                        <a:t>B. People </a:t>
                      </a:r>
                      <a:r>
                        <a:rPr lang="en-US" sz="2400" dirty="0">
                          <a:effectLst/>
                        </a:rPr>
                        <a:t>must exercise responsible parenthood to avoid unwanted pregnancies.</a:t>
                      </a:r>
                      <a:endParaRPr lang="en-US" sz="2400" dirty="0">
                        <a:effectLst/>
                        <a:latin typeface="Calibri"/>
                        <a:ea typeface="Calibri"/>
                        <a:cs typeface="Times New Roman"/>
                      </a:endParaRPr>
                    </a:p>
                  </a:txBody>
                  <a:tcPr marL="68580" marR="68580" marT="0" marB="0"/>
                </a:tc>
              </a:tr>
              <a:tr h="622300">
                <a:tc>
                  <a:txBody>
                    <a:bodyPr/>
                    <a:lstStyle/>
                    <a:p>
                      <a:pPr marL="0" marR="0">
                        <a:lnSpc>
                          <a:spcPct val="115000"/>
                        </a:lnSpc>
                        <a:spcBef>
                          <a:spcPts val="0"/>
                        </a:spcBef>
                        <a:spcAft>
                          <a:spcPts val="0"/>
                        </a:spcAft>
                      </a:pPr>
                      <a:r>
                        <a:rPr lang="en-US" sz="3600" dirty="0">
                          <a:solidFill>
                            <a:srgbClr val="FF0000"/>
                          </a:solidFill>
                          <a:effectLst/>
                        </a:rPr>
                        <a:t> </a:t>
                      </a:r>
                      <a:endParaRPr lang="en-US" sz="3600" dirty="0" smtClean="0">
                        <a:solidFill>
                          <a:srgbClr val="FF0000"/>
                        </a:solidFill>
                        <a:effectLst/>
                      </a:endParaRPr>
                    </a:p>
                    <a:p>
                      <a:pPr marL="0" marR="0">
                        <a:lnSpc>
                          <a:spcPct val="115000"/>
                        </a:lnSpc>
                        <a:spcBef>
                          <a:spcPts val="0"/>
                        </a:spcBef>
                        <a:spcAft>
                          <a:spcPts val="0"/>
                        </a:spcAft>
                      </a:pPr>
                      <a:endParaRPr lang="en-US" sz="1100" dirty="0">
                        <a:effectLst/>
                        <a:latin typeface="Calibri"/>
                        <a:ea typeface="Calibri"/>
                        <a:cs typeface="Times New Roman"/>
                      </a:endParaRPr>
                    </a:p>
                  </a:txBody>
                  <a:tcPr marL="68580" marR="68580" marT="0" marB="0"/>
                </a:tc>
                <a:tc>
                  <a:txBody>
                    <a:bodyPr/>
                    <a:lstStyle/>
                    <a:p>
                      <a:pPr marL="0" marR="0" lvl="0" indent="0">
                        <a:lnSpc>
                          <a:spcPct val="115000"/>
                        </a:lnSpc>
                        <a:spcBef>
                          <a:spcPts val="0"/>
                        </a:spcBef>
                        <a:spcAft>
                          <a:spcPts val="0"/>
                        </a:spcAft>
                        <a:buFont typeface="+mj-lt"/>
                        <a:buNone/>
                      </a:pPr>
                      <a:r>
                        <a:rPr lang="en-US" sz="2400" dirty="0" smtClean="0">
                          <a:effectLst/>
                        </a:rPr>
                        <a:t>C. The unborn is given equal rights as any born citizen in the country</a:t>
                      </a:r>
                      <a:r>
                        <a:rPr lang="en-US" sz="2400" dirty="0">
                          <a:effectLst/>
                        </a:rPr>
                        <a:t>.</a:t>
                      </a:r>
                      <a:endParaRPr lang="en-US" sz="2400" dirty="0">
                        <a:effectLst/>
                        <a:latin typeface="Calibri"/>
                        <a:ea typeface="Calibri"/>
                        <a:cs typeface="Times New Roman"/>
                      </a:endParaRPr>
                    </a:p>
                  </a:txBody>
                  <a:tcPr marL="68580" marR="68580" marT="0" marB="0"/>
                </a:tc>
              </a:tr>
              <a:tr h="622300">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0" marR="0" lvl="0" indent="0">
                        <a:lnSpc>
                          <a:spcPct val="115000"/>
                        </a:lnSpc>
                        <a:spcBef>
                          <a:spcPts val="0"/>
                        </a:spcBef>
                        <a:spcAft>
                          <a:spcPts val="0"/>
                        </a:spcAft>
                        <a:buFont typeface="+mj-lt"/>
                        <a:buNone/>
                      </a:pPr>
                      <a:r>
                        <a:rPr lang="en-US" sz="2400" dirty="0" smtClean="0">
                          <a:effectLst/>
                        </a:rPr>
                        <a:t>D. Abortion </a:t>
                      </a:r>
                      <a:r>
                        <a:rPr lang="en-US" sz="2400" dirty="0">
                          <a:effectLst/>
                        </a:rPr>
                        <a:t>cannot be liberalized in the country.</a:t>
                      </a:r>
                      <a:endParaRPr lang="en-US" sz="2400" dirty="0">
                        <a:effectLst/>
                        <a:latin typeface="Calibri"/>
                        <a:ea typeface="Calibri"/>
                        <a:cs typeface="Times New Roman"/>
                      </a:endParaRPr>
                    </a:p>
                  </a:txBody>
                  <a:tcPr marL="68580" marR="68580" marT="0" marB="0"/>
                </a:tc>
              </a:tr>
              <a:tr h="622300">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0" marR="0" lvl="0" indent="0">
                        <a:lnSpc>
                          <a:spcPct val="115000"/>
                        </a:lnSpc>
                        <a:spcBef>
                          <a:spcPts val="0"/>
                        </a:spcBef>
                        <a:spcAft>
                          <a:spcPts val="0"/>
                        </a:spcAft>
                        <a:buFont typeface="+mj-lt"/>
                        <a:buNone/>
                      </a:pPr>
                      <a:r>
                        <a:rPr lang="en-US" sz="2400" dirty="0" smtClean="0">
                          <a:effectLst/>
                        </a:rPr>
                        <a:t>E. Abortion </a:t>
                      </a:r>
                      <a:r>
                        <a:rPr lang="en-US" sz="2400" dirty="0">
                          <a:effectLst/>
                        </a:rPr>
                        <a:t>is generally prohibited in the country, but is allowed in some cases.</a:t>
                      </a:r>
                      <a:endParaRPr lang="en-US" sz="2400" dirty="0">
                        <a:effectLst/>
                        <a:latin typeface="Calibri"/>
                        <a:ea typeface="Calibri"/>
                        <a:cs typeface="Times New Roman"/>
                      </a:endParaRPr>
                    </a:p>
                  </a:txBody>
                  <a:tcPr marL="68580" marR="68580" marT="0" marB="0"/>
                </a:tc>
              </a:tr>
            </a:tbl>
          </a:graphicData>
        </a:graphic>
      </p:graphicFrame>
      <p:sp>
        <p:nvSpPr>
          <p:cNvPr id="5" name="TextBox 4"/>
          <p:cNvSpPr txBox="1"/>
          <p:nvPr/>
        </p:nvSpPr>
        <p:spPr>
          <a:xfrm>
            <a:off x="304800" y="3962400"/>
            <a:ext cx="685800" cy="707886"/>
          </a:xfrm>
          <a:prstGeom prst="rect">
            <a:avLst/>
          </a:prstGeom>
          <a:noFill/>
        </p:spPr>
        <p:txBody>
          <a:bodyPr wrap="square" rtlCol="0">
            <a:spAutoFit/>
          </a:bodyPr>
          <a:lstStyle/>
          <a:p>
            <a:r>
              <a:rPr lang="en-US" sz="4000" dirty="0" smtClean="0">
                <a:solidFill>
                  <a:srgbClr val="FF0000"/>
                </a:solidFill>
              </a:rPr>
              <a:t>C</a:t>
            </a:r>
            <a:endParaRPr lang="en-US" sz="4000" dirty="0">
              <a:solidFill>
                <a:srgbClr val="FF0000"/>
              </a:solidFill>
            </a:endParaRPr>
          </a:p>
        </p:txBody>
      </p:sp>
    </p:spTree>
    <p:extLst>
      <p:ext uri="{BB962C8B-B14F-4D97-AF65-F5344CB8AC3E}">
        <p14:creationId xmlns:p14="http://schemas.microsoft.com/office/powerpoint/2010/main" val="3573585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97845630"/>
              </p:ext>
            </p:extLst>
          </p:nvPr>
        </p:nvGraphicFramePr>
        <p:xfrm>
          <a:off x="609600" y="304800"/>
          <a:ext cx="8229600" cy="5047488"/>
        </p:xfrm>
        <a:graphic>
          <a:graphicData uri="http://schemas.openxmlformats.org/drawingml/2006/table">
            <a:tbl>
              <a:tblPr firstRow="1" firstCol="1" bandRow="1">
                <a:tableStyleId>{5C22544A-7EE6-4342-B048-85BDC9FD1C3A}</a:tableStyleId>
              </a:tblPr>
              <a:tblGrid>
                <a:gridCol w="525780"/>
                <a:gridCol w="7703820"/>
              </a:tblGrid>
              <a:tr h="3743643">
                <a:tc>
                  <a:txBody>
                    <a:bodyPr/>
                    <a:lstStyle/>
                    <a:p>
                      <a:pPr marL="0" marR="0">
                        <a:lnSpc>
                          <a:spcPct val="115000"/>
                        </a:lnSpc>
                        <a:spcBef>
                          <a:spcPts val="0"/>
                        </a:spcBef>
                        <a:spcAft>
                          <a:spcPts val="0"/>
                        </a:spcAft>
                      </a:pPr>
                      <a:r>
                        <a:rPr lang="en-US" sz="1100" dirty="0">
                          <a:effectLst/>
                        </a:rPr>
                        <a:t>6</a:t>
                      </a:r>
                      <a:endParaRPr lang="en-US" sz="1100" dirty="0">
                        <a:effectLst/>
                        <a:latin typeface="Calibri"/>
                        <a:ea typeface="Calibri"/>
                        <a:cs typeface="Times New Roman"/>
                      </a:endParaRPr>
                    </a:p>
                  </a:txBody>
                  <a:tcPr marL="68580" marR="68580" marT="0" marB="0"/>
                </a:tc>
                <a:tc>
                  <a:txBody>
                    <a:bodyPr/>
                    <a:lstStyle/>
                    <a:p>
                      <a:pPr marL="342900" marR="0" lvl="0" indent="-342900">
                        <a:lnSpc>
                          <a:spcPct val="115000"/>
                        </a:lnSpc>
                        <a:spcBef>
                          <a:spcPts val="0"/>
                        </a:spcBef>
                        <a:spcAft>
                          <a:spcPts val="0"/>
                        </a:spcAft>
                        <a:buFont typeface="+mj-lt"/>
                        <a:buAutoNum type="arabicPeriod"/>
                      </a:pPr>
                      <a:r>
                        <a:rPr lang="en-US" sz="3200" dirty="0">
                          <a:effectLst/>
                        </a:rPr>
                        <a:t>The Congress, by a vote of ___of both Houses in joint session assembled, voting separately, shall have the sole power to declare a state of war.</a:t>
                      </a:r>
                    </a:p>
                    <a:p>
                      <a:pPr marL="342900" marR="0" lvl="0" indent="-342900">
                        <a:lnSpc>
                          <a:spcPct val="115000"/>
                        </a:lnSpc>
                        <a:spcBef>
                          <a:spcPts val="0"/>
                        </a:spcBef>
                        <a:spcAft>
                          <a:spcPts val="0"/>
                        </a:spcAft>
                        <a:buFont typeface="+mj-lt"/>
                        <a:buAutoNum type="alphaUcPeriod"/>
                      </a:pPr>
                      <a:r>
                        <a:rPr lang="en-US" sz="3200" dirty="0">
                          <a:effectLst/>
                        </a:rPr>
                        <a:t>Two-thirds</a:t>
                      </a:r>
                    </a:p>
                    <a:p>
                      <a:pPr marL="342900" marR="0" lvl="0" indent="-342900">
                        <a:lnSpc>
                          <a:spcPct val="115000"/>
                        </a:lnSpc>
                        <a:spcBef>
                          <a:spcPts val="0"/>
                        </a:spcBef>
                        <a:spcAft>
                          <a:spcPts val="0"/>
                        </a:spcAft>
                        <a:buFont typeface="+mj-lt"/>
                        <a:buAutoNum type="alphaUcPeriod"/>
                      </a:pPr>
                      <a:r>
                        <a:rPr lang="en-US" sz="3200" dirty="0">
                          <a:effectLst/>
                        </a:rPr>
                        <a:t>One-half</a:t>
                      </a:r>
                    </a:p>
                    <a:p>
                      <a:pPr marL="342900" marR="0" lvl="0" indent="-342900">
                        <a:lnSpc>
                          <a:spcPct val="115000"/>
                        </a:lnSpc>
                        <a:spcBef>
                          <a:spcPts val="0"/>
                        </a:spcBef>
                        <a:spcAft>
                          <a:spcPts val="0"/>
                        </a:spcAft>
                        <a:buFont typeface="+mj-lt"/>
                        <a:buAutoNum type="alphaUcPeriod"/>
                      </a:pPr>
                      <a:r>
                        <a:rPr lang="en-US" sz="3200" dirty="0">
                          <a:effectLst/>
                        </a:rPr>
                        <a:t>Three quarters</a:t>
                      </a:r>
                    </a:p>
                    <a:p>
                      <a:pPr marL="342900" marR="0" lvl="0" indent="-342900">
                        <a:lnSpc>
                          <a:spcPct val="115000"/>
                        </a:lnSpc>
                        <a:spcBef>
                          <a:spcPts val="0"/>
                        </a:spcBef>
                        <a:spcAft>
                          <a:spcPts val="0"/>
                        </a:spcAft>
                        <a:buFont typeface="+mj-lt"/>
                        <a:buAutoNum type="alphaUcPeriod"/>
                      </a:pPr>
                      <a:r>
                        <a:rPr lang="en-US" sz="3200" dirty="0">
                          <a:effectLst/>
                        </a:rPr>
                        <a:t>Minority</a:t>
                      </a:r>
                    </a:p>
                    <a:p>
                      <a:pPr marL="342900" marR="0" lvl="0" indent="-342900">
                        <a:lnSpc>
                          <a:spcPct val="115000"/>
                        </a:lnSpc>
                        <a:spcBef>
                          <a:spcPts val="0"/>
                        </a:spcBef>
                        <a:spcAft>
                          <a:spcPts val="0"/>
                        </a:spcAft>
                        <a:buFont typeface="+mj-lt"/>
                        <a:buAutoNum type="alphaUcPeriod"/>
                      </a:pPr>
                      <a:r>
                        <a:rPr lang="en-US" sz="3200" dirty="0">
                          <a:effectLst/>
                        </a:rPr>
                        <a:t>Majority</a:t>
                      </a:r>
                      <a:endParaRPr lang="en-US" sz="32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3858764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Articles of the 1987 constitution</a:t>
            </a:r>
            <a:endParaRPr lang="en-US" dirty="0"/>
          </a:p>
        </p:txBody>
      </p:sp>
      <p:sp>
        <p:nvSpPr>
          <p:cNvPr id="3" name="Content Placeholder 2"/>
          <p:cNvSpPr>
            <a:spLocks noGrp="1"/>
          </p:cNvSpPr>
          <p:nvPr>
            <p:ph idx="1"/>
          </p:nvPr>
        </p:nvSpPr>
        <p:spPr/>
        <p:txBody>
          <a:bodyPr>
            <a:normAutofit/>
          </a:bodyPr>
          <a:lstStyle/>
          <a:p>
            <a:r>
              <a:rPr lang="en-US" sz="2800" dirty="0" smtClean="0"/>
              <a:t>Article 3 Bill of Rights</a:t>
            </a:r>
          </a:p>
          <a:p>
            <a:endParaRPr lang="en-US" sz="2800" dirty="0" smtClean="0"/>
          </a:p>
          <a:p>
            <a:endParaRPr lang="en-US" dirty="0"/>
          </a:p>
        </p:txBody>
      </p:sp>
    </p:spTree>
    <p:extLst>
      <p:ext uri="{BB962C8B-B14F-4D97-AF65-F5344CB8AC3E}">
        <p14:creationId xmlns:p14="http://schemas.microsoft.com/office/powerpoint/2010/main" val="8479560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lstStyle/>
          <a:p>
            <a:r>
              <a:rPr lang="en-US" dirty="0" smtClean="0">
                <a:hlinkClick r:id="rId2" action="ppaction://hlinkfile"/>
              </a:rPr>
              <a:t>Article 3: bill of  rights</a:t>
            </a:r>
            <a:endParaRPr lang="en-US" dirty="0"/>
          </a:p>
        </p:txBody>
      </p:sp>
      <p:sp>
        <p:nvSpPr>
          <p:cNvPr id="3" name="Content Placeholder 2"/>
          <p:cNvSpPr>
            <a:spLocks noGrp="1"/>
          </p:cNvSpPr>
          <p:nvPr>
            <p:ph idx="1"/>
          </p:nvPr>
        </p:nvSpPr>
        <p:spPr>
          <a:xfrm>
            <a:off x="838200" y="914400"/>
            <a:ext cx="7520940" cy="3579849"/>
          </a:xfrm>
        </p:spPr>
        <p:txBody>
          <a:bodyPr/>
          <a:lstStyle/>
          <a:p>
            <a:r>
              <a:rPr lang="en-US" sz="2400" dirty="0" smtClean="0">
                <a:solidFill>
                  <a:srgbClr val="FF0000"/>
                </a:solidFill>
              </a:rPr>
              <a:t>Classification of constitutional rights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49349723"/>
              </p:ext>
            </p:extLst>
          </p:nvPr>
        </p:nvGraphicFramePr>
        <p:xfrm>
          <a:off x="381000" y="1371601"/>
          <a:ext cx="8610600" cy="5135880"/>
        </p:xfrm>
        <a:graphic>
          <a:graphicData uri="http://schemas.openxmlformats.org/drawingml/2006/table">
            <a:tbl>
              <a:tblPr firstRow="1" bandRow="1">
                <a:tableStyleId>{5C22544A-7EE6-4342-B048-85BDC9FD1C3A}</a:tableStyleId>
              </a:tblPr>
              <a:tblGrid>
                <a:gridCol w="2057400"/>
                <a:gridCol w="6553200"/>
              </a:tblGrid>
              <a:tr h="914399">
                <a:tc>
                  <a:txBody>
                    <a:bodyPr/>
                    <a:lstStyle/>
                    <a:p>
                      <a:r>
                        <a:rPr lang="en-US" b="1" u="sng" dirty="0" smtClean="0">
                          <a:solidFill>
                            <a:srgbClr val="FF0000"/>
                          </a:solidFill>
                        </a:rPr>
                        <a:t>Political Rights</a:t>
                      </a:r>
                      <a:endParaRPr lang="en-US" b="1" u="sng" dirty="0">
                        <a:solidFill>
                          <a:srgbClr val="FF0000"/>
                        </a:solidFill>
                      </a:endParaRPr>
                    </a:p>
                  </a:txBody>
                  <a:tcPr/>
                </a:tc>
                <a:tc>
                  <a:txBody>
                    <a:bodyPr/>
                    <a:lstStyle/>
                    <a:p>
                      <a:r>
                        <a:rPr lang="en-US" dirty="0" smtClean="0"/>
                        <a:t>Rights of the citizens which give them the power to participate,</a:t>
                      </a:r>
                      <a:r>
                        <a:rPr lang="en-US" baseline="0" dirty="0" smtClean="0"/>
                        <a:t> directly or indirectly in the establishment or administration of the government.</a:t>
                      </a:r>
                      <a:endParaRPr lang="en-US" dirty="0"/>
                    </a:p>
                  </a:txBody>
                  <a:tcPr/>
                </a:tc>
              </a:tr>
              <a:tr h="655320">
                <a:tc>
                  <a:txBody>
                    <a:bodyPr/>
                    <a:lstStyle/>
                    <a:p>
                      <a:r>
                        <a:rPr lang="en-US" b="1" u="sng" dirty="0" smtClean="0">
                          <a:solidFill>
                            <a:srgbClr val="FF0000"/>
                          </a:solidFill>
                        </a:rPr>
                        <a:t>Civil Rights</a:t>
                      </a:r>
                      <a:endParaRPr lang="en-US" b="1" u="sng" dirty="0">
                        <a:solidFill>
                          <a:srgbClr val="FF0000"/>
                        </a:solidFill>
                      </a:endParaRPr>
                    </a:p>
                  </a:txBody>
                  <a:tcPr/>
                </a:tc>
                <a:tc>
                  <a:txBody>
                    <a:bodyPr/>
                    <a:lstStyle/>
                    <a:p>
                      <a:r>
                        <a:rPr lang="en-US" dirty="0" smtClean="0"/>
                        <a:t>Rights which the law will enforce</a:t>
                      </a:r>
                      <a:r>
                        <a:rPr lang="en-US" baseline="0" dirty="0" smtClean="0"/>
                        <a:t> at the instance of private individuals for the purpose of securing to them the enjoyment of their means of happiness. </a:t>
                      </a:r>
                      <a:endParaRPr lang="en-US" dirty="0"/>
                    </a:p>
                  </a:txBody>
                  <a:tcPr/>
                </a:tc>
              </a:tr>
              <a:tr h="655320">
                <a:tc>
                  <a:txBody>
                    <a:bodyPr/>
                    <a:lstStyle/>
                    <a:p>
                      <a:r>
                        <a:rPr lang="en-US" b="1" u="sng" dirty="0" smtClean="0">
                          <a:solidFill>
                            <a:srgbClr val="FF0000"/>
                          </a:solidFill>
                        </a:rPr>
                        <a:t>Social and</a:t>
                      </a:r>
                      <a:r>
                        <a:rPr lang="en-US" b="1" u="sng" baseline="0" dirty="0" smtClean="0">
                          <a:solidFill>
                            <a:srgbClr val="FF0000"/>
                          </a:solidFill>
                        </a:rPr>
                        <a:t> Economic Rights</a:t>
                      </a:r>
                      <a:endParaRPr lang="en-US" b="1" u="sng" dirty="0">
                        <a:solidFill>
                          <a:srgbClr val="FF0000"/>
                        </a:solidFill>
                      </a:endParaRPr>
                    </a:p>
                  </a:txBody>
                  <a:tcPr/>
                </a:tc>
                <a:tc>
                  <a:txBody>
                    <a:bodyPr/>
                    <a:lstStyle/>
                    <a:p>
                      <a:r>
                        <a:rPr lang="en-US" dirty="0" smtClean="0"/>
                        <a:t>Rights</a:t>
                      </a:r>
                      <a:r>
                        <a:rPr lang="en-US" baseline="0" dirty="0" smtClean="0"/>
                        <a:t> which are intended to insure the well-being and economic security of the individual.</a:t>
                      </a:r>
                      <a:endParaRPr lang="en-US" dirty="0"/>
                    </a:p>
                  </a:txBody>
                  <a:tcPr/>
                </a:tc>
              </a:tr>
              <a:tr h="655320">
                <a:tc>
                  <a:txBody>
                    <a:bodyPr/>
                    <a:lstStyle/>
                    <a:p>
                      <a:r>
                        <a:rPr lang="en-US" b="1" u="sng" dirty="0" smtClean="0">
                          <a:solidFill>
                            <a:srgbClr val="FF0000"/>
                          </a:solidFill>
                        </a:rPr>
                        <a:t>Cultural Rights</a:t>
                      </a:r>
                      <a:endParaRPr lang="en-US" b="1" u="sng" dirty="0">
                        <a:solidFill>
                          <a:srgbClr val="FF0000"/>
                        </a:solidFill>
                      </a:endParaRPr>
                    </a:p>
                  </a:txBody>
                  <a:tcPr/>
                </a:tc>
                <a:tc>
                  <a:txBody>
                    <a:bodyPr/>
                    <a:lstStyle/>
                    <a:p>
                      <a:r>
                        <a:rPr lang="en-US" dirty="0" smtClean="0"/>
                        <a:t>Rights that ensure the well-being and foster the preservation,</a:t>
                      </a:r>
                      <a:r>
                        <a:rPr lang="en-US" baseline="0" dirty="0" smtClean="0"/>
                        <a:t> enrichment and dynamic evolution of national culture based on the principle of unity in diversity in climate of free artistic and intellectual expression.</a:t>
                      </a:r>
                      <a:endParaRPr lang="en-US" dirty="0"/>
                    </a:p>
                  </a:txBody>
                  <a:tcPr/>
                </a:tc>
              </a:tr>
              <a:tr h="655320">
                <a:tc>
                  <a:txBody>
                    <a:bodyPr/>
                    <a:lstStyle/>
                    <a:p>
                      <a:r>
                        <a:rPr lang="en-US" b="1" u="sng" dirty="0" smtClean="0">
                          <a:solidFill>
                            <a:srgbClr val="FF0000"/>
                          </a:solidFill>
                        </a:rPr>
                        <a:t>Right of</a:t>
                      </a:r>
                      <a:r>
                        <a:rPr lang="en-US" b="1" u="sng" baseline="0" dirty="0" smtClean="0">
                          <a:solidFill>
                            <a:srgbClr val="FF0000"/>
                          </a:solidFill>
                        </a:rPr>
                        <a:t> the Accused</a:t>
                      </a:r>
                      <a:endParaRPr lang="en-US" b="1" u="sng" dirty="0">
                        <a:solidFill>
                          <a:srgbClr val="FF0000"/>
                        </a:solidFill>
                      </a:endParaRPr>
                    </a:p>
                  </a:txBody>
                  <a:tcPr/>
                </a:tc>
                <a:tc>
                  <a:txBody>
                    <a:bodyPr/>
                    <a:lstStyle/>
                    <a:p>
                      <a:r>
                        <a:rPr lang="en-US" dirty="0" smtClean="0"/>
                        <a:t>Rights intended for</a:t>
                      </a:r>
                      <a:r>
                        <a:rPr lang="en-US" baseline="0" dirty="0" smtClean="0"/>
                        <a:t> the protection of a person accused of any crime, like the right against unreasonable search and seizure, the right to presumption of innocence, the right to a speedy, impartial and public trial, and the right against cruel, degrading, or inhuman punishment.</a:t>
                      </a:r>
                      <a:endParaRPr lang="en-US" dirty="0"/>
                    </a:p>
                  </a:txBody>
                  <a:tcPr/>
                </a:tc>
              </a:tr>
            </a:tbl>
          </a:graphicData>
        </a:graphic>
      </p:graphicFrame>
    </p:spTree>
    <p:extLst>
      <p:ext uri="{BB962C8B-B14F-4D97-AF65-F5344CB8AC3E}">
        <p14:creationId xmlns:p14="http://schemas.microsoft.com/office/powerpoint/2010/main" val="6029191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Article 3 : </a:t>
            </a:r>
            <a:r>
              <a:rPr lang="en-US" dirty="0" err="1" smtClean="0"/>
              <a:t>BiLL</a:t>
            </a:r>
            <a:r>
              <a:rPr lang="en-US" dirty="0" smtClean="0"/>
              <a:t> of rights</a:t>
            </a:r>
            <a:endParaRPr lang="en-US" dirty="0"/>
          </a:p>
        </p:txBody>
      </p:sp>
      <p:sp>
        <p:nvSpPr>
          <p:cNvPr id="3" name="Content Placeholder 2"/>
          <p:cNvSpPr>
            <a:spLocks noGrp="1"/>
          </p:cNvSpPr>
          <p:nvPr>
            <p:ph idx="1"/>
          </p:nvPr>
        </p:nvSpPr>
        <p:spPr/>
        <p:txBody>
          <a:bodyPr>
            <a:normAutofit/>
          </a:bodyPr>
          <a:lstStyle/>
          <a:p>
            <a:r>
              <a:rPr lang="en-US" sz="2800" dirty="0" smtClean="0"/>
              <a:t>Due Process of Law -  any deprivation of life, liberty, or property by the State is with due process if it is done:</a:t>
            </a:r>
          </a:p>
          <a:p>
            <a:pPr>
              <a:buAutoNum type="arabicPeriod"/>
            </a:pPr>
            <a:r>
              <a:rPr lang="en-US" sz="2800" dirty="0" smtClean="0"/>
              <a:t>Under the authority of a law that is valid;</a:t>
            </a:r>
          </a:p>
          <a:p>
            <a:pPr>
              <a:buAutoNum type="arabicPeriod"/>
            </a:pPr>
            <a:r>
              <a:rPr lang="en-US" sz="2800" dirty="0" smtClean="0"/>
              <a:t>After compliance with fair and reasonable methods of procedure by law</a:t>
            </a:r>
            <a:endParaRPr lang="en-US" sz="2800" dirty="0"/>
          </a:p>
        </p:txBody>
      </p:sp>
    </p:spTree>
    <p:extLst>
      <p:ext uri="{BB962C8B-B14F-4D97-AF65-F5344CB8AC3E}">
        <p14:creationId xmlns:p14="http://schemas.microsoft.com/office/powerpoint/2010/main" val="3848778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Article 3, Sec 9:</a:t>
            </a:r>
            <a:endParaRPr lang="en-US" dirty="0"/>
          </a:p>
        </p:txBody>
      </p:sp>
      <p:sp>
        <p:nvSpPr>
          <p:cNvPr id="3" name="Content Placeholder 2"/>
          <p:cNvSpPr>
            <a:spLocks noGrp="1"/>
          </p:cNvSpPr>
          <p:nvPr>
            <p:ph idx="1"/>
          </p:nvPr>
        </p:nvSpPr>
        <p:spPr/>
        <p:txBody>
          <a:bodyPr/>
          <a:lstStyle/>
          <a:p>
            <a:r>
              <a:rPr lang="en-US" dirty="0" smtClean="0"/>
              <a:t>Section: Private property shall not be taken for public use without just compensation.</a:t>
            </a:r>
            <a:endParaRPr lang="en-US" dirty="0"/>
          </a:p>
          <a:p>
            <a:r>
              <a:rPr lang="en-US" sz="2400" u="sng" dirty="0" smtClean="0">
                <a:solidFill>
                  <a:srgbClr val="FF0000"/>
                </a:solidFill>
              </a:rPr>
              <a:t>Inherent powers of the government</a:t>
            </a:r>
          </a:p>
          <a:p>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2042571723"/>
              </p:ext>
            </p:extLst>
          </p:nvPr>
        </p:nvGraphicFramePr>
        <p:xfrm>
          <a:off x="685800" y="1981200"/>
          <a:ext cx="7696200" cy="4114800"/>
        </p:xfrm>
        <a:graphic>
          <a:graphicData uri="http://schemas.openxmlformats.org/drawingml/2006/table">
            <a:tbl>
              <a:tblPr firstRow="1" bandRow="1">
                <a:tableStyleId>{5C22544A-7EE6-4342-B048-85BDC9FD1C3A}</a:tableStyleId>
              </a:tblPr>
              <a:tblGrid>
                <a:gridCol w="2895600"/>
                <a:gridCol w="4800600"/>
              </a:tblGrid>
              <a:tr h="1165013">
                <a:tc>
                  <a:txBody>
                    <a:bodyPr/>
                    <a:lstStyle/>
                    <a:p>
                      <a:r>
                        <a:rPr lang="en-US" b="1" u="sng" dirty="0" smtClean="0">
                          <a:solidFill>
                            <a:srgbClr val="FF0000"/>
                          </a:solidFill>
                        </a:rPr>
                        <a:t>Power of Eminent Domain</a:t>
                      </a:r>
                      <a:endParaRPr lang="en-US" b="1" u="sng" dirty="0">
                        <a:solidFill>
                          <a:srgbClr val="FF0000"/>
                        </a:solidFill>
                      </a:endParaRPr>
                    </a:p>
                  </a:txBody>
                  <a:tcPr/>
                </a:tc>
                <a:tc>
                  <a:txBody>
                    <a:bodyPr/>
                    <a:lstStyle/>
                    <a:p>
                      <a:r>
                        <a:rPr lang="en-US" dirty="0" smtClean="0"/>
                        <a:t>Is the</a:t>
                      </a:r>
                      <a:r>
                        <a:rPr lang="en-US" baseline="0" dirty="0" smtClean="0"/>
                        <a:t> right  of the  state or of those to whom the power has been lawfully delegated to take private property for public  use  upon paying to the owner a just compensation to be ascertained according to law.</a:t>
                      </a:r>
                      <a:endParaRPr lang="en-US" dirty="0"/>
                    </a:p>
                  </a:txBody>
                  <a:tcPr/>
                </a:tc>
              </a:tr>
              <a:tr h="1165013">
                <a:tc>
                  <a:txBody>
                    <a:bodyPr/>
                    <a:lstStyle/>
                    <a:p>
                      <a:r>
                        <a:rPr lang="en-US" b="1" u="sng" dirty="0" smtClean="0">
                          <a:solidFill>
                            <a:srgbClr val="FF0000"/>
                          </a:solidFill>
                        </a:rPr>
                        <a:t>Police Power</a:t>
                      </a:r>
                      <a:endParaRPr lang="en-US" b="1" u="sng" dirty="0">
                        <a:solidFill>
                          <a:srgbClr val="FF0000"/>
                        </a:solidFill>
                      </a:endParaRPr>
                    </a:p>
                  </a:txBody>
                  <a:tcPr/>
                </a:tc>
                <a:tc>
                  <a:txBody>
                    <a:bodyPr/>
                    <a:lstStyle/>
                    <a:p>
                      <a:r>
                        <a:rPr lang="en-US" dirty="0" smtClean="0"/>
                        <a:t>Power of  the State to</a:t>
                      </a:r>
                      <a:r>
                        <a:rPr lang="en-US" baseline="0" dirty="0" smtClean="0"/>
                        <a:t> enact such laws or regulations in relation to persons and property as may promote public health, public morals, public safety, and the general welfare and convenience of the people.</a:t>
                      </a:r>
                      <a:r>
                        <a:rPr lang="en-US" dirty="0" smtClean="0"/>
                        <a:t> </a:t>
                      </a:r>
                      <a:endParaRPr lang="en-US" dirty="0"/>
                    </a:p>
                  </a:txBody>
                  <a:tcPr/>
                </a:tc>
              </a:tr>
              <a:tr h="946573">
                <a:tc>
                  <a:txBody>
                    <a:bodyPr/>
                    <a:lstStyle/>
                    <a:p>
                      <a:r>
                        <a:rPr lang="en-US" b="1" u="sng" dirty="0" smtClean="0">
                          <a:solidFill>
                            <a:srgbClr val="FF0000"/>
                          </a:solidFill>
                        </a:rPr>
                        <a:t>Power of Taxation</a:t>
                      </a:r>
                      <a:endParaRPr lang="en-US" b="1" u="sng" dirty="0">
                        <a:solidFill>
                          <a:srgbClr val="FF0000"/>
                        </a:solidFill>
                      </a:endParaRPr>
                    </a:p>
                  </a:txBody>
                  <a:tcPr/>
                </a:tc>
                <a:tc>
                  <a:txBody>
                    <a:bodyPr/>
                    <a:lstStyle/>
                    <a:p>
                      <a:r>
                        <a:rPr lang="en-US" dirty="0" smtClean="0"/>
                        <a:t>Power of</a:t>
                      </a:r>
                      <a:r>
                        <a:rPr lang="en-US" baseline="0" dirty="0" smtClean="0"/>
                        <a:t> the State to impose charge or burden upon persons, property, or property rights, for the use and support of the government and to enable it to discharge its appropriate functions.</a:t>
                      </a:r>
                      <a:endParaRPr lang="en-US" dirty="0"/>
                    </a:p>
                  </a:txBody>
                  <a:tcPr/>
                </a:tc>
              </a:tr>
            </a:tbl>
          </a:graphicData>
        </a:graphic>
      </p:graphicFrame>
    </p:spTree>
    <p:extLst>
      <p:ext uri="{BB962C8B-B14F-4D97-AF65-F5344CB8AC3E}">
        <p14:creationId xmlns:p14="http://schemas.microsoft.com/office/powerpoint/2010/main" val="38391533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304800"/>
            <a:ext cx="8305800" cy="7623577"/>
          </a:xfrm>
        </p:spPr>
      </p:pic>
    </p:spTree>
    <p:extLst>
      <p:ext uri="{BB962C8B-B14F-4D97-AF65-F5344CB8AC3E}">
        <p14:creationId xmlns:p14="http://schemas.microsoft.com/office/powerpoint/2010/main" val="5382074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Article 3, Sec 14</a:t>
            </a:r>
            <a:endParaRPr lang="en-US" sz="4000" dirty="0"/>
          </a:p>
        </p:txBody>
      </p:sp>
      <p:sp>
        <p:nvSpPr>
          <p:cNvPr id="3" name="Content Placeholder 2"/>
          <p:cNvSpPr>
            <a:spLocks noGrp="1"/>
          </p:cNvSpPr>
          <p:nvPr>
            <p:ph idx="1"/>
          </p:nvPr>
        </p:nvSpPr>
        <p:spPr/>
        <p:txBody>
          <a:bodyPr>
            <a:normAutofit/>
          </a:bodyPr>
          <a:lstStyle/>
          <a:p>
            <a:r>
              <a:rPr lang="en-US" sz="3600" dirty="0" smtClean="0"/>
              <a:t>Right to presumption of innocence:</a:t>
            </a:r>
          </a:p>
          <a:p>
            <a:r>
              <a:rPr lang="en-US" sz="3600" dirty="0" smtClean="0"/>
              <a:t>1. A  safeguard against false conviction</a:t>
            </a:r>
          </a:p>
          <a:p>
            <a:r>
              <a:rPr lang="en-US" sz="3600" dirty="0" smtClean="0"/>
              <a:t>2. Requirement of proof of guilt beyond reasonable doubt.</a:t>
            </a:r>
            <a:endParaRPr lang="en-US" sz="3600" dirty="0"/>
          </a:p>
        </p:txBody>
      </p:sp>
    </p:spTree>
    <p:extLst>
      <p:ext uri="{BB962C8B-B14F-4D97-AF65-F5344CB8AC3E}">
        <p14:creationId xmlns:p14="http://schemas.microsoft.com/office/powerpoint/2010/main" val="36836104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Article 3,  sec</a:t>
            </a:r>
            <a:endParaRPr lang="en-US" dirty="0"/>
          </a:p>
        </p:txBody>
      </p:sp>
      <p:sp>
        <p:nvSpPr>
          <p:cNvPr id="3" name="Content Placeholder 2"/>
          <p:cNvSpPr>
            <a:spLocks noGrp="1"/>
          </p:cNvSpPr>
          <p:nvPr>
            <p:ph idx="1"/>
          </p:nvPr>
        </p:nvSpPr>
        <p:spPr/>
        <p:txBody>
          <a:bodyPr>
            <a:normAutofit/>
          </a:bodyPr>
          <a:lstStyle/>
          <a:p>
            <a:r>
              <a:rPr lang="en-US" sz="3600" dirty="0" smtClean="0"/>
              <a:t>Search and Seizures</a:t>
            </a:r>
          </a:p>
          <a:p>
            <a:r>
              <a:rPr lang="en-US" sz="3600" dirty="0" smtClean="0"/>
              <a:t>Who determines the probable cause? </a:t>
            </a:r>
          </a:p>
          <a:p>
            <a:endParaRPr lang="en-US" sz="3600" dirty="0"/>
          </a:p>
          <a:p>
            <a:r>
              <a:rPr lang="en-US" sz="3600" u="sng" dirty="0" smtClean="0">
                <a:solidFill>
                  <a:srgbClr val="FF0000"/>
                </a:solidFill>
              </a:rPr>
              <a:t>**Judge</a:t>
            </a:r>
            <a:endParaRPr lang="en-US" sz="3600" u="sng" dirty="0">
              <a:solidFill>
                <a:srgbClr val="FF0000"/>
              </a:solidFill>
            </a:endParaRPr>
          </a:p>
        </p:txBody>
      </p:sp>
    </p:spTree>
    <p:extLst>
      <p:ext uri="{BB962C8B-B14F-4D97-AF65-F5344CB8AC3E}">
        <p14:creationId xmlns:p14="http://schemas.microsoft.com/office/powerpoint/2010/main" val="4188893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heel(1)">
                                      <p:cBhvr>
                                        <p:cTn id="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Article 3</a:t>
            </a:r>
            <a:endParaRPr lang="en-US" dirty="0"/>
          </a:p>
        </p:txBody>
      </p:sp>
      <p:sp>
        <p:nvSpPr>
          <p:cNvPr id="3" name="Content Placeholder 2"/>
          <p:cNvSpPr>
            <a:spLocks noGrp="1"/>
          </p:cNvSpPr>
          <p:nvPr>
            <p:ph idx="1"/>
          </p:nvPr>
        </p:nvSpPr>
        <p:spPr/>
        <p:txBody>
          <a:bodyPr/>
          <a:lstStyle/>
          <a:p>
            <a:r>
              <a:rPr lang="en-US" sz="3600" dirty="0" smtClean="0"/>
              <a:t>Meaning of right of privacy:</a:t>
            </a:r>
          </a:p>
          <a:p>
            <a:pPr>
              <a:buFontTx/>
              <a:buChar char="-"/>
            </a:pPr>
            <a:r>
              <a:rPr lang="en-US" sz="3600" dirty="0" smtClean="0"/>
              <a:t>the right to be left alone; the right of a person to be free from undesirable  publicity…</a:t>
            </a:r>
          </a:p>
          <a:p>
            <a:pPr marL="0" indent="0"/>
            <a:endParaRPr lang="en-US" dirty="0"/>
          </a:p>
        </p:txBody>
      </p:sp>
    </p:spTree>
    <p:extLst>
      <p:ext uri="{BB962C8B-B14F-4D97-AF65-F5344CB8AC3E}">
        <p14:creationId xmlns:p14="http://schemas.microsoft.com/office/powerpoint/2010/main" val="31581959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Article 3, section 17</a:t>
            </a:r>
            <a:endParaRPr lang="en-US" dirty="0"/>
          </a:p>
        </p:txBody>
      </p:sp>
      <p:sp>
        <p:nvSpPr>
          <p:cNvPr id="3" name="Content Placeholder 2"/>
          <p:cNvSpPr>
            <a:spLocks noGrp="1"/>
          </p:cNvSpPr>
          <p:nvPr>
            <p:ph idx="1"/>
          </p:nvPr>
        </p:nvSpPr>
        <p:spPr/>
        <p:txBody>
          <a:bodyPr/>
          <a:lstStyle/>
          <a:p>
            <a:r>
              <a:rPr lang="en-US" sz="3600" dirty="0" smtClean="0"/>
              <a:t>“No person shall be compelled to be a witness against himself.”</a:t>
            </a:r>
          </a:p>
          <a:p>
            <a:endParaRPr lang="en-US" sz="3600" dirty="0"/>
          </a:p>
          <a:p>
            <a:r>
              <a:rPr lang="en-US" sz="3600" u="sng" dirty="0" smtClean="0">
                <a:solidFill>
                  <a:srgbClr val="FF0000"/>
                </a:solidFill>
              </a:rPr>
              <a:t>**Right against self-incrimination</a:t>
            </a:r>
          </a:p>
          <a:p>
            <a:endParaRPr lang="en-US" dirty="0"/>
          </a:p>
        </p:txBody>
      </p:sp>
    </p:spTree>
    <p:extLst>
      <p:ext uri="{BB962C8B-B14F-4D97-AF65-F5344CB8AC3E}">
        <p14:creationId xmlns:p14="http://schemas.microsoft.com/office/powerpoint/2010/main" val="42597831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Article 3 Sec 21</a:t>
            </a:r>
            <a:endParaRPr lang="en-US" dirty="0"/>
          </a:p>
        </p:txBody>
      </p:sp>
      <p:sp>
        <p:nvSpPr>
          <p:cNvPr id="3" name="Content Placeholder 2"/>
          <p:cNvSpPr>
            <a:spLocks noGrp="1"/>
          </p:cNvSpPr>
          <p:nvPr>
            <p:ph idx="1"/>
          </p:nvPr>
        </p:nvSpPr>
        <p:spPr/>
        <p:txBody>
          <a:bodyPr/>
          <a:lstStyle/>
          <a:p>
            <a:r>
              <a:rPr lang="en-US" sz="4000" dirty="0" smtClean="0"/>
              <a:t>Right against double  jeopardy</a:t>
            </a:r>
          </a:p>
          <a:p>
            <a:endParaRPr lang="en-US" dirty="0"/>
          </a:p>
        </p:txBody>
      </p:sp>
    </p:spTree>
    <p:extLst>
      <p:ext uri="{BB962C8B-B14F-4D97-AF65-F5344CB8AC3E}">
        <p14:creationId xmlns:p14="http://schemas.microsoft.com/office/powerpoint/2010/main" val="36779506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Article 3 section 22</a:t>
            </a:r>
            <a:endParaRPr lang="en-US" dirty="0"/>
          </a:p>
        </p:txBody>
      </p:sp>
      <p:sp>
        <p:nvSpPr>
          <p:cNvPr id="3" name="Content Placeholder 2"/>
          <p:cNvSpPr>
            <a:spLocks noGrp="1"/>
          </p:cNvSpPr>
          <p:nvPr>
            <p:ph idx="1"/>
          </p:nvPr>
        </p:nvSpPr>
        <p:spPr/>
        <p:txBody>
          <a:bodyPr>
            <a:normAutofit/>
          </a:bodyPr>
          <a:lstStyle/>
          <a:p>
            <a:r>
              <a:rPr lang="en-US" sz="2800" dirty="0" smtClean="0"/>
              <a:t>No ex factor law or bill of attainder shall be enacted</a:t>
            </a:r>
          </a:p>
          <a:p>
            <a:r>
              <a:rPr lang="en-US" sz="2800" dirty="0" smtClean="0"/>
              <a:t>An ex post facto law is one that operates retrospectively</a:t>
            </a:r>
          </a:p>
          <a:p>
            <a:endParaRPr lang="en-US" sz="2800" dirty="0"/>
          </a:p>
          <a:p>
            <a:r>
              <a:rPr lang="en-US" sz="2800" dirty="0" smtClean="0"/>
              <a:t>Bill of attainder is a legislative act which inflicts punishment without a judicial trial.</a:t>
            </a:r>
            <a:endParaRPr lang="en-US" sz="2800" dirty="0"/>
          </a:p>
        </p:txBody>
      </p:sp>
    </p:spTree>
    <p:extLst>
      <p:ext uri="{BB962C8B-B14F-4D97-AF65-F5344CB8AC3E}">
        <p14:creationId xmlns:p14="http://schemas.microsoft.com/office/powerpoint/2010/main" val="7689112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55651166"/>
              </p:ext>
            </p:extLst>
          </p:nvPr>
        </p:nvGraphicFramePr>
        <p:xfrm>
          <a:off x="381000" y="457200"/>
          <a:ext cx="8458200" cy="5441379"/>
        </p:xfrm>
        <a:graphic>
          <a:graphicData uri="http://schemas.openxmlformats.org/drawingml/2006/table">
            <a:tbl>
              <a:tblPr firstRow="1" firstCol="1" bandRow="1">
                <a:tableStyleId>{5C22544A-7EE6-4342-B048-85BDC9FD1C3A}</a:tableStyleId>
              </a:tblPr>
              <a:tblGrid>
                <a:gridCol w="635747"/>
                <a:gridCol w="7822453"/>
              </a:tblGrid>
              <a:tr h="5441379">
                <a:tc>
                  <a:txBody>
                    <a:bodyPr/>
                    <a:lstStyle/>
                    <a:p>
                      <a:pPr marL="0" marR="0">
                        <a:lnSpc>
                          <a:spcPct val="115000"/>
                        </a:lnSpc>
                        <a:spcBef>
                          <a:spcPts val="0"/>
                        </a:spcBef>
                        <a:spcAft>
                          <a:spcPts val="0"/>
                        </a:spcAft>
                      </a:pPr>
                      <a:endParaRPr lang="en-US" sz="1100" dirty="0">
                        <a:effectLst/>
                        <a:latin typeface="Calibri"/>
                        <a:ea typeface="Calibri"/>
                        <a:cs typeface="Times New Roman"/>
                      </a:endParaRPr>
                    </a:p>
                  </a:txBody>
                  <a:tcPr marL="68580" marR="68580" marT="0" marB="0"/>
                </a:tc>
                <a:tc>
                  <a:txBody>
                    <a:bodyPr/>
                    <a:lstStyle/>
                    <a:p>
                      <a:pPr marL="342900" marR="0" lvl="0" indent="-342900">
                        <a:lnSpc>
                          <a:spcPct val="115000"/>
                        </a:lnSpc>
                        <a:spcBef>
                          <a:spcPts val="0"/>
                        </a:spcBef>
                        <a:spcAft>
                          <a:spcPts val="0"/>
                        </a:spcAft>
                        <a:buFont typeface="+mj-lt"/>
                        <a:buAutoNum type="arabicPeriod"/>
                      </a:pPr>
                      <a:r>
                        <a:rPr lang="en-US" sz="3200" dirty="0">
                          <a:effectLst/>
                        </a:rPr>
                        <a:t>Any private individual who enters an abode against the will of the owner and without proper court order shall be guilty of:</a:t>
                      </a:r>
                    </a:p>
                    <a:p>
                      <a:pPr marL="342900" marR="0" lvl="0" indent="-342900">
                        <a:lnSpc>
                          <a:spcPct val="115000"/>
                        </a:lnSpc>
                        <a:spcBef>
                          <a:spcPts val="0"/>
                        </a:spcBef>
                        <a:spcAft>
                          <a:spcPts val="0"/>
                        </a:spcAft>
                        <a:buFont typeface="+mj-lt"/>
                        <a:buAutoNum type="alphaUcPeriod"/>
                      </a:pPr>
                      <a:r>
                        <a:rPr lang="en-US" sz="3200" dirty="0">
                          <a:effectLst/>
                        </a:rPr>
                        <a:t>Trespassing</a:t>
                      </a:r>
                    </a:p>
                    <a:p>
                      <a:pPr marL="342900" marR="0" lvl="0" indent="-342900">
                        <a:lnSpc>
                          <a:spcPct val="115000"/>
                        </a:lnSpc>
                        <a:spcBef>
                          <a:spcPts val="0"/>
                        </a:spcBef>
                        <a:spcAft>
                          <a:spcPts val="0"/>
                        </a:spcAft>
                        <a:buFont typeface="+mj-lt"/>
                        <a:buAutoNum type="alphaUcPeriod"/>
                      </a:pPr>
                      <a:r>
                        <a:rPr lang="en-US" sz="3200" dirty="0">
                          <a:effectLst/>
                        </a:rPr>
                        <a:t>Breaking in</a:t>
                      </a:r>
                    </a:p>
                    <a:p>
                      <a:pPr marL="342900" marR="0" lvl="0" indent="-342900">
                        <a:lnSpc>
                          <a:spcPct val="115000"/>
                        </a:lnSpc>
                        <a:spcBef>
                          <a:spcPts val="0"/>
                        </a:spcBef>
                        <a:spcAft>
                          <a:spcPts val="0"/>
                        </a:spcAft>
                        <a:buFont typeface="+mj-lt"/>
                        <a:buAutoNum type="alphaUcPeriod"/>
                      </a:pPr>
                      <a:r>
                        <a:rPr lang="en-US" sz="3200" dirty="0">
                          <a:effectLst/>
                        </a:rPr>
                        <a:t>Forced entry</a:t>
                      </a:r>
                    </a:p>
                    <a:p>
                      <a:pPr marL="342900" marR="0" lvl="0" indent="-342900">
                        <a:lnSpc>
                          <a:spcPct val="115000"/>
                        </a:lnSpc>
                        <a:spcBef>
                          <a:spcPts val="0"/>
                        </a:spcBef>
                        <a:spcAft>
                          <a:spcPts val="0"/>
                        </a:spcAft>
                        <a:buFont typeface="+mj-lt"/>
                        <a:buAutoNum type="alphaUcPeriod"/>
                      </a:pPr>
                      <a:r>
                        <a:rPr lang="en-US" sz="3200" dirty="0">
                          <a:effectLst/>
                        </a:rPr>
                        <a:t>Illegal search</a:t>
                      </a:r>
                    </a:p>
                    <a:p>
                      <a:pPr marL="342900" marR="0" lvl="0" indent="-342900">
                        <a:lnSpc>
                          <a:spcPct val="115000"/>
                        </a:lnSpc>
                        <a:spcBef>
                          <a:spcPts val="0"/>
                        </a:spcBef>
                        <a:spcAft>
                          <a:spcPts val="0"/>
                        </a:spcAft>
                        <a:buFont typeface="+mj-lt"/>
                        <a:buAutoNum type="alphaUcPeriod"/>
                      </a:pPr>
                      <a:r>
                        <a:rPr lang="en-US" sz="3200" dirty="0">
                          <a:effectLst/>
                        </a:rPr>
                        <a:t>Violation of domicile</a:t>
                      </a:r>
                      <a:endParaRPr lang="en-US" sz="3200" dirty="0">
                        <a:effectLst/>
                        <a:latin typeface="Calibri"/>
                        <a:ea typeface="Calibri"/>
                        <a:cs typeface="Times New Roman"/>
                      </a:endParaRPr>
                    </a:p>
                  </a:txBody>
                  <a:tcPr marL="68580" marR="68580" marT="0" marB="0"/>
                </a:tc>
              </a:tr>
            </a:tbl>
          </a:graphicData>
        </a:graphic>
      </p:graphicFrame>
      <p:sp>
        <p:nvSpPr>
          <p:cNvPr id="5" name="TextBox 4"/>
          <p:cNvSpPr txBox="1"/>
          <p:nvPr/>
        </p:nvSpPr>
        <p:spPr>
          <a:xfrm>
            <a:off x="383380" y="2057400"/>
            <a:ext cx="609600" cy="769441"/>
          </a:xfrm>
          <a:prstGeom prst="rect">
            <a:avLst/>
          </a:prstGeom>
          <a:noFill/>
        </p:spPr>
        <p:txBody>
          <a:bodyPr wrap="square" rtlCol="0">
            <a:spAutoFit/>
          </a:bodyPr>
          <a:lstStyle/>
          <a:p>
            <a:pPr algn="ctr"/>
            <a:r>
              <a:rPr lang="en-US" sz="4400" dirty="0" smtClean="0">
                <a:solidFill>
                  <a:srgbClr val="FF0000"/>
                </a:solidFill>
              </a:rPr>
              <a:t>A</a:t>
            </a:r>
            <a:endParaRPr lang="en-US" sz="4400" dirty="0">
              <a:solidFill>
                <a:srgbClr val="FF0000"/>
              </a:solidFill>
            </a:endParaRPr>
          </a:p>
        </p:txBody>
      </p:sp>
    </p:spTree>
    <p:extLst>
      <p:ext uri="{BB962C8B-B14F-4D97-AF65-F5344CB8AC3E}">
        <p14:creationId xmlns:p14="http://schemas.microsoft.com/office/powerpoint/2010/main" val="1894769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04781675"/>
              </p:ext>
            </p:extLst>
          </p:nvPr>
        </p:nvGraphicFramePr>
        <p:xfrm>
          <a:off x="381000" y="990600"/>
          <a:ext cx="8458200" cy="5011611"/>
        </p:xfrm>
        <a:graphic>
          <a:graphicData uri="http://schemas.openxmlformats.org/drawingml/2006/table">
            <a:tbl>
              <a:tblPr firstRow="1" firstCol="1" bandRow="1">
                <a:tableStyleId>{5C22544A-7EE6-4342-B048-85BDC9FD1C3A}</a:tableStyleId>
              </a:tblPr>
              <a:tblGrid>
                <a:gridCol w="635747"/>
                <a:gridCol w="7822453"/>
              </a:tblGrid>
              <a:tr h="4876799">
                <a:tc>
                  <a:txBody>
                    <a:bodyPr/>
                    <a:lstStyle/>
                    <a:p>
                      <a:pPr marL="0" marR="0">
                        <a:lnSpc>
                          <a:spcPct val="115000"/>
                        </a:lnSpc>
                        <a:spcBef>
                          <a:spcPts val="0"/>
                        </a:spcBef>
                        <a:spcAft>
                          <a:spcPts val="0"/>
                        </a:spcAft>
                      </a:pPr>
                      <a:endParaRPr lang="en-US" sz="1100" dirty="0">
                        <a:effectLst/>
                        <a:latin typeface="Calibri"/>
                        <a:ea typeface="Calibri"/>
                        <a:cs typeface="Times New Roman"/>
                      </a:endParaRPr>
                    </a:p>
                  </a:txBody>
                  <a:tcPr marL="68580" marR="68580" marT="0" marB="0"/>
                </a:tc>
                <a:tc>
                  <a:txBody>
                    <a:bodyPr/>
                    <a:lstStyle/>
                    <a:p>
                      <a:pPr marL="342900" marR="0" lvl="0" indent="-342900">
                        <a:lnSpc>
                          <a:spcPct val="115000"/>
                        </a:lnSpc>
                        <a:spcBef>
                          <a:spcPts val="0"/>
                        </a:spcBef>
                        <a:spcAft>
                          <a:spcPts val="0"/>
                        </a:spcAft>
                        <a:buFont typeface="+mj-lt"/>
                        <a:buAutoNum type="arabicPeriod"/>
                      </a:pPr>
                      <a:r>
                        <a:rPr lang="en-US" sz="3200" dirty="0">
                          <a:effectLst/>
                        </a:rPr>
                        <a:t>The statement, “ A law which hears before in condemns, which proceeds upon inquiry, and renders judgment only after trial” best describes the essence of :</a:t>
                      </a:r>
                    </a:p>
                    <a:p>
                      <a:pPr marL="342900" marR="0" lvl="0" indent="-342900">
                        <a:lnSpc>
                          <a:spcPct val="115000"/>
                        </a:lnSpc>
                        <a:spcBef>
                          <a:spcPts val="0"/>
                        </a:spcBef>
                        <a:spcAft>
                          <a:spcPts val="0"/>
                        </a:spcAft>
                        <a:buFont typeface="+mj-lt"/>
                        <a:buAutoNum type="alphaUcPeriod"/>
                      </a:pPr>
                      <a:r>
                        <a:rPr lang="en-US" sz="3200" dirty="0">
                          <a:effectLst/>
                        </a:rPr>
                        <a:t>Bill of attainder</a:t>
                      </a:r>
                    </a:p>
                    <a:p>
                      <a:pPr marL="342900" marR="0" lvl="0" indent="-342900">
                        <a:lnSpc>
                          <a:spcPct val="115000"/>
                        </a:lnSpc>
                        <a:spcBef>
                          <a:spcPts val="0"/>
                        </a:spcBef>
                        <a:spcAft>
                          <a:spcPts val="0"/>
                        </a:spcAft>
                        <a:buFont typeface="+mj-lt"/>
                        <a:buAutoNum type="alphaUcPeriod"/>
                      </a:pPr>
                      <a:r>
                        <a:rPr lang="en-US" sz="3200" dirty="0">
                          <a:effectLst/>
                        </a:rPr>
                        <a:t>Double jeopardy</a:t>
                      </a:r>
                    </a:p>
                    <a:p>
                      <a:pPr marL="342900" marR="0" lvl="0" indent="-342900">
                        <a:lnSpc>
                          <a:spcPct val="115000"/>
                        </a:lnSpc>
                        <a:spcBef>
                          <a:spcPts val="0"/>
                        </a:spcBef>
                        <a:spcAft>
                          <a:spcPts val="0"/>
                        </a:spcAft>
                        <a:buFont typeface="+mj-lt"/>
                        <a:buAutoNum type="alphaUcPeriod"/>
                      </a:pPr>
                      <a:r>
                        <a:rPr lang="en-US" sz="3200" dirty="0">
                          <a:effectLst/>
                        </a:rPr>
                        <a:t>Eminent domain</a:t>
                      </a:r>
                    </a:p>
                    <a:p>
                      <a:pPr marL="342900" marR="0" lvl="0" indent="-342900">
                        <a:lnSpc>
                          <a:spcPct val="115000"/>
                        </a:lnSpc>
                        <a:spcBef>
                          <a:spcPts val="0"/>
                        </a:spcBef>
                        <a:spcAft>
                          <a:spcPts val="0"/>
                        </a:spcAft>
                        <a:buFont typeface="+mj-lt"/>
                        <a:buAutoNum type="alphaUcPeriod"/>
                      </a:pPr>
                      <a:r>
                        <a:rPr lang="en-US" sz="3200" dirty="0">
                          <a:effectLst/>
                        </a:rPr>
                        <a:t>Ex post facto law</a:t>
                      </a:r>
                    </a:p>
                    <a:p>
                      <a:pPr marL="342900" marR="0" lvl="0" indent="-342900">
                        <a:lnSpc>
                          <a:spcPct val="115000"/>
                        </a:lnSpc>
                        <a:spcBef>
                          <a:spcPts val="0"/>
                        </a:spcBef>
                        <a:spcAft>
                          <a:spcPts val="0"/>
                        </a:spcAft>
                        <a:buFont typeface="+mj-lt"/>
                        <a:buAutoNum type="alphaUcPeriod"/>
                      </a:pPr>
                      <a:r>
                        <a:rPr lang="en-US" sz="3200" dirty="0">
                          <a:effectLst/>
                        </a:rPr>
                        <a:t>Due process of law</a:t>
                      </a:r>
                      <a:endParaRPr lang="en-US" sz="3200" dirty="0">
                        <a:effectLst/>
                        <a:latin typeface="Calibri"/>
                        <a:ea typeface="Calibri"/>
                        <a:cs typeface="Times New Roman"/>
                      </a:endParaRPr>
                    </a:p>
                  </a:txBody>
                  <a:tcPr marL="68580" marR="68580" marT="0" marB="0"/>
                </a:tc>
              </a:tr>
            </a:tbl>
          </a:graphicData>
        </a:graphic>
      </p:graphicFrame>
      <p:sp>
        <p:nvSpPr>
          <p:cNvPr id="5" name="TextBox 4"/>
          <p:cNvSpPr txBox="1"/>
          <p:nvPr/>
        </p:nvSpPr>
        <p:spPr>
          <a:xfrm>
            <a:off x="381000" y="5334000"/>
            <a:ext cx="685800" cy="769441"/>
          </a:xfrm>
          <a:prstGeom prst="rect">
            <a:avLst/>
          </a:prstGeom>
          <a:noFill/>
        </p:spPr>
        <p:txBody>
          <a:bodyPr wrap="square" rtlCol="0">
            <a:spAutoFit/>
          </a:bodyPr>
          <a:lstStyle/>
          <a:p>
            <a:r>
              <a:rPr lang="en-US" sz="4400" dirty="0" smtClean="0">
                <a:solidFill>
                  <a:srgbClr val="FF0000"/>
                </a:solidFill>
              </a:rPr>
              <a:t>E</a:t>
            </a:r>
            <a:endParaRPr lang="en-US" sz="4400" dirty="0">
              <a:solidFill>
                <a:srgbClr val="FF0000"/>
              </a:solidFill>
            </a:endParaRPr>
          </a:p>
        </p:txBody>
      </p:sp>
    </p:spTree>
    <p:extLst>
      <p:ext uri="{BB962C8B-B14F-4D97-AF65-F5344CB8AC3E}">
        <p14:creationId xmlns:p14="http://schemas.microsoft.com/office/powerpoint/2010/main" val="302089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10025260"/>
              </p:ext>
            </p:extLst>
          </p:nvPr>
        </p:nvGraphicFramePr>
        <p:xfrm>
          <a:off x="914400" y="990600"/>
          <a:ext cx="7696200" cy="5366576"/>
        </p:xfrm>
        <a:graphic>
          <a:graphicData uri="http://schemas.openxmlformats.org/drawingml/2006/table">
            <a:tbl>
              <a:tblPr firstRow="1" firstCol="1" bandRow="1">
                <a:tableStyleId>{5C22544A-7EE6-4342-B048-85BDC9FD1C3A}</a:tableStyleId>
              </a:tblPr>
              <a:tblGrid>
                <a:gridCol w="578472"/>
                <a:gridCol w="7117728"/>
              </a:tblGrid>
              <a:tr h="3657600">
                <a:tc>
                  <a:txBody>
                    <a:bodyPr/>
                    <a:lstStyle/>
                    <a:p>
                      <a:pPr marL="0" marR="0">
                        <a:lnSpc>
                          <a:spcPct val="115000"/>
                        </a:lnSpc>
                        <a:spcBef>
                          <a:spcPts val="0"/>
                        </a:spcBef>
                        <a:spcAft>
                          <a:spcPts val="0"/>
                        </a:spcAft>
                      </a:pPr>
                      <a:endParaRPr lang="en-US" sz="1100" dirty="0">
                        <a:effectLst/>
                        <a:latin typeface="Calibri"/>
                        <a:ea typeface="Calibri"/>
                        <a:cs typeface="Times New Roman"/>
                      </a:endParaRPr>
                    </a:p>
                  </a:txBody>
                  <a:tcPr marL="68580" marR="68580" marT="0" marB="0"/>
                </a:tc>
                <a:tc>
                  <a:txBody>
                    <a:bodyPr/>
                    <a:lstStyle/>
                    <a:p>
                      <a:pPr marL="342900" marR="0" lvl="0" indent="-342900">
                        <a:lnSpc>
                          <a:spcPct val="115000"/>
                        </a:lnSpc>
                        <a:spcBef>
                          <a:spcPts val="0"/>
                        </a:spcBef>
                        <a:spcAft>
                          <a:spcPts val="0"/>
                        </a:spcAft>
                        <a:buFont typeface="+mj-lt"/>
                        <a:buAutoNum type="arabicPeriod"/>
                      </a:pPr>
                      <a:r>
                        <a:rPr lang="en-US" sz="2800" dirty="0">
                          <a:effectLst/>
                        </a:rPr>
                        <a:t>Which of the following rights ensure the well-being of the individual and foster the preservation, enrichment and dynamic evolution of national culture based on the principle of unity in diversity in climate of free artistic and intellectual expression?</a:t>
                      </a:r>
                    </a:p>
                    <a:p>
                      <a:pPr marL="342900" marR="0" lvl="0" indent="-342900">
                        <a:lnSpc>
                          <a:spcPct val="115000"/>
                        </a:lnSpc>
                        <a:spcBef>
                          <a:spcPts val="0"/>
                        </a:spcBef>
                        <a:spcAft>
                          <a:spcPts val="0"/>
                        </a:spcAft>
                        <a:buFont typeface="+mj-lt"/>
                        <a:buAutoNum type="alphaUcPeriod"/>
                      </a:pPr>
                      <a:r>
                        <a:rPr lang="en-US" sz="2800" dirty="0">
                          <a:effectLst/>
                        </a:rPr>
                        <a:t>Political Rights</a:t>
                      </a:r>
                    </a:p>
                    <a:p>
                      <a:pPr marL="342900" marR="0" lvl="0" indent="-342900">
                        <a:lnSpc>
                          <a:spcPct val="115000"/>
                        </a:lnSpc>
                        <a:spcBef>
                          <a:spcPts val="0"/>
                        </a:spcBef>
                        <a:spcAft>
                          <a:spcPts val="0"/>
                        </a:spcAft>
                        <a:buFont typeface="+mj-lt"/>
                        <a:buAutoNum type="alphaUcPeriod"/>
                      </a:pPr>
                      <a:r>
                        <a:rPr lang="en-US" sz="2800" dirty="0">
                          <a:effectLst/>
                        </a:rPr>
                        <a:t>Inherent Rights</a:t>
                      </a:r>
                    </a:p>
                    <a:p>
                      <a:pPr marL="342900" marR="0" lvl="0" indent="-342900">
                        <a:lnSpc>
                          <a:spcPct val="115000"/>
                        </a:lnSpc>
                        <a:spcBef>
                          <a:spcPts val="0"/>
                        </a:spcBef>
                        <a:spcAft>
                          <a:spcPts val="0"/>
                        </a:spcAft>
                        <a:buFont typeface="+mj-lt"/>
                        <a:buAutoNum type="alphaUcPeriod"/>
                      </a:pPr>
                      <a:r>
                        <a:rPr lang="en-US" sz="2800" dirty="0">
                          <a:effectLst/>
                        </a:rPr>
                        <a:t>Cultural Rights</a:t>
                      </a:r>
                    </a:p>
                    <a:p>
                      <a:pPr marL="342900" marR="0" lvl="0" indent="-342900">
                        <a:lnSpc>
                          <a:spcPct val="115000"/>
                        </a:lnSpc>
                        <a:spcBef>
                          <a:spcPts val="0"/>
                        </a:spcBef>
                        <a:spcAft>
                          <a:spcPts val="0"/>
                        </a:spcAft>
                        <a:buFont typeface="+mj-lt"/>
                        <a:buAutoNum type="alphaUcPeriod"/>
                      </a:pPr>
                      <a:r>
                        <a:rPr lang="en-US" sz="2800" dirty="0">
                          <a:effectLst/>
                        </a:rPr>
                        <a:t>Economic Rights</a:t>
                      </a:r>
                    </a:p>
                    <a:p>
                      <a:pPr marL="342900" marR="0" lvl="0" indent="-342900">
                        <a:lnSpc>
                          <a:spcPct val="115000"/>
                        </a:lnSpc>
                        <a:spcBef>
                          <a:spcPts val="0"/>
                        </a:spcBef>
                        <a:spcAft>
                          <a:spcPts val="0"/>
                        </a:spcAft>
                        <a:buFont typeface="+mj-lt"/>
                        <a:buAutoNum type="alphaUcPeriod"/>
                      </a:pPr>
                      <a:r>
                        <a:rPr lang="en-US" sz="2800" dirty="0">
                          <a:effectLst/>
                        </a:rPr>
                        <a:t>Social Rights</a:t>
                      </a:r>
                      <a:endParaRPr lang="en-US" sz="2800" dirty="0">
                        <a:effectLst/>
                        <a:latin typeface="Calibri"/>
                        <a:ea typeface="Calibri"/>
                        <a:cs typeface="Times New Roman"/>
                      </a:endParaRPr>
                    </a:p>
                  </a:txBody>
                  <a:tcPr marL="68580" marR="68580" marT="0" marB="0"/>
                </a:tc>
              </a:tr>
            </a:tbl>
          </a:graphicData>
        </a:graphic>
      </p:graphicFrame>
      <p:sp>
        <p:nvSpPr>
          <p:cNvPr id="5" name="TextBox 4"/>
          <p:cNvSpPr txBox="1"/>
          <p:nvPr/>
        </p:nvSpPr>
        <p:spPr>
          <a:xfrm>
            <a:off x="914399" y="4724400"/>
            <a:ext cx="565731" cy="923330"/>
          </a:xfrm>
          <a:prstGeom prst="rect">
            <a:avLst/>
          </a:prstGeom>
          <a:noFill/>
        </p:spPr>
        <p:txBody>
          <a:bodyPr wrap="square" rtlCol="0">
            <a:spAutoFit/>
          </a:bodyPr>
          <a:lstStyle/>
          <a:p>
            <a:r>
              <a:rPr lang="en-US" sz="5400" b="1" dirty="0" smtClean="0">
                <a:solidFill>
                  <a:srgbClr val="FF0000"/>
                </a:solidFill>
              </a:rPr>
              <a:t>C</a:t>
            </a:r>
            <a:endParaRPr lang="en-US" sz="5400" b="1" dirty="0">
              <a:solidFill>
                <a:srgbClr val="FF0000"/>
              </a:solidFill>
            </a:endParaRPr>
          </a:p>
        </p:txBody>
      </p:sp>
    </p:spTree>
    <p:extLst>
      <p:ext uri="{BB962C8B-B14F-4D97-AF65-F5344CB8AC3E}">
        <p14:creationId xmlns:p14="http://schemas.microsoft.com/office/powerpoint/2010/main" val="3520375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0403156"/>
              </p:ext>
            </p:extLst>
          </p:nvPr>
        </p:nvGraphicFramePr>
        <p:xfrm>
          <a:off x="381000" y="1066800"/>
          <a:ext cx="8305800" cy="4271394"/>
        </p:xfrm>
        <a:graphic>
          <a:graphicData uri="http://schemas.openxmlformats.org/drawingml/2006/table">
            <a:tbl>
              <a:tblPr firstRow="1" firstCol="1" bandRow="1">
                <a:tableStyleId>{5C22544A-7EE6-4342-B048-85BDC9FD1C3A}</a:tableStyleId>
              </a:tblPr>
              <a:tblGrid>
                <a:gridCol w="624292"/>
                <a:gridCol w="7681508"/>
              </a:tblGrid>
              <a:tr h="0">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342900" marR="0" lvl="0" indent="-342900">
                        <a:lnSpc>
                          <a:spcPct val="115000"/>
                        </a:lnSpc>
                        <a:spcBef>
                          <a:spcPts val="0"/>
                        </a:spcBef>
                        <a:spcAft>
                          <a:spcPts val="0"/>
                        </a:spcAft>
                        <a:buFont typeface="+mj-lt"/>
                        <a:buAutoNum type="arabicPeriod"/>
                      </a:pPr>
                      <a:r>
                        <a:rPr lang="en-US" sz="3200" dirty="0">
                          <a:effectLst/>
                        </a:rPr>
                        <a:t>Due process of law means that the accused is:</a:t>
                      </a:r>
                      <a:endParaRPr lang="en-US" sz="3200" dirty="0">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342900" marR="0" lvl="0" indent="-342900">
                        <a:lnSpc>
                          <a:spcPct val="115000"/>
                        </a:lnSpc>
                        <a:spcBef>
                          <a:spcPts val="0"/>
                        </a:spcBef>
                        <a:spcAft>
                          <a:spcPts val="0"/>
                        </a:spcAft>
                        <a:buFont typeface="+mj-lt"/>
                        <a:buAutoNum type="alphaUcPeriod"/>
                      </a:pPr>
                      <a:r>
                        <a:rPr lang="en-US" sz="3200" dirty="0">
                          <a:effectLst/>
                        </a:rPr>
                        <a:t>Entitled to legal counsel</a:t>
                      </a:r>
                      <a:endParaRPr lang="en-US" sz="3200" dirty="0">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c>
                  <a:txBody>
                    <a:bodyPr/>
                    <a:lstStyle/>
                    <a:p>
                      <a:pPr marL="0" marR="0" lvl="0" indent="0">
                        <a:lnSpc>
                          <a:spcPct val="115000"/>
                        </a:lnSpc>
                        <a:spcBef>
                          <a:spcPts val="0"/>
                        </a:spcBef>
                        <a:spcAft>
                          <a:spcPts val="0"/>
                        </a:spcAft>
                        <a:buFont typeface="+mj-lt"/>
                        <a:buNone/>
                      </a:pPr>
                      <a:r>
                        <a:rPr lang="en-US" sz="3200" dirty="0" smtClean="0">
                          <a:effectLst/>
                        </a:rPr>
                        <a:t>B. Places </a:t>
                      </a:r>
                      <a:r>
                        <a:rPr lang="en-US" sz="3200" dirty="0">
                          <a:effectLst/>
                        </a:rPr>
                        <a:t>in a solidity confinement</a:t>
                      </a:r>
                      <a:endParaRPr lang="en-US" sz="3200" dirty="0">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0" marR="0" lvl="0" indent="0">
                        <a:lnSpc>
                          <a:spcPct val="115000"/>
                        </a:lnSpc>
                        <a:spcBef>
                          <a:spcPts val="0"/>
                        </a:spcBef>
                        <a:spcAft>
                          <a:spcPts val="0"/>
                        </a:spcAft>
                        <a:buFont typeface="+mj-lt"/>
                        <a:buNone/>
                      </a:pPr>
                      <a:r>
                        <a:rPr lang="en-US" sz="3200" dirty="0" smtClean="0">
                          <a:effectLst/>
                        </a:rPr>
                        <a:t>C. Represented </a:t>
                      </a:r>
                      <a:r>
                        <a:rPr lang="en-US" sz="3200" dirty="0">
                          <a:effectLst/>
                        </a:rPr>
                        <a:t>in all stages of the trial</a:t>
                      </a:r>
                      <a:endParaRPr lang="en-US" sz="3200" dirty="0">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c>
                  <a:txBody>
                    <a:bodyPr/>
                    <a:lstStyle/>
                    <a:p>
                      <a:pPr marL="0" marR="0" lvl="0" indent="0">
                        <a:lnSpc>
                          <a:spcPct val="115000"/>
                        </a:lnSpc>
                        <a:spcBef>
                          <a:spcPts val="0"/>
                        </a:spcBef>
                        <a:spcAft>
                          <a:spcPts val="0"/>
                        </a:spcAft>
                        <a:buFont typeface="+mj-lt"/>
                        <a:buNone/>
                      </a:pPr>
                      <a:r>
                        <a:rPr lang="en-US" sz="3200" dirty="0" smtClean="0">
                          <a:effectLst/>
                        </a:rPr>
                        <a:t>D. Presumed </a:t>
                      </a:r>
                      <a:r>
                        <a:rPr lang="en-US" sz="3200" dirty="0">
                          <a:effectLst/>
                        </a:rPr>
                        <a:t>innocent until proven guilty</a:t>
                      </a:r>
                      <a:endParaRPr lang="en-US" sz="3200" dirty="0">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0" marR="0" lvl="0" indent="0">
                        <a:lnSpc>
                          <a:spcPct val="115000"/>
                        </a:lnSpc>
                        <a:spcBef>
                          <a:spcPts val="0"/>
                        </a:spcBef>
                        <a:spcAft>
                          <a:spcPts val="0"/>
                        </a:spcAft>
                        <a:buFont typeface="+mj-lt"/>
                        <a:buNone/>
                      </a:pPr>
                      <a:r>
                        <a:rPr lang="en-US" sz="3200" dirty="0" smtClean="0">
                          <a:effectLst/>
                        </a:rPr>
                        <a:t>E. Not </a:t>
                      </a:r>
                      <a:r>
                        <a:rPr lang="en-US" sz="3200" dirty="0">
                          <a:effectLst/>
                        </a:rPr>
                        <a:t>subjected to force, violence, and intimidation to extract confession of guilt</a:t>
                      </a:r>
                      <a:endParaRPr lang="en-US" sz="3200" dirty="0">
                        <a:effectLst/>
                        <a:latin typeface="Calibri"/>
                        <a:ea typeface="Calibri"/>
                        <a:cs typeface="Times New Roman"/>
                      </a:endParaRPr>
                    </a:p>
                  </a:txBody>
                  <a:tcPr marL="68580" marR="68580" marT="0" marB="0"/>
                </a:tc>
              </a:tr>
            </a:tbl>
          </a:graphicData>
        </a:graphic>
      </p:graphicFrame>
      <p:sp>
        <p:nvSpPr>
          <p:cNvPr id="5" name="TextBox 4"/>
          <p:cNvSpPr txBox="1"/>
          <p:nvPr/>
        </p:nvSpPr>
        <p:spPr>
          <a:xfrm>
            <a:off x="457200" y="3581399"/>
            <a:ext cx="583814" cy="830997"/>
          </a:xfrm>
          <a:prstGeom prst="rect">
            <a:avLst/>
          </a:prstGeom>
          <a:noFill/>
        </p:spPr>
        <p:txBody>
          <a:bodyPr wrap="none" rtlCol="0">
            <a:spAutoFit/>
          </a:bodyPr>
          <a:lstStyle/>
          <a:p>
            <a:r>
              <a:rPr lang="en-US" sz="4800" b="1" dirty="0" smtClean="0">
                <a:solidFill>
                  <a:srgbClr val="FF0000"/>
                </a:solidFill>
              </a:rPr>
              <a:t>D</a:t>
            </a:r>
            <a:endParaRPr lang="en-US" sz="4800" b="1" dirty="0">
              <a:solidFill>
                <a:srgbClr val="FF0000"/>
              </a:solidFill>
            </a:endParaRPr>
          </a:p>
        </p:txBody>
      </p:sp>
    </p:spTree>
    <p:extLst>
      <p:ext uri="{BB962C8B-B14F-4D97-AF65-F5344CB8AC3E}">
        <p14:creationId xmlns:p14="http://schemas.microsoft.com/office/powerpoint/2010/main" val="2842429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Information</a:t>
            </a:r>
            <a:endParaRPr lang="en-US" dirty="0"/>
          </a:p>
        </p:txBody>
      </p:sp>
      <p:sp>
        <p:nvSpPr>
          <p:cNvPr id="3" name="Content Placeholder 2"/>
          <p:cNvSpPr>
            <a:spLocks noGrp="1"/>
          </p:cNvSpPr>
          <p:nvPr>
            <p:ph idx="1"/>
          </p:nvPr>
        </p:nvSpPr>
        <p:spPr/>
        <p:txBody>
          <a:bodyPr>
            <a:noAutofit/>
          </a:bodyPr>
          <a:lstStyle/>
          <a:p>
            <a:pPr>
              <a:buAutoNum type="arabicPeriod"/>
            </a:pPr>
            <a:r>
              <a:rPr lang="en-US" sz="3600" dirty="0" smtClean="0"/>
              <a:t>Philippine Constitution</a:t>
            </a:r>
          </a:p>
          <a:p>
            <a:pPr>
              <a:buAutoNum type="arabicPeriod"/>
            </a:pPr>
            <a:r>
              <a:rPr lang="en-US" sz="3600" dirty="0" smtClean="0"/>
              <a:t>RA 6713: Code of Conduct and Ethical Public Officials and Employees</a:t>
            </a:r>
          </a:p>
          <a:p>
            <a:pPr>
              <a:buAutoNum type="arabicPeriod"/>
            </a:pPr>
            <a:r>
              <a:rPr lang="en-US" sz="3600" dirty="0" smtClean="0"/>
              <a:t>Peace and Human Rights Issues  and Concepts</a:t>
            </a:r>
          </a:p>
          <a:p>
            <a:pPr>
              <a:buAutoNum type="arabicPeriod"/>
            </a:pPr>
            <a:r>
              <a:rPr lang="en-US" sz="3600" dirty="0" smtClean="0"/>
              <a:t>Environmental Issues</a:t>
            </a:r>
          </a:p>
          <a:p>
            <a:pPr>
              <a:buAutoNum type="arabicPeriod"/>
            </a:pPr>
            <a:r>
              <a:rPr lang="en-US" sz="3600" dirty="0" smtClean="0"/>
              <a:t>Current Events </a:t>
            </a:r>
            <a:endParaRPr lang="en-US" sz="3600" dirty="0"/>
          </a:p>
        </p:txBody>
      </p:sp>
    </p:spTree>
    <p:extLst>
      <p:ext uri="{BB962C8B-B14F-4D97-AF65-F5344CB8AC3E}">
        <p14:creationId xmlns:p14="http://schemas.microsoft.com/office/powerpoint/2010/main" val="8914148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Article v - suffrage</a:t>
            </a:r>
            <a:endParaRPr lang="en-US" dirty="0"/>
          </a:p>
        </p:txBody>
      </p:sp>
      <p:sp>
        <p:nvSpPr>
          <p:cNvPr id="3" name="Content Placeholder 2"/>
          <p:cNvSpPr>
            <a:spLocks noGrp="1"/>
          </p:cNvSpPr>
          <p:nvPr>
            <p:ph idx="1"/>
          </p:nvPr>
        </p:nvSpPr>
        <p:spPr/>
        <p:txBody>
          <a:bodyPr>
            <a:normAutofit fontScale="92500" lnSpcReduction="20000"/>
          </a:bodyPr>
          <a:lstStyle/>
          <a:p>
            <a:r>
              <a:rPr lang="en-US" sz="3000" dirty="0"/>
              <a:t>Section 1. Suffrage may be exercised by all citizens of the Philippines, not otherwise disqualified by law, who are at least eighteen years of age, and who shall have resided in the Philippines for at least one year and in the place wherein they propose to vote, for at least six months immediately preceding the election. No literacy, property, or other substantive requirement shall be imposed on the exercise of suffrage.</a:t>
            </a:r>
          </a:p>
          <a:p>
            <a:endParaRPr lang="en-US" dirty="0"/>
          </a:p>
        </p:txBody>
      </p:sp>
    </p:spTree>
    <p:extLst>
      <p:ext uri="{BB962C8B-B14F-4D97-AF65-F5344CB8AC3E}">
        <p14:creationId xmlns:p14="http://schemas.microsoft.com/office/powerpoint/2010/main" val="17595877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38149114"/>
              </p:ext>
            </p:extLst>
          </p:nvPr>
        </p:nvGraphicFramePr>
        <p:xfrm>
          <a:off x="1219200" y="457200"/>
          <a:ext cx="6995160" cy="5536566"/>
        </p:xfrm>
        <a:graphic>
          <a:graphicData uri="http://schemas.openxmlformats.org/drawingml/2006/table">
            <a:tbl>
              <a:tblPr firstRow="1" firstCol="1" bandRow="1">
                <a:tableStyleId>{5C22544A-7EE6-4342-B048-85BDC9FD1C3A}</a:tableStyleId>
              </a:tblPr>
              <a:tblGrid>
                <a:gridCol w="525780"/>
                <a:gridCol w="6469380"/>
              </a:tblGrid>
              <a:tr h="0">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342900" marR="0" lvl="0" indent="-342900">
                        <a:lnSpc>
                          <a:spcPct val="115000"/>
                        </a:lnSpc>
                        <a:spcBef>
                          <a:spcPts val="0"/>
                        </a:spcBef>
                        <a:spcAft>
                          <a:spcPts val="0"/>
                        </a:spcAft>
                        <a:buFont typeface="+mj-lt"/>
                        <a:buAutoNum type="arabicPeriod"/>
                      </a:pPr>
                      <a:r>
                        <a:rPr lang="en-US" sz="3200" dirty="0">
                          <a:effectLst/>
                        </a:rPr>
                        <a:t>A voter is disqualified from exercising his/her  right to suffrage if he/she:</a:t>
                      </a:r>
                      <a:endParaRPr lang="en-US" sz="3200" dirty="0">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342900" marR="0" lvl="0" indent="-342900">
                        <a:lnSpc>
                          <a:spcPct val="115000"/>
                        </a:lnSpc>
                        <a:spcBef>
                          <a:spcPts val="0"/>
                        </a:spcBef>
                        <a:spcAft>
                          <a:spcPts val="0"/>
                        </a:spcAft>
                        <a:buFont typeface="+mj-lt"/>
                        <a:buAutoNum type="alphaUcPeriod"/>
                      </a:pPr>
                      <a:r>
                        <a:rPr lang="en-US" sz="3200" dirty="0">
                          <a:effectLst/>
                        </a:rPr>
                        <a:t>Is poor</a:t>
                      </a:r>
                    </a:p>
                    <a:p>
                      <a:pPr marL="342900" marR="0" lvl="0" indent="-342900">
                        <a:lnSpc>
                          <a:spcPct val="115000"/>
                        </a:lnSpc>
                        <a:spcBef>
                          <a:spcPts val="0"/>
                        </a:spcBef>
                        <a:spcAft>
                          <a:spcPts val="0"/>
                        </a:spcAft>
                        <a:buFont typeface="+mj-lt"/>
                        <a:buAutoNum type="alphaUcPeriod"/>
                      </a:pPr>
                      <a:r>
                        <a:rPr lang="en-US" sz="3200" dirty="0">
                          <a:effectLst/>
                        </a:rPr>
                        <a:t>Is illiterate</a:t>
                      </a:r>
                    </a:p>
                    <a:p>
                      <a:pPr marL="342900" marR="0" lvl="0" indent="-342900">
                        <a:lnSpc>
                          <a:spcPct val="115000"/>
                        </a:lnSpc>
                        <a:spcBef>
                          <a:spcPts val="0"/>
                        </a:spcBef>
                        <a:spcAft>
                          <a:spcPts val="0"/>
                        </a:spcAft>
                        <a:buFont typeface="+mj-lt"/>
                        <a:buAutoNum type="alphaUcPeriod"/>
                      </a:pPr>
                      <a:r>
                        <a:rPr lang="en-US" sz="3200" dirty="0">
                          <a:effectLst/>
                        </a:rPr>
                        <a:t>Is naturalized Filipino citizen</a:t>
                      </a:r>
                    </a:p>
                    <a:p>
                      <a:pPr marL="342900" marR="0" lvl="0" indent="-342900">
                        <a:lnSpc>
                          <a:spcPct val="115000"/>
                        </a:lnSpc>
                        <a:spcBef>
                          <a:spcPts val="0"/>
                        </a:spcBef>
                        <a:spcAft>
                          <a:spcPts val="0"/>
                        </a:spcAft>
                        <a:buFont typeface="+mj-lt"/>
                        <a:buAutoNum type="alphaUcPeriod"/>
                      </a:pPr>
                      <a:r>
                        <a:rPr lang="en-US" sz="3200" dirty="0">
                          <a:effectLst/>
                        </a:rPr>
                        <a:t>Is 20 years or age immediately preceding the election</a:t>
                      </a:r>
                    </a:p>
                    <a:p>
                      <a:pPr marL="342900" marR="0" lvl="0" indent="-342900">
                        <a:lnSpc>
                          <a:spcPct val="115000"/>
                        </a:lnSpc>
                        <a:spcBef>
                          <a:spcPts val="0"/>
                        </a:spcBef>
                        <a:spcAft>
                          <a:spcPts val="0"/>
                        </a:spcAft>
                        <a:buFont typeface="+mj-lt"/>
                        <a:buAutoNum type="alphaUcPeriod"/>
                      </a:pPr>
                      <a:r>
                        <a:rPr lang="en-US" sz="3200" dirty="0">
                          <a:effectLst/>
                        </a:rPr>
                        <a:t>Has been a resident of the Philippines for less than 6 months</a:t>
                      </a:r>
                      <a:endParaRPr lang="en-US" sz="32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1853144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782"/>
            <a:ext cx="7520940" cy="548640"/>
          </a:xfrm>
        </p:spPr>
        <p:txBody>
          <a:bodyPr/>
          <a:lstStyle/>
          <a:p>
            <a:r>
              <a:rPr lang="en-US" dirty="0" smtClean="0"/>
              <a:t>Article v - suffrage</a:t>
            </a:r>
            <a:endParaRPr lang="en-US" dirty="0"/>
          </a:p>
        </p:txBody>
      </p:sp>
      <p:sp>
        <p:nvSpPr>
          <p:cNvPr id="3" name="Content Placeholder 2"/>
          <p:cNvSpPr>
            <a:spLocks noGrp="1"/>
          </p:cNvSpPr>
          <p:nvPr>
            <p:ph idx="1"/>
          </p:nvPr>
        </p:nvSpPr>
        <p:spPr>
          <a:xfrm>
            <a:off x="228600" y="609600"/>
            <a:ext cx="8763000" cy="3579849"/>
          </a:xfrm>
        </p:spPr>
        <p:txBody>
          <a:bodyPr/>
          <a:lstStyle/>
          <a:p>
            <a:r>
              <a:rPr lang="en-US" dirty="0" smtClean="0"/>
              <a:t>Suffrage is the right and obligation to vote qualified citizens in the election of certain national and local officers of the </a:t>
            </a:r>
            <a:r>
              <a:rPr lang="en-US" dirty="0" err="1" smtClean="0"/>
              <a:t>govt</a:t>
            </a:r>
            <a:r>
              <a:rPr lang="en-US" dirty="0" smtClean="0"/>
              <a:t> and in the decision of public questions submitted to the people.</a:t>
            </a:r>
          </a:p>
          <a:p>
            <a:r>
              <a:rPr lang="en-US" sz="2400" u="sng" dirty="0" smtClean="0">
                <a:solidFill>
                  <a:srgbClr val="FF0000"/>
                </a:solidFill>
              </a:rPr>
              <a:t>Scope</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76413595"/>
              </p:ext>
            </p:extLst>
          </p:nvPr>
        </p:nvGraphicFramePr>
        <p:xfrm>
          <a:off x="228600" y="1676400"/>
          <a:ext cx="8763000" cy="4656765"/>
        </p:xfrm>
        <a:graphic>
          <a:graphicData uri="http://schemas.openxmlformats.org/drawingml/2006/table">
            <a:tbl>
              <a:tblPr firstRow="1" bandRow="1">
                <a:tableStyleId>{5C22544A-7EE6-4342-B048-85BDC9FD1C3A}</a:tableStyleId>
              </a:tblPr>
              <a:tblGrid>
                <a:gridCol w="2438400"/>
                <a:gridCol w="6324600"/>
              </a:tblGrid>
              <a:tr h="878577">
                <a:tc>
                  <a:txBody>
                    <a:bodyPr/>
                    <a:lstStyle/>
                    <a:p>
                      <a:r>
                        <a:rPr lang="en-US" b="1" u="sng" dirty="0" smtClean="0">
                          <a:solidFill>
                            <a:srgbClr val="FF0000"/>
                          </a:solidFill>
                        </a:rPr>
                        <a:t>Election</a:t>
                      </a:r>
                      <a:endParaRPr lang="en-US" b="1" u="sng" dirty="0">
                        <a:solidFill>
                          <a:srgbClr val="FF0000"/>
                        </a:solidFill>
                      </a:endParaRPr>
                    </a:p>
                  </a:txBody>
                  <a:tcPr/>
                </a:tc>
                <a:tc>
                  <a:txBody>
                    <a:bodyPr/>
                    <a:lstStyle/>
                    <a:p>
                      <a:r>
                        <a:rPr lang="en-US" dirty="0" smtClean="0"/>
                        <a:t>It</a:t>
                      </a:r>
                      <a:r>
                        <a:rPr lang="en-US" baseline="0" dirty="0" smtClean="0"/>
                        <a:t> is the  means by which the people choose their officials for definite and fixed periods and to whom they entrust the exercise of powers of the govt.</a:t>
                      </a:r>
                      <a:endParaRPr lang="en-US" dirty="0"/>
                    </a:p>
                  </a:txBody>
                  <a:tcPr/>
                </a:tc>
              </a:tr>
              <a:tr h="878577">
                <a:tc>
                  <a:txBody>
                    <a:bodyPr/>
                    <a:lstStyle/>
                    <a:p>
                      <a:r>
                        <a:rPr lang="en-US" b="1" u="sng" dirty="0" smtClean="0">
                          <a:solidFill>
                            <a:srgbClr val="FF0000"/>
                          </a:solidFill>
                        </a:rPr>
                        <a:t>Plebiscite</a:t>
                      </a:r>
                      <a:endParaRPr lang="en-US" b="1" u="sng" dirty="0">
                        <a:solidFill>
                          <a:srgbClr val="FF0000"/>
                        </a:solidFill>
                      </a:endParaRPr>
                    </a:p>
                  </a:txBody>
                  <a:tcPr/>
                </a:tc>
                <a:tc>
                  <a:txBody>
                    <a:bodyPr/>
                    <a:lstStyle/>
                    <a:p>
                      <a:r>
                        <a:rPr lang="en-US" dirty="0" smtClean="0"/>
                        <a:t>A vote of the people</a:t>
                      </a:r>
                      <a:r>
                        <a:rPr lang="en-US" baseline="0" dirty="0" smtClean="0"/>
                        <a:t> expressing their choice for or against a proposed law or enactment submitted to them.</a:t>
                      </a:r>
                    </a:p>
                    <a:p>
                      <a:r>
                        <a:rPr lang="en-US" baseline="0" dirty="0" smtClean="0"/>
                        <a:t>(ratification of constitution, declaring a municipality a city, etc.</a:t>
                      </a:r>
                      <a:endParaRPr lang="en-US" dirty="0"/>
                    </a:p>
                  </a:txBody>
                  <a:tcPr/>
                </a:tc>
              </a:tr>
              <a:tr h="878577">
                <a:tc>
                  <a:txBody>
                    <a:bodyPr/>
                    <a:lstStyle/>
                    <a:p>
                      <a:r>
                        <a:rPr lang="en-US" b="1" u="sng" dirty="0" smtClean="0">
                          <a:solidFill>
                            <a:srgbClr val="FF0000"/>
                          </a:solidFill>
                        </a:rPr>
                        <a:t>Referendum</a:t>
                      </a:r>
                      <a:endParaRPr lang="en-US" b="1" u="sng" dirty="0">
                        <a:solidFill>
                          <a:srgbClr val="FF0000"/>
                        </a:solidFill>
                      </a:endParaRPr>
                    </a:p>
                  </a:txBody>
                  <a:tcPr/>
                </a:tc>
                <a:tc>
                  <a:txBody>
                    <a:bodyPr/>
                    <a:lstStyle/>
                    <a:p>
                      <a:r>
                        <a:rPr lang="en-US" dirty="0" smtClean="0"/>
                        <a:t>Is the submission of a law</a:t>
                      </a:r>
                      <a:r>
                        <a:rPr lang="en-US" baseline="0" dirty="0" smtClean="0"/>
                        <a:t> or part thereof passed by the national or local legislative body to the voting citizens of a country for their ratification or rejection.</a:t>
                      </a:r>
                      <a:endParaRPr lang="en-US" dirty="0"/>
                    </a:p>
                  </a:txBody>
                  <a:tcPr/>
                </a:tc>
              </a:tr>
              <a:tr h="724845">
                <a:tc>
                  <a:txBody>
                    <a:bodyPr/>
                    <a:lstStyle/>
                    <a:p>
                      <a:r>
                        <a:rPr lang="en-US" b="1" u="sng" dirty="0" smtClean="0">
                          <a:solidFill>
                            <a:srgbClr val="FF0000"/>
                          </a:solidFill>
                        </a:rPr>
                        <a:t>Initiative</a:t>
                      </a:r>
                      <a:endParaRPr lang="en-US" b="1" u="sng" dirty="0">
                        <a:solidFill>
                          <a:srgbClr val="FF0000"/>
                        </a:solidFill>
                      </a:endParaRPr>
                    </a:p>
                  </a:txBody>
                  <a:tcPr/>
                </a:tc>
                <a:tc>
                  <a:txBody>
                    <a:bodyPr/>
                    <a:lstStyle/>
                    <a:p>
                      <a:r>
                        <a:rPr lang="en-US" dirty="0" smtClean="0"/>
                        <a:t>Process whereby the people directly propose</a:t>
                      </a:r>
                      <a:r>
                        <a:rPr lang="en-US" baseline="0" dirty="0" smtClean="0"/>
                        <a:t> and enact laws.  </a:t>
                      </a:r>
                      <a:endParaRPr lang="en-US" dirty="0"/>
                    </a:p>
                  </a:txBody>
                  <a:tcPr/>
                </a:tc>
              </a:tr>
              <a:tr h="1142151">
                <a:tc>
                  <a:txBody>
                    <a:bodyPr/>
                    <a:lstStyle/>
                    <a:p>
                      <a:r>
                        <a:rPr lang="en-US" b="1" u="sng" dirty="0" smtClean="0">
                          <a:solidFill>
                            <a:srgbClr val="FF0000"/>
                          </a:solidFill>
                        </a:rPr>
                        <a:t>Recall</a:t>
                      </a:r>
                      <a:endParaRPr lang="en-US" b="1" u="sng" dirty="0">
                        <a:solidFill>
                          <a:srgbClr val="FF0000"/>
                        </a:solidFill>
                      </a:endParaRPr>
                    </a:p>
                  </a:txBody>
                  <a:tcPr/>
                </a:tc>
                <a:tc>
                  <a:txBody>
                    <a:bodyPr/>
                    <a:lstStyle/>
                    <a:p>
                      <a:r>
                        <a:rPr lang="en-US" dirty="0" smtClean="0"/>
                        <a:t>Method by which  public officer may be removed from office during his tenure or before the expiration of his term by  a vote of the people after registration</a:t>
                      </a:r>
                      <a:r>
                        <a:rPr lang="en-US" baseline="0" dirty="0" smtClean="0"/>
                        <a:t> of a petition signed by a required percentage of the qualified voters.</a:t>
                      </a:r>
                      <a:endParaRPr lang="en-US" dirty="0"/>
                    </a:p>
                  </a:txBody>
                  <a:tcPr/>
                </a:tc>
              </a:tr>
            </a:tbl>
          </a:graphicData>
        </a:graphic>
      </p:graphicFrame>
    </p:spTree>
    <p:extLst>
      <p:ext uri="{BB962C8B-B14F-4D97-AF65-F5344CB8AC3E}">
        <p14:creationId xmlns:p14="http://schemas.microsoft.com/office/powerpoint/2010/main" val="8116917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Three branches of the government</a:t>
            </a:r>
            <a:endParaRPr lang="en-US" dirty="0"/>
          </a:p>
        </p:txBody>
      </p:sp>
      <p:sp>
        <p:nvSpPr>
          <p:cNvPr id="3" name="Content Placeholder 2"/>
          <p:cNvSpPr>
            <a:spLocks noGrp="1"/>
          </p:cNvSpPr>
          <p:nvPr>
            <p:ph idx="1"/>
          </p:nvPr>
        </p:nvSpPr>
        <p:spPr/>
        <p:txBody>
          <a:bodyPr/>
          <a:lstStyle/>
          <a:p>
            <a:endParaRPr lang="en-US" dirty="0"/>
          </a:p>
        </p:txBody>
      </p:sp>
      <p:sp>
        <p:nvSpPr>
          <p:cNvPr id="4" name="Rounded Rectangle 3"/>
          <p:cNvSpPr/>
          <p:nvPr/>
        </p:nvSpPr>
        <p:spPr>
          <a:xfrm>
            <a:off x="1066800" y="1752600"/>
            <a:ext cx="1864242" cy="8807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EXECUTIVE</a:t>
            </a:r>
          </a:p>
          <a:p>
            <a:pPr algn="ctr"/>
            <a:r>
              <a:rPr lang="en-US" dirty="0" smtClean="0"/>
              <a:t>Art. VI</a:t>
            </a:r>
            <a:endParaRPr lang="en-US" dirty="0"/>
          </a:p>
        </p:txBody>
      </p:sp>
      <p:sp>
        <p:nvSpPr>
          <p:cNvPr id="5" name="Rounded Rectangle 4"/>
          <p:cNvSpPr/>
          <p:nvPr/>
        </p:nvSpPr>
        <p:spPr>
          <a:xfrm>
            <a:off x="1066800" y="2746744"/>
            <a:ext cx="1864242"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President/VP</a:t>
            </a:r>
            <a:endParaRPr lang="en-US" dirty="0"/>
          </a:p>
        </p:txBody>
      </p:sp>
      <p:sp>
        <p:nvSpPr>
          <p:cNvPr id="6" name="Rounded Rectangle 5"/>
          <p:cNvSpPr/>
          <p:nvPr/>
        </p:nvSpPr>
        <p:spPr>
          <a:xfrm>
            <a:off x="3505200" y="2746744"/>
            <a:ext cx="2286000" cy="7584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Congress</a:t>
            </a:r>
          </a:p>
          <a:p>
            <a:pPr algn="ctr"/>
            <a:r>
              <a:rPr lang="en-US" dirty="0" smtClean="0"/>
              <a:t>(Senators/</a:t>
            </a:r>
          </a:p>
          <a:p>
            <a:pPr algn="ctr"/>
            <a:r>
              <a:rPr lang="en-US" dirty="0" smtClean="0"/>
              <a:t>Congressmen)</a:t>
            </a:r>
            <a:endParaRPr lang="en-US" dirty="0"/>
          </a:p>
        </p:txBody>
      </p:sp>
      <p:sp>
        <p:nvSpPr>
          <p:cNvPr id="7" name="Rounded Rectangle 6"/>
          <p:cNvSpPr/>
          <p:nvPr/>
        </p:nvSpPr>
        <p:spPr>
          <a:xfrm>
            <a:off x="3505200" y="1702095"/>
            <a:ext cx="2057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LEGISLATIVE</a:t>
            </a:r>
          </a:p>
          <a:p>
            <a:pPr algn="ctr"/>
            <a:r>
              <a:rPr lang="en-US" dirty="0" smtClean="0"/>
              <a:t>Art. VI</a:t>
            </a:r>
            <a:endParaRPr lang="en-US" dirty="0"/>
          </a:p>
        </p:txBody>
      </p:sp>
      <p:sp>
        <p:nvSpPr>
          <p:cNvPr id="8" name="Rounded Rectangle 7"/>
          <p:cNvSpPr/>
          <p:nvPr/>
        </p:nvSpPr>
        <p:spPr>
          <a:xfrm>
            <a:off x="6172200" y="1679058"/>
            <a:ext cx="216549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JUDICIARY</a:t>
            </a:r>
          </a:p>
          <a:p>
            <a:pPr algn="ctr"/>
            <a:r>
              <a:rPr lang="en-US" dirty="0" smtClean="0"/>
              <a:t>Art. VIII</a:t>
            </a:r>
            <a:endParaRPr lang="en-US" dirty="0"/>
          </a:p>
        </p:txBody>
      </p:sp>
      <p:sp>
        <p:nvSpPr>
          <p:cNvPr id="9" name="Rounded Rectangle 8"/>
          <p:cNvSpPr/>
          <p:nvPr/>
        </p:nvSpPr>
        <p:spPr>
          <a:xfrm>
            <a:off x="6400800" y="2746744"/>
            <a:ext cx="1936898" cy="11394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Supreme Court</a:t>
            </a:r>
          </a:p>
          <a:p>
            <a:pPr algn="ctr"/>
            <a:r>
              <a:rPr lang="en-US" dirty="0" smtClean="0"/>
              <a:t>(Chief Justice/</a:t>
            </a:r>
            <a:r>
              <a:rPr lang="en-US" dirty="0" err="1" smtClean="0"/>
              <a:t>Asso</a:t>
            </a:r>
            <a:r>
              <a:rPr lang="en-US" dirty="0" smtClean="0"/>
              <a:t> Justices/Judges)</a:t>
            </a:r>
            <a:endParaRPr lang="en-US" dirty="0"/>
          </a:p>
        </p:txBody>
      </p:sp>
      <p:cxnSp>
        <p:nvCxnSpPr>
          <p:cNvPr id="13" name="Straight Connector 12"/>
          <p:cNvCxnSpPr>
            <a:stCxn id="2" idx="2"/>
          </p:cNvCxnSpPr>
          <p:nvPr/>
        </p:nvCxnSpPr>
        <p:spPr>
          <a:xfrm flipH="1">
            <a:off x="2133600" y="914400"/>
            <a:ext cx="244983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2" idx="2"/>
          </p:cNvCxnSpPr>
          <p:nvPr/>
        </p:nvCxnSpPr>
        <p:spPr>
          <a:xfrm>
            <a:off x="4583430" y="914400"/>
            <a:ext cx="2785819" cy="764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2" idx="2"/>
          </p:cNvCxnSpPr>
          <p:nvPr/>
        </p:nvCxnSpPr>
        <p:spPr>
          <a:xfrm>
            <a:off x="4583430" y="914400"/>
            <a:ext cx="0" cy="76465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24269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Article 7: Legislative Department</a:t>
            </a:r>
            <a:endParaRPr lang="en-US" dirty="0"/>
          </a:p>
        </p:txBody>
      </p:sp>
      <p:sp>
        <p:nvSpPr>
          <p:cNvPr id="3" name="Content Placeholder 2"/>
          <p:cNvSpPr>
            <a:spLocks noGrp="1"/>
          </p:cNvSpPr>
          <p:nvPr>
            <p:ph idx="1"/>
          </p:nvPr>
        </p:nvSpPr>
        <p:spPr/>
        <p:txBody>
          <a:bodyPr>
            <a:noAutofit/>
          </a:bodyPr>
          <a:lstStyle/>
          <a:p>
            <a:r>
              <a:rPr lang="en-US" sz="2400" dirty="0" smtClean="0"/>
              <a:t>Section 1: </a:t>
            </a:r>
            <a:r>
              <a:rPr lang="en-US" sz="2400" dirty="0"/>
              <a:t>Section 1. The legislative power shall be vested in the Congress of the Philippines which shall consist of a Senate and a House of Representatives, except to the extent reserved to the people by the provision on initiative and referendum.</a:t>
            </a:r>
          </a:p>
          <a:p>
            <a:endParaRPr lang="en-US" sz="2400" dirty="0" smtClean="0"/>
          </a:p>
          <a:p>
            <a:r>
              <a:rPr lang="en-US" sz="2400" dirty="0" smtClean="0"/>
              <a:t>Legislative power is the authority to  make laws, and when the need arises, to alter and to repeal them.</a:t>
            </a:r>
          </a:p>
          <a:p>
            <a:endParaRPr lang="en-US" sz="2400" dirty="0"/>
          </a:p>
          <a:p>
            <a:r>
              <a:rPr lang="en-US" sz="2400" u="sng" dirty="0" smtClean="0">
                <a:solidFill>
                  <a:srgbClr val="FF0000"/>
                </a:solidFill>
              </a:rPr>
              <a:t>*Bicameralism</a:t>
            </a:r>
            <a:endParaRPr lang="en-US" sz="2400" u="sng" dirty="0">
              <a:solidFill>
                <a:srgbClr val="FF0000"/>
              </a:solidFill>
            </a:endParaRPr>
          </a:p>
        </p:txBody>
      </p:sp>
    </p:spTree>
    <p:extLst>
      <p:ext uri="{BB962C8B-B14F-4D97-AF65-F5344CB8AC3E}">
        <p14:creationId xmlns:p14="http://schemas.microsoft.com/office/powerpoint/2010/main" val="24710718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7520940" cy="548640"/>
          </a:xfrm>
        </p:spPr>
        <p:txBody>
          <a:bodyPr/>
          <a:lstStyle/>
          <a:p>
            <a:r>
              <a:rPr lang="en-US" dirty="0" smtClean="0"/>
              <a:t>Principles of checks and balance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80279148"/>
              </p:ext>
            </p:extLst>
          </p:nvPr>
        </p:nvGraphicFramePr>
        <p:xfrm>
          <a:off x="457200" y="685800"/>
          <a:ext cx="8458200" cy="5857240"/>
        </p:xfrm>
        <a:graphic>
          <a:graphicData uri="http://schemas.openxmlformats.org/drawingml/2006/table">
            <a:tbl>
              <a:tblPr firstRow="1" bandRow="1">
                <a:tableStyleId>{5C22544A-7EE6-4342-B048-85BDC9FD1C3A}</a:tableStyleId>
              </a:tblPr>
              <a:tblGrid>
                <a:gridCol w="2114550"/>
                <a:gridCol w="2114550"/>
                <a:gridCol w="2114550"/>
                <a:gridCol w="2114550"/>
              </a:tblGrid>
              <a:tr h="370840">
                <a:tc>
                  <a:txBody>
                    <a:bodyPr/>
                    <a:lstStyle/>
                    <a:p>
                      <a:r>
                        <a:rPr lang="en-US" u="sng" dirty="0" smtClean="0">
                          <a:solidFill>
                            <a:srgbClr val="FF0000"/>
                          </a:solidFill>
                        </a:rPr>
                        <a:t>Branches</a:t>
                      </a:r>
                      <a:endParaRPr lang="en-US" u="sng" dirty="0">
                        <a:solidFill>
                          <a:srgbClr val="FF0000"/>
                        </a:solidFill>
                      </a:endParaRPr>
                    </a:p>
                  </a:txBody>
                  <a:tcPr/>
                </a:tc>
                <a:tc>
                  <a:txBody>
                    <a:bodyPr/>
                    <a:lstStyle/>
                    <a:p>
                      <a:r>
                        <a:rPr lang="en-US" u="sng" dirty="0" smtClean="0">
                          <a:solidFill>
                            <a:srgbClr val="FF0000"/>
                          </a:solidFill>
                        </a:rPr>
                        <a:t>Executive</a:t>
                      </a:r>
                      <a:endParaRPr lang="en-US" u="sng" dirty="0">
                        <a:solidFill>
                          <a:srgbClr val="FF0000"/>
                        </a:solidFill>
                      </a:endParaRPr>
                    </a:p>
                  </a:txBody>
                  <a:tcPr/>
                </a:tc>
                <a:tc>
                  <a:txBody>
                    <a:bodyPr/>
                    <a:lstStyle/>
                    <a:p>
                      <a:r>
                        <a:rPr lang="en-US" u="sng" dirty="0" smtClean="0">
                          <a:solidFill>
                            <a:srgbClr val="FF0000"/>
                          </a:solidFill>
                        </a:rPr>
                        <a:t>Legislative</a:t>
                      </a:r>
                      <a:endParaRPr lang="en-US" u="sng" dirty="0">
                        <a:solidFill>
                          <a:srgbClr val="FF0000"/>
                        </a:solidFill>
                      </a:endParaRPr>
                    </a:p>
                  </a:txBody>
                  <a:tcPr/>
                </a:tc>
                <a:tc>
                  <a:txBody>
                    <a:bodyPr/>
                    <a:lstStyle/>
                    <a:p>
                      <a:r>
                        <a:rPr lang="en-US" u="sng" dirty="0" smtClean="0">
                          <a:solidFill>
                            <a:srgbClr val="FF0000"/>
                          </a:solidFill>
                        </a:rPr>
                        <a:t>Judiciary</a:t>
                      </a:r>
                      <a:endParaRPr lang="en-US" u="sng" dirty="0">
                        <a:solidFill>
                          <a:srgbClr val="FF0000"/>
                        </a:solidFill>
                      </a:endParaRPr>
                    </a:p>
                  </a:txBody>
                  <a:tcPr/>
                </a:tc>
              </a:tr>
              <a:tr h="370840">
                <a:tc>
                  <a:txBody>
                    <a:bodyPr/>
                    <a:lstStyle/>
                    <a:p>
                      <a:r>
                        <a:rPr lang="en-US" u="sng" dirty="0" smtClean="0">
                          <a:solidFill>
                            <a:srgbClr val="FF0000"/>
                          </a:solidFill>
                        </a:rPr>
                        <a:t>Executive</a:t>
                      </a:r>
                      <a:endParaRPr lang="en-US" u="sng" dirty="0">
                        <a:solidFill>
                          <a:srgbClr val="FF0000"/>
                        </a:solidFill>
                      </a:endParaRPr>
                    </a:p>
                  </a:txBody>
                  <a:tcPr/>
                </a:tc>
                <a:tc>
                  <a:txBody>
                    <a:bodyPr/>
                    <a:lstStyle/>
                    <a:p>
                      <a:endParaRPr lang="en-US" dirty="0"/>
                    </a:p>
                  </a:txBody>
                  <a:tcPr/>
                </a:tc>
                <a:tc>
                  <a:txBody>
                    <a:bodyPr/>
                    <a:lstStyle/>
                    <a:p>
                      <a:r>
                        <a:rPr lang="en-US" dirty="0" smtClean="0"/>
                        <a:t>Veto Power (may disapprove bills enacted by Congress </a:t>
                      </a:r>
                      <a:endParaRPr lang="en-US" dirty="0"/>
                    </a:p>
                  </a:txBody>
                  <a:tcPr/>
                </a:tc>
                <a:tc>
                  <a:txBody>
                    <a:bodyPr/>
                    <a:lstStyle/>
                    <a:p>
                      <a:r>
                        <a:rPr lang="en-US" dirty="0" smtClean="0"/>
                        <a:t>Pardoning power</a:t>
                      </a:r>
                      <a:endParaRPr lang="en-US" dirty="0"/>
                    </a:p>
                  </a:txBody>
                  <a:tcPr/>
                </a:tc>
              </a:tr>
              <a:tr h="370840">
                <a:tc>
                  <a:txBody>
                    <a:bodyPr/>
                    <a:lstStyle/>
                    <a:p>
                      <a:r>
                        <a:rPr lang="en-US" u="sng" dirty="0" smtClean="0">
                          <a:solidFill>
                            <a:srgbClr val="FF0000"/>
                          </a:solidFill>
                        </a:rPr>
                        <a:t>Legislative</a:t>
                      </a:r>
                      <a:endParaRPr lang="en-US" u="sng" dirty="0">
                        <a:solidFill>
                          <a:srgbClr val="FF0000"/>
                        </a:solidFill>
                      </a:endParaRPr>
                    </a:p>
                  </a:txBody>
                  <a:tcPr/>
                </a:tc>
                <a:tc>
                  <a:txBody>
                    <a:bodyPr/>
                    <a:lstStyle/>
                    <a:p>
                      <a:r>
                        <a:rPr lang="en-US" dirty="0" smtClean="0"/>
                        <a:t>-Over-ride the veto power</a:t>
                      </a:r>
                    </a:p>
                    <a:p>
                      <a:r>
                        <a:rPr lang="en-US" dirty="0" smtClean="0"/>
                        <a:t>-Confirm/Reject certain appointment</a:t>
                      </a:r>
                      <a:r>
                        <a:rPr lang="en-US" baseline="0" dirty="0" smtClean="0"/>
                        <a:t>s of the President</a:t>
                      </a:r>
                    </a:p>
                    <a:p>
                      <a:r>
                        <a:rPr lang="en-US" baseline="0" dirty="0" smtClean="0"/>
                        <a:t>-Revoke the proclamation of Martial Law</a:t>
                      </a:r>
                      <a:endParaRPr lang="en-US" dirty="0"/>
                    </a:p>
                  </a:txBody>
                  <a:tcPr/>
                </a:tc>
                <a:tc>
                  <a:txBody>
                    <a:bodyPr/>
                    <a:lstStyle/>
                    <a:p>
                      <a:endParaRPr lang="en-US"/>
                    </a:p>
                  </a:txBody>
                  <a:tcPr/>
                </a:tc>
                <a:tc>
                  <a:txBody>
                    <a:bodyPr/>
                    <a:lstStyle/>
                    <a:p>
                      <a:r>
                        <a:rPr lang="en-US" dirty="0" smtClean="0"/>
                        <a:t>Power to apportion jurisdiction</a:t>
                      </a:r>
                      <a:r>
                        <a:rPr lang="en-US" baseline="0" dirty="0" smtClean="0"/>
                        <a:t> of various courts</a:t>
                      </a:r>
                      <a:endParaRPr lang="en-US" dirty="0"/>
                    </a:p>
                  </a:txBody>
                  <a:tcPr/>
                </a:tc>
              </a:tr>
              <a:tr h="246062">
                <a:tc>
                  <a:txBody>
                    <a:bodyPr/>
                    <a:lstStyle/>
                    <a:p>
                      <a:r>
                        <a:rPr lang="en-US" u="sng" dirty="0" smtClean="0">
                          <a:solidFill>
                            <a:srgbClr val="FF0000"/>
                          </a:solidFill>
                        </a:rPr>
                        <a:t>Judiciary</a:t>
                      </a:r>
                      <a:endParaRPr lang="en-US" u="sng" dirty="0">
                        <a:solidFill>
                          <a:srgbClr val="FF0000"/>
                        </a:solidFill>
                      </a:endParaRPr>
                    </a:p>
                  </a:txBody>
                  <a:tcPr/>
                </a:tc>
                <a:tc>
                  <a:txBody>
                    <a:bodyPr/>
                    <a:lstStyle/>
                    <a:p>
                      <a:r>
                        <a:rPr lang="en-US" dirty="0" smtClean="0"/>
                        <a:t>May declare executive act unconstitutional</a:t>
                      </a:r>
                      <a:endParaRPr lang="en-US" dirty="0"/>
                    </a:p>
                  </a:txBody>
                  <a:tcPr/>
                </a:tc>
                <a:tc>
                  <a:txBody>
                    <a:bodyPr/>
                    <a:lstStyle/>
                    <a:p>
                      <a:r>
                        <a:rPr lang="en-US" dirty="0" smtClean="0"/>
                        <a:t>Power</a:t>
                      </a:r>
                      <a:r>
                        <a:rPr lang="en-US" baseline="0" dirty="0" smtClean="0"/>
                        <a:t> of Judicial Review</a:t>
                      </a:r>
                    </a:p>
                    <a:p>
                      <a:endParaRPr lang="en-US" baseline="0" dirty="0" smtClean="0"/>
                    </a:p>
                    <a:p>
                      <a:r>
                        <a:rPr lang="en-US" baseline="0" dirty="0" smtClean="0"/>
                        <a:t>May declare legislative act unconstitutional</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3963885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Terms of office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97479470"/>
              </p:ext>
            </p:extLst>
          </p:nvPr>
        </p:nvGraphicFramePr>
        <p:xfrm>
          <a:off x="822324" y="1100138"/>
          <a:ext cx="7864475" cy="2286000"/>
        </p:xfrm>
        <a:graphic>
          <a:graphicData uri="http://schemas.openxmlformats.org/drawingml/2006/table">
            <a:tbl>
              <a:tblPr firstRow="1" bandRow="1">
                <a:tableStyleId>{5C22544A-7EE6-4342-B048-85BDC9FD1C3A}</a:tableStyleId>
              </a:tblPr>
              <a:tblGrid>
                <a:gridCol w="3209086"/>
                <a:gridCol w="2018404"/>
                <a:gridCol w="2636985"/>
              </a:tblGrid>
              <a:tr h="370840">
                <a:tc>
                  <a:txBody>
                    <a:bodyPr/>
                    <a:lstStyle/>
                    <a:p>
                      <a:r>
                        <a:rPr lang="en-US" sz="2400" dirty="0" smtClean="0"/>
                        <a:t>Office</a:t>
                      </a:r>
                      <a:endParaRPr lang="en-US" sz="2400" dirty="0"/>
                    </a:p>
                  </a:txBody>
                  <a:tcPr/>
                </a:tc>
                <a:tc>
                  <a:txBody>
                    <a:bodyPr/>
                    <a:lstStyle/>
                    <a:p>
                      <a:r>
                        <a:rPr lang="en-US" sz="2400" dirty="0" smtClean="0"/>
                        <a:t>Term</a:t>
                      </a:r>
                      <a:endParaRPr lang="en-US" sz="2400" dirty="0"/>
                    </a:p>
                  </a:txBody>
                  <a:tcPr/>
                </a:tc>
                <a:tc>
                  <a:txBody>
                    <a:bodyPr/>
                    <a:lstStyle/>
                    <a:p>
                      <a:r>
                        <a:rPr lang="en-US" sz="2400" dirty="0" smtClean="0"/>
                        <a:t>Maximum</a:t>
                      </a:r>
                      <a:endParaRPr lang="en-US" sz="2400" dirty="0"/>
                    </a:p>
                  </a:txBody>
                  <a:tcPr/>
                </a:tc>
              </a:tr>
              <a:tr h="370840">
                <a:tc>
                  <a:txBody>
                    <a:bodyPr/>
                    <a:lstStyle/>
                    <a:p>
                      <a:r>
                        <a:rPr lang="en-US" sz="2400" dirty="0" smtClean="0"/>
                        <a:t>President</a:t>
                      </a:r>
                      <a:endParaRPr lang="en-US" sz="2400" dirty="0"/>
                    </a:p>
                  </a:txBody>
                  <a:tcPr/>
                </a:tc>
                <a:tc>
                  <a:txBody>
                    <a:bodyPr/>
                    <a:lstStyle/>
                    <a:p>
                      <a:r>
                        <a:rPr lang="en-US" sz="2400" dirty="0" smtClean="0"/>
                        <a:t>6 years</a:t>
                      </a:r>
                      <a:endParaRPr lang="en-US" sz="2400" dirty="0"/>
                    </a:p>
                  </a:txBody>
                  <a:tcPr/>
                </a:tc>
                <a:tc>
                  <a:txBody>
                    <a:bodyPr/>
                    <a:lstStyle/>
                    <a:p>
                      <a:r>
                        <a:rPr lang="en-US" sz="2400" dirty="0" smtClean="0"/>
                        <a:t>1</a:t>
                      </a:r>
                      <a:endParaRPr lang="en-US" sz="2400" dirty="0"/>
                    </a:p>
                  </a:txBody>
                  <a:tcPr/>
                </a:tc>
              </a:tr>
              <a:tr h="370840">
                <a:tc>
                  <a:txBody>
                    <a:bodyPr/>
                    <a:lstStyle/>
                    <a:p>
                      <a:r>
                        <a:rPr lang="en-US" sz="2400" dirty="0" smtClean="0"/>
                        <a:t>Vice President</a:t>
                      </a:r>
                      <a:endParaRPr lang="en-US" sz="2400" dirty="0"/>
                    </a:p>
                  </a:txBody>
                  <a:tcPr/>
                </a:tc>
                <a:tc>
                  <a:txBody>
                    <a:bodyPr/>
                    <a:lstStyle/>
                    <a:p>
                      <a:r>
                        <a:rPr lang="en-US" sz="2400" dirty="0" smtClean="0"/>
                        <a:t>6 years</a:t>
                      </a:r>
                      <a:endParaRPr lang="en-US" sz="2400" dirty="0"/>
                    </a:p>
                  </a:txBody>
                  <a:tcPr/>
                </a:tc>
                <a:tc>
                  <a:txBody>
                    <a:bodyPr/>
                    <a:lstStyle/>
                    <a:p>
                      <a:r>
                        <a:rPr lang="en-US" sz="2400" dirty="0" smtClean="0"/>
                        <a:t>2(consecutive</a:t>
                      </a:r>
                      <a:r>
                        <a:rPr lang="en-US" sz="2400" baseline="0" dirty="0" smtClean="0"/>
                        <a:t>)</a:t>
                      </a:r>
                      <a:endParaRPr lang="en-US" sz="2400" dirty="0"/>
                    </a:p>
                  </a:txBody>
                  <a:tcPr/>
                </a:tc>
              </a:tr>
              <a:tr h="370840">
                <a:tc>
                  <a:txBody>
                    <a:bodyPr/>
                    <a:lstStyle/>
                    <a:p>
                      <a:r>
                        <a:rPr lang="en-US" sz="2400" dirty="0" smtClean="0"/>
                        <a:t>Senator</a:t>
                      </a:r>
                      <a:endParaRPr lang="en-US" sz="2400" dirty="0"/>
                    </a:p>
                  </a:txBody>
                  <a:tcPr/>
                </a:tc>
                <a:tc>
                  <a:txBody>
                    <a:bodyPr/>
                    <a:lstStyle/>
                    <a:p>
                      <a:r>
                        <a:rPr lang="en-US" sz="2400" dirty="0" smtClean="0"/>
                        <a:t>6 years</a:t>
                      </a:r>
                      <a:endParaRPr lang="en-US" sz="2400" dirty="0"/>
                    </a:p>
                  </a:txBody>
                  <a:tcPr/>
                </a:tc>
                <a:tc>
                  <a:txBody>
                    <a:bodyPr/>
                    <a:lstStyle/>
                    <a:p>
                      <a:r>
                        <a:rPr lang="en-US" sz="2400" dirty="0" smtClean="0"/>
                        <a:t>2 (consecutive)</a:t>
                      </a:r>
                      <a:endParaRPr lang="en-US" sz="2400" dirty="0"/>
                    </a:p>
                  </a:txBody>
                  <a:tcPr/>
                </a:tc>
              </a:tr>
              <a:tr h="370840">
                <a:tc>
                  <a:txBody>
                    <a:bodyPr/>
                    <a:lstStyle/>
                    <a:p>
                      <a:r>
                        <a:rPr lang="en-US" sz="2400" dirty="0" smtClean="0"/>
                        <a:t>Congressman</a:t>
                      </a:r>
                      <a:endParaRPr lang="en-US" sz="2400" dirty="0"/>
                    </a:p>
                  </a:txBody>
                  <a:tcPr/>
                </a:tc>
                <a:tc>
                  <a:txBody>
                    <a:bodyPr/>
                    <a:lstStyle/>
                    <a:p>
                      <a:r>
                        <a:rPr lang="en-US" sz="2400" dirty="0" smtClean="0"/>
                        <a:t>3 years</a:t>
                      </a:r>
                      <a:endParaRPr lang="en-US" sz="2400" dirty="0"/>
                    </a:p>
                  </a:txBody>
                  <a:tcPr/>
                </a:tc>
                <a:tc>
                  <a:txBody>
                    <a:bodyPr/>
                    <a:lstStyle/>
                    <a:p>
                      <a:r>
                        <a:rPr lang="en-US" sz="2400" dirty="0" smtClean="0"/>
                        <a:t>3 (consecutive)</a:t>
                      </a:r>
                      <a:endParaRPr lang="en-US" sz="2400" dirty="0"/>
                    </a:p>
                  </a:txBody>
                  <a:tcPr/>
                </a:tc>
              </a:tr>
            </a:tbl>
          </a:graphicData>
        </a:graphic>
      </p:graphicFrame>
      <p:sp>
        <p:nvSpPr>
          <p:cNvPr id="5" name="TextBox 4"/>
          <p:cNvSpPr txBox="1"/>
          <p:nvPr/>
        </p:nvSpPr>
        <p:spPr>
          <a:xfrm>
            <a:off x="503429" y="4182140"/>
            <a:ext cx="8640571" cy="707886"/>
          </a:xfrm>
          <a:prstGeom prst="rect">
            <a:avLst/>
          </a:prstGeom>
          <a:noFill/>
        </p:spPr>
        <p:txBody>
          <a:bodyPr wrap="none" rtlCol="0">
            <a:spAutoFit/>
          </a:bodyPr>
          <a:lstStyle/>
          <a:p>
            <a:r>
              <a:rPr lang="en-US" sz="2000" dirty="0" smtClean="0">
                <a:solidFill>
                  <a:srgbClr val="FF0000"/>
                </a:solidFill>
              </a:rPr>
              <a:t>**A Vice President who has succeeded and served as President for more than</a:t>
            </a:r>
          </a:p>
          <a:p>
            <a:r>
              <a:rPr lang="en-US" sz="2000" dirty="0" smtClean="0">
                <a:solidFill>
                  <a:srgbClr val="FF0000"/>
                </a:solidFill>
              </a:rPr>
              <a:t>Four years is disqualified for election to the same office at any other time.</a:t>
            </a:r>
            <a:endParaRPr lang="en-US" sz="2000" dirty="0">
              <a:solidFill>
                <a:srgbClr val="FF0000"/>
              </a:solidFill>
            </a:endParaRPr>
          </a:p>
        </p:txBody>
      </p:sp>
    </p:spTree>
    <p:extLst>
      <p:ext uri="{BB962C8B-B14F-4D97-AF65-F5344CB8AC3E}">
        <p14:creationId xmlns:p14="http://schemas.microsoft.com/office/powerpoint/2010/main" val="16109855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Article 6, Section 12</a:t>
            </a:r>
            <a:endParaRPr lang="en-US" dirty="0"/>
          </a:p>
        </p:txBody>
      </p:sp>
      <p:sp>
        <p:nvSpPr>
          <p:cNvPr id="3" name="Content Placeholder 2"/>
          <p:cNvSpPr>
            <a:spLocks noGrp="1"/>
          </p:cNvSpPr>
          <p:nvPr>
            <p:ph idx="1"/>
          </p:nvPr>
        </p:nvSpPr>
        <p:spPr/>
        <p:txBody>
          <a:bodyPr>
            <a:noAutofit/>
          </a:bodyPr>
          <a:lstStyle/>
          <a:p>
            <a:r>
              <a:rPr lang="en-US" sz="2000" dirty="0"/>
              <a:t>All Members of the Senate and the House of Representatives shall, upon assumption of office, make a full disclosure of their financial and business interests. They shall notify the House concerned of a potential conflict of interest that may arise from the filing of a proposed legislation of which they are authors</a:t>
            </a:r>
            <a:r>
              <a:rPr lang="en-US" sz="2000" dirty="0" smtClean="0"/>
              <a:t>.</a:t>
            </a:r>
          </a:p>
          <a:p>
            <a:endParaRPr lang="en-US" sz="2000" dirty="0"/>
          </a:p>
          <a:p>
            <a:r>
              <a:rPr lang="en-US" sz="2000" u="sng" dirty="0" smtClean="0">
                <a:solidFill>
                  <a:srgbClr val="FF0000"/>
                </a:solidFill>
              </a:rPr>
              <a:t>*SALN</a:t>
            </a:r>
          </a:p>
          <a:p>
            <a:r>
              <a:rPr lang="en-US" sz="2000" u="sng" dirty="0" smtClean="0">
                <a:solidFill>
                  <a:srgbClr val="FF0000"/>
                </a:solidFill>
              </a:rPr>
              <a:t>*Promotion of high standard of integrity in Congress</a:t>
            </a:r>
          </a:p>
          <a:p>
            <a:endParaRPr lang="en-US" sz="2000" u="sng" dirty="0">
              <a:solidFill>
                <a:srgbClr val="FF0000"/>
              </a:solidFill>
            </a:endParaRPr>
          </a:p>
          <a:p>
            <a:r>
              <a:rPr lang="en-US" sz="2000" u="sng" dirty="0" smtClean="0">
                <a:solidFill>
                  <a:srgbClr val="FF0000"/>
                </a:solidFill>
              </a:rPr>
              <a:t>*Potential conflict of interest</a:t>
            </a:r>
            <a:endParaRPr lang="en-US" sz="2000" u="sng" dirty="0">
              <a:solidFill>
                <a:srgbClr val="FF0000"/>
              </a:solidFill>
            </a:endParaRPr>
          </a:p>
        </p:txBody>
      </p:sp>
    </p:spTree>
    <p:extLst>
      <p:ext uri="{BB962C8B-B14F-4D97-AF65-F5344CB8AC3E}">
        <p14:creationId xmlns:p14="http://schemas.microsoft.com/office/powerpoint/2010/main" val="25353247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Article 6, Section 23 (1-2)</a:t>
            </a:r>
            <a:endParaRPr lang="en-US" dirty="0"/>
          </a:p>
        </p:txBody>
      </p:sp>
      <p:sp>
        <p:nvSpPr>
          <p:cNvPr id="3" name="Content Placeholder 2"/>
          <p:cNvSpPr>
            <a:spLocks noGrp="1"/>
          </p:cNvSpPr>
          <p:nvPr>
            <p:ph idx="1"/>
          </p:nvPr>
        </p:nvSpPr>
        <p:spPr>
          <a:xfrm>
            <a:off x="838200" y="1066800"/>
            <a:ext cx="7520940" cy="3254408"/>
          </a:xfrm>
        </p:spPr>
        <p:txBody>
          <a:bodyPr>
            <a:normAutofit fontScale="92500" lnSpcReduction="20000"/>
          </a:bodyPr>
          <a:lstStyle/>
          <a:p>
            <a:r>
              <a:rPr lang="en-US" dirty="0"/>
              <a:t>(1) </a:t>
            </a:r>
            <a:r>
              <a:rPr lang="en-US" sz="2000" dirty="0"/>
              <a:t>The Congress, by a vote of two-thirds of both Houses in joint session assembled, voting separately, shall have the sole power to declare the existence of a state of war.</a:t>
            </a:r>
          </a:p>
          <a:p>
            <a:r>
              <a:rPr lang="en-US" sz="2000" dirty="0"/>
              <a:t>(2) In times of war or other national emergency, the Congress may, by law, authorize the President, for a limited period and subject to such restrictions as it may prescribe, to exercise powers necessary and proper to carry out a declared national policy. Unless sooner withdrawn by resolution of the Congress, such powers shall cease upon the next adjournment thereof.</a:t>
            </a:r>
          </a:p>
          <a:p>
            <a:r>
              <a:rPr lang="en-US" sz="2000" dirty="0" smtClean="0"/>
              <a:t> </a:t>
            </a:r>
          </a:p>
          <a:p>
            <a:r>
              <a:rPr lang="en-US" sz="2000" u="sng" dirty="0" smtClean="0">
                <a:solidFill>
                  <a:srgbClr val="FF0000"/>
                </a:solidFill>
              </a:rPr>
              <a:t>**Aggressive  VS   Defensive war</a:t>
            </a:r>
            <a:endParaRPr lang="en-US" sz="2000" u="sng" dirty="0">
              <a:solidFill>
                <a:srgbClr val="FF0000"/>
              </a:solidFill>
            </a:endParaRPr>
          </a:p>
        </p:txBody>
      </p:sp>
    </p:spTree>
    <p:extLst>
      <p:ext uri="{BB962C8B-B14F-4D97-AF65-F5344CB8AC3E}">
        <p14:creationId xmlns:p14="http://schemas.microsoft.com/office/powerpoint/2010/main" val="38490859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Legislative Department</a:t>
            </a:r>
            <a:endParaRPr lang="en-US" dirty="0"/>
          </a:p>
        </p:txBody>
      </p:sp>
      <p:sp>
        <p:nvSpPr>
          <p:cNvPr id="3" name="Content Placeholder 2"/>
          <p:cNvSpPr>
            <a:spLocks noGrp="1"/>
          </p:cNvSpPr>
          <p:nvPr>
            <p:ph idx="1"/>
          </p:nvPr>
        </p:nvSpPr>
        <p:spPr/>
        <p:txBody>
          <a:bodyPr/>
          <a:lstStyle/>
          <a:p>
            <a:endParaRPr lang="en-US" dirty="0"/>
          </a:p>
        </p:txBody>
      </p:sp>
      <p:sp>
        <p:nvSpPr>
          <p:cNvPr id="4" name="Rounded Rectangle 3"/>
          <p:cNvSpPr/>
          <p:nvPr/>
        </p:nvSpPr>
        <p:spPr>
          <a:xfrm>
            <a:off x="1752600" y="1699437"/>
            <a:ext cx="2667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Lower House:</a:t>
            </a:r>
          </a:p>
          <a:p>
            <a:pPr algn="ctr"/>
            <a:r>
              <a:rPr lang="en-US" dirty="0" smtClean="0"/>
              <a:t>House Representatives</a:t>
            </a:r>
            <a:endParaRPr lang="en-US" dirty="0"/>
          </a:p>
        </p:txBody>
      </p:sp>
      <p:sp>
        <p:nvSpPr>
          <p:cNvPr id="5" name="Rounded Rectangle 4"/>
          <p:cNvSpPr/>
          <p:nvPr/>
        </p:nvSpPr>
        <p:spPr>
          <a:xfrm>
            <a:off x="4876800" y="1676400"/>
            <a:ext cx="2971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Upper House:</a:t>
            </a:r>
          </a:p>
          <a:p>
            <a:pPr algn="ctr"/>
            <a:r>
              <a:rPr lang="en-US" dirty="0" smtClean="0"/>
              <a:t>Senate of the Philippines</a:t>
            </a:r>
            <a:endParaRPr lang="en-US" dirty="0"/>
          </a:p>
        </p:txBody>
      </p:sp>
      <p:cxnSp>
        <p:nvCxnSpPr>
          <p:cNvPr id="7" name="Straight Connector 6"/>
          <p:cNvCxnSpPr>
            <a:stCxn id="2" idx="2"/>
            <a:endCxn id="4" idx="0"/>
          </p:cNvCxnSpPr>
          <p:nvPr/>
        </p:nvCxnSpPr>
        <p:spPr>
          <a:xfrm flipH="1">
            <a:off x="3086100" y="914400"/>
            <a:ext cx="1497330" cy="7850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 idx="2"/>
          </p:cNvCxnSpPr>
          <p:nvPr/>
        </p:nvCxnSpPr>
        <p:spPr>
          <a:xfrm>
            <a:off x="4583430" y="914400"/>
            <a:ext cx="166497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019300" y="2821172"/>
            <a:ext cx="2133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Initiates Impeachment cases</a:t>
            </a:r>
            <a:endParaRPr lang="en-US" dirty="0"/>
          </a:p>
        </p:txBody>
      </p:sp>
      <p:sp>
        <p:nvSpPr>
          <p:cNvPr id="13" name="Rectangle 12"/>
          <p:cNvSpPr/>
          <p:nvPr/>
        </p:nvSpPr>
        <p:spPr>
          <a:xfrm>
            <a:off x="5295900" y="2821172"/>
            <a:ext cx="2133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Hear and decides cases of Impeachment</a:t>
            </a:r>
            <a:endParaRPr lang="en-US" dirty="0"/>
          </a:p>
        </p:txBody>
      </p:sp>
    </p:spTree>
    <p:extLst>
      <p:ext uri="{BB962C8B-B14F-4D97-AF65-F5344CB8AC3E}">
        <p14:creationId xmlns:p14="http://schemas.microsoft.com/office/powerpoint/2010/main" val="8980123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Relevance of topics under the Gen Info</a:t>
            </a:r>
            <a:endParaRPr lang="en-US" dirty="0"/>
          </a:p>
        </p:txBody>
      </p:sp>
      <p:sp>
        <p:nvSpPr>
          <p:cNvPr id="3" name="Content Placeholder 2"/>
          <p:cNvSpPr>
            <a:spLocks noGrp="1"/>
          </p:cNvSpPr>
          <p:nvPr>
            <p:ph idx="1"/>
          </p:nvPr>
        </p:nvSpPr>
        <p:spPr/>
        <p:txBody>
          <a:bodyPr>
            <a:noAutofit/>
          </a:bodyPr>
          <a:lstStyle/>
          <a:p>
            <a:r>
              <a:rPr lang="en-US" sz="3200" dirty="0" smtClean="0"/>
              <a:t>*As a citizen of the country we have to be familiar with the constitution</a:t>
            </a:r>
          </a:p>
          <a:p>
            <a:r>
              <a:rPr lang="en-US" sz="3200" dirty="0" smtClean="0"/>
              <a:t>*As future employees/employers we have to know ethical conduct ( RA 6713)</a:t>
            </a:r>
          </a:p>
          <a:p>
            <a:r>
              <a:rPr lang="en-US" sz="3200" dirty="0" smtClean="0"/>
              <a:t>*Peace and Human Rights, environmental management and protection are enduring concepts that we need to imbibe as responsible citizens.</a:t>
            </a:r>
            <a:endParaRPr lang="en-US" sz="3200" dirty="0"/>
          </a:p>
        </p:txBody>
      </p:sp>
    </p:spTree>
    <p:extLst>
      <p:ext uri="{BB962C8B-B14F-4D97-AF65-F5344CB8AC3E}">
        <p14:creationId xmlns:p14="http://schemas.microsoft.com/office/powerpoint/2010/main" val="3993869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31367634"/>
              </p:ext>
            </p:extLst>
          </p:nvPr>
        </p:nvGraphicFramePr>
        <p:xfrm>
          <a:off x="1295082" y="367443"/>
          <a:ext cx="6995160" cy="5436108"/>
        </p:xfrm>
        <a:graphic>
          <a:graphicData uri="http://schemas.openxmlformats.org/drawingml/2006/table">
            <a:tbl>
              <a:tblPr firstRow="1" firstCol="1" bandRow="1">
                <a:tableStyleId>{5C22544A-7EE6-4342-B048-85BDC9FD1C3A}</a:tableStyleId>
              </a:tblPr>
              <a:tblGrid>
                <a:gridCol w="525780"/>
                <a:gridCol w="6469380"/>
              </a:tblGrid>
              <a:tr h="0">
                <a:tc>
                  <a:txBody>
                    <a:bodyPr/>
                    <a:lstStyle/>
                    <a:p>
                      <a:pPr marL="0" marR="0">
                        <a:lnSpc>
                          <a:spcPct val="115000"/>
                        </a:lnSpc>
                        <a:spcBef>
                          <a:spcPts val="0"/>
                        </a:spcBef>
                        <a:spcAft>
                          <a:spcPts val="0"/>
                        </a:spcAft>
                      </a:pPr>
                      <a:r>
                        <a:rPr lang="en-US" sz="1100" dirty="0">
                          <a:effectLst/>
                        </a:rPr>
                        <a:t>Art 6 Leg</a:t>
                      </a:r>
                      <a:endParaRPr lang="en-US" sz="1100" dirty="0">
                        <a:effectLst/>
                        <a:latin typeface="Calibri"/>
                        <a:ea typeface="Calibri"/>
                        <a:cs typeface="Times New Roman"/>
                      </a:endParaRPr>
                    </a:p>
                  </a:txBody>
                  <a:tcPr marL="68580" marR="68580" marT="0" marB="0"/>
                </a:tc>
                <a:tc>
                  <a:txBody>
                    <a:bodyPr/>
                    <a:lstStyle/>
                    <a:p>
                      <a:pPr marL="342900" marR="0" lvl="0" indent="-342900">
                        <a:lnSpc>
                          <a:spcPct val="115000"/>
                        </a:lnSpc>
                        <a:spcBef>
                          <a:spcPts val="0"/>
                        </a:spcBef>
                        <a:spcAft>
                          <a:spcPts val="0"/>
                        </a:spcAft>
                        <a:buFont typeface="+mj-lt"/>
                        <a:buAutoNum type="arabicPeriod"/>
                      </a:pPr>
                      <a:r>
                        <a:rPr lang="en-US" sz="3600" dirty="0">
                          <a:effectLst/>
                        </a:rPr>
                        <a:t>Under the 1987 Constitution, the state is mandated to assign the highest budgetary priority to:</a:t>
                      </a:r>
                      <a:endParaRPr lang="en-US" sz="3600" dirty="0">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342900" marR="0" lvl="0" indent="-342900">
                        <a:lnSpc>
                          <a:spcPct val="115000"/>
                        </a:lnSpc>
                        <a:spcBef>
                          <a:spcPts val="0"/>
                        </a:spcBef>
                        <a:spcAft>
                          <a:spcPts val="0"/>
                        </a:spcAft>
                        <a:buFont typeface="+mj-lt"/>
                        <a:buAutoNum type="alphaUcPeriod"/>
                      </a:pPr>
                      <a:r>
                        <a:rPr lang="en-US" sz="3600" dirty="0">
                          <a:effectLst/>
                        </a:rPr>
                        <a:t>Agriculture</a:t>
                      </a:r>
                      <a:endParaRPr lang="en-US" sz="3600" dirty="0">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342900" marR="0" lvl="0" indent="-342900">
                        <a:lnSpc>
                          <a:spcPct val="115000"/>
                        </a:lnSpc>
                        <a:spcBef>
                          <a:spcPts val="0"/>
                        </a:spcBef>
                        <a:spcAft>
                          <a:spcPts val="0"/>
                        </a:spcAft>
                        <a:buFont typeface="+mj-lt"/>
                        <a:buAutoNum type="alphaUcPeriod"/>
                      </a:pPr>
                      <a:r>
                        <a:rPr lang="en-US" sz="3600" dirty="0">
                          <a:effectLst/>
                        </a:rPr>
                        <a:t>Education</a:t>
                      </a:r>
                      <a:endParaRPr lang="en-US" sz="3600" dirty="0">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342900" marR="0" lvl="0" indent="-342900">
                        <a:lnSpc>
                          <a:spcPct val="115000"/>
                        </a:lnSpc>
                        <a:spcBef>
                          <a:spcPts val="0"/>
                        </a:spcBef>
                        <a:spcAft>
                          <a:spcPts val="0"/>
                        </a:spcAft>
                        <a:buFont typeface="+mj-lt"/>
                        <a:buAutoNum type="alphaUcPeriod"/>
                      </a:pPr>
                      <a:r>
                        <a:rPr lang="en-US" sz="3600" dirty="0">
                          <a:effectLst/>
                        </a:rPr>
                        <a:t>Health</a:t>
                      </a:r>
                      <a:endParaRPr lang="en-US" sz="3600" dirty="0">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342900" marR="0" lvl="0" indent="-342900">
                        <a:lnSpc>
                          <a:spcPct val="115000"/>
                        </a:lnSpc>
                        <a:spcBef>
                          <a:spcPts val="0"/>
                        </a:spcBef>
                        <a:spcAft>
                          <a:spcPts val="0"/>
                        </a:spcAft>
                        <a:buFont typeface="+mj-lt"/>
                        <a:buAutoNum type="alphaUcPeriod"/>
                      </a:pPr>
                      <a:r>
                        <a:rPr lang="en-US" sz="3600" dirty="0">
                          <a:effectLst/>
                        </a:rPr>
                        <a:t>Science</a:t>
                      </a:r>
                      <a:endParaRPr lang="en-US" sz="3600" dirty="0">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342900" marR="0" lvl="0" indent="-342900">
                        <a:lnSpc>
                          <a:spcPct val="115000"/>
                        </a:lnSpc>
                        <a:spcBef>
                          <a:spcPts val="0"/>
                        </a:spcBef>
                        <a:spcAft>
                          <a:spcPts val="0"/>
                        </a:spcAft>
                        <a:buFont typeface="+mj-lt"/>
                        <a:buAutoNum type="alphaUcPeriod"/>
                      </a:pPr>
                      <a:r>
                        <a:rPr lang="en-US" sz="3600" dirty="0">
                          <a:effectLst/>
                        </a:rPr>
                        <a:t>National defense</a:t>
                      </a:r>
                      <a:endParaRPr lang="en-US" sz="36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1795360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32363158"/>
              </p:ext>
            </p:extLst>
          </p:nvPr>
        </p:nvGraphicFramePr>
        <p:xfrm>
          <a:off x="304800" y="381000"/>
          <a:ext cx="8382000" cy="5678424"/>
        </p:xfrm>
        <a:graphic>
          <a:graphicData uri="http://schemas.openxmlformats.org/drawingml/2006/table">
            <a:tbl>
              <a:tblPr firstRow="1" firstCol="1" bandRow="1">
                <a:tableStyleId>{5C22544A-7EE6-4342-B048-85BDC9FD1C3A}</a:tableStyleId>
              </a:tblPr>
              <a:tblGrid>
                <a:gridCol w="630019"/>
                <a:gridCol w="7751981"/>
              </a:tblGrid>
              <a:tr h="0">
                <a:tc>
                  <a:txBody>
                    <a:bodyPr/>
                    <a:lstStyle/>
                    <a:p>
                      <a:pPr marL="0" marR="0">
                        <a:lnSpc>
                          <a:spcPct val="115000"/>
                        </a:lnSpc>
                        <a:spcBef>
                          <a:spcPts val="0"/>
                        </a:spcBef>
                        <a:spcAft>
                          <a:spcPts val="0"/>
                        </a:spcAft>
                      </a:pPr>
                      <a:r>
                        <a:rPr lang="en-US" sz="1100" dirty="0">
                          <a:effectLst/>
                        </a:rPr>
                        <a:t>Art 6-Leg</a:t>
                      </a:r>
                      <a:endParaRPr lang="en-US" sz="1100" dirty="0">
                        <a:effectLst/>
                        <a:latin typeface="Calibri"/>
                        <a:ea typeface="Calibri"/>
                        <a:cs typeface="Times New Roman"/>
                      </a:endParaRPr>
                    </a:p>
                  </a:txBody>
                  <a:tcPr marL="68580" marR="68580" marT="0" marB="0"/>
                </a:tc>
                <a:tc>
                  <a:txBody>
                    <a:bodyPr/>
                    <a:lstStyle/>
                    <a:p>
                      <a:pPr marL="342900" marR="0" lvl="0" indent="-342900">
                        <a:lnSpc>
                          <a:spcPct val="115000"/>
                        </a:lnSpc>
                        <a:spcBef>
                          <a:spcPts val="0"/>
                        </a:spcBef>
                        <a:spcAft>
                          <a:spcPts val="0"/>
                        </a:spcAft>
                        <a:buFont typeface="+mj-lt"/>
                        <a:buAutoNum type="arabicPeriod"/>
                      </a:pPr>
                      <a:r>
                        <a:rPr lang="en-US" sz="3600" dirty="0">
                          <a:effectLst/>
                        </a:rPr>
                        <a:t>Which of the following sectors in NOT represented in the House of Representatives through the party-list system?</a:t>
                      </a:r>
                      <a:endParaRPr lang="en-US" sz="3600" dirty="0">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342900" marR="0" lvl="0" indent="-342900">
                        <a:lnSpc>
                          <a:spcPct val="115000"/>
                        </a:lnSpc>
                        <a:spcBef>
                          <a:spcPts val="0"/>
                        </a:spcBef>
                        <a:spcAft>
                          <a:spcPts val="0"/>
                        </a:spcAft>
                        <a:buFont typeface="+mj-lt"/>
                        <a:buAutoNum type="alphaUcPeriod"/>
                      </a:pPr>
                      <a:r>
                        <a:rPr lang="en-US" sz="3600" dirty="0">
                          <a:effectLst/>
                        </a:rPr>
                        <a:t>Labor</a:t>
                      </a:r>
                      <a:endParaRPr lang="en-US" sz="3600" dirty="0">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342900" marR="0" lvl="0" indent="-342900">
                        <a:lnSpc>
                          <a:spcPct val="115000"/>
                        </a:lnSpc>
                        <a:spcBef>
                          <a:spcPts val="0"/>
                        </a:spcBef>
                        <a:spcAft>
                          <a:spcPts val="0"/>
                        </a:spcAft>
                        <a:buFont typeface="+mj-lt"/>
                        <a:buAutoNum type="alphaUcPeriod"/>
                      </a:pPr>
                      <a:r>
                        <a:rPr lang="en-US" sz="3600" dirty="0">
                          <a:effectLst/>
                        </a:rPr>
                        <a:t>Peasant</a:t>
                      </a:r>
                      <a:endParaRPr lang="en-US" sz="3600" dirty="0">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342900" marR="0" lvl="0" indent="-342900">
                        <a:lnSpc>
                          <a:spcPct val="115000"/>
                        </a:lnSpc>
                        <a:spcBef>
                          <a:spcPts val="0"/>
                        </a:spcBef>
                        <a:spcAft>
                          <a:spcPts val="0"/>
                        </a:spcAft>
                        <a:buFont typeface="+mj-lt"/>
                        <a:buAutoNum type="alphaUcPeriod"/>
                      </a:pPr>
                      <a:r>
                        <a:rPr lang="en-US" sz="3600" dirty="0">
                          <a:effectLst/>
                        </a:rPr>
                        <a:t>Religious</a:t>
                      </a:r>
                      <a:endParaRPr lang="en-US" sz="3600" dirty="0">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342900" marR="0" lvl="0" indent="-342900">
                        <a:lnSpc>
                          <a:spcPct val="115000"/>
                        </a:lnSpc>
                        <a:spcBef>
                          <a:spcPts val="0"/>
                        </a:spcBef>
                        <a:spcAft>
                          <a:spcPts val="0"/>
                        </a:spcAft>
                        <a:buFont typeface="+mj-lt"/>
                        <a:buAutoNum type="alphaUcPeriod"/>
                      </a:pPr>
                      <a:r>
                        <a:rPr lang="en-US" sz="3600" dirty="0">
                          <a:effectLst/>
                        </a:rPr>
                        <a:t>Youth</a:t>
                      </a:r>
                      <a:endParaRPr lang="en-US" sz="3600" dirty="0">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342900" marR="0" lvl="0" indent="-342900">
                        <a:lnSpc>
                          <a:spcPct val="115000"/>
                        </a:lnSpc>
                        <a:spcBef>
                          <a:spcPts val="0"/>
                        </a:spcBef>
                        <a:spcAft>
                          <a:spcPts val="0"/>
                        </a:spcAft>
                        <a:buFont typeface="+mj-lt"/>
                        <a:buAutoNum type="alphaUcPeriod"/>
                      </a:pPr>
                      <a:r>
                        <a:rPr lang="en-US" sz="3600" dirty="0">
                          <a:effectLst/>
                        </a:rPr>
                        <a:t>Women</a:t>
                      </a:r>
                      <a:endParaRPr lang="en-US" sz="36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5748835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1376524"/>
              </p:ext>
            </p:extLst>
          </p:nvPr>
        </p:nvGraphicFramePr>
        <p:xfrm>
          <a:off x="457200" y="381000"/>
          <a:ext cx="8382000" cy="5618067"/>
        </p:xfrm>
        <a:graphic>
          <a:graphicData uri="http://schemas.openxmlformats.org/drawingml/2006/table">
            <a:tbl>
              <a:tblPr firstRow="1" firstCol="1" bandRow="1">
                <a:tableStyleId>{5C22544A-7EE6-4342-B048-85BDC9FD1C3A}</a:tableStyleId>
              </a:tblPr>
              <a:tblGrid>
                <a:gridCol w="630020"/>
                <a:gridCol w="7751980"/>
              </a:tblGrid>
              <a:tr h="2813907">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c>
                  <a:txBody>
                    <a:bodyPr/>
                    <a:lstStyle/>
                    <a:p>
                      <a:pPr marL="342900" marR="0" lvl="0" indent="-342900">
                        <a:lnSpc>
                          <a:spcPct val="115000"/>
                        </a:lnSpc>
                        <a:spcBef>
                          <a:spcPts val="0"/>
                        </a:spcBef>
                        <a:spcAft>
                          <a:spcPts val="0"/>
                        </a:spcAft>
                        <a:buFont typeface="+mj-lt"/>
                        <a:buAutoNum type="arabicPeriod"/>
                      </a:pPr>
                      <a:r>
                        <a:rPr lang="en-US" sz="3200" dirty="0">
                          <a:effectLst/>
                        </a:rPr>
                        <a:t>Who among the following may be appointed as member of the Cabinet without needing confirmation from the Commission on Appointments?</a:t>
                      </a:r>
                      <a:endParaRPr lang="en-US" sz="3200" dirty="0">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342900" marR="0" lvl="0" indent="-342900">
                        <a:lnSpc>
                          <a:spcPct val="115000"/>
                        </a:lnSpc>
                        <a:spcBef>
                          <a:spcPts val="0"/>
                        </a:spcBef>
                        <a:spcAft>
                          <a:spcPts val="0"/>
                        </a:spcAft>
                        <a:buFont typeface="+mj-lt"/>
                        <a:buAutoNum type="alphaUcPeriod"/>
                        <a:tabLst>
                          <a:tab pos="674370" algn="l"/>
                        </a:tabLst>
                      </a:pPr>
                      <a:r>
                        <a:rPr lang="en-US" sz="3200" dirty="0">
                          <a:effectLst/>
                        </a:rPr>
                        <a:t>Senator</a:t>
                      </a:r>
                    </a:p>
                    <a:p>
                      <a:pPr marL="342900" marR="0" lvl="0" indent="-342900">
                        <a:lnSpc>
                          <a:spcPct val="115000"/>
                        </a:lnSpc>
                        <a:spcBef>
                          <a:spcPts val="0"/>
                        </a:spcBef>
                        <a:spcAft>
                          <a:spcPts val="0"/>
                        </a:spcAft>
                        <a:buFont typeface="+mj-lt"/>
                        <a:buAutoNum type="alphaUcPeriod"/>
                        <a:tabLst>
                          <a:tab pos="674370" algn="l"/>
                        </a:tabLst>
                      </a:pPr>
                      <a:r>
                        <a:rPr lang="en-US" sz="3200" dirty="0">
                          <a:effectLst/>
                        </a:rPr>
                        <a:t>Senate President</a:t>
                      </a:r>
                    </a:p>
                    <a:p>
                      <a:pPr marL="342900" marR="0" lvl="0" indent="-342900">
                        <a:lnSpc>
                          <a:spcPct val="115000"/>
                        </a:lnSpc>
                        <a:spcBef>
                          <a:spcPts val="0"/>
                        </a:spcBef>
                        <a:spcAft>
                          <a:spcPts val="0"/>
                        </a:spcAft>
                        <a:buFont typeface="+mj-lt"/>
                        <a:buAutoNum type="alphaUcPeriod"/>
                        <a:tabLst>
                          <a:tab pos="674370" algn="l"/>
                        </a:tabLst>
                      </a:pPr>
                      <a:r>
                        <a:rPr lang="en-US" sz="3200" dirty="0">
                          <a:effectLst/>
                        </a:rPr>
                        <a:t>Congressman</a:t>
                      </a:r>
                    </a:p>
                    <a:p>
                      <a:pPr marL="342900" marR="0" lvl="0" indent="-342900">
                        <a:lnSpc>
                          <a:spcPct val="115000"/>
                        </a:lnSpc>
                        <a:spcBef>
                          <a:spcPts val="0"/>
                        </a:spcBef>
                        <a:spcAft>
                          <a:spcPts val="0"/>
                        </a:spcAft>
                        <a:buFont typeface="+mj-lt"/>
                        <a:buAutoNum type="alphaUcPeriod"/>
                        <a:tabLst>
                          <a:tab pos="674370" algn="l"/>
                        </a:tabLst>
                      </a:pPr>
                      <a:r>
                        <a:rPr lang="en-US" sz="3200" dirty="0">
                          <a:effectLst/>
                        </a:rPr>
                        <a:t>Speaker of the House</a:t>
                      </a:r>
                    </a:p>
                    <a:p>
                      <a:pPr marL="342900" marR="0" lvl="0" indent="-342900">
                        <a:lnSpc>
                          <a:spcPct val="115000"/>
                        </a:lnSpc>
                        <a:spcBef>
                          <a:spcPts val="0"/>
                        </a:spcBef>
                        <a:spcAft>
                          <a:spcPts val="0"/>
                        </a:spcAft>
                        <a:buFont typeface="+mj-lt"/>
                        <a:buAutoNum type="alphaUcPeriod"/>
                        <a:tabLst>
                          <a:tab pos="674370" algn="l"/>
                        </a:tabLst>
                      </a:pPr>
                      <a:r>
                        <a:rPr lang="en-US" sz="3200" dirty="0">
                          <a:effectLst/>
                        </a:rPr>
                        <a:t>Vice-President </a:t>
                      </a:r>
                      <a:endParaRPr lang="en-US" sz="32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9617327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Article vii – executive department </a:t>
            </a:r>
            <a:endParaRPr lang="en-US" dirty="0"/>
          </a:p>
        </p:txBody>
      </p:sp>
      <p:sp>
        <p:nvSpPr>
          <p:cNvPr id="3" name="Content Placeholder 2"/>
          <p:cNvSpPr>
            <a:spLocks noGrp="1"/>
          </p:cNvSpPr>
          <p:nvPr>
            <p:ph idx="1"/>
          </p:nvPr>
        </p:nvSpPr>
        <p:spPr>
          <a:xfrm>
            <a:off x="609600" y="1100628"/>
            <a:ext cx="8077200" cy="3579849"/>
          </a:xfrm>
        </p:spPr>
        <p:txBody>
          <a:bodyPr>
            <a:noAutofit/>
          </a:bodyPr>
          <a:lstStyle/>
          <a:p>
            <a:r>
              <a:rPr lang="en-US" sz="2000" dirty="0"/>
              <a:t>The executive power shall be vested in the President of the Philippines.</a:t>
            </a:r>
          </a:p>
          <a:p>
            <a:endParaRPr lang="en-US" sz="2000" dirty="0" smtClean="0"/>
          </a:p>
          <a:p>
            <a:r>
              <a:rPr lang="en-US" sz="2000" dirty="0" smtClean="0"/>
              <a:t>Executive power is the power to administer the laws.</a:t>
            </a:r>
          </a:p>
          <a:p>
            <a:endParaRPr lang="en-US" sz="2000" dirty="0"/>
          </a:p>
          <a:p>
            <a:r>
              <a:rPr lang="en-US" sz="2000" u="sng" dirty="0" smtClean="0">
                <a:solidFill>
                  <a:srgbClr val="FF0000"/>
                </a:solidFill>
              </a:rPr>
              <a:t>*President  is the Chief Executive</a:t>
            </a:r>
            <a:endParaRPr lang="en-US" sz="2000" dirty="0" smtClean="0"/>
          </a:p>
          <a:p>
            <a:endParaRPr lang="en-US" sz="2000" dirty="0"/>
          </a:p>
          <a:p>
            <a:r>
              <a:rPr lang="en-US" sz="2000" dirty="0" smtClean="0"/>
              <a:t>*Vice President</a:t>
            </a:r>
          </a:p>
          <a:p>
            <a:r>
              <a:rPr lang="en-US" sz="2000" dirty="0" smtClean="0"/>
              <a:t>May be appointed as a member of the cabinet, such appointment requires no confirmation.</a:t>
            </a:r>
            <a:endParaRPr lang="en-US" sz="2000" dirty="0"/>
          </a:p>
        </p:txBody>
      </p:sp>
    </p:spTree>
    <p:extLst>
      <p:ext uri="{BB962C8B-B14F-4D97-AF65-F5344CB8AC3E}">
        <p14:creationId xmlns:p14="http://schemas.microsoft.com/office/powerpoint/2010/main" val="357449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Article VII</a:t>
            </a:r>
            <a:endParaRPr lang="en-US" dirty="0"/>
          </a:p>
        </p:txBody>
      </p:sp>
      <p:sp>
        <p:nvSpPr>
          <p:cNvPr id="3" name="Content Placeholder 2"/>
          <p:cNvSpPr>
            <a:spLocks noGrp="1"/>
          </p:cNvSpPr>
          <p:nvPr>
            <p:ph idx="1"/>
          </p:nvPr>
        </p:nvSpPr>
        <p:spPr>
          <a:xfrm>
            <a:off x="838200" y="914400"/>
            <a:ext cx="7520940" cy="3579849"/>
          </a:xfrm>
        </p:spPr>
        <p:txBody>
          <a:bodyPr>
            <a:noAutofit/>
          </a:bodyPr>
          <a:lstStyle/>
          <a:p>
            <a:r>
              <a:rPr lang="en-US" sz="2000" dirty="0" smtClean="0"/>
              <a:t>Powers of the President:</a:t>
            </a:r>
          </a:p>
          <a:p>
            <a:pPr>
              <a:buAutoNum type="arabicPeriod"/>
            </a:pPr>
            <a:r>
              <a:rPr lang="en-US" sz="2000" dirty="0" smtClean="0"/>
              <a:t>Appointing power</a:t>
            </a:r>
          </a:p>
          <a:p>
            <a:pPr>
              <a:buAutoNum type="arabicPeriod"/>
            </a:pPr>
            <a:r>
              <a:rPr lang="en-US" sz="2000" dirty="0" smtClean="0"/>
              <a:t>Removal Power</a:t>
            </a:r>
          </a:p>
          <a:p>
            <a:pPr>
              <a:buAutoNum type="arabicPeriod"/>
            </a:pPr>
            <a:r>
              <a:rPr lang="en-US" sz="2000" dirty="0" smtClean="0"/>
              <a:t>Power of control (over all executive departments, bureaus and offices)</a:t>
            </a:r>
          </a:p>
          <a:p>
            <a:pPr>
              <a:buAutoNum type="arabicPeriod"/>
            </a:pPr>
            <a:r>
              <a:rPr lang="en-US" sz="2000" dirty="0" smtClean="0"/>
              <a:t>Power to insure that the laws  be faithfully executed</a:t>
            </a:r>
          </a:p>
          <a:p>
            <a:pPr>
              <a:buAutoNum type="arabicPeriod"/>
            </a:pPr>
            <a:r>
              <a:rPr lang="en-US" sz="2000" dirty="0" smtClean="0"/>
              <a:t>Military power (President is the  commander in Chief of the  AFP)</a:t>
            </a:r>
          </a:p>
          <a:p>
            <a:pPr marL="0" indent="0"/>
            <a:r>
              <a:rPr lang="en-US" sz="2000" dirty="0"/>
              <a:t>	</a:t>
            </a:r>
            <a:r>
              <a:rPr lang="en-US" sz="2000" dirty="0" smtClean="0"/>
              <a:t>power to suspend the privilege of writ of habeas corpus</a:t>
            </a:r>
          </a:p>
          <a:p>
            <a:pPr marL="0" indent="0"/>
            <a:r>
              <a:rPr lang="en-US" sz="2000" dirty="0" smtClean="0"/>
              <a:t>	power to declare martial law  (60 days)</a:t>
            </a:r>
          </a:p>
          <a:p>
            <a:pPr marL="0" indent="0"/>
            <a:r>
              <a:rPr lang="en-US" sz="2000" dirty="0" smtClean="0"/>
              <a:t>6. Pardoning power</a:t>
            </a:r>
          </a:p>
          <a:p>
            <a:pPr marL="0" indent="0"/>
            <a:r>
              <a:rPr lang="en-US" sz="2000" dirty="0"/>
              <a:t>	</a:t>
            </a:r>
            <a:r>
              <a:rPr lang="en-US" sz="2000" dirty="0" smtClean="0"/>
              <a:t>reprieves, commutations, pardons, remit fines and forfeitures, grant amnesty</a:t>
            </a:r>
            <a:endParaRPr lang="en-US" sz="2000" dirty="0"/>
          </a:p>
        </p:txBody>
      </p:sp>
    </p:spTree>
    <p:extLst>
      <p:ext uri="{BB962C8B-B14F-4D97-AF65-F5344CB8AC3E}">
        <p14:creationId xmlns:p14="http://schemas.microsoft.com/office/powerpoint/2010/main" val="35885476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78661841"/>
              </p:ext>
            </p:extLst>
          </p:nvPr>
        </p:nvGraphicFramePr>
        <p:xfrm>
          <a:off x="304800" y="381000"/>
          <a:ext cx="8610600" cy="4907280"/>
        </p:xfrm>
        <a:graphic>
          <a:graphicData uri="http://schemas.openxmlformats.org/drawingml/2006/table">
            <a:tbl>
              <a:tblPr firstRow="1" firstCol="1" bandRow="1">
                <a:tableStyleId>{5C22544A-7EE6-4342-B048-85BDC9FD1C3A}</a:tableStyleId>
              </a:tblPr>
              <a:tblGrid>
                <a:gridCol w="647201"/>
                <a:gridCol w="7963399"/>
              </a:tblGrid>
              <a:tr h="0">
                <a:tc>
                  <a:txBody>
                    <a:bodyPr/>
                    <a:lstStyle/>
                    <a:p>
                      <a:pPr marL="0" marR="0">
                        <a:lnSpc>
                          <a:spcPct val="115000"/>
                        </a:lnSpc>
                        <a:spcBef>
                          <a:spcPts val="0"/>
                        </a:spcBef>
                        <a:spcAft>
                          <a:spcPts val="0"/>
                        </a:spcAft>
                      </a:pPr>
                      <a:r>
                        <a:rPr lang="en-US" sz="1100" dirty="0">
                          <a:effectLst/>
                        </a:rPr>
                        <a:t> </a:t>
                      </a:r>
                    </a:p>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c>
                  <a:txBody>
                    <a:bodyPr/>
                    <a:lstStyle/>
                    <a:p>
                      <a:pPr marL="342900" marR="0" lvl="0" indent="-342900">
                        <a:lnSpc>
                          <a:spcPct val="115000"/>
                        </a:lnSpc>
                        <a:spcBef>
                          <a:spcPts val="0"/>
                        </a:spcBef>
                        <a:spcAft>
                          <a:spcPts val="0"/>
                        </a:spcAft>
                        <a:buFont typeface="+mj-lt"/>
                        <a:buAutoNum type="arabicPeriod"/>
                      </a:pPr>
                      <a:r>
                        <a:rPr lang="en-US" sz="4000" dirty="0">
                          <a:effectLst/>
                        </a:rPr>
                        <a:t>The executive power shall be vested in the:</a:t>
                      </a:r>
                    </a:p>
                    <a:p>
                      <a:pPr marL="342900" marR="0" lvl="0" indent="-342900">
                        <a:lnSpc>
                          <a:spcPct val="115000"/>
                        </a:lnSpc>
                        <a:spcBef>
                          <a:spcPts val="0"/>
                        </a:spcBef>
                        <a:spcAft>
                          <a:spcPts val="0"/>
                        </a:spcAft>
                        <a:buFont typeface="+mj-lt"/>
                        <a:buAutoNum type="alphaUcPeriod"/>
                      </a:pPr>
                      <a:r>
                        <a:rPr lang="en-US" sz="4000" dirty="0">
                          <a:effectLst/>
                        </a:rPr>
                        <a:t>President of the Philippines</a:t>
                      </a:r>
                    </a:p>
                    <a:p>
                      <a:pPr marL="342900" marR="0" lvl="0" indent="-342900">
                        <a:lnSpc>
                          <a:spcPct val="115000"/>
                        </a:lnSpc>
                        <a:spcBef>
                          <a:spcPts val="0"/>
                        </a:spcBef>
                        <a:spcAft>
                          <a:spcPts val="0"/>
                        </a:spcAft>
                        <a:buFont typeface="+mj-lt"/>
                        <a:buAutoNum type="alphaUcPeriod"/>
                      </a:pPr>
                      <a:r>
                        <a:rPr lang="en-US" sz="4000" dirty="0">
                          <a:effectLst/>
                        </a:rPr>
                        <a:t>House of the Representatives</a:t>
                      </a:r>
                    </a:p>
                    <a:p>
                      <a:pPr marL="342900" marR="0" lvl="0" indent="-342900">
                        <a:lnSpc>
                          <a:spcPct val="115000"/>
                        </a:lnSpc>
                        <a:spcBef>
                          <a:spcPts val="0"/>
                        </a:spcBef>
                        <a:spcAft>
                          <a:spcPts val="0"/>
                        </a:spcAft>
                        <a:buFont typeface="+mj-lt"/>
                        <a:buAutoNum type="alphaUcPeriod"/>
                      </a:pPr>
                      <a:r>
                        <a:rPr lang="en-US" sz="4000" dirty="0">
                          <a:effectLst/>
                        </a:rPr>
                        <a:t>The Supreme Court</a:t>
                      </a:r>
                    </a:p>
                    <a:p>
                      <a:pPr marL="342900" marR="0" lvl="0" indent="-342900">
                        <a:lnSpc>
                          <a:spcPct val="115000"/>
                        </a:lnSpc>
                        <a:spcBef>
                          <a:spcPts val="0"/>
                        </a:spcBef>
                        <a:spcAft>
                          <a:spcPts val="0"/>
                        </a:spcAft>
                        <a:buFont typeface="+mj-lt"/>
                        <a:buAutoNum type="alphaUcPeriod"/>
                      </a:pPr>
                      <a:r>
                        <a:rPr lang="en-US" sz="4000" dirty="0">
                          <a:effectLst/>
                        </a:rPr>
                        <a:t>The Congress</a:t>
                      </a:r>
                    </a:p>
                    <a:p>
                      <a:pPr marL="342900" marR="0" lvl="0" indent="-342900">
                        <a:lnSpc>
                          <a:spcPct val="115000"/>
                        </a:lnSpc>
                        <a:spcBef>
                          <a:spcPts val="0"/>
                        </a:spcBef>
                        <a:spcAft>
                          <a:spcPts val="0"/>
                        </a:spcAft>
                        <a:buFont typeface="+mj-lt"/>
                        <a:buAutoNum type="alphaUcPeriod"/>
                      </a:pPr>
                      <a:r>
                        <a:rPr lang="en-US" sz="4000" dirty="0">
                          <a:effectLst/>
                        </a:rPr>
                        <a:t>The Senate</a:t>
                      </a:r>
                      <a:endParaRPr lang="en-US" sz="40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8111235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71321131"/>
              </p:ext>
            </p:extLst>
          </p:nvPr>
        </p:nvGraphicFramePr>
        <p:xfrm>
          <a:off x="533400" y="386493"/>
          <a:ext cx="8153400" cy="5678424"/>
        </p:xfrm>
        <a:graphic>
          <a:graphicData uri="http://schemas.openxmlformats.org/drawingml/2006/table">
            <a:tbl>
              <a:tblPr firstRow="1" firstCol="1" bandRow="1">
                <a:tableStyleId>{5C22544A-7EE6-4342-B048-85BDC9FD1C3A}</a:tableStyleId>
              </a:tblPr>
              <a:tblGrid>
                <a:gridCol w="612837"/>
                <a:gridCol w="7540563"/>
              </a:tblGrid>
              <a:tr h="0">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c>
                  <a:txBody>
                    <a:bodyPr/>
                    <a:lstStyle/>
                    <a:p>
                      <a:pPr marL="342900" marR="0" lvl="0" indent="-342900">
                        <a:lnSpc>
                          <a:spcPct val="115000"/>
                        </a:lnSpc>
                        <a:spcBef>
                          <a:spcPts val="0"/>
                        </a:spcBef>
                        <a:spcAft>
                          <a:spcPts val="0"/>
                        </a:spcAft>
                        <a:buFont typeface="+mj-lt"/>
                        <a:buAutoNum type="arabicPeriod"/>
                      </a:pPr>
                      <a:r>
                        <a:rPr lang="en-US" sz="3600" dirty="0">
                          <a:effectLst/>
                        </a:rPr>
                        <a:t>At least how many years must a presidential candidate reside in the Philippines before running for public office?</a:t>
                      </a:r>
                    </a:p>
                    <a:p>
                      <a:pPr marL="342900" marR="0" lvl="0" indent="-342900">
                        <a:lnSpc>
                          <a:spcPct val="115000"/>
                        </a:lnSpc>
                        <a:spcBef>
                          <a:spcPts val="0"/>
                        </a:spcBef>
                        <a:spcAft>
                          <a:spcPts val="0"/>
                        </a:spcAft>
                        <a:buFont typeface="+mj-lt"/>
                        <a:buAutoNum type="alphaUcPeriod"/>
                      </a:pPr>
                      <a:r>
                        <a:rPr lang="en-US" sz="3600" dirty="0">
                          <a:effectLst/>
                        </a:rPr>
                        <a:t>Five</a:t>
                      </a:r>
                    </a:p>
                    <a:p>
                      <a:pPr marL="342900" marR="0" lvl="0" indent="-342900">
                        <a:lnSpc>
                          <a:spcPct val="115000"/>
                        </a:lnSpc>
                        <a:spcBef>
                          <a:spcPts val="0"/>
                        </a:spcBef>
                        <a:spcAft>
                          <a:spcPts val="0"/>
                        </a:spcAft>
                        <a:buFont typeface="+mj-lt"/>
                        <a:buAutoNum type="alphaUcPeriod"/>
                      </a:pPr>
                      <a:r>
                        <a:rPr lang="en-US" sz="3600" dirty="0">
                          <a:effectLst/>
                        </a:rPr>
                        <a:t>Six</a:t>
                      </a:r>
                    </a:p>
                    <a:p>
                      <a:pPr marL="342900" marR="0" lvl="0" indent="-342900">
                        <a:lnSpc>
                          <a:spcPct val="115000"/>
                        </a:lnSpc>
                        <a:spcBef>
                          <a:spcPts val="0"/>
                        </a:spcBef>
                        <a:spcAft>
                          <a:spcPts val="0"/>
                        </a:spcAft>
                        <a:buFont typeface="+mj-lt"/>
                        <a:buAutoNum type="alphaUcPeriod"/>
                      </a:pPr>
                      <a:r>
                        <a:rPr lang="en-US" sz="3600" dirty="0">
                          <a:effectLst/>
                        </a:rPr>
                        <a:t>Eight</a:t>
                      </a:r>
                    </a:p>
                    <a:p>
                      <a:pPr marL="342900" marR="0" lvl="0" indent="-342900">
                        <a:lnSpc>
                          <a:spcPct val="115000"/>
                        </a:lnSpc>
                        <a:spcBef>
                          <a:spcPts val="0"/>
                        </a:spcBef>
                        <a:spcAft>
                          <a:spcPts val="0"/>
                        </a:spcAft>
                        <a:buFont typeface="+mj-lt"/>
                        <a:buAutoNum type="alphaUcPeriod"/>
                      </a:pPr>
                      <a:r>
                        <a:rPr lang="en-US" sz="3600" dirty="0">
                          <a:effectLst/>
                        </a:rPr>
                        <a:t>Ten</a:t>
                      </a:r>
                    </a:p>
                    <a:p>
                      <a:pPr marL="342900" marR="0" lvl="0" indent="-342900">
                        <a:lnSpc>
                          <a:spcPct val="115000"/>
                        </a:lnSpc>
                        <a:spcBef>
                          <a:spcPts val="0"/>
                        </a:spcBef>
                        <a:spcAft>
                          <a:spcPts val="0"/>
                        </a:spcAft>
                        <a:buFont typeface="+mj-lt"/>
                        <a:buAutoNum type="alphaUcPeriod"/>
                      </a:pPr>
                      <a:r>
                        <a:rPr lang="en-US" sz="3600" dirty="0">
                          <a:effectLst/>
                        </a:rPr>
                        <a:t>Fifteen</a:t>
                      </a:r>
                      <a:endParaRPr lang="en-US" sz="36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410080846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Article VIII- judicial department</a:t>
            </a:r>
            <a:endParaRPr lang="en-US" dirty="0"/>
          </a:p>
        </p:txBody>
      </p:sp>
      <p:sp>
        <p:nvSpPr>
          <p:cNvPr id="3" name="Content Placeholder 2"/>
          <p:cNvSpPr>
            <a:spLocks noGrp="1"/>
          </p:cNvSpPr>
          <p:nvPr>
            <p:ph idx="1"/>
          </p:nvPr>
        </p:nvSpPr>
        <p:spPr/>
        <p:txBody>
          <a:bodyPr>
            <a:noAutofit/>
          </a:bodyPr>
          <a:lstStyle/>
          <a:p>
            <a:r>
              <a:rPr lang="en-US" sz="2000" dirty="0"/>
              <a:t>Section 1. The judicial power shall be vested in one Supreme Court and in such lower courts as may be established by law.</a:t>
            </a:r>
          </a:p>
          <a:p>
            <a:r>
              <a:rPr lang="en-US" sz="2000" dirty="0"/>
              <a:t>Judicial power includes the duty of the courts of justice to settle actual controversies involving rights which are legally demandable and enforceable, and to determine whether or not there has been a grave abuse of discretion amounting to lack or excess of jurisdiction on the part of any branch or instrumentality of the Government.</a:t>
            </a:r>
          </a:p>
          <a:p>
            <a:endParaRPr lang="en-US" sz="2000" dirty="0" smtClean="0"/>
          </a:p>
          <a:p>
            <a:r>
              <a:rPr lang="en-US" sz="2000" dirty="0" smtClean="0"/>
              <a:t>Judicial power- is the power and duty of courts of justice to interpret and to apply the laws  to contests or disputes concerning legally recognized rights or duties between  the State and private persons, etc.</a:t>
            </a:r>
            <a:endParaRPr lang="en-US" sz="2000" dirty="0"/>
          </a:p>
        </p:txBody>
      </p:sp>
    </p:spTree>
    <p:extLst>
      <p:ext uri="{BB962C8B-B14F-4D97-AF65-F5344CB8AC3E}">
        <p14:creationId xmlns:p14="http://schemas.microsoft.com/office/powerpoint/2010/main" val="11387066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Article viii</a:t>
            </a:r>
            <a:endParaRPr lang="en-US" dirty="0"/>
          </a:p>
        </p:txBody>
      </p:sp>
      <p:sp>
        <p:nvSpPr>
          <p:cNvPr id="3" name="Content Placeholder 2"/>
          <p:cNvSpPr>
            <a:spLocks noGrp="1"/>
          </p:cNvSpPr>
          <p:nvPr>
            <p:ph idx="1"/>
          </p:nvPr>
        </p:nvSpPr>
        <p:spPr>
          <a:xfrm>
            <a:off x="838200" y="914400"/>
            <a:ext cx="7520940" cy="3579849"/>
          </a:xfrm>
        </p:spPr>
        <p:txBody>
          <a:bodyPr>
            <a:normAutofit/>
          </a:bodyPr>
          <a:lstStyle/>
          <a:p>
            <a:r>
              <a:rPr lang="en-US" sz="2400" dirty="0" smtClean="0"/>
              <a:t>Composition of the Supreme Court</a:t>
            </a:r>
          </a:p>
          <a:p>
            <a:r>
              <a:rPr lang="en-US" sz="2400" dirty="0" smtClean="0"/>
              <a:t>Chief Justice (Ma Lourdes </a:t>
            </a:r>
            <a:r>
              <a:rPr lang="en-US" sz="2400" dirty="0" err="1" smtClean="0"/>
              <a:t>Sereno</a:t>
            </a:r>
            <a:r>
              <a:rPr lang="en-US" sz="2400" dirty="0" smtClean="0"/>
              <a:t>)</a:t>
            </a:r>
          </a:p>
          <a:p>
            <a:r>
              <a:rPr lang="en-US" sz="2400" dirty="0" smtClean="0"/>
              <a:t>Associate Justices (14)</a:t>
            </a:r>
          </a:p>
          <a:p>
            <a:endParaRPr lang="en-US" sz="2400" dirty="0"/>
          </a:p>
          <a:p>
            <a:r>
              <a:rPr lang="en-US" sz="2400" dirty="0" smtClean="0"/>
              <a:t>15 – sitting en banc</a:t>
            </a:r>
          </a:p>
          <a:p>
            <a:r>
              <a:rPr lang="en-US" sz="2400" dirty="0"/>
              <a:t> </a:t>
            </a:r>
            <a:r>
              <a:rPr lang="en-US" sz="2400" dirty="0" smtClean="0"/>
              <a:t>Divisions:</a:t>
            </a:r>
          </a:p>
          <a:p>
            <a:r>
              <a:rPr lang="en-US" sz="2400" dirty="0" smtClean="0"/>
              <a:t>3,5,7 ( why odd number?)</a:t>
            </a:r>
            <a:endParaRPr lang="en-US" sz="2400" dirty="0"/>
          </a:p>
        </p:txBody>
      </p:sp>
    </p:spTree>
    <p:extLst>
      <p:ext uri="{BB962C8B-B14F-4D97-AF65-F5344CB8AC3E}">
        <p14:creationId xmlns:p14="http://schemas.microsoft.com/office/powerpoint/2010/main" val="427155670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Article ix constitutional commission</a:t>
            </a:r>
            <a:endParaRPr lang="en-US" dirty="0"/>
          </a:p>
        </p:txBody>
      </p:sp>
      <p:sp>
        <p:nvSpPr>
          <p:cNvPr id="3" name="Content Placeholder 2"/>
          <p:cNvSpPr>
            <a:spLocks noGrp="1"/>
          </p:cNvSpPr>
          <p:nvPr>
            <p:ph idx="1"/>
          </p:nvPr>
        </p:nvSpPr>
        <p:spPr/>
        <p:txBody>
          <a:bodyPr>
            <a:noAutofit/>
          </a:bodyPr>
          <a:lstStyle/>
          <a:p>
            <a:r>
              <a:rPr lang="en-US" sz="2000" dirty="0"/>
              <a:t>Section 1. The Constitutional Commissions, which shall be independent, are the Civil Service Commission, the Commission on Elections, and the Commission on Audit.</a:t>
            </a:r>
          </a:p>
          <a:p>
            <a:r>
              <a:rPr lang="en-US" sz="2000" dirty="0" smtClean="0"/>
              <a:t>Civil Service means that that professional body of men and women who have made of the government service a lifetime career. (HRD of the government)</a:t>
            </a:r>
          </a:p>
          <a:p>
            <a:endParaRPr lang="en-US" sz="2000" dirty="0"/>
          </a:p>
          <a:p>
            <a:r>
              <a:rPr lang="en-US" sz="2000" dirty="0" smtClean="0"/>
              <a:t>Expected behaviors</a:t>
            </a:r>
          </a:p>
          <a:p>
            <a:pPr>
              <a:buAutoNum type="arabicPeriod"/>
            </a:pPr>
            <a:r>
              <a:rPr lang="en-US" sz="2000" dirty="0" smtClean="0"/>
              <a:t>Politically neutral (own merit not through political spoils)</a:t>
            </a:r>
          </a:p>
          <a:p>
            <a:pPr>
              <a:buAutoNum type="arabicPeriod"/>
            </a:pPr>
            <a:r>
              <a:rPr lang="en-US" sz="2000" dirty="0" smtClean="0"/>
              <a:t>Servants of the state and not the agents of any political group.</a:t>
            </a:r>
            <a:endParaRPr lang="en-US" sz="2000" dirty="0"/>
          </a:p>
        </p:txBody>
      </p:sp>
    </p:spTree>
    <p:extLst>
      <p:ext uri="{BB962C8B-B14F-4D97-AF65-F5344CB8AC3E}">
        <p14:creationId xmlns:p14="http://schemas.microsoft.com/office/powerpoint/2010/main" val="18831496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1987 Constitution</a:t>
            </a:r>
            <a:endParaRPr lang="en-US" dirty="0"/>
          </a:p>
        </p:txBody>
      </p:sp>
      <p:sp>
        <p:nvSpPr>
          <p:cNvPr id="3" name="Content Placeholder 2"/>
          <p:cNvSpPr>
            <a:spLocks noGrp="1"/>
          </p:cNvSpPr>
          <p:nvPr>
            <p:ph idx="1"/>
          </p:nvPr>
        </p:nvSpPr>
        <p:spPr>
          <a:xfrm>
            <a:off x="822960" y="1100628"/>
            <a:ext cx="8016240" cy="3579849"/>
          </a:xfrm>
        </p:spPr>
        <p:txBody>
          <a:bodyPr>
            <a:noAutofit/>
          </a:bodyPr>
          <a:lstStyle/>
          <a:p>
            <a:r>
              <a:rPr lang="en-US" sz="2000" dirty="0" smtClean="0"/>
              <a:t>*The Constitution is the fundamental law of the land.  It establishes the basic framework and underlying principles of government. It expresses the aspirations/will of the people.</a:t>
            </a:r>
          </a:p>
          <a:p>
            <a:r>
              <a:rPr lang="en-US" sz="2000" dirty="0" smtClean="0"/>
              <a:t>*The drafters of the constitution are the Filipino  people (through their representatives)</a:t>
            </a:r>
          </a:p>
          <a:p>
            <a:r>
              <a:rPr lang="en-US" sz="2000" dirty="0" smtClean="0"/>
              <a:t>*Ways to draft constitution:</a:t>
            </a:r>
          </a:p>
          <a:p>
            <a:pPr>
              <a:buAutoNum type="arabicPeriod"/>
            </a:pPr>
            <a:r>
              <a:rPr lang="en-US" sz="2000" dirty="0" smtClean="0"/>
              <a:t>Constitutional Commission ( e.g. 1987 Constitution – there were 48 members)</a:t>
            </a:r>
          </a:p>
          <a:p>
            <a:pPr>
              <a:buAutoNum type="arabicPeriod"/>
            </a:pPr>
            <a:r>
              <a:rPr lang="en-US" sz="2000" dirty="0" smtClean="0"/>
              <a:t>Constitutional Convention (</a:t>
            </a:r>
            <a:r>
              <a:rPr lang="en-US" sz="2000" dirty="0" err="1" smtClean="0"/>
              <a:t>Malolos</a:t>
            </a:r>
            <a:r>
              <a:rPr lang="en-US" sz="2000" dirty="0" smtClean="0"/>
              <a:t> Constitution)</a:t>
            </a:r>
            <a:endParaRPr lang="en-US" sz="2000" dirty="0"/>
          </a:p>
          <a:p>
            <a:pPr marL="0" indent="0"/>
            <a:r>
              <a:rPr lang="en-US" sz="2000" dirty="0" smtClean="0"/>
              <a:t>*A drafted constitution is ratified by the people through a </a:t>
            </a:r>
            <a:r>
              <a:rPr lang="en-US" sz="2000" u="sng" dirty="0" smtClean="0">
                <a:solidFill>
                  <a:srgbClr val="FF0000"/>
                </a:solidFill>
              </a:rPr>
              <a:t>PLEBISCITE</a:t>
            </a:r>
          </a:p>
          <a:p>
            <a:pPr marL="0" indent="0"/>
            <a:r>
              <a:rPr lang="en-US" sz="2000" dirty="0" smtClean="0"/>
              <a:t>*Amendment to, revision of, the Constitution may be proposed by Congress upon a vote of </a:t>
            </a:r>
            <a:r>
              <a:rPr lang="en-US" sz="2000" u="sng" dirty="0" smtClean="0"/>
              <a:t>two-thirds</a:t>
            </a:r>
            <a:r>
              <a:rPr lang="en-US" sz="2000" dirty="0" smtClean="0"/>
              <a:t> of all its </a:t>
            </a:r>
            <a:r>
              <a:rPr lang="en-US" sz="2000" u="sng" dirty="0" smtClean="0"/>
              <a:t>members </a:t>
            </a:r>
            <a:r>
              <a:rPr lang="en-US" sz="2000" dirty="0" smtClean="0"/>
              <a:t> or through a constitutional convention.</a:t>
            </a:r>
            <a:endParaRPr lang="en-US" sz="2000" u="sng" dirty="0"/>
          </a:p>
        </p:txBody>
      </p:sp>
    </p:spTree>
    <p:extLst>
      <p:ext uri="{BB962C8B-B14F-4D97-AF65-F5344CB8AC3E}">
        <p14:creationId xmlns:p14="http://schemas.microsoft.com/office/powerpoint/2010/main" val="250368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51954498"/>
              </p:ext>
            </p:extLst>
          </p:nvPr>
        </p:nvGraphicFramePr>
        <p:xfrm>
          <a:off x="228600" y="381000"/>
          <a:ext cx="8534400" cy="5608320"/>
        </p:xfrm>
        <a:graphic>
          <a:graphicData uri="http://schemas.openxmlformats.org/drawingml/2006/table">
            <a:tbl>
              <a:tblPr firstRow="1" firstCol="1" bandRow="1">
                <a:tableStyleId>{5C22544A-7EE6-4342-B048-85BDC9FD1C3A}</a:tableStyleId>
              </a:tblPr>
              <a:tblGrid>
                <a:gridCol w="641474"/>
                <a:gridCol w="7892926"/>
              </a:tblGrid>
              <a:tr h="0">
                <a:tc>
                  <a:txBody>
                    <a:bodyPr/>
                    <a:lstStyle/>
                    <a:p>
                      <a:pPr marL="0" marR="0">
                        <a:lnSpc>
                          <a:spcPct val="115000"/>
                        </a:lnSpc>
                        <a:spcBef>
                          <a:spcPts val="0"/>
                        </a:spcBef>
                        <a:spcAft>
                          <a:spcPts val="0"/>
                        </a:spcAft>
                      </a:pPr>
                      <a:r>
                        <a:rPr lang="en-US" sz="1100" dirty="0">
                          <a:effectLst/>
                        </a:rPr>
                        <a:t>9</a:t>
                      </a:r>
                      <a:endParaRPr lang="en-US" sz="1100" dirty="0">
                        <a:effectLst/>
                        <a:latin typeface="Calibri"/>
                        <a:ea typeface="Calibri"/>
                        <a:cs typeface="Times New Roman"/>
                      </a:endParaRPr>
                    </a:p>
                  </a:txBody>
                  <a:tcPr marL="68580" marR="68580" marT="0" marB="0"/>
                </a:tc>
                <a:tc>
                  <a:txBody>
                    <a:bodyPr/>
                    <a:lstStyle/>
                    <a:p>
                      <a:pPr marL="342900" marR="0" lvl="0" indent="-342900">
                        <a:lnSpc>
                          <a:spcPct val="115000"/>
                        </a:lnSpc>
                        <a:spcBef>
                          <a:spcPts val="0"/>
                        </a:spcBef>
                        <a:spcAft>
                          <a:spcPts val="0"/>
                        </a:spcAft>
                        <a:buFont typeface="+mj-lt"/>
                        <a:buAutoNum type="arabicPeriod"/>
                      </a:pPr>
                      <a:r>
                        <a:rPr lang="en-US" sz="3200" dirty="0">
                          <a:effectLst/>
                        </a:rPr>
                        <a:t>Which  of the following government agencies exercises original and exclusive jurisdiction over all contests relating to the election returns  and the qualifications of the President and Vice-President? </a:t>
                      </a:r>
                    </a:p>
                    <a:p>
                      <a:pPr marL="342900" marR="0" lvl="0" indent="-342900">
                        <a:lnSpc>
                          <a:spcPct val="115000"/>
                        </a:lnSpc>
                        <a:spcBef>
                          <a:spcPts val="0"/>
                        </a:spcBef>
                        <a:spcAft>
                          <a:spcPts val="0"/>
                        </a:spcAft>
                        <a:buFont typeface="+mj-lt"/>
                        <a:buAutoNum type="alphaUcPeriod"/>
                      </a:pPr>
                      <a:r>
                        <a:rPr lang="en-US" sz="3200" dirty="0">
                          <a:effectLst/>
                        </a:rPr>
                        <a:t>Supreme Court</a:t>
                      </a:r>
                    </a:p>
                    <a:p>
                      <a:pPr marL="342900" marR="0" lvl="0" indent="-342900">
                        <a:lnSpc>
                          <a:spcPct val="115000"/>
                        </a:lnSpc>
                        <a:spcBef>
                          <a:spcPts val="0"/>
                        </a:spcBef>
                        <a:spcAft>
                          <a:spcPts val="0"/>
                        </a:spcAft>
                        <a:buFont typeface="+mj-lt"/>
                        <a:buAutoNum type="alphaUcPeriod"/>
                      </a:pPr>
                      <a:r>
                        <a:rPr lang="en-US" sz="3200" dirty="0">
                          <a:effectLst/>
                        </a:rPr>
                        <a:t>Senate Electoral Tribunal</a:t>
                      </a:r>
                    </a:p>
                    <a:p>
                      <a:pPr marL="342900" marR="0" lvl="0" indent="-342900">
                        <a:lnSpc>
                          <a:spcPct val="115000"/>
                        </a:lnSpc>
                        <a:spcBef>
                          <a:spcPts val="0"/>
                        </a:spcBef>
                        <a:spcAft>
                          <a:spcPts val="0"/>
                        </a:spcAft>
                        <a:buFont typeface="+mj-lt"/>
                        <a:buAutoNum type="alphaUcPeriod"/>
                      </a:pPr>
                      <a:r>
                        <a:rPr lang="en-US" sz="3200" dirty="0">
                          <a:effectLst/>
                        </a:rPr>
                        <a:t>Judicial Bar Council</a:t>
                      </a:r>
                    </a:p>
                    <a:p>
                      <a:pPr marL="342900" marR="0" lvl="0" indent="-342900">
                        <a:lnSpc>
                          <a:spcPct val="115000"/>
                        </a:lnSpc>
                        <a:spcBef>
                          <a:spcPts val="0"/>
                        </a:spcBef>
                        <a:spcAft>
                          <a:spcPts val="0"/>
                        </a:spcAft>
                        <a:buFont typeface="+mj-lt"/>
                        <a:buAutoNum type="alphaUcPeriod"/>
                      </a:pPr>
                      <a:r>
                        <a:rPr lang="en-US" sz="3200" dirty="0">
                          <a:effectLst/>
                        </a:rPr>
                        <a:t>Commission on Elections </a:t>
                      </a:r>
                    </a:p>
                    <a:p>
                      <a:pPr marL="342900" marR="0" lvl="0" indent="-342900">
                        <a:lnSpc>
                          <a:spcPct val="115000"/>
                        </a:lnSpc>
                        <a:spcBef>
                          <a:spcPts val="0"/>
                        </a:spcBef>
                        <a:spcAft>
                          <a:spcPts val="0"/>
                        </a:spcAft>
                        <a:buFont typeface="+mj-lt"/>
                        <a:buAutoNum type="alphaUcPeriod"/>
                      </a:pPr>
                      <a:r>
                        <a:rPr lang="en-US" sz="3200" dirty="0">
                          <a:effectLst/>
                        </a:rPr>
                        <a:t>Commission on Appointments</a:t>
                      </a:r>
                      <a:endParaRPr lang="en-US" sz="32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208218972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Article XI – Accountability of public officers</a:t>
            </a:r>
            <a:endParaRPr lang="en-US" dirty="0"/>
          </a:p>
        </p:txBody>
      </p:sp>
      <p:sp>
        <p:nvSpPr>
          <p:cNvPr id="3" name="Content Placeholder 2"/>
          <p:cNvSpPr>
            <a:spLocks noGrp="1"/>
          </p:cNvSpPr>
          <p:nvPr>
            <p:ph idx="1"/>
          </p:nvPr>
        </p:nvSpPr>
        <p:spPr/>
        <p:txBody>
          <a:bodyPr>
            <a:normAutofit lnSpcReduction="10000"/>
          </a:bodyPr>
          <a:lstStyle/>
          <a:p>
            <a:r>
              <a:rPr lang="en-US" sz="2000" dirty="0"/>
              <a:t>1. Public office is a public trust. Public officers and employees must, at all times, be accountable to the people, serve them with utmost responsibility, integrity, loyalty, and efficiency; act with patriotism and justice, and lead modest lives.</a:t>
            </a:r>
          </a:p>
          <a:p>
            <a:r>
              <a:rPr lang="en-US" sz="2000" dirty="0"/>
              <a:t>Section 2. The President, the Vice-President, the Members of the Supreme Court, the Members of the Constitutional Commissions, and the Ombudsman may be removed from office on impeachment for, and conviction of, culpable violation of the Constitution, treason, bribery, graft and corruption, other high crimes, or betrayal of public trust. All other public officers and employees may be removed from office as provided by law, but not by impeachment.</a:t>
            </a:r>
          </a:p>
          <a:p>
            <a:endParaRPr lang="en-US" dirty="0"/>
          </a:p>
        </p:txBody>
      </p:sp>
    </p:spTree>
    <p:extLst>
      <p:ext uri="{BB962C8B-B14F-4D97-AF65-F5344CB8AC3E}">
        <p14:creationId xmlns:p14="http://schemas.microsoft.com/office/powerpoint/2010/main" val="303077038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Grounds for impeachment</a:t>
            </a:r>
            <a:endParaRPr lang="en-US" dirty="0"/>
          </a:p>
        </p:txBody>
      </p:sp>
      <p:sp>
        <p:nvSpPr>
          <p:cNvPr id="3" name="Content Placeholder 2"/>
          <p:cNvSpPr>
            <a:spLocks noGrp="1"/>
          </p:cNvSpPr>
          <p:nvPr>
            <p:ph idx="1"/>
          </p:nvPr>
        </p:nvSpPr>
        <p:spPr/>
        <p:txBody>
          <a:bodyPr/>
          <a:lstStyle/>
          <a:p>
            <a:pPr>
              <a:buAutoNum type="arabicPeriod"/>
            </a:pPr>
            <a:r>
              <a:rPr lang="en-US" sz="2400" dirty="0" smtClean="0"/>
              <a:t>Culpable violation of the  Constitution</a:t>
            </a:r>
          </a:p>
          <a:p>
            <a:pPr>
              <a:buAutoNum type="arabicPeriod"/>
            </a:pPr>
            <a:r>
              <a:rPr lang="en-US" sz="2400" dirty="0" smtClean="0"/>
              <a:t>Treason</a:t>
            </a:r>
          </a:p>
          <a:p>
            <a:pPr>
              <a:buAutoNum type="arabicPeriod"/>
            </a:pPr>
            <a:r>
              <a:rPr lang="en-US" sz="2400" dirty="0" smtClean="0"/>
              <a:t>Bribery</a:t>
            </a:r>
          </a:p>
          <a:p>
            <a:pPr>
              <a:buAutoNum type="arabicPeriod"/>
            </a:pPr>
            <a:r>
              <a:rPr lang="en-US" sz="2400" dirty="0" smtClean="0"/>
              <a:t>Graft and Corruption</a:t>
            </a:r>
          </a:p>
          <a:p>
            <a:pPr>
              <a:buAutoNum type="arabicPeriod"/>
            </a:pPr>
            <a:r>
              <a:rPr lang="en-US" sz="2400" dirty="0" smtClean="0"/>
              <a:t>Other high crimes</a:t>
            </a:r>
          </a:p>
          <a:p>
            <a:pPr>
              <a:buAutoNum type="arabicPeriod"/>
            </a:pPr>
            <a:r>
              <a:rPr lang="en-US" sz="2400" dirty="0" smtClean="0"/>
              <a:t>Betrayal of public trust</a:t>
            </a:r>
          </a:p>
          <a:p>
            <a:pPr marL="0" indent="0"/>
            <a:endParaRPr lang="en-US" dirty="0"/>
          </a:p>
        </p:txBody>
      </p:sp>
    </p:spTree>
    <p:extLst>
      <p:ext uri="{BB962C8B-B14F-4D97-AF65-F5344CB8AC3E}">
        <p14:creationId xmlns:p14="http://schemas.microsoft.com/office/powerpoint/2010/main" val="10566215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Article XI</a:t>
            </a:r>
            <a:endParaRPr lang="en-US" dirty="0"/>
          </a:p>
        </p:txBody>
      </p:sp>
      <p:sp>
        <p:nvSpPr>
          <p:cNvPr id="3" name="Content Placeholder 2"/>
          <p:cNvSpPr>
            <a:spLocks noGrp="1"/>
          </p:cNvSpPr>
          <p:nvPr>
            <p:ph idx="1"/>
          </p:nvPr>
        </p:nvSpPr>
        <p:spPr/>
        <p:txBody>
          <a:bodyPr>
            <a:noAutofit/>
          </a:bodyPr>
          <a:lstStyle/>
          <a:p>
            <a:r>
              <a:rPr lang="en-US" sz="2400" dirty="0" smtClean="0"/>
              <a:t>Impeachment is a method of national inquest into the conduct of public men. </a:t>
            </a:r>
          </a:p>
          <a:p>
            <a:endParaRPr lang="en-US" sz="2400" dirty="0"/>
          </a:p>
          <a:p>
            <a:r>
              <a:rPr lang="en-US" sz="2400" dirty="0" smtClean="0"/>
              <a:t>Officials removable by impeachment.</a:t>
            </a:r>
          </a:p>
          <a:p>
            <a:pPr>
              <a:buAutoNum type="arabicPeriod"/>
            </a:pPr>
            <a:r>
              <a:rPr lang="en-US" sz="2400" dirty="0" smtClean="0"/>
              <a:t>President and Vice President</a:t>
            </a:r>
          </a:p>
          <a:p>
            <a:pPr>
              <a:buAutoNum type="arabicPeriod"/>
            </a:pPr>
            <a:r>
              <a:rPr lang="en-US" sz="2400" dirty="0" smtClean="0"/>
              <a:t>Members of the Supreme Court</a:t>
            </a:r>
          </a:p>
          <a:p>
            <a:pPr>
              <a:buAutoNum type="arabicPeriod"/>
            </a:pPr>
            <a:r>
              <a:rPr lang="en-US" sz="2400" dirty="0" smtClean="0"/>
              <a:t>Members of the Constitutional Commissions</a:t>
            </a:r>
          </a:p>
          <a:p>
            <a:pPr>
              <a:buAutoNum type="arabicPeriod"/>
            </a:pPr>
            <a:r>
              <a:rPr lang="en-US" sz="2400" dirty="0" smtClean="0"/>
              <a:t>The Ombudsman</a:t>
            </a:r>
            <a:endParaRPr lang="en-US" sz="2400" dirty="0"/>
          </a:p>
        </p:txBody>
      </p:sp>
    </p:spTree>
    <p:extLst>
      <p:ext uri="{BB962C8B-B14F-4D97-AF65-F5344CB8AC3E}">
        <p14:creationId xmlns:p14="http://schemas.microsoft.com/office/powerpoint/2010/main" val="236862188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Article xi</a:t>
            </a:r>
            <a:endParaRPr lang="en-US" dirty="0"/>
          </a:p>
        </p:txBody>
      </p:sp>
      <p:sp>
        <p:nvSpPr>
          <p:cNvPr id="3" name="Content Placeholder 2"/>
          <p:cNvSpPr>
            <a:spLocks noGrp="1"/>
          </p:cNvSpPr>
          <p:nvPr>
            <p:ph idx="1"/>
          </p:nvPr>
        </p:nvSpPr>
        <p:spPr/>
        <p:txBody>
          <a:bodyPr>
            <a:normAutofit fontScale="92500" lnSpcReduction="20000"/>
          </a:bodyPr>
          <a:lstStyle/>
          <a:p>
            <a:r>
              <a:rPr lang="en-US" sz="2200" dirty="0" smtClean="0"/>
              <a:t>Section 3.  (1) The </a:t>
            </a:r>
            <a:r>
              <a:rPr lang="en-US" sz="2200" dirty="0"/>
              <a:t>House of Representatives shall have the exclusive power to initiate all cases of impeachment</a:t>
            </a:r>
            <a:r>
              <a:rPr lang="en-US" sz="2200" dirty="0" smtClean="0"/>
              <a:t>.. (6) The </a:t>
            </a:r>
            <a:r>
              <a:rPr lang="en-US" sz="2200" dirty="0"/>
              <a:t>Senate shall have the sole power to try and decide all cases of impeachment</a:t>
            </a:r>
            <a:r>
              <a:rPr lang="en-US" sz="2200" dirty="0" smtClean="0"/>
              <a:t>.  </a:t>
            </a:r>
            <a:r>
              <a:rPr lang="en-US" sz="2200" dirty="0"/>
              <a:t>(7) Judgment in cases of impeachment shall not extend further than removal from office and disqualification to hold any office under the Republic of the Philippines, but the party convicted shall nevertheless be liable and subject to prosecution, trial, and punishment, according to law</a:t>
            </a:r>
            <a:r>
              <a:rPr lang="en-US" sz="2200" dirty="0" smtClean="0"/>
              <a:t>.</a:t>
            </a:r>
          </a:p>
          <a:p>
            <a:endParaRPr lang="en-US" sz="2200" dirty="0" smtClean="0"/>
          </a:p>
          <a:p>
            <a:r>
              <a:rPr lang="en-US" sz="2200" dirty="0" smtClean="0"/>
              <a:t>Section </a:t>
            </a:r>
            <a:r>
              <a:rPr lang="en-US" sz="2200" dirty="0"/>
              <a:t>4. The present anti-graft court known as the </a:t>
            </a:r>
            <a:r>
              <a:rPr lang="en-US" sz="2200" dirty="0" err="1"/>
              <a:t>Sandiganbayan</a:t>
            </a:r>
            <a:r>
              <a:rPr lang="en-US" sz="2200" dirty="0"/>
              <a:t> shall continue to function and exercise its jurisdiction as now or hereafter may be provided by law.</a:t>
            </a:r>
          </a:p>
          <a:p>
            <a:endParaRPr lang="en-US" dirty="0"/>
          </a:p>
          <a:p>
            <a:endParaRPr lang="en-US" dirty="0"/>
          </a:p>
        </p:txBody>
      </p:sp>
    </p:spTree>
    <p:extLst>
      <p:ext uri="{BB962C8B-B14F-4D97-AF65-F5344CB8AC3E}">
        <p14:creationId xmlns:p14="http://schemas.microsoft.com/office/powerpoint/2010/main" val="364547698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Sandigan</a:t>
            </a:r>
            <a:r>
              <a:rPr lang="en-US" dirty="0" smtClean="0"/>
              <a:t> </a:t>
            </a:r>
            <a:r>
              <a:rPr lang="en-US" dirty="0" err="1" smtClean="0"/>
              <a:t>bayan</a:t>
            </a:r>
            <a:endParaRPr lang="en-US" dirty="0"/>
          </a:p>
        </p:txBody>
      </p:sp>
      <p:sp>
        <p:nvSpPr>
          <p:cNvPr id="3" name="Content Placeholder 2"/>
          <p:cNvSpPr>
            <a:spLocks noGrp="1"/>
          </p:cNvSpPr>
          <p:nvPr>
            <p:ph idx="1"/>
          </p:nvPr>
        </p:nvSpPr>
        <p:spPr>
          <a:xfrm>
            <a:off x="838200" y="914400"/>
            <a:ext cx="7520940" cy="3579849"/>
          </a:xfrm>
        </p:spPr>
        <p:txBody>
          <a:bodyPr>
            <a:normAutofit fontScale="92500" lnSpcReduction="20000"/>
          </a:bodyPr>
          <a:lstStyle/>
          <a:p>
            <a:r>
              <a:rPr lang="en-US" sz="2000" u="sng" dirty="0" smtClean="0">
                <a:solidFill>
                  <a:srgbClr val="FF0000"/>
                </a:solidFill>
              </a:rPr>
              <a:t>*anti-graft court </a:t>
            </a:r>
            <a:endParaRPr lang="en-US" sz="2000" u="sng" dirty="0">
              <a:solidFill>
                <a:srgbClr val="FF0000"/>
              </a:solidFill>
            </a:endParaRPr>
          </a:p>
          <a:p>
            <a:r>
              <a:rPr lang="en-US" sz="2000" dirty="0"/>
              <a:t>Section 5. There is hereby created the independent Office of the Ombudsman, composed of the Ombudsman to be known as </a:t>
            </a:r>
            <a:r>
              <a:rPr lang="en-US" sz="2000" dirty="0" err="1"/>
              <a:t>Tanodbayan</a:t>
            </a:r>
            <a:r>
              <a:rPr lang="en-US" sz="2000" dirty="0"/>
              <a:t>, one overall Deputy and at least one Deputy each for Luzon, </a:t>
            </a:r>
            <a:r>
              <a:rPr lang="en-US" sz="2000" dirty="0" err="1"/>
              <a:t>Visayas</a:t>
            </a:r>
            <a:r>
              <a:rPr lang="en-US" sz="2000" dirty="0"/>
              <a:t>, and Mindanao. A separate Deputy for the military establishment may likewise be appointed.</a:t>
            </a:r>
          </a:p>
          <a:p>
            <a:r>
              <a:rPr lang="en-US" sz="2000" dirty="0"/>
              <a:t>Section 17. A public officer or employee shall, upon assumption of office and as often thereafter as may be required by law, submit a declaration under oath of his assets, liabilities, and net worth. In the case of the President, the Vice-President, the Members of the Cabinet, the Congress, the Supreme Court, the Constitutional Commissions and other constitutional offices, and officers of the armed forces with general or flag rank, the declaration shall be disclosed to the public in the manner provided by law.</a:t>
            </a:r>
          </a:p>
          <a:p>
            <a:endParaRPr lang="en-US" dirty="0"/>
          </a:p>
        </p:txBody>
      </p:sp>
    </p:spTree>
    <p:extLst>
      <p:ext uri="{BB962C8B-B14F-4D97-AF65-F5344CB8AC3E}">
        <p14:creationId xmlns:p14="http://schemas.microsoft.com/office/powerpoint/2010/main" val="393122649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31159226"/>
              </p:ext>
            </p:extLst>
          </p:nvPr>
        </p:nvGraphicFramePr>
        <p:xfrm>
          <a:off x="1085532" y="838202"/>
          <a:ext cx="6995160" cy="5339334"/>
        </p:xfrm>
        <a:graphic>
          <a:graphicData uri="http://schemas.openxmlformats.org/drawingml/2006/table">
            <a:tbl>
              <a:tblPr firstRow="1" firstCol="1" bandRow="1">
                <a:tableStyleId>{5C22544A-7EE6-4342-B048-85BDC9FD1C3A}</a:tableStyleId>
              </a:tblPr>
              <a:tblGrid>
                <a:gridCol w="525780"/>
                <a:gridCol w="6469380"/>
              </a:tblGrid>
              <a:tr h="442454">
                <a:tc>
                  <a:txBody>
                    <a:bodyPr/>
                    <a:lstStyle/>
                    <a:p>
                      <a:pPr marL="0" marR="0">
                        <a:lnSpc>
                          <a:spcPct val="115000"/>
                        </a:lnSpc>
                        <a:spcBef>
                          <a:spcPts val="0"/>
                        </a:spcBef>
                        <a:spcAft>
                          <a:spcPts val="0"/>
                        </a:spcAft>
                      </a:pPr>
                      <a:r>
                        <a:rPr lang="en-US" sz="1100" dirty="0">
                          <a:effectLst/>
                        </a:rPr>
                        <a:t>9 - </a:t>
                      </a:r>
                      <a:endParaRPr lang="en-US" sz="1100" dirty="0">
                        <a:effectLst/>
                        <a:latin typeface="Calibri"/>
                        <a:ea typeface="Calibri"/>
                        <a:cs typeface="Times New Roman"/>
                      </a:endParaRPr>
                    </a:p>
                  </a:txBody>
                  <a:tcPr marL="68580" marR="68580" marT="0" marB="0"/>
                </a:tc>
                <a:tc>
                  <a:txBody>
                    <a:bodyPr/>
                    <a:lstStyle/>
                    <a:p>
                      <a:pPr marL="342900" marR="0" lvl="0" indent="-342900">
                        <a:lnSpc>
                          <a:spcPct val="115000"/>
                        </a:lnSpc>
                        <a:spcBef>
                          <a:spcPts val="0"/>
                        </a:spcBef>
                        <a:spcAft>
                          <a:spcPts val="0"/>
                        </a:spcAft>
                        <a:buFont typeface="+mj-lt"/>
                        <a:buAutoNum type="arabicPeriod"/>
                      </a:pPr>
                      <a:r>
                        <a:rPr lang="en-US" sz="4000" dirty="0">
                          <a:effectLst/>
                        </a:rPr>
                        <a:t>Which body has the sole power to hear and decide cases of impeachment?</a:t>
                      </a:r>
                      <a:endParaRPr lang="en-US" sz="4000" dirty="0">
                        <a:effectLst/>
                        <a:latin typeface="Calibri"/>
                        <a:ea typeface="Calibri"/>
                        <a:cs typeface="Times New Roman"/>
                      </a:endParaRPr>
                    </a:p>
                  </a:txBody>
                  <a:tcPr marL="68580" marR="68580" marT="0" marB="0"/>
                </a:tc>
              </a:tr>
              <a:tr h="442454">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342900" marR="0" lvl="0" indent="-342900">
                        <a:lnSpc>
                          <a:spcPct val="115000"/>
                        </a:lnSpc>
                        <a:spcBef>
                          <a:spcPts val="0"/>
                        </a:spcBef>
                        <a:spcAft>
                          <a:spcPts val="0"/>
                        </a:spcAft>
                        <a:buFont typeface="+mj-lt"/>
                        <a:buAutoNum type="alphaUcPeriod"/>
                      </a:pPr>
                      <a:r>
                        <a:rPr lang="en-US" sz="4000" dirty="0">
                          <a:effectLst/>
                        </a:rPr>
                        <a:t>Senate</a:t>
                      </a:r>
                      <a:endParaRPr lang="en-US" sz="4000" dirty="0">
                        <a:effectLst/>
                        <a:latin typeface="Calibri"/>
                        <a:ea typeface="Calibri"/>
                        <a:cs typeface="Times New Roman"/>
                      </a:endParaRPr>
                    </a:p>
                  </a:txBody>
                  <a:tcPr marL="68580" marR="68580" marT="0" marB="0"/>
                </a:tc>
              </a:tr>
              <a:tr h="442454">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c>
                  <a:txBody>
                    <a:bodyPr/>
                    <a:lstStyle/>
                    <a:p>
                      <a:pPr marL="0" marR="0" lvl="0" indent="0">
                        <a:lnSpc>
                          <a:spcPct val="115000"/>
                        </a:lnSpc>
                        <a:spcBef>
                          <a:spcPts val="0"/>
                        </a:spcBef>
                        <a:spcAft>
                          <a:spcPts val="0"/>
                        </a:spcAft>
                        <a:buFont typeface="+mj-lt"/>
                        <a:buNone/>
                      </a:pPr>
                      <a:r>
                        <a:rPr lang="en-US" sz="4000" dirty="0" smtClean="0">
                          <a:effectLst/>
                        </a:rPr>
                        <a:t>B. </a:t>
                      </a:r>
                      <a:r>
                        <a:rPr lang="en-US" sz="4000" dirty="0" err="1" smtClean="0">
                          <a:effectLst/>
                        </a:rPr>
                        <a:t>Sandiganbayan</a:t>
                      </a:r>
                      <a:endParaRPr lang="en-US" sz="4000" dirty="0">
                        <a:effectLst/>
                        <a:latin typeface="Calibri"/>
                        <a:ea typeface="Calibri"/>
                        <a:cs typeface="Times New Roman"/>
                      </a:endParaRPr>
                    </a:p>
                  </a:txBody>
                  <a:tcPr marL="68580" marR="68580" marT="0" marB="0"/>
                </a:tc>
              </a:tr>
              <a:tr h="442454">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c>
                  <a:txBody>
                    <a:bodyPr/>
                    <a:lstStyle/>
                    <a:p>
                      <a:pPr marL="0" marR="0" lvl="0" indent="0">
                        <a:lnSpc>
                          <a:spcPct val="115000"/>
                        </a:lnSpc>
                        <a:spcBef>
                          <a:spcPts val="0"/>
                        </a:spcBef>
                        <a:spcAft>
                          <a:spcPts val="0"/>
                        </a:spcAft>
                        <a:buFont typeface="+mj-lt"/>
                        <a:buNone/>
                      </a:pPr>
                      <a:r>
                        <a:rPr lang="en-US" sz="4000" dirty="0" smtClean="0">
                          <a:effectLst/>
                        </a:rPr>
                        <a:t>C. Ombudsman</a:t>
                      </a:r>
                      <a:endParaRPr lang="en-US" sz="4000" dirty="0">
                        <a:effectLst/>
                        <a:latin typeface="Calibri"/>
                        <a:ea typeface="Calibri"/>
                        <a:cs typeface="Times New Roman"/>
                      </a:endParaRPr>
                    </a:p>
                  </a:txBody>
                  <a:tcPr marL="68580" marR="68580" marT="0" marB="0"/>
                </a:tc>
              </a:tr>
              <a:tr h="442454">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0" marR="0" lvl="0" indent="0">
                        <a:lnSpc>
                          <a:spcPct val="115000"/>
                        </a:lnSpc>
                        <a:spcBef>
                          <a:spcPts val="0"/>
                        </a:spcBef>
                        <a:spcAft>
                          <a:spcPts val="0"/>
                        </a:spcAft>
                        <a:buFont typeface="+mj-lt"/>
                        <a:buNone/>
                      </a:pPr>
                      <a:r>
                        <a:rPr lang="en-US" sz="4000" dirty="0" smtClean="0">
                          <a:effectLst/>
                        </a:rPr>
                        <a:t>D. Supreme </a:t>
                      </a:r>
                      <a:r>
                        <a:rPr lang="en-US" sz="4000" dirty="0">
                          <a:effectLst/>
                        </a:rPr>
                        <a:t>Court</a:t>
                      </a:r>
                      <a:endParaRPr lang="en-US" sz="4000" dirty="0">
                        <a:effectLst/>
                        <a:latin typeface="Calibri"/>
                        <a:ea typeface="Calibri"/>
                        <a:cs typeface="Times New Roman"/>
                      </a:endParaRPr>
                    </a:p>
                  </a:txBody>
                  <a:tcPr marL="68580" marR="68580" marT="0" marB="0"/>
                </a:tc>
              </a:tr>
              <a:tr h="442454">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0" marR="0" lvl="0" indent="0">
                        <a:lnSpc>
                          <a:spcPct val="115000"/>
                        </a:lnSpc>
                        <a:spcBef>
                          <a:spcPts val="0"/>
                        </a:spcBef>
                        <a:spcAft>
                          <a:spcPts val="0"/>
                        </a:spcAft>
                        <a:buFont typeface="+mj-lt"/>
                        <a:buNone/>
                      </a:pPr>
                      <a:r>
                        <a:rPr lang="en-US" sz="4000" dirty="0" smtClean="0">
                          <a:effectLst/>
                        </a:rPr>
                        <a:t>E. House </a:t>
                      </a:r>
                      <a:r>
                        <a:rPr lang="en-US" sz="4000" dirty="0">
                          <a:effectLst/>
                        </a:rPr>
                        <a:t>of Representatives</a:t>
                      </a:r>
                      <a:endParaRPr lang="en-US" sz="40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9942671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24388665"/>
              </p:ext>
            </p:extLst>
          </p:nvPr>
        </p:nvGraphicFramePr>
        <p:xfrm>
          <a:off x="609600" y="271050"/>
          <a:ext cx="8077200" cy="5398008"/>
        </p:xfrm>
        <a:graphic>
          <a:graphicData uri="http://schemas.openxmlformats.org/drawingml/2006/table">
            <a:tbl>
              <a:tblPr firstRow="1" firstCol="1" bandRow="1">
                <a:tableStyleId>{5C22544A-7EE6-4342-B048-85BDC9FD1C3A}</a:tableStyleId>
              </a:tblPr>
              <a:tblGrid>
                <a:gridCol w="607110"/>
                <a:gridCol w="7470090"/>
              </a:tblGrid>
              <a:tr h="0">
                <a:tc>
                  <a:txBody>
                    <a:bodyPr/>
                    <a:lstStyle/>
                    <a:p>
                      <a:pPr marL="0" marR="0">
                        <a:lnSpc>
                          <a:spcPct val="115000"/>
                        </a:lnSpc>
                        <a:spcBef>
                          <a:spcPts val="0"/>
                        </a:spcBef>
                        <a:spcAft>
                          <a:spcPts val="0"/>
                        </a:spcAft>
                      </a:pPr>
                      <a:r>
                        <a:rPr lang="en-US" sz="1100" dirty="0">
                          <a:effectLst/>
                        </a:rPr>
                        <a:t>9</a:t>
                      </a:r>
                      <a:endParaRPr lang="en-US" sz="1100" dirty="0">
                        <a:effectLst/>
                        <a:latin typeface="Calibri"/>
                        <a:ea typeface="Calibri"/>
                        <a:cs typeface="Times New Roman"/>
                      </a:endParaRPr>
                    </a:p>
                  </a:txBody>
                  <a:tcPr marL="68580" marR="68580" marT="0" marB="0"/>
                </a:tc>
                <a:tc>
                  <a:txBody>
                    <a:bodyPr/>
                    <a:lstStyle/>
                    <a:p>
                      <a:pPr marL="342900" marR="0" lvl="0" indent="-342900">
                        <a:lnSpc>
                          <a:spcPct val="115000"/>
                        </a:lnSpc>
                        <a:spcBef>
                          <a:spcPts val="0"/>
                        </a:spcBef>
                        <a:spcAft>
                          <a:spcPts val="0"/>
                        </a:spcAft>
                        <a:buFont typeface="+mj-lt"/>
                        <a:buAutoNum type="arabicPeriod"/>
                      </a:pPr>
                      <a:r>
                        <a:rPr lang="en-US" sz="2800" dirty="0">
                          <a:effectLst/>
                        </a:rPr>
                        <a:t>The President, Vice-President, the Members of the Supreme Court, the Members of the Constitutional Commission and the Ombudsman may only be removed from office through impeachment.  Which of the following is NOT a ground for impeachment?</a:t>
                      </a:r>
                    </a:p>
                    <a:p>
                      <a:pPr marL="342900" marR="0" lvl="0" indent="-342900">
                        <a:lnSpc>
                          <a:spcPct val="115000"/>
                        </a:lnSpc>
                        <a:spcBef>
                          <a:spcPts val="0"/>
                        </a:spcBef>
                        <a:spcAft>
                          <a:spcPts val="0"/>
                        </a:spcAft>
                        <a:buFont typeface="+mj-lt"/>
                        <a:buAutoNum type="alphaUcPeriod"/>
                      </a:pPr>
                      <a:r>
                        <a:rPr lang="en-US" sz="2800" dirty="0">
                          <a:effectLst/>
                        </a:rPr>
                        <a:t>Betrayal of public trust</a:t>
                      </a:r>
                    </a:p>
                    <a:p>
                      <a:pPr marL="342900" marR="0" lvl="0" indent="-342900">
                        <a:lnSpc>
                          <a:spcPct val="115000"/>
                        </a:lnSpc>
                        <a:spcBef>
                          <a:spcPts val="0"/>
                        </a:spcBef>
                        <a:spcAft>
                          <a:spcPts val="0"/>
                        </a:spcAft>
                        <a:buFont typeface="+mj-lt"/>
                        <a:buAutoNum type="alphaUcPeriod"/>
                      </a:pPr>
                      <a:r>
                        <a:rPr lang="en-US" sz="2800" dirty="0">
                          <a:effectLst/>
                        </a:rPr>
                        <a:t>Sexual Harassment</a:t>
                      </a:r>
                    </a:p>
                    <a:p>
                      <a:pPr marL="342900" marR="0" lvl="0" indent="-342900">
                        <a:lnSpc>
                          <a:spcPct val="115000"/>
                        </a:lnSpc>
                        <a:spcBef>
                          <a:spcPts val="0"/>
                        </a:spcBef>
                        <a:spcAft>
                          <a:spcPts val="0"/>
                        </a:spcAft>
                        <a:buFont typeface="+mj-lt"/>
                        <a:buAutoNum type="alphaUcPeriod"/>
                      </a:pPr>
                      <a:r>
                        <a:rPr lang="en-US" sz="2800" dirty="0">
                          <a:effectLst/>
                        </a:rPr>
                        <a:t>Other High Crimes</a:t>
                      </a:r>
                    </a:p>
                    <a:p>
                      <a:pPr marL="342900" marR="0" lvl="0" indent="-342900">
                        <a:lnSpc>
                          <a:spcPct val="115000"/>
                        </a:lnSpc>
                        <a:spcBef>
                          <a:spcPts val="0"/>
                        </a:spcBef>
                        <a:spcAft>
                          <a:spcPts val="0"/>
                        </a:spcAft>
                        <a:buFont typeface="+mj-lt"/>
                        <a:buAutoNum type="alphaUcPeriod"/>
                      </a:pPr>
                      <a:r>
                        <a:rPr lang="en-US" sz="2800" dirty="0">
                          <a:effectLst/>
                        </a:rPr>
                        <a:t>Culpable Violations of the Constitution</a:t>
                      </a:r>
                    </a:p>
                    <a:p>
                      <a:pPr marL="342900" marR="0" lvl="0" indent="-342900">
                        <a:lnSpc>
                          <a:spcPct val="115000"/>
                        </a:lnSpc>
                        <a:spcBef>
                          <a:spcPts val="0"/>
                        </a:spcBef>
                        <a:spcAft>
                          <a:spcPts val="0"/>
                        </a:spcAft>
                        <a:buFont typeface="+mj-lt"/>
                        <a:buAutoNum type="alphaUcPeriod"/>
                      </a:pPr>
                      <a:r>
                        <a:rPr lang="en-US" sz="2800" dirty="0">
                          <a:effectLst/>
                        </a:rPr>
                        <a:t>Treason</a:t>
                      </a:r>
                      <a:endParaRPr lang="en-US" sz="28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1781005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articles of the constitution</a:t>
            </a:r>
            <a:endParaRPr lang="en-US" dirty="0"/>
          </a:p>
        </p:txBody>
      </p:sp>
      <p:sp>
        <p:nvSpPr>
          <p:cNvPr id="3" name="Content Placeholder 2"/>
          <p:cNvSpPr>
            <a:spLocks noGrp="1"/>
          </p:cNvSpPr>
          <p:nvPr>
            <p:ph idx="1"/>
          </p:nvPr>
        </p:nvSpPr>
        <p:spPr/>
        <p:txBody>
          <a:bodyPr>
            <a:normAutofit fontScale="92500" lnSpcReduction="10000"/>
          </a:bodyPr>
          <a:lstStyle/>
          <a:p>
            <a:r>
              <a:rPr lang="en-US" sz="2800" dirty="0" smtClean="0"/>
              <a:t>Article XII- National Economy and patrimony</a:t>
            </a:r>
          </a:p>
          <a:p>
            <a:r>
              <a:rPr lang="en-US" sz="2800" dirty="0" smtClean="0"/>
              <a:t>Article XIII- Social Justice and Human Rights</a:t>
            </a:r>
          </a:p>
          <a:p>
            <a:r>
              <a:rPr lang="en-US" sz="2800" dirty="0" smtClean="0"/>
              <a:t>Article XIV – Education, Science and Technology, Arts, Culture  and  Sports</a:t>
            </a:r>
          </a:p>
          <a:p>
            <a:r>
              <a:rPr lang="en-US" sz="2800" dirty="0" smtClean="0"/>
              <a:t>Article XV – The Family</a:t>
            </a:r>
          </a:p>
          <a:p>
            <a:r>
              <a:rPr lang="en-US" sz="2800" dirty="0" smtClean="0"/>
              <a:t>Article XVI – General Provisions</a:t>
            </a:r>
          </a:p>
          <a:p>
            <a:r>
              <a:rPr lang="en-US" sz="2800" dirty="0" smtClean="0"/>
              <a:t>Article XVII- Amendments and Revisions</a:t>
            </a:r>
          </a:p>
          <a:p>
            <a:r>
              <a:rPr lang="en-US" sz="2800" dirty="0" smtClean="0"/>
              <a:t>Article XVIII- Transitory Provisions</a:t>
            </a:r>
            <a:endParaRPr lang="en-US" sz="2800" dirty="0"/>
          </a:p>
          <a:p>
            <a:endParaRPr lang="en-US" dirty="0"/>
          </a:p>
        </p:txBody>
      </p:sp>
    </p:spTree>
    <p:extLst>
      <p:ext uri="{BB962C8B-B14F-4D97-AF65-F5344CB8AC3E}">
        <p14:creationId xmlns:p14="http://schemas.microsoft.com/office/powerpoint/2010/main" val="141392752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Article XVI – General Provisions</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56048738"/>
              </p:ext>
            </p:extLst>
          </p:nvPr>
        </p:nvGraphicFramePr>
        <p:xfrm>
          <a:off x="533400" y="805593"/>
          <a:ext cx="8077200" cy="6228588"/>
        </p:xfrm>
        <a:graphic>
          <a:graphicData uri="http://schemas.openxmlformats.org/drawingml/2006/table">
            <a:tbl>
              <a:tblPr firstRow="1" firstCol="1" bandRow="1">
                <a:tableStyleId>{5C22544A-7EE6-4342-B048-85BDC9FD1C3A}</a:tableStyleId>
              </a:tblPr>
              <a:tblGrid>
                <a:gridCol w="607109"/>
                <a:gridCol w="7470091"/>
              </a:tblGrid>
              <a:tr h="1149521">
                <a:tc>
                  <a:txBody>
                    <a:bodyPr/>
                    <a:lstStyle/>
                    <a:p>
                      <a:pPr marL="0" marR="0">
                        <a:lnSpc>
                          <a:spcPct val="115000"/>
                        </a:lnSpc>
                        <a:spcBef>
                          <a:spcPts val="0"/>
                        </a:spcBef>
                        <a:spcAft>
                          <a:spcPts val="0"/>
                        </a:spcAft>
                      </a:pPr>
                      <a:r>
                        <a:rPr lang="en-US" sz="1100" dirty="0">
                          <a:effectLst/>
                        </a:rPr>
                        <a:t>16</a:t>
                      </a:r>
                      <a:endParaRPr lang="en-US" sz="1100" dirty="0">
                        <a:effectLst/>
                        <a:latin typeface="Calibri"/>
                        <a:ea typeface="Calibri"/>
                        <a:cs typeface="Times New Roman"/>
                      </a:endParaRPr>
                    </a:p>
                  </a:txBody>
                  <a:tcPr marL="68580" marR="68580" marT="0" marB="0"/>
                </a:tc>
                <a:tc>
                  <a:txBody>
                    <a:bodyPr/>
                    <a:lstStyle/>
                    <a:p>
                      <a:pPr marL="342900" marR="0" lvl="0" indent="-342900">
                        <a:lnSpc>
                          <a:spcPct val="115000"/>
                        </a:lnSpc>
                        <a:spcBef>
                          <a:spcPts val="0"/>
                        </a:spcBef>
                        <a:spcAft>
                          <a:spcPts val="0"/>
                        </a:spcAft>
                        <a:buFont typeface="+mj-lt"/>
                        <a:buAutoNum type="arabicPeriod"/>
                      </a:pPr>
                      <a:r>
                        <a:rPr lang="en-US" sz="3600" dirty="0">
                          <a:effectLst/>
                        </a:rPr>
                        <a:t>What  does the red color of the Philippine flag represent?</a:t>
                      </a:r>
                      <a:endParaRPr lang="en-US" sz="3600" dirty="0">
                        <a:effectLst/>
                        <a:latin typeface="Calibri"/>
                        <a:ea typeface="Calibri"/>
                        <a:cs typeface="Times New Roman"/>
                      </a:endParaRPr>
                    </a:p>
                  </a:txBody>
                  <a:tcPr marL="68580" marR="68580" marT="0" marB="0"/>
                </a:tc>
              </a:tr>
              <a:tr h="4598086">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342900" marR="0" lvl="0" indent="-342900">
                        <a:lnSpc>
                          <a:spcPct val="115000"/>
                        </a:lnSpc>
                        <a:spcBef>
                          <a:spcPts val="0"/>
                        </a:spcBef>
                        <a:spcAft>
                          <a:spcPts val="0"/>
                        </a:spcAft>
                        <a:buFont typeface="+mj-lt"/>
                        <a:buAutoNum type="alphaUcPeriod"/>
                        <a:tabLst>
                          <a:tab pos="674370" algn="l"/>
                        </a:tabLst>
                      </a:pPr>
                      <a:r>
                        <a:rPr lang="en-US" sz="3600" dirty="0">
                          <a:effectLst/>
                        </a:rPr>
                        <a:t>The Filipino’s capacity for self-determination</a:t>
                      </a:r>
                    </a:p>
                    <a:p>
                      <a:pPr marL="342900" marR="0" lvl="0" indent="-342900">
                        <a:lnSpc>
                          <a:spcPct val="115000"/>
                        </a:lnSpc>
                        <a:spcBef>
                          <a:spcPts val="0"/>
                        </a:spcBef>
                        <a:spcAft>
                          <a:spcPts val="0"/>
                        </a:spcAft>
                        <a:buFont typeface="+mj-lt"/>
                        <a:buAutoNum type="alphaUcPeriod"/>
                        <a:tabLst>
                          <a:tab pos="674370" algn="l"/>
                        </a:tabLst>
                      </a:pPr>
                      <a:r>
                        <a:rPr lang="en-US" sz="3600" dirty="0">
                          <a:effectLst/>
                        </a:rPr>
                        <a:t>The Filipino’s resistance to foreign aggression</a:t>
                      </a:r>
                    </a:p>
                    <a:p>
                      <a:pPr marL="342900" marR="0" lvl="0" indent="-342900">
                        <a:lnSpc>
                          <a:spcPct val="115000"/>
                        </a:lnSpc>
                        <a:spcBef>
                          <a:spcPts val="0"/>
                        </a:spcBef>
                        <a:spcAft>
                          <a:spcPts val="0"/>
                        </a:spcAft>
                        <a:buFont typeface="+mj-lt"/>
                        <a:buAutoNum type="alphaUcPeriod"/>
                        <a:tabLst>
                          <a:tab pos="674370" algn="l"/>
                        </a:tabLst>
                      </a:pPr>
                      <a:r>
                        <a:rPr lang="en-US" sz="3600" dirty="0">
                          <a:effectLst/>
                        </a:rPr>
                        <a:t>Progress and prosperity</a:t>
                      </a:r>
                    </a:p>
                    <a:p>
                      <a:pPr marL="342900" marR="0" lvl="0" indent="-342900">
                        <a:lnSpc>
                          <a:spcPct val="115000"/>
                        </a:lnSpc>
                        <a:spcBef>
                          <a:spcPts val="0"/>
                        </a:spcBef>
                        <a:spcAft>
                          <a:spcPts val="0"/>
                        </a:spcAft>
                        <a:buFont typeface="+mj-lt"/>
                        <a:buAutoNum type="alphaUcPeriod"/>
                        <a:tabLst>
                          <a:tab pos="674370" algn="l"/>
                        </a:tabLst>
                      </a:pPr>
                      <a:r>
                        <a:rPr lang="en-US" sz="3600" dirty="0">
                          <a:effectLst/>
                        </a:rPr>
                        <a:t>Declaration of war</a:t>
                      </a:r>
                    </a:p>
                    <a:p>
                      <a:pPr marL="342900" marR="0" lvl="0" indent="-342900">
                        <a:lnSpc>
                          <a:spcPct val="115000"/>
                        </a:lnSpc>
                        <a:spcBef>
                          <a:spcPts val="0"/>
                        </a:spcBef>
                        <a:spcAft>
                          <a:spcPts val="0"/>
                        </a:spcAft>
                        <a:buFont typeface="+mj-lt"/>
                        <a:buAutoNum type="alphaUcPeriod"/>
                        <a:tabLst>
                          <a:tab pos="674370" algn="l"/>
                        </a:tabLst>
                      </a:pPr>
                      <a:r>
                        <a:rPr lang="en-US" sz="3600" dirty="0">
                          <a:effectLst/>
                        </a:rPr>
                        <a:t>Filipino valor</a:t>
                      </a:r>
                    </a:p>
                    <a:p>
                      <a:pPr marL="457200" marR="0">
                        <a:lnSpc>
                          <a:spcPct val="115000"/>
                        </a:lnSpc>
                        <a:spcBef>
                          <a:spcPts val="0"/>
                        </a:spcBef>
                        <a:spcAft>
                          <a:spcPts val="0"/>
                        </a:spcAft>
                      </a:pPr>
                      <a:r>
                        <a:rPr lang="en-US" sz="3600" dirty="0">
                          <a:effectLst/>
                        </a:rPr>
                        <a:t> </a:t>
                      </a:r>
                      <a:endParaRPr lang="en-US" sz="36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8089293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Number of Law Makers</a:t>
            </a:r>
            <a:endParaRPr lang="en-US" dirty="0"/>
          </a:p>
        </p:txBody>
      </p:sp>
      <p:sp>
        <p:nvSpPr>
          <p:cNvPr id="3" name="Content Placeholder 2"/>
          <p:cNvSpPr>
            <a:spLocks noGrp="1"/>
          </p:cNvSpPr>
          <p:nvPr>
            <p:ph idx="1"/>
          </p:nvPr>
        </p:nvSpPr>
        <p:spPr/>
        <p:txBody>
          <a:bodyPr>
            <a:normAutofit/>
          </a:bodyPr>
          <a:lstStyle/>
          <a:p>
            <a:r>
              <a:rPr lang="en-US" sz="2400" dirty="0" smtClean="0"/>
              <a:t>Senators = 24</a:t>
            </a:r>
          </a:p>
          <a:p>
            <a:r>
              <a:rPr lang="en-US" sz="2400" dirty="0" smtClean="0"/>
              <a:t>Congressmen = 250  (maximum) </a:t>
            </a:r>
          </a:p>
          <a:p>
            <a:r>
              <a:rPr lang="en-US" sz="2400" dirty="0" smtClean="0"/>
              <a:t>a. District representatives  (80%)</a:t>
            </a:r>
          </a:p>
          <a:p>
            <a:r>
              <a:rPr lang="en-US" sz="2400" dirty="0" smtClean="0"/>
              <a:t>b. </a:t>
            </a:r>
            <a:r>
              <a:rPr lang="en-US" sz="2400" dirty="0" err="1" smtClean="0"/>
              <a:t>Sectoral</a:t>
            </a:r>
            <a:r>
              <a:rPr lang="en-US" sz="2400" dirty="0" smtClean="0"/>
              <a:t> representatives/ </a:t>
            </a:r>
            <a:r>
              <a:rPr lang="en-US" sz="2400" dirty="0" err="1" smtClean="0"/>
              <a:t>partylists</a:t>
            </a:r>
            <a:r>
              <a:rPr lang="en-US" sz="2400" dirty="0" smtClean="0"/>
              <a:t> (20%)</a:t>
            </a:r>
            <a:endParaRPr lang="en-US" sz="2400" dirty="0"/>
          </a:p>
        </p:txBody>
      </p:sp>
    </p:spTree>
    <p:extLst>
      <p:ext uri="{BB962C8B-B14F-4D97-AF65-F5344CB8AC3E}">
        <p14:creationId xmlns:p14="http://schemas.microsoft.com/office/powerpoint/2010/main" val="391063380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Article XVII- Amendments and Revisions</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02483213"/>
              </p:ext>
            </p:extLst>
          </p:nvPr>
        </p:nvGraphicFramePr>
        <p:xfrm>
          <a:off x="1180782" y="767493"/>
          <a:ext cx="6995160" cy="5081715"/>
        </p:xfrm>
        <a:graphic>
          <a:graphicData uri="http://schemas.openxmlformats.org/drawingml/2006/table">
            <a:tbl>
              <a:tblPr firstRow="1" firstCol="1" bandRow="1">
                <a:tableStyleId>{5C22544A-7EE6-4342-B048-85BDC9FD1C3A}</a:tableStyleId>
              </a:tblPr>
              <a:tblGrid>
                <a:gridCol w="525780"/>
                <a:gridCol w="6469380"/>
              </a:tblGrid>
              <a:tr h="0">
                <a:tc>
                  <a:txBody>
                    <a:bodyPr/>
                    <a:lstStyle/>
                    <a:p>
                      <a:pPr marL="0" marR="0">
                        <a:lnSpc>
                          <a:spcPct val="115000"/>
                        </a:lnSpc>
                        <a:spcBef>
                          <a:spcPts val="0"/>
                        </a:spcBef>
                        <a:spcAft>
                          <a:spcPts val="0"/>
                        </a:spcAft>
                      </a:pPr>
                      <a:r>
                        <a:rPr lang="en-US" sz="1100" dirty="0">
                          <a:effectLst/>
                        </a:rPr>
                        <a:t>17</a:t>
                      </a:r>
                      <a:endParaRPr lang="en-US" sz="1100" dirty="0">
                        <a:effectLst/>
                        <a:latin typeface="Calibri"/>
                        <a:ea typeface="Calibri"/>
                        <a:cs typeface="Times New Roman"/>
                      </a:endParaRPr>
                    </a:p>
                  </a:txBody>
                  <a:tcPr marL="68580" marR="68580" marT="0" marB="0"/>
                </a:tc>
                <a:tc>
                  <a:txBody>
                    <a:bodyPr/>
                    <a:lstStyle/>
                    <a:p>
                      <a:pPr marL="342900" marR="0" lvl="0" indent="-342900">
                        <a:lnSpc>
                          <a:spcPct val="115000"/>
                        </a:lnSpc>
                        <a:spcBef>
                          <a:spcPts val="0"/>
                        </a:spcBef>
                        <a:spcAft>
                          <a:spcPts val="0"/>
                        </a:spcAft>
                        <a:buFont typeface="+mj-lt"/>
                        <a:buAutoNum type="arabicPeriod"/>
                      </a:pPr>
                      <a:r>
                        <a:rPr lang="en-US" sz="3600" baseline="0" dirty="0" smtClean="0">
                          <a:effectLst/>
                        </a:rPr>
                        <a:t> </a:t>
                      </a:r>
                      <a:r>
                        <a:rPr lang="en-US" sz="3200" dirty="0" smtClean="0">
                          <a:effectLst/>
                        </a:rPr>
                        <a:t>At </a:t>
                      </a:r>
                      <a:r>
                        <a:rPr lang="en-US" sz="3200" dirty="0">
                          <a:effectLst/>
                        </a:rPr>
                        <a:t>least how many years after the Constitution has been ratified may the people propose amendments through initiative?</a:t>
                      </a:r>
                    </a:p>
                    <a:p>
                      <a:pPr marL="342900" marR="0" lvl="0" indent="-342900">
                        <a:lnSpc>
                          <a:spcPct val="115000"/>
                        </a:lnSpc>
                        <a:spcBef>
                          <a:spcPts val="0"/>
                        </a:spcBef>
                        <a:spcAft>
                          <a:spcPts val="0"/>
                        </a:spcAft>
                        <a:buFont typeface="+mj-lt"/>
                        <a:buAutoNum type="alphaUcPeriod"/>
                      </a:pPr>
                      <a:r>
                        <a:rPr lang="en-US" sz="3200" dirty="0">
                          <a:effectLst/>
                        </a:rPr>
                        <a:t>Three</a:t>
                      </a:r>
                    </a:p>
                    <a:p>
                      <a:pPr marL="342900" marR="0" lvl="0" indent="-342900">
                        <a:lnSpc>
                          <a:spcPct val="115000"/>
                        </a:lnSpc>
                        <a:spcBef>
                          <a:spcPts val="0"/>
                        </a:spcBef>
                        <a:spcAft>
                          <a:spcPts val="0"/>
                        </a:spcAft>
                        <a:buFont typeface="+mj-lt"/>
                        <a:buAutoNum type="alphaUcPeriod"/>
                      </a:pPr>
                      <a:r>
                        <a:rPr lang="en-US" sz="3200" dirty="0">
                          <a:effectLst/>
                        </a:rPr>
                        <a:t>Five</a:t>
                      </a:r>
                    </a:p>
                    <a:p>
                      <a:pPr marL="342900" marR="0" lvl="0" indent="-342900">
                        <a:lnSpc>
                          <a:spcPct val="115000"/>
                        </a:lnSpc>
                        <a:spcBef>
                          <a:spcPts val="0"/>
                        </a:spcBef>
                        <a:spcAft>
                          <a:spcPts val="0"/>
                        </a:spcAft>
                        <a:buFont typeface="+mj-lt"/>
                        <a:buAutoNum type="alphaUcPeriod"/>
                      </a:pPr>
                      <a:r>
                        <a:rPr lang="en-US" sz="3200" dirty="0">
                          <a:effectLst/>
                        </a:rPr>
                        <a:t>Six</a:t>
                      </a:r>
                    </a:p>
                    <a:p>
                      <a:pPr marL="342900" marR="0" lvl="0" indent="-342900">
                        <a:lnSpc>
                          <a:spcPct val="115000"/>
                        </a:lnSpc>
                        <a:spcBef>
                          <a:spcPts val="0"/>
                        </a:spcBef>
                        <a:spcAft>
                          <a:spcPts val="0"/>
                        </a:spcAft>
                        <a:buFont typeface="+mj-lt"/>
                        <a:buAutoNum type="alphaUcPeriod"/>
                      </a:pPr>
                      <a:r>
                        <a:rPr lang="en-US" sz="3200" dirty="0">
                          <a:effectLst/>
                        </a:rPr>
                        <a:t>Seven</a:t>
                      </a:r>
                    </a:p>
                    <a:p>
                      <a:pPr marL="342900" marR="0" lvl="0" indent="-342900">
                        <a:lnSpc>
                          <a:spcPct val="115000"/>
                        </a:lnSpc>
                        <a:spcBef>
                          <a:spcPts val="0"/>
                        </a:spcBef>
                        <a:spcAft>
                          <a:spcPts val="0"/>
                        </a:spcAft>
                        <a:buFont typeface="+mj-lt"/>
                        <a:buAutoNum type="alphaUcPeriod"/>
                      </a:pPr>
                      <a:r>
                        <a:rPr lang="en-US" sz="3200" dirty="0">
                          <a:effectLst/>
                        </a:rPr>
                        <a:t>Ten</a:t>
                      </a:r>
                      <a:endParaRPr lang="en-US" sz="32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12193477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Article XVII – amendments or revision</a:t>
            </a:r>
            <a:endParaRPr lang="en-US" dirty="0"/>
          </a:p>
        </p:txBody>
      </p:sp>
      <p:sp>
        <p:nvSpPr>
          <p:cNvPr id="3" name="Content Placeholder 2"/>
          <p:cNvSpPr>
            <a:spLocks noGrp="1"/>
          </p:cNvSpPr>
          <p:nvPr>
            <p:ph idx="1"/>
          </p:nvPr>
        </p:nvSpPr>
        <p:spPr>
          <a:xfrm>
            <a:off x="822960" y="1100628"/>
            <a:ext cx="7520940" cy="5757372"/>
          </a:xfrm>
        </p:spPr>
        <p:txBody>
          <a:bodyPr>
            <a:noAutofit/>
          </a:bodyPr>
          <a:lstStyle/>
          <a:p>
            <a:r>
              <a:rPr lang="en-US" sz="2000" dirty="0"/>
              <a:t>Section 1. Any amendment to, or revision of, this Constitution may be proposed by:</a:t>
            </a:r>
          </a:p>
          <a:p>
            <a:r>
              <a:rPr lang="en-US" sz="2000" dirty="0"/>
              <a:t>(1) The Congress, upon a vote of three-fourths of all its Members; or</a:t>
            </a:r>
          </a:p>
          <a:p>
            <a:r>
              <a:rPr lang="en-US" sz="2000" dirty="0"/>
              <a:t>(2) A constitutional convention.</a:t>
            </a:r>
          </a:p>
          <a:p>
            <a:r>
              <a:rPr lang="en-US" sz="2000" dirty="0"/>
              <a:t>Section 2. Amendments to this Constitution may likewise be directly proposed by the people through initiative upon a petition of at least twelve </a:t>
            </a:r>
            <a:r>
              <a:rPr lang="en-US" sz="2000" i="1" dirty="0"/>
              <a:t>per centum</a:t>
            </a:r>
            <a:r>
              <a:rPr lang="en-US" sz="2000" dirty="0"/>
              <a:t> of the total number of registered voters, of which every legislative district must be represented by at least three </a:t>
            </a:r>
            <a:r>
              <a:rPr lang="en-US" sz="2000" i="1" dirty="0"/>
              <a:t>per centum</a:t>
            </a:r>
            <a:r>
              <a:rPr lang="en-US" sz="2000" dirty="0"/>
              <a:t> of the registered voters therein. No amendment under this section shall be authorized within five years following the ratification of this Constitution nor oftener than once every five years thereafter.</a:t>
            </a:r>
          </a:p>
          <a:p>
            <a:r>
              <a:rPr lang="en-US" sz="2000" dirty="0"/>
              <a:t>The Congress shall provide for the implementation of the exercise of this right.</a:t>
            </a:r>
          </a:p>
          <a:p>
            <a:endParaRPr lang="en-US" sz="2000" dirty="0"/>
          </a:p>
          <a:p>
            <a:endParaRPr lang="en-US" sz="2000" dirty="0"/>
          </a:p>
        </p:txBody>
      </p:sp>
    </p:spTree>
    <p:extLst>
      <p:ext uri="{BB962C8B-B14F-4D97-AF65-F5344CB8AC3E}">
        <p14:creationId xmlns:p14="http://schemas.microsoft.com/office/powerpoint/2010/main" val="343755309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Article XVII – amendments or revision</a:t>
            </a:r>
            <a:endParaRPr lang="en-US" dirty="0"/>
          </a:p>
        </p:txBody>
      </p:sp>
      <p:sp>
        <p:nvSpPr>
          <p:cNvPr id="3" name="Content Placeholder 2"/>
          <p:cNvSpPr>
            <a:spLocks noGrp="1"/>
          </p:cNvSpPr>
          <p:nvPr>
            <p:ph idx="1"/>
          </p:nvPr>
        </p:nvSpPr>
        <p:spPr>
          <a:xfrm>
            <a:off x="822960" y="1100628"/>
            <a:ext cx="7520940" cy="5757372"/>
          </a:xfrm>
        </p:spPr>
        <p:txBody>
          <a:bodyPr>
            <a:normAutofit/>
          </a:bodyPr>
          <a:lstStyle/>
          <a:p>
            <a:r>
              <a:rPr lang="en-US" sz="2000" dirty="0" smtClean="0"/>
              <a:t>Section </a:t>
            </a:r>
            <a:r>
              <a:rPr lang="en-US" sz="2000" dirty="0"/>
              <a:t>3. The Congress may, by a vote of two-thirds of all its Members, call a constitutional convention, or by a majority vote of all its Members, submit to the electorate the question of calling such a convention.</a:t>
            </a:r>
          </a:p>
          <a:p>
            <a:r>
              <a:rPr lang="en-US" sz="2000" dirty="0"/>
              <a:t>Section 4. Any amendment to, or revision of, this Constitution under Section 1 hereof shall be valid when ratified by a majority of the votes cast in a plebiscite which shall be held not earlier than sixty days no later than ninety days after the approval of such amendment or revision.</a:t>
            </a:r>
          </a:p>
          <a:p>
            <a:r>
              <a:rPr lang="en-US" sz="2000" dirty="0"/>
              <a:t>Any amendment under Section 2 hereof shall be valid when ratified by a majority of the votes cast in a plebiscite which shall be held not earlier than sixty days nor later than ninety days after the certification by the Commission on Elections of the sufficiency of the petition.</a:t>
            </a:r>
          </a:p>
          <a:p>
            <a:endParaRPr lang="en-US" sz="2000" dirty="0"/>
          </a:p>
        </p:txBody>
      </p:sp>
    </p:spTree>
    <p:extLst>
      <p:ext uri="{BB962C8B-B14F-4D97-AF65-F5344CB8AC3E}">
        <p14:creationId xmlns:p14="http://schemas.microsoft.com/office/powerpoint/2010/main" val="347007157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Article xviii- transitory provision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57779522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Republic </a:t>
            </a:r>
            <a:r>
              <a:rPr lang="en-US" dirty="0"/>
              <a:t>Act No. </a:t>
            </a:r>
            <a:r>
              <a:rPr lang="en-US" dirty="0" smtClean="0"/>
              <a:t>6713</a:t>
            </a:r>
            <a:endParaRPr lang="en-US" dirty="0"/>
          </a:p>
        </p:txBody>
      </p:sp>
      <p:sp>
        <p:nvSpPr>
          <p:cNvPr id="3" name="Content Placeholder 2"/>
          <p:cNvSpPr>
            <a:spLocks noGrp="1"/>
          </p:cNvSpPr>
          <p:nvPr>
            <p:ph idx="1"/>
          </p:nvPr>
        </p:nvSpPr>
        <p:spPr>
          <a:xfrm>
            <a:off x="822960" y="1100628"/>
            <a:ext cx="7520940" cy="4614372"/>
          </a:xfrm>
        </p:spPr>
        <p:txBody>
          <a:bodyPr>
            <a:normAutofit/>
          </a:bodyPr>
          <a:lstStyle/>
          <a:p>
            <a:endParaRPr lang="en-US" dirty="0" smtClean="0"/>
          </a:p>
          <a:p>
            <a:r>
              <a:rPr lang="en-US" sz="3200" dirty="0" smtClean="0"/>
              <a:t>Rules </a:t>
            </a:r>
            <a:r>
              <a:rPr lang="en-US" sz="3200" dirty="0"/>
              <a:t>Implementing the Code of Conduct and Ethical Standards for Public Officials and </a:t>
            </a:r>
            <a:r>
              <a:rPr lang="en-US" sz="3200" dirty="0" smtClean="0"/>
              <a:t>Employees</a:t>
            </a:r>
            <a:endParaRPr lang="en-US" sz="3200" dirty="0"/>
          </a:p>
          <a:p>
            <a:r>
              <a:rPr lang="en-US" sz="2000" dirty="0" smtClean="0"/>
              <a:t>Rule I Coverage </a:t>
            </a:r>
          </a:p>
          <a:p>
            <a:r>
              <a:rPr lang="en-US" sz="2000" dirty="0"/>
              <a:t>Section 1. These rules shall cover all officials and employees in the government, elective and appointive, permanent or temporary, whether in the career or non-career service, including military and police personnel, whether or not they receive compensation, regardless of amount.</a:t>
            </a:r>
          </a:p>
          <a:p>
            <a:endParaRPr lang="en-US" sz="1800" dirty="0" smtClean="0"/>
          </a:p>
          <a:p>
            <a:endParaRPr lang="en-US" sz="3200" dirty="0"/>
          </a:p>
          <a:p>
            <a:endParaRPr lang="en-US" dirty="0"/>
          </a:p>
        </p:txBody>
      </p:sp>
    </p:spTree>
    <p:extLst>
      <p:ext uri="{BB962C8B-B14F-4D97-AF65-F5344CB8AC3E}">
        <p14:creationId xmlns:p14="http://schemas.microsoft.com/office/powerpoint/2010/main" val="122367970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provisions</a:t>
            </a:r>
            <a:endParaRPr lang="en-US" dirty="0"/>
          </a:p>
        </p:txBody>
      </p:sp>
      <p:sp>
        <p:nvSpPr>
          <p:cNvPr id="3" name="Content Placeholder 2"/>
          <p:cNvSpPr>
            <a:spLocks noGrp="1"/>
          </p:cNvSpPr>
          <p:nvPr>
            <p:ph idx="1"/>
          </p:nvPr>
        </p:nvSpPr>
        <p:spPr>
          <a:xfrm>
            <a:off x="838200" y="838200"/>
            <a:ext cx="7520940" cy="4538172"/>
          </a:xfrm>
        </p:spPr>
        <p:txBody>
          <a:bodyPr>
            <a:noAutofit/>
          </a:bodyPr>
          <a:lstStyle/>
          <a:p>
            <a:r>
              <a:rPr lang="en-US" sz="2000" dirty="0"/>
              <a:t>Rule II Interpretation</a:t>
            </a:r>
          </a:p>
          <a:p>
            <a:r>
              <a:rPr lang="en-US" sz="2000" dirty="0" smtClean="0"/>
              <a:t>It </a:t>
            </a:r>
            <a:r>
              <a:rPr lang="en-US" sz="2000" dirty="0"/>
              <a:t>is the policy of the State to promote a high standard of ethics in public service.</a:t>
            </a:r>
            <a:br>
              <a:rPr lang="en-US" sz="2000" dirty="0"/>
            </a:br>
            <a:r>
              <a:rPr lang="en-US" sz="2000" dirty="0"/>
              <a:t>Public officials and employees shall at all times be accountable to the people and </a:t>
            </a:r>
            <a:r>
              <a:rPr lang="en-US" sz="2000" dirty="0" smtClean="0"/>
              <a:t>shall discharge </a:t>
            </a:r>
            <a:r>
              <a:rPr lang="en-US" sz="2000" dirty="0"/>
              <a:t>their duties with utmost responsibility, integrity, competence and loyalty, </a:t>
            </a:r>
            <a:r>
              <a:rPr lang="en-US" sz="2000" dirty="0" smtClean="0"/>
              <a:t>act with </a:t>
            </a:r>
            <a:r>
              <a:rPr lang="en-US" sz="2000" dirty="0"/>
              <a:t>patriotism and justice, lead modest lives, and uphold public interest over </a:t>
            </a:r>
            <a:r>
              <a:rPr lang="en-US" sz="2000" dirty="0" smtClean="0"/>
              <a:t>personal interest.</a:t>
            </a:r>
          </a:p>
          <a:p>
            <a:r>
              <a:rPr lang="en-US" sz="2000" dirty="0" smtClean="0"/>
              <a:t>Section </a:t>
            </a:r>
            <a:r>
              <a:rPr lang="en-US" sz="2000" dirty="0"/>
              <a:t>4. Every department office and agency shall conduct continuing studies and analyses of their work systems and procedures to improve delivery of public services. Towards this end, such studies and analyses shall: (1) identify systems and procedures that lead or contribute to negative bureaucratic behavior; (2) simplify rules and procedures to avoid red tape; and (3) devise or adopt systems and procedures that promote official and employee morale and satisfaction.</a:t>
            </a:r>
          </a:p>
          <a:p>
            <a:endParaRPr lang="en-US" sz="2000" dirty="0"/>
          </a:p>
        </p:txBody>
      </p:sp>
    </p:spTree>
    <p:extLst>
      <p:ext uri="{BB962C8B-B14F-4D97-AF65-F5344CB8AC3E}">
        <p14:creationId xmlns:p14="http://schemas.microsoft.com/office/powerpoint/2010/main" val="278053467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520940" cy="548640"/>
          </a:xfrm>
        </p:spPr>
        <p:txBody>
          <a:bodyPr/>
          <a:lstStyle/>
          <a:p>
            <a:r>
              <a:rPr lang="en-US" dirty="0" smtClean="0"/>
              <a:t>Provisions</a:t>
            </a:r>
            <a:endParaRPr lang="en-US" dirty="0"/>
          </a:p>
        </p:txBody>
      </p:sp>
      <p:sp>
        <p:nvSpPr>
          <p:cNvPr id="3" name="Content Placeholder 2"/>
          <p:cNvSpPr>
            <a:spLocks noGrp="1"/>
          </p:cNvSpPr>
          <p:nvPr>
            <p:ph idx="1"/>
          </p:nvPr>
        </p:nvSpPr>
        <p:spPr>
          <a:xfrm>
            <a:off x="381000" y="838200"/>
            <a:ext cx="8305800" cy="3962400"/>
          </a:xfrm>
        </p:spPr>
        <p:txBody>
          <a:bodyPr>
            <a:normAutofit fontScale="62500" lnSpcReduction="20000"/>
          </a:bodyPr>
          <a:lstStyle/>
          <a:p>
            <a:r>
              <a:rPr lang="en-US" sz="3400" dirty="0"/>
              <a:t>Rule III: Reforms on Public Administrative Systems</a:t>
            </a:r>
          </a:p>
          <a:p>
            <a:r>
              <a:rPr lang="en-US" sz="3400" dirty="0" smtClean="0"/>
              <a:t>Each </a:t>
            </a:r>
            <a:r>
              <a:rPr lang="en-US" sz="3400" dirty="0"/>
              <a:t>department, office or agency shall develop a service guide or its functional equivalent which shall be regularly updated and made available to the transacting public. A workflow chart showing procedures or flow of documents shall likewise be posted in conspicuous places in the department, office or agency for the information and guidance of all concerned.</a:t>
            </a:r>
          </a:p>
          <a:p>
            <a:r>
              <a:rPr lang="en-US" sz="3400" dirty="0"/>
              <a:t> </a:t>
            </a:r>
          </a:p>
          <a:p>
            <a:r>
              <a:rPr lang="en-US" sz="3400" dirty="0"/>
              <a:t>Upon request, the Department of Budget and Management shall assist departments, offices and agencies in the evaluation and adoption of work systems and procedures that will institutionalize a management climate conducive to public accountability.</a:t>
            </a:r>
          </a:p>
          <a:p>
            <a:endParaRPr lang="en-US" dirty="0"/>
          </a:p>
        </p:txBody>
      </p:sp>
    </p:spTree>
    <p:extLst>
      <p:ext uri="{BB962C8B-B14F-4D97-AF65-F5344CB8AC3E}">
        <p14:creationId xmlns:p14="http://schemas.microsoft.com/office/powerpoint/2010/main" val="17565115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520940" cy="548640"/>
          </a:xfrm>
        </p:spPr>
        <p:txBody>
          <a:bodyPr/>
          <a:lstStyle/>
          <a:p>
            <a:r>
              <a:rPr lang="en-US" dirty="0" smtClean="0"/>
              <a:t>provisions</a:t>
            </a:r>
            <a:endParaRPr lang="en-US" dirty="0"/>
          </a:p>
        </p:txBody>
      </p:sp>
      <p:sp>
        <p:nvSpPr>
          <p:cNvPr id="3" name="Content Placeholder 2"/>
          <p:cNvSpPr>
            <a:spLocks noGrp="1"/>
          </p:cNvSpPr>
          <p:nvPr>
            <p:ph idx="1"/>
          </p:nvPr>
        </p:nvSpPr>
        <p:spPr>
          <a:xfrm>
            <a:off x="533400" y="914400"/>
            <a:ext cx="7620000" cy="5638800"/>
          </a:xfrm>
        </p:spPr>
        <p:txBody>
          <a:bodyPr>
            <a:normAutofit/>
          </a:bodyPr>
          <a:lstStyle/>
          <a:p>
            <a:r>
              <a:rPr lang="en-US" dirty="0"/>
              <a:t>Rule IV: Transparency of Transaction and Access to Information</a:t>
            </a:r>
          </a:p>
          <a:p>
            <a:r>
              <a:rPr lang="en-US" dirty="0"/>
              <a:t>They shall establish information system that will inform the public of the following: (a) policies, rules, and procedures; (b) work programs, projects, and performance targets; (c) performance reports; and (d) all other documents as may hereafter be classified as public information</a:t>
            </a:r>
            <a:r>
              <a:rPr lang="en-US" dirty="0" smtClean="0"/>
              <a:t>.</a:t>
            </a:r>
          </a:p>
          <a:p>
            <a:r>
              <a:rPr lang="en-US" dirty="0"/>
              <a:t>Rule </a:t>
            </a:r>
            <a:r>
              <a:rPr lang="en-US" dirty="0" smtClean="0"/>
              <a:t>V Incentives </a:t>
            </a:r>
            <a:r>
              <a:rPr lang="en-US" dirty="0"/>
              <a:t>and Rewards System</a:t>
            </a:r>
          </a:p>
          <a:p>
            <a:r>
              <a:rPr lang="en-US" dirty="0"/>
              <a:t>Section 1. Incentives and rewards shall be granted officials and employees who have demonstrated exemplary service and conduct on the basis of their observance of the norms of conduct laid down in Section 4 of the Code, namely:</a:t>
            </a:r>
          </a:p>
          <a:p>
            <a:r>
              <a:rPr lang="en-US" dirty="0"/>
              <a:t>(a) Commitment to public </a:t>
            </a:r>
            <a:r>
              <a:rPr lang="en-US" dirty="0" smtClean="0"/>
              <a:t>interest</a:t>
            </a:r>
            <a:endParaRPr lang="en-US" dirty="0"/>
          </a:p>
          <a:p>
            <a:r>
              <a:rPr lang="en-US" dirty="0"/>
              <a:t>(b) Professionalism </a:t>
            </a:r>
          </a:p>
          <a:p>
            <a:r>
              <a:rPr lang="en-US" dirty="0"/>
              <a:t>(c) Justness and sincerity </a:t>
            </a:r>
          </a:p>
          <a:p>
            <a:r>
              <a:rPr lang="en-US" dirty="0"/>
              <a:t>(d) Political neutrality </a:t>
            </a:r>
          </a:p>
          <a:p>
            <a:r>
              <a:rPr lang="en-US" dirty="0"/>
              <a:t>(e) Responsiveness to the public </a:t>
            </a:r>
            <a:endParaRPr lang="en-US" dirty="0" smtClean="0"/>
          </a:p>
          <a:p>
            <a:r>
              <a:rPr lang="en-US" dirty="0" smtClean="0"/>
              <a:t>(f)  </a:t>
            </a:r>
            <a:r>
              <a:rPr lang="en-US" dirty="0"/>
              <a:t>Nationalism and patriotism </a:t>
            </a:r>
          </a:p>
          <a:p>
            <a:r>
              <a:rPr lang="en-US" dirty="0"/>
              <a:t>(g) Commitment to democracy </a:t>
            </a:r>
            <a:r>
              <a:rPr lang="en-US" dirty="0" smtClean="0"/>
              <a:t>.</a:t>
            </a:r>
          </a:p>
          <a:p>
            <a:r>
              <a:rPr lang="en-US" dirty="0" smtClean="0"/>
              <a:t>(h) Simple living</a:t>
            </a:r>
            <a:endParaRPr lang="en-US" dirty="0"/>
          </a:p>
        </p:txBody>
      </p:sp>
    </p:spTree>
    <p:extLst>
      <p:ext uri="{BB962C8B-B14F-4D97-AF65-F5344CB8AC3E}">
        <p14:creationId xmlns:p14="http://schemas.microsoft.com/office/powerpoint/2010/main" val="230316877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provisions</a:t>
            </a:r>
            <a:endParaRPr lang="en-US" dirty="0"/>
          </a:p>
        </p:txBody>
      </p:sp>
      <p:sp>
        <p:nvSpPr>
          <p:cNvPr id="3" name="Content Placeholder 2"/>
          <p:cNvSpPr>
            <a:spLocks noGrp="1"/>
          </p:cNvSpPr>
          <p:nvPr>
            <p:ph idx="1"/>
          </p:nvPr>
        </p:nvSpPr>
        <p:spPr/>
        <p:txBody>
          <a:bodyPr/>
          <a:lstStyle/>
          <a:p>
            <a:r>
              <a:rPr lang="en-US" dirty="0"/>
              <a:t>Rule VI Duties of Public Officials and </a:t>
            </a:r>
            <a:r>
              <a:rPr lang="en-US" dirty="0" smtClean="0"/>
              <a:t>Employees</a:t>
            </a:r>
          </a:p>
          <a:p>
            <a:r>
              <a:rPr lang="en-US" dirty="0"/>
              <a:t>	</a:t>
            </a:r>
            <a:r>
              <a:rPr lang="en-US" dirty="0" smtClean="0"/>
              <a:t>-act immediately upon the request of the client</a:t>
            </a:r>
          </a:p>
          <a:p>
            <a:r>
              <a:rPr lang="en-US" dirty="0" smtClean="0"/>
              <a:t>	-if via letter, 15 days</a:t>
            </a:r>
            <a:r>
              <a:rPr lang="en-US" dirty="0"/>
              <a:t>	</a:t>
            </a:r>
            <a:endParaRPr lang="en-US" dirty="0" smtClean="0"/>
          </a:p>
          <a:p>
            <a:r>
              <a:rPr lang="en-US" dirty="0" smtClean="0"/>
              <a:t>	-3-signature requirement</a:t>
            </a:r>
          </a:p>
          <a:p>
            <a:r>
              <a:rPr lang="en-US" dirty="0"/>
              <a:t>Rule VII Public Disclosure</a:t>
            </a:r>
          </a:p>
          <a:p>
            <a:r>
              <a:rPr lang="en-US" dirty="0"/>
              <a:t>Section 1. Every official and employee, except those who serve in an official honorary capacity, without service credit or pay, temporary laborers and casual or temporary and contractual workers, shall file under oath their statements of assets, liabilities and </a:t>
            </a:r>
            <a:r>
              <a:rPr lang="en-US" dirty="0" err="1"/>
              <a:t>networth</a:t>
            </a:r>
            <a:r>
              <a:rPr lang="en-US" dirty="0"/>
              <a:t> and a disclosure of business interest and financial connections including those of their spouses and unmarried children under eighteen (18) years of age living in their households, in the prescribed form, Annex A</a:t>
            </a:r>
          </a:p>
          <a:p>
            <a:endParaRPr lang="en-US" dirty="0"/>
          </a:p>
        </p:txBody>
      </p:sp>
    </p:spTree>
    <p:extLst>
      <p:ext uri="{BB962C8B-B14F-4D97-AF65-F5344CB8AC3E}">
        <p14:creationId xmlns:p14="http://schemas.microsoft.com/office/powerpoint/2010/main" val="339714272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520940" cy="548640"/>
          </a:xfrm>
        </p:spPr>
        <p:txBody>
          <a:bodyPr/>
          <a:lstStyle/>
          <a:p>
            <a:r>
              <a:rPr lang="en-US" dirty="0" smtClean="0"/>
              <a:t>provisions</a:t>
            </a:r>
            <a:endParaRPr lang="en-US" dirty="0"/>
          </a:p>
        </p:txBody>
      </p:sp>
      <p:sp>
        <p:nvSpPr>
          <p:cNvPr id="3" name="Content Placeholder 2"/>
          <p:cNvSpPr>
            <a:spLocks noGrp="1"/>
          </p:cNvSpPr>
          <p:nvPr>
            <p:ph idx="1"/>
          </p:nvPr>
        </p:nvSpPr>
        <p:spPr>
          <a:xfrm>
            <a:off x="457200" y="914400"/>
            <a:ext cx="8229600" cy="4724400"/>
          </a:xfrm>
        </p:spPr>
        <p:txBody>
          <a:bodyPr>
            <a:normAutofit/>
          </a:bodyPr>
          <a:lstStyle/>
          <a:p>
            <a:r>
              <a:rPr lang="en-US" dirty="0" smtClean="0"/>
              <a:t>-President</a:t>
            </a:r>
          </a:p>
          <a:p>
            <a:r>
              <a:rPr lang="en-US" dirty="0" smtClean="0"/>
              <a:t>-Ombudsman, Deputy Ombudsman,</a:t>
            </a:r>
          </a:p>
          <a:p>
            <a:r>
              <a:rPr lang="en-US" dirty="0"/>
              <a:t>(5) All other officials and employees defined in Republic Act No. 3019, as</a:t>
            </a:r>
            <a:br>
              <a:rPr lang="en-US" dirty="0"/>
            </a:br>
            <a:r>
              <a:rPr lang="en-US" dirty="0"/>
              <a:t>amended with the Civil Service Commission.</a:t>
            </a:r>
          </a:p>
          <a:p>
            <a:r>
              <a:rPr lang="en-US" dirty="0"/>
              <a:t>A copy of said statements shall also be filed with their respective departments, offices or agencies.</a:t>
            </a:r>
          </a:p>
          <a:p>
            <a:endParaRPr lang="en-US" dirty="0" smtClean="0"/>
          </a:p>
          <a:p>
            <a:r>
              <a:rPr lang="en-US" dirty="0" smtClean="0"/>
              <a:t>Rule </a:t>
            </a:r>
            <a:r>
              <a:rPr lang="en-US" dirty="0"/>
              <a:t>VIII Review and Compliance </a:t>
            </a:r>
            <a:r>
              <a:rPr lang="en-US" dirty="0" smtClean="0"/>
              <a:t>Procedure</a:t>
            </a:r>
          </a:p>
          <a:p>
            <a:r>
              <a:rPr lang="en-US" dirty="0"/>
              <a:t>Rule IX: Conflict of Interest and Divestment</a:t>
            </a:r>
          </a:p>
          <a:p>
            <a:r>
              <a:rPr lang="en-US" dirty="0"/>
              <a:t>Rule X: Grounds for Administrative Disciplinary Action</a:t>
            </a:r>
          </a:p>
          <a:p>
            <a:r>
              <a:rPr lang="en-US" dirty="0"/>
              <a:t>Rule XI Penalties</a:t>
            </a:r>
          </a:p>
          <a:p>
            <a:r>
              <a:rPr lang="en-US" dirty="0"/>
              <a:t>Rule XII: Free Voluntary Service</a:t>
            </a:r>
          </a:p>
          <a:p>
            <a:endParaRPr lang="en-US" dirty="0"/>
          </a:p>
        </p:txBody>
      </p:sp>
    </p:spTree>
    <p:extLst>
      <p:ext uri="{BB962C8B-B14F-4D97-AF65-F5344CB8AC3E}">
        <p14:creationId xmlns:p14="http://schemas.microsoft.com/office/powerpoint/2010/main" val="9652873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Articles of the 1987 constitution</a:t>
            </a:r>
            <a:endParaRPr lang="en-US" dirty="0"/>
          </a:p>
        </p:txBody>
      </p:sp>
      <p:sp>
        <p:nvSpPr>
          <p:cNvPr id="3" name="Content Placeholder 2"/>
          <p:cNvSpPr>
            <a:spLocks noGrp="1"/>
          </p:cNvSpPr>
          <p:nvPr>
            <p:ph idx="1"/>
          </p:nvPr>
        </p:nvSpPr>
        <p:spPr/>
        <p:txBody>
          <a:bodyPr>
            <a:normAutofit fontScale="77500" lnSpcReduction="20000"/>
          </a:bodyPr>
          <a:lstStyle/>
          <a:p>
            <a:r>
              <a:rPr lang="en-US" sz="2800" dirty="0" smtClean="0"/>
              <a:t>Article 1 National Territory</a:t>
            </a:r>
          </a:p>
          <a:p>
            <a:r>
              <a:rPr lang="en-US" sz="2800" dirty="0"/>
              <a:t>The national territory comprises the Philippine archipelago, with all the islands and waters embraced therein, and all other territories over which the Philippines has sovereignty or jurisdiction, consisting of its terrestrial, fluvial and aerial domains, including its territorial sea, the seabed, the subsoil, the insular shelves, and other submarine areas. The waters around, between, and connecting the islands of the archipelago, regardless of their breadth and dimensions, form part of the internal waters of the Philippines.</a:t>
            </a:r>
          </a:p>
          <a:p>
            <a:endParaRPr lang="en-US" sz="2800" dirty="0" smtClean="0"/>
          </a:p>
          <a:p>
            <a:endParaRPr lang="en-US" dirty="0"/>
          </a:p>
        </p:txBody>
      </p:sp>
    </p:spTree>
    <p:extLst>
      <p:ext uri="{BB962C8B-B14F-4D97-AF65-F5344CB8AC3E}">
        <p14:creationId xmlns:p14="http://schemas.microsoft.com/office/powerpoint/2010/main" val="357908857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520940" cy="3579849"/>
          </a:xfrm>
        </p:spPr>
        <p:txBody>
          <a:bodyPr>
            <a:noAutofit/>
          </a:bodyPr>
          <a:lstStyle/>
          <a:p>
            <a:r>
              <a:rPr lang="en-US" sz="2400" dirty="0"/>
              <a:t>Rule XII: Free Voluntary </a:t>
            </a:r>
            <a:r>
              <a:rPr lang="en-US" sz="2400" dirty="0" smtClean="0"/>
              <a:t>Service</a:t>
            </a:r>
            <a:r>
              <a:rPr lang="en-US" sz="2400" dirty="0"/>
              <a:t> </a:t>
            </a:r>
          </a:p>
          <a:p>
            <a:r>
              <a:rPr lang="en-US" sz="2400" dirty="0"/>
              <a:t>1) Laws on rewards and incentives;</a:t>
            </a:r>
            <a:br>
              <a:rPr lang="en-US" sz="2400" dirty="0"/>
            </a:br>
            <a:r>
              <a:rPr lang="en-US" sz="2400" dirty="0"/>
              <a:t>2) Norms of conduct and ethical standards;</a:t>
            </a:r>
            <a:br>
              <a:rPr lang="en-US" sz="2400" dirty="0"/>
            </a:br>
            <a:r>
              <a:rPr lang="en-US" sz="2400" dirty="0"/>
              <a:t>3) Duties and obligations of public officers and employees;</a:t>
            </a:r>
          </a:p>
          <a:p>
            <a:r>
              <a:rPr lang="en-US" sz="2400" dirty="0"/>
              <a:t>4) Prohibitions and sanctions enumerated in these Rules; and</a:t>
            </a:r>
            <a:br>
              <a:rPr lang="en-US" sz="2400" dirty="0"/>
            </a:br>
            <a:r>
              <a:rPr lang="en-US" sz="2400" dirty="0"/>
              <a:t>5) Civil and criminal liability</a:t>
            </a:r>
          </a:p>
          <a:p>
            <a:r>
              <a:rPr lang="en-US" sz="2400" dirty="0"/>
              <a:t>e) Those who render free voluntary service are, however, exempted from the filing of statements of assets, liabilities and </a:t>
            </a:r>
            <a:r>
              <a:rPr lang="en-US" sz="2400" dirty="0" err="1"/>
              <a:t>networth</a:t>
            </a:r>
            <a:r>
              <a:rPr lang="en-US" sz="2400" dirty="0"/>
              <a:t> and financial disclosures, the requirement on divestment and the appropriate eligibility requirement, for their designations, and shall not enjoy security of tenure</a:t>
            </a:r>
          </a:p>
        </p:txBody>
      </p:sp>
    </p:spTree>
    <p:extLst>
      <p:ext uri="{BB962C8B-B14F-4D97-AF65-F5344CB8AC3E}">
        <p14:creationId xmlns:p14="http://schemas.microsoft.com/office/powerpoint/2010/main" val="167662670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41497066"/>
              </p:ext>
            </p:extLst>
          </p:nvPr>
        </p:nvGraphicFramePr>
        <p:xfrm>
          <a:off x="1085532" y="405543"/>
          <a:ext cx="6995160" cy="5572443"/>
        </p:xfrm>
        <a:graphic>
          <a:graphicData uri="http://schemas.openxmlformats.org/drawingml/2006/table">
            <a:tbl>
              <a:tblPr firstRow="1" firstCol="1" bandRow="1">
                <a:tableStyleId>{5C22544A-7EE6-4342-B048-85BDC9FD1C3A}</a:tableStyleId>
              </a:tblPr>
              <a:tblGrid>
                <a:gridCol w="525780"/>
                <a:gridCol w="6469380"/>
              </a:tblGrid>
              <a:tr h="0">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c>
                  <a:txBody>
                    <a:bodyPr/>
                    <a:lstStyle/>
                    <a:p>
                      <a:pPr marL="342900" marR="0" lvl="0" indent="-342900">
                        <a:lnSpc>
                          <a:spcPct val="115000"/>
                        </a:lnSpc>
                        <a:spcBef>
                          <a:spcPts val="0"/>
                        </a:spcBef>
                        <a:spcAft>
                          <a:spcPts val="0"/>
                        </a:spcAft>
                        <a:buFont typeface="+mj-lt"/>
                        <a:buAutoNum type="arabicPeriod"/>
                      </a:pPr>
                      <a:r>
                        <a:rPr lang="en-US" sz="3200" dirty="0">
                          <a:effectLst/>
                        </a:rPr>
                        <a:t>RA 6713 or “Code of Conduct and Ethical Standards of Public Officials and Employees” cover all of the following, EXCEPT____________</a:t>
                      </a:r>
                    </a:p>
                    <a:p>
                      <a:pPr marL="342900" marR="0" lvl="0" indent="-342900">
                        <a:lnSpc>
                          <a:spcPct val="115000"/>
                        </a:lnSpc>
                        <a:spcBef>
                          <a:spcPts val="0"/>
                        </a:spcBef>
                        <a:spcAft>
                          <a:spcPts val="0"/>
                        </a:spcAft>
                        <a:buFont typeface="+mj-lt"/>
                        <a:buAutoNum type="alphaUcPeriod"/>
                      </a:pPr>
                      <a:r>
                        <a:rPr lang="en-US" sz="3200" dirty="0">
                          <a:effectLst/>
                        </a:rPr>
                        <a:t>Temporary employees</a:t>
                      </a:r>
                    </a:p>
                    <a:p>
                      <a:pPr marL="342900" marR="0" lvl="0" indent="-342900">
                        <a:lnSpc>
                          <a:spcPct val="115000"/>
                        </a:lnSpc>
                        <a:spcBef>
                          <a:spcPts val="0"/>
                        </a:spcBef>
                        <a:spcAft>
                          <a:spcPts val="0"/>
                        </a:spcAft>
                        <a:buFont typeface="+mj-lt"/>
                        <a:buAutoNum type="alphaUcPeriod"/>
                      </a:pPr>
                      <a:r>
                        <a:rPr lang="en-US" sz="3200" dirty="0">
                          <a:effectLst/>
                        </a:rPr>
                        <a:t>Private contractors</a:t>
                      </a:r>
                    </a:p>
                    <a:p>
                      <a:pPr marL="342900" marR="0" lvl="0" indent="-342900">
                        <a:lnSpc>
                          <a:spcPct val="115000"/>
                        </a:lnSpc>
                        <a:spcBef>
                          <a:spcPts val="0"/>
                        </a:spcBef>
                        <a:spcAft>
                          <a:spcPts val="0"/>
                        </a:spcAft>
                        <a:buFont typeface="+mj-lt"/>
                        <a:buAutoNum type="alphaUcPeriod"/>
                      </a:pPr>
                      <a:r>
                        <a:rPr lang="en-US" sz="3200" dirty="0">
                          <a:effectLst/>
                        </a:rPr>
                        <a:t>Elective and appointive officials</a:t>
                      </a:r>
                    </a:p>
                    <a:p>
                      <a:pPr marL="342900" marR="0" lvl="0" indent="-342900">
                        <a:lnSpc>
                          <a:spcPct val="115000"/>
                        </a:lnSpc>
                        <a:spcBef>
                          <a:spcPts val="0"/>
                        </a:spcBef>
                        <a:spcAft>
                          <a:spcPts val="0"/>
                        </a:spcAft>
                        <a:buFont typeface="+mj-lt"/>
                        <a:buAutoNum type="alphaUcPeriod"/>
                      </a:pPr>
                      <a:r>
                        <a:rPr lang="en-US" sz="3200" dirty="0">
                          <a:effectLst/>
                        </a:rPr>
                        <a:t>Military and police personnel</a:t>
                      </a:r>
                    </a:p>
                    <a:p>
                      <a:pPr marL="342900" marR="0" lvl="0" indent="-342900">
                        <a:lnSpc>
                          <a:spcPct val="115000"/>
                        </a:lnSpc>
                        <a:spcBef>
                          <a:spcPts val="0"/>
                        </a:spcBef>
                        <a:spcAft>
                          <a:spcPts val="0"/>
                        </a:spcAft>
                        <a:buFont typeface="+mj-lt"/>
                        <a:buAutoNum type="alphaUcPeriod"/>
                      </a:pPr>
                      <a:r>
                        <a:rPr lang="en-US" sz="3200" dirty="0">
                          <a:effectLst/>
                        </a:rPr>
                        <a:t>Teachers</a:t>
                      </a:r>
                      <a:endParaRPr lang="en-US" sz="32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274324612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36075823"/>
              </p:ext>
            </p:extLst>
          </p:nvPr>
        </p:nvGraphicFramePr>
        <p:xfrm>
          <a:off x="1085532" y="2215293"/>
          <a:ext cx="6995160" cy="1337183"/>
        </p:xfrm>
        <a:graphic>
          <a:graphicData uri="http://schemas.openxmlformats.org/drawingml/2006/table">
            <a:tbl>
              <a:tblPr firstRow="1" firstCol="1" bandRow="1">
                <a:tableStyleId>{5C22544A-7EE6-4342-B048-85BDC9FD1C3A}</a:tableStyleId>
              </a:tblPr>
              <a:tblGrid>
                <a:gridCol w="525780"/>
                <a:gridCol w="6469380"/>
              </a:tblGrid>
              <a:tr h="0">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342900" marR="0" lvl="0" indent="-342900">
                        <a:lnSpc>
                          <a:spcPct val="115000"/>
                        </a:lnSpc>
                        <a:spcBef>
                          <a:spcPts val="0"/>
                        </a:spcBef>
                        <a:spcAft>
                          <a:spcPts val="0"/>
                        </a:spcAft>
                        <a:buFont typeface="+mj-lt"/>
                        <a:buAutoNum type="arabicPeriod"/>
                      </a:pPr>
                      <a:r>
                        <a:rPr lang="en-US" sz="1100" dirty="0">
                          <a:effectLst/>
                        </a:rPr>
                        <a:t>The obligation of government official and employees to be at all times answerable for their misconduct to the people from whom the government derives its power is known as_________</a:t>
                      </a:r>
                    </a:p>
                    <a:p>
                      <a:pPr marL="342900" marR="0" lvl="0" indent="-342900">
                        <a:lnSpc>
                          <a:spcPct val="115000"/>
                        </a:lnSpc>
                        <a:spcBef>
                          <a:spcPts val="0"/>
                        </a:spcBef>
                        <a:spcAft>
                          <a:spcPts val="0"/>
                        </a:spcAft>
                        <a:buFont typeface="+mj-lt"/>
                        <a:buAutoNum type="alphaUcPeriod"/>
                      </a:pPr>
                      <a:r>
                        <a:rPr lang="en-US" sz="1100" dirty="0">
                          <a:effectLst/>
                        </a:rPr>
                        <a:t>Transparency</a:t>
                      </a:r>
                    </a:p>
                    <a:p>
                      <a:pPr marL="342900" marR="0" lvl="0" indent="-342900">
                        <a:lnSpc>
                          <a:spcPct val="115000"/>
                        </a:lnSpc>
                        <a:spcBef>
                          <a:spcPts val="0"/>
                        </a:spcBef>
                        <a:spcAft>
                          <a:spcPts val="0"/>
                        </a:spcAft>
                        <a:buFont typeface="+mj-lt"/>
                        <a:buAutoNum type="alphaUcPeriod"/>
                      </a:pPr>
                      <a:r>
                        <a:rPr lang="en-US" sz="1100" dirty="0">
                          <a:effectLst/>
                        </a:rPr>
                        <a:t>Public Accountability</a:t>
                      </a:r>
                    </a:p>
                    <a:p>
                      <a:pPr marL="342900" marR="0" lvl="0" indent="-342900">
                        <a:lnSpc>
                          <a:spcPct val="115000"/>
                        </a:lnSpc>
                        <a:spcBef>
                          <a:spcPts val="0"/>
                        </a:spcBef>
                        <a:spcAft>
                          <a:spcPts val="0"/>
                        </a:spcAft>
                        <a:buFont typeface="+mj-lt"/>
                        <a:buAutoNum type="alphaUcPeriod"/>
                      </a:pPr>
                      <a:r>
                        <a:rPr lang="en-US" sz="1100" dirty="0">
                          <a:effectLst/>
                        </a:rPr>
                        <a:t>Checks and Balances</a:t>
                      </a:r>
                    </a:p>
                    <a:p>
                      <a:pPr marL="342900" marR="0" lvl="0" indent="-342900">
                        <a:lnSpc>
                          <a:spcPct val="115000"/>
                        </a:lnSpc>
                        <a:spcBef>
                          <a:spcPts val="0"/>
                        </a:spcBef>
                        <a:spcAft>
                          <a:spcPts val="0"/>
                        </a:spcAft>
                        <a:buFont typeface="+mj-lt"/>
                        <a:buAutoNum type="alphaUcPeriod"/>
                      </a:pPr>
                      <a:r>
                        <a:rPr lang="en-US" sz="1100" dirty="0">
                          <a:effectLst/>
                        </a:rPr>
                        <a:t>Equal access to opportunities</a:t>
                      </a:r>
                    </a:p>
                    <a:p>
                      <a:pPr marL="342900" marR="0" lvl="0" indent="-342900">
                        <a:lnSpc>
                          <a:spcPct val="115000"/>
                        </a:lnSpc>
                        <a:spcBef>
                          <a:spcPts val="0"/>
                        </a:spcBef>
                        <a:spcAft>
                          <a:spcPts val="0"/>
                        </a:spcAft>
                        <a:buFont typeface="+mj-lt"/>
                        <a:buAutoNum type="alphaUcPeriod"/>
                      </a:pPr>
                      <a:r>
                        <a:rPr lang="en-US" sz="1100" dirty="0">
                          <a:effectLst/>
                        </a:rPr>
                        <a:t>Integrity</a:t>
                      </a:r>
                      <a:endParaRPr lang="en-US" sz="1100" dirty="0">
                        <a:effectLst/>
                        <a:latin typeface="Calibri"/>
                        <a:ea typeface="Calibri"/>
                        <a:cs typeface="Times New Roman"/>
                      </a:endParaRPr>
                    </a:p>
                  </a:txBody>
                  <a:tcPr marL="68580" marR="68580"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092476124"/>
              </p:ext>
            </p:extLst>
          </p:nvPr>
        </p:nvGraphicFramePr>
        <p:xfrm>
          <a:off x="381000" y="381000"/>
          <a:ext cx="8229600" cy="5608320"/>
        </p:xfrm>
        <a:graphic>
          <a:graphicData uri="http://schemas.openxmlformats.org/drawingml/2006/table">
            <a:tbl>
              <a:tblPr firstRow="1" firstCol="1" bandRow="1">
                <a:tableStyleId>{5C22544A-7EE6-4342-B048-85BDC9FD1C3A}</a:tableStyleId>
              </a:tblPr>
              <a:tblGrid>
                <a:gridCol w="618565"/>
                <a:gridCol w="7611035"/>
              </a:tblGrid>
              <a:tr h="0">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c>
                  <a:txBody>
                    <a:bodyPr/>
                    <a:lstStyle/>
                    <a:p>
                      <a:pPr marL="342900" marR="0" lvl="0" indent="-342900">
                        <a:lnSpc>
                          <a:spcPct val="115000"/>
                        </a:lnSpc>
                        <a:spcBef>
                          <a:spcPts val="0"/>
                        </a:spcBef>
                        <a:spcAft>
                          <a:spcPts val="0"/>
                        </a:spcAft>
                        <a:buFont typeface="+mj-lt"/>
                        <a:buAutoNum type="arabicPeriod"/>
                      </a:pPr>
                      <a:r>
                        <a:rPr lang="en-US" sz="3200" dirty="0">
                          <a:effectLst/>
                        </a:rPr>
                        <a:t>The obligation of government official and employees to be at all times answerable for their misconduct to the people from whom the government derives its power is known as_________</a:t>
                      </a:r>
                    </a:p>
                    <a:p>
                      <a:pPr marL="342900" marR="0" lvl="0" indent="-342900">
                        <a:lnSpc>
                          <a:spcPct val="115000"/>
                        </a:lnSpc>
                        <a:spcBef>
                          <a:spcPts val="0"/>
                        </a:spcBef>
                        <a:spcAft>
                          <a:spcPts val="0"/>
                        </a:spcAft>
                        <a:buFont typeface="+mj-lt"/>
                        <a:buAutoNum type="alphaUcPeriod"/>
                      </a:pPr>
                      <a:r>
                        <a:rPr lang="en-US" sz="3200" dirty="0">
                          <a:effectLst/>
                        </a:rPr>
                        <a:t>Transparency</a:t>
                      </a:r>
                    </a:p>
                    <a:p>
                      <a:pPr marL="342900" marR="0" lvl="0" indent="-342900">
                        <a:lnSpc>
                          <a:spcPct val="115000"/>
                        </a:lnSpc>
                        <a:spcBef>
                          <a:spcPts val="0"/>
                        </a:spcBef>
                        <a:spcAft>
                          <a:spcPts val="0"/>
                        </a:spcAft>
                        <a:buFont typeface="+mj-lt"/>
                        <a:buAutoNum type="alphaUcPeriod"/>
                      </a:pPr>
                      <a:r>
                        <a:rPr lang="en-US" sz="3200" dirty="0">
                          <a:effectLst/>
                        </a:rPr>
                        <a:t>Public Accountability</a:t>
                      </a:r>
                    </a:p>
                    <a:p>
                      <a:pPr marL="342900" marR="0" lvl="0" indent="-342900">
                        <a:lnSpc>
                          <a:spcPct val="115000"/>
                        </a:lnSpc>
                        <a:spcBef>
                          <a:spcPts val="0"/>
                        </a:spcBef>
                        <a:spcAft>
                          <a:spcPts val="0"/>
                        </a:spcAft>
                        <a:buFont typeface="+mj-lt"/>
                        <a:buAutoNum type="alphaUcPeriod"/>
                      </a:pPr>
                      <a:r>
                        <a:rPr lang="en-US" sz="3200" dirty="0">
                          <a:effectLst/>
                        </a:rPr>
                        <a:t>Checks and Balances</a:t>
                      </a:r>
                    </a:p>
                    <a:p>
                      <a:pPr marL="342900" marR="0" lvl="0" indent="-342900">
                        <a:lnSpc>
                          <a:spcPct val="115000"/>
                        </a:lnSpc>
                        <a:spcBef>
                          <a:spcPts val="0"/>
                        </a:spcBef>
                        <a:spcAft>
                          <a:spcPts val="0"/>
                        </a:spcAft>
                        <a:buFont typeface="+mj-lt"/>
                        <a:buAutoNum type="alphaUcPeriod"/>
                      </a:pPr>
                      <a:r>
                        <a:rPr lang="en-US" sz="3200" dirty="0">
                          <a:effectLst/>
                        </a:rPr>
                        <a:t>Equal access to opportunities</a:t>
                      </a:r>
                    </a:p>
                    <a:p>
                      <a:pPr marL="342900" marR="0" lvl="0" indent="-342900">
                        <a:lnSpc>
                          <a:spcPct val="115000"/>
                        </a:lnSpc>
                        <a:spcBef>
                          <a:spcPts val="0"/>
                        </a:spcBef>
                        <a:spcAft>
                          <a:spcPts val="0"/>
                        </a:spcAft>
                        <a:buFont typeface="+mj-lt"/>
                        <a:buAutoNum type="alphaUcPeriod"/>
                      </a:pPr>
                      <a:r>
                        <a:rPr lang="en-US" sz="3200" dirty="0">
                          <a:effectLst/>
                        </a:rPr>
                        <a:t>Integrity</a:t>
                      </a:r>
                      <a:endParaRPr lang="en-US" sz="32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212961927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36662302"/>
              </p:ext>
            </p:extLst>
          </p:nvPr>
        </p:nvGraphicFramePr>
        <p:xfrm>
          <a:off x="818832" y="387636"/>
          <a:ext cx="7563168" cy="5047488"/>
        </p:xfrm>
        <a:graphic>
          <a:graphicData uri="http://schemas.openxmlformats.org/drawingml/2006/table">
            <a:tbl>
              <a:tblPr firstRow="1" firstCol="1" bandRow="1">
                <a:tableStyleId>{5C22544A-7EE6-4342-B048-85BDC9FD1C3A}</a:tableStyleId>
              </a:tblPr>
              <a:tblGrid>
                <a:gridCol w="568473"/>
                <a:gridCol w="6994695"/>
              </a:tblGrid>
              <a:tr h="0">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c>
                  <a:txBody>
                    <a:bodyPr/>
                    <a:lstStyle/>
                    <a:p>
                      <a:pPr marL="342900" marR="0" lvl="0" indent="-342900">
                        <a:lnSpc>
                          <a:spcPct val="115000"/>
                        </a:lnSpc>
                        <a:spcBef>
                          <a:spcPts val="0"/>
                        </a:spcBef>
                        <a:spcAft>
                          <a:spcPts val="0"/>
                        </a:spcAft>
                        <a:buFont typeface="+mj-lt"/>
                        <a:buAutoNum type="arabicPeriod"/>
                      </a:pPr>
                      <a:r>
                        <a:rPr lang="en-US" sz="3600" dirty="0">
                          <a:effectLst/>
                        </a:rPr>
                        <a:t>Free voluntary service refers to services rendered by civil servants without</a:t>
                      </a:r>
                    </a:p>
                    <a:p>
                      <a:pPr marL="342900" marR="0" lvl="0" indent="-342900">
                        <a:lnSpc>
                          <a:spcPct val="115000"/>
                        </a:lnSpc>
                        <a:spcBef>
                          <a:spcPts val="0"/>
                        </a:spcBef>
                        <a:spcAft>
                          <a:spcPts val="0"/>
                        </a:spcAft>
                        <a:buFont typeface="+mj-lt"/>
                        <a:buAutoNum type="alphaUcPeriod"/>
                      </a:pPr>
                      <a:r>
                        <a:rPr lang="en-US" sz="3600" dirty="0">
                          <a:effectLst/>
                        </a:rPr>
                        <a:t>Liability</a:t>
                      </a:r>
                    </a:p>
                    <a:p>
                      <a:pPr marL="342900" marR="0" lvl="0" indent="-342900">
                        <a:lnSpc>
                          <a:spcPct val="115000"/>
                        </a:lnSpc>
                        <a:spcBef>
                          <a:spcPts val="0"/>
                        </a:spcBef>
                        <a:spcAft>
                          <a:spcPts val="0"/>
                        </a:spcAft>
                        <a:buFont typeface="+mj-lt"/>
                        <a:buAutoNum type="alphaUcPeriod"/>
                      </a:pPr>
                      <a:r>
                        <a:rPr lang="en-US" sz="3600" dirty="0">
                          <a:effectLst/>
                        </a:rPr>
                        <a:t>Recognition</a:t>
                      </a:r>
                    </a:p>
                    <a:p>
                      <a:pPr marL="342900" marR="0" lvl="0" indent="-342900">
                        <a:lnSpc>
                          <a:spcPct val="115000"/>
                        </a:lnSpc>
                        <a:spcBef>
                          <a:spcPts val="0"/>
                        </a:spcBef>
                        <a:spcAft>
                          <a:spcPts val="0"/>
                        </a:spcAft>
                        <a:buFont typeface="+mj-lt"/>
                        <a:buAutoNum type="alphaUcPeriod"/>
                      </a:pPr>
                      <a:r>
                        <a:rPr lang="en-US" sz="3600" dirty="0">
                          <a:effectLst/>
                        </a:rPr>
                        <a:t>Obligation</a:t>
                      </a:r>
                    </a:p>
                    <a:p>
                      <a:pPr marL="342900" marR="0" lvl="0" indent="-342900">
                        <a:lnSpc>
                          <a:spcPct val="115000"/>
                        </a:lnSpc>
                        <a:spcBef>
                          <a:spcPts val="0"/>
                        </a:spcBef>
                        <a:spcAft>
                          <a:spcPts val="0"/>
                        </a:spcAft>
                        <a:buFont typeface="+mj-lt"/>
                        <a:buAutoNum type="alphaUcPeriod"/>
                      </a:pPr>
                      <a:r>
                        <a:rPr lang="en-US" sz="3600" dirty="0">
                          <a:effectLst/>
                        </a:rPr>
                        <a:t>Compensation</a:t>
                      </a:r>
                    </a:p>
                    <a:p>
                      <a:pPr marL="342900" marR="0" lvl="0" indent="-342900">
                        <a:lnSpc>
                          <a:spcPct val="115000"/>
                        </a:lnSpc>
                        <a:spcBef>
                          <a:spcPts val="0"/>
                        </a:spcBef>
                        <a:spcAft>
                          <a:spcPts val="0"/>
                        </a:spcAft>
                        <a:buFont typeface="+mj-lt"/>
                        <a:buAutoNum type="alphaUcPeriod"/>
                      </a:pPr>
                      <a:r>
                        <a:rPr lang="en-US" sz="3600" dirty="0">
                          <a:effectLst/>
                        </a:rPr>
                        <a:t>Community Service</a:t>
                      </a:r>
                      <a:endParaRPr lang="en-US" sz="36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50766880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44294684"/>
              </p:ext>
            </p:extLst>
          </p:nvPr>
        </p:nvGraphicFramePr>
        <p:xfrm>
          <a:off x="762000" y="381000"/>
          <a:ext cx="7471092" cy="5731576"/>
        </p:xfrm>
        <a:graphic>
          <a:graphicData uri="http://schemas.openxmlformats.org/drawingml/2006/table">
            <a:tbl>
              <a:tblPr firstRow="1" firstCol="1" bandRow="1">
                <a:tableStyleId>{5C22544A-7EE6-4342-B048-85BDC9FD1C3A}</a:tableStyleId>
              </a:tblPr>
              <a:tblGrid>
                <a:gridCol w="561553"/>
                <a:gridCol w="6909539"/>
              </a:tblGrid>
              <a:tr h="0">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c>
                  <a:txBody>
                    <a:bodyPr/>
                    <a:lstStyle/>
                    <a:p>
                      <a:pPr marL="342900" marR="0" lvl="0" indent="-342900">
                        <a:lnSpc>
                          <a:spcPct val="115000"/>
                        </a:lnSpc>
                        <a:spcBef>
                          <a:spcPts val="0"/>
                        </a:spcBef>
                        <a:spcAft>
                          <a:spcPts val="0"/>
                        </a:spcAft>
                        <a:buFont typeface="+mj-lt"/>
                        <a:buAutoNum type="arabicPeriod"/>
                      </a:pPr>
                      <a:r>
                        <a:rPr lang="en-US" sz="2800" dirty="0">
                          <a:effectLst/>
                        </a:rPr>
                        <a:t>Political Neutrality means that public official and employees__________ </a:t>
                      </a:r>
                      <a:endParaRPr lang="en-US" sz="2800" dirty="0">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342900" marR="0" lvl="0" indent="-342900">
                        <a:lnSpc>
                          <a:spcPct val="115000"/>
                        </a:lnSpc>
                        <a:spcBef>
                          <a:spcPts val="0"/>
                        </a:spcBef>
                        <a:spcAft>
                          <a:spcPts val="0"/>
                        </a:spcAft>
                        <a:buFont typeface="+mj-lt"/>
                        <a:buAutoNum type="alphaUcPeriod"/>
                      </a:pPr>
                      <a:r>
                        <a:rPr lang="en-US" sz="2800" dirty="0">
                          <a:effectLst/>
                        </a:rPr>
                        <a:t>Shall provide service only to those who do not belong to any political party</a:t>
                      </a:r>
                      <a:endParaRPr lang="en-US" sz="2800" dirty="0">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c>
                  <a:txBody>
                    <a:bodyPr/>
                    <a:lstStyle/>
                    <a:p>
                      <a:pPr marL="0" marR="0" lvl="0" indent="0">
                        <a:lnSpc>
                          <a:spcPct val="115000"/>
                        </a:lnSpc>
                        <a:spcBef>
                          <a:spcPts val="0"/>
                        </a:spcBef>
                        <a:spcAft>
                          <a:spcPts val="0"/>
                        </a:spcAft>
                        <a:buFont typeface="+mj-lt"/>
                        <a:buNone/>
                      </a:pPr>
                      <a:r>
                        <a:rPr lang="en-US" sz="2800" dirty="0" smtClean="0">
                          <a:effectLst/>
                        </a:rPr>
                        <a:t>B. Shall </a:t>
                      </a:r>
                      <a:r>
                        <a:rPr lang="en-US" sz="2800" dirty="0">
                          <a:effectLst/>
                        </a:rPr>
                        <a:t>provide service to anyone without unfair discrimination and regardless of party affiliation or preference</a:t>
                      </a:r>
                      <a:endParaRPr lang="en-US" sz="2800" dirty="0">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0" marR="0" lvl="0" indent="0">
                        <a:lnSpc>
                          <a:spcPct val="115000"/>
                        </a:lnSpc>
                        <a:spcBef>
                          <a:spcPts val="0"/>
                        </a:spcBef>
                        <a:spcAft>
                          <a:spcPts val="0"/>
                        </a:spcAft>
                        <a:buFont typeface="+mj-lt"/>
                        <a:buNone/>
                      </a:pPr>
                      <a:r>
                        <a:rPr lang="en-US" sz="2800" dirty="0" smtClean="0">
                          <a:effectLst/>
                        </a:rPr>
                        <a:t>C. Shall </a:t>
                      </a:r>
                      <a:r>
                        <a:rPr lang="en-US" sz="2800" dirty="0">
                          <a:effectLst/>
                        </a:rPr>
                        <a:t>resign from their political parties prior to their appointment to a government position.</a:t>
                      </a:r>
                      <a:endParaRPr lang="en-US" sz="2800" dirty="0">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0" marR="0" lvl="0" indent="0">
                        <a:lnSpc>
                          <a:spcPct val="115000"/>
                        </a:lnSpc>
                        <a:spcBef>
                          <a:spcPts val="0"/>
                        </a:spcBef>
                        <a:spcAft>
                          <a:spcPts val="0"/>
                        </a:spcAft>
                        <a:buFont typeface="+mj-lt"/>
                        <a:buNone/>
                      </a:pPr>
                      <a:r>
                        <a:rPr lang="en-US" sz="2800" dirty="0" smtClean="0">
                          <a:effectLst/>
                        </a:rPr>
                        <a:t>D. Should </a:t>
                      </a:r>
                      <a:r>
                        <a:rPr lang="en-US" sz="2800" dirty="0">
                          <a:effectLst/>
                        </a:rPr>
                        <a:t>not be affiliated to any political party.</a:t>
                      </a:r>
                      <a:endParaRPr lang="en-US" sz="28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45334178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66972113"/>
              </p:ext>
            </p:extLst>
          </p:nvPr>
        </p:nvGraphicFramePr>
        <p:xfrm>
          <a:off x="914400" y="381000"/>
          <a:ext cx="7543800" cy="5281232"/>
        </p:xfrm>
        <a:graphic>
          <a:graphicData uri="http://schemas.openxmlformats.org/drawingml/2006/table">
            <a:tbl>
              <a:tblPr firstRow="1" firstCol="1" bandRow="1">
                <a:tableStyleId>{5C22544A-7EE6-4342-B048-85BDC9FD1C3A}</a:tableStyleId>
              </a:tblPr>
              <a:tblGrid>
                <a:gridCol w="567018"/>
                <a:gridCol w="6976782"/>
              </a:tblGrid>
              <a:tr h="960120">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c>
                  <a:txBody>
                    <a:bodyPr/>
                    <a:lstStyle/>
                    <a:p>
                      <a:pPr marL="342900" marR="0" lvl="0" indent="-342900">
                        <a:lnSpc>
                          <a:spcPct val="115000"/>
                        </a:lnSpc>
                        <a:spcBef>
                          <a:spcPts val="0"/>
                        </a:spcBef>
                        <a:spcAft>
                          <a:spcPts val="0"/>
                        </a:spcAft>
                        <a:buFont typeface="+mj-lt"/>
                        <a:buAutoNum type="arabicPeriod"/>
                      </a:pPr>
                      <a:r>
                        <a:rPr lang="en-US" sz="2800" dirty="0">
                          <a:effectLst/>
                        </a:rPr>
                        <a:t>Which of the following exemplifies commitment to public interest?</a:t>
                      </a:r>
                      <a:endParaRPr lang="en-US" sz="2800" dirty="0">
                        <a:effectLst/>
                        <a:latin typeface="Calibri"/>
                        <a:ea typeface="Calibri"/>
                        <a:cs typeface="Times New Roman"/>
                      </a:endParaRPr>
                    </a:p>
                  </a:txBody>
                  <a:tcPr marL="68580" marR="68580" marT="0" marB="0"/>
                </a:tc>
              </a:tr>
              <a:tr h="960120">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342900" marR="0" lvl="0" indent="-342900">
                        <a:lnSpc>
                          <a:spcPct val="115000"/>
                        </a:lnSpc>
                        <a:spcBef>
                          <a:spcPts val="0"/>
                        </a:spcBef>
                        <a:spcAft>
                          <a:spcPts val="0"/>
                        </a:spcAft>
                        <a:buFont typeface="+mj-lt"/>
                        <a:buAutoNum type="alphaUcPeriod"/>
                      </a:pPr>
                      <a:r>
                        <a:rPr lang="en-US" sz="2800" dirty="0">
                          <a:effectLst/>
                        </a:rPr>
                        <a:t>Officials must choose between serving the public and their personal interest.</a:t>
                      </a:r>
                      <a:endParaRPr lang="en-US" sz="2800" dirty="0">
                        <a:effectLst/>
                        <a:latin typeface="Calibri"/>
                        <a:ea typeface="Calibri"/>
                        <a:cs typeface="Times New Roman"/>
                      </a:endParaRPr>
                    </a:p>
                  </a:txBody>
                  <a:tcPr marL="68580" marR="68580" marT="0" marB="0"/>
                </a:tc>
              </a:tr>
              <a:tr h="960120">
                <a:tc>
                  <a:txBody>
                    <a:bodyPr/>
                    <a:lstStyle/>
                    <a:p>
                      <a:pPr marL="0" marR="0">
                        <a:lnSpc>
                          <a:spcPct val="115000"/>
                        </a:lnSpc>
                        <a:spcBef>
                          <a:spcPts val="0"/>
                        </a:spcBef>
                        <a:spcAft>
                          <a:spcPts val="0"/>
                        </a:spcAft>
                      </a:pPr>
                      <a:endParaRPr lang="en-US" sz="1100" dirty="0">
                        <a:effectLst/>
                        <a:latin typeface="Calibri"/>
                        <a:ea typeface="Calibri"/>
                        <a:cs typeface="Times New Roman"/>
                      </a:endParaRPr>
                    </a:p>
                  </a:txBody>
                  <a:tcPr marL="68580" marR="68580" marT="0" marB="0"/>
                </a:tc>
                <a:tc>
                  <a:txBody>
                    <a:bodyPr/>
                    <a:lstStyle/>
                    <a:p>
                      <a:pPr marL="0" marR="0" lvl="0" indent="0">
                        <a:lnSpc>
                          <a:spcPct val="115000"/>
                        </a:lnSpc>
                        <a:spcBef>
                          <a:spcPts val="0"/>
                        </a:spcBef>
                        <a:spcAft>
                          <a:spcPts val="0"/>
                        </a:spcAft>
                        <a:buFont typeface="+mj-lt"/>
                        <a:buNone/>
                      </a:pPr>
                      <a:r>
                        <a:rPr lang="en-US" sz="2800" dirty="0" smtClean="0">
                          <a:effectLst/>
                        </a:rPr>
                        <a:t>B. Officials </a:t>
                      </a:r>
                      <a:r>
                        <a:rPr lang="en-US" sz="2800" dirty="0">
                          <a:effectLst/>
                        </a:rPr>
                        <a:t>and employees must resign if they do not agree with the order given them.</a:t>
                      </a:r>
                      <a:endParaRPr lang="en-US" sz="2800" dirty="0">
                        <a:effectLst/>
                        <a:latin typeface="Calibri"/>
                        <a:ea typeface="Calibri"/>
                        <a:cs typeface="Times New Roman"/>
                      </a:endParaRPr>
                    </a:p>
                  </a:txBody>
                  <a:tcPr marL="68580" marR="68580" marT="0" marB="0"/>
                </a:tc>
              </a:tr>
              <a:tr h="960120">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0" marR="0" lvl="0" indent="0">
                        <a:lnSpc>
                          <a:spcPct val="115000"/>
                        </a:lnSpc>
                        <a:spcBef>
                          <a:spcPts val="0"/>
                        </a:spcBef>
                        <a:spcAft>
                          <a:spcPts val="0"/>
                        </a:spcAft>
                        <a:buFont typeface="+mj-lt"/>
                        <a:buNone/>
                      </a:pPr>
                      <a:r>
                        <a:rPr lang="en-US" sz="2800" dirty="0" smtClean="0">
                          <a:effectLst/>
                        </a:rPr>
                        <a:t>C. Officials </a:t>
                      </a:r>
                      <a:r>
                        <a:rPr lang="en-US" sz="2800" dirty="0">
                          <a:effectLst/>
                        </a:rPr>
                        <a:t>and employees shall perform only the duties assigned to them by their superiors.</a:t>
                      </a:r>
                      <a:endParaRPr lang="en-US" sz="2800" dirty="0">
                        <a:effectLst/>
                        <a:latin typeface="Calibri"/>
                        <a:ea typeface="Calibri"/>
                        <a:cs typeface="Times New Roman"/>
                      </a:endParaRPr>
                    </a:p>
                  </a:txBody>
                  <a:tcPr marL="68580" marR="68580" marT="0" marB="0"/>
                </a:tc>
              </a:tr>
              <a:tr h="960120">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0" marR="0" lvl="0" indent="0">
                        <a:lnSpc>
                          <a:spcPct val="115000"/>
                        </a:lnSpc>
                        <a:spcBef>
                          <a:spcPts val="0"/>
                        </a:spcBef>
                        <a:spcAft>
                          <a:spcPts val="0"/>
                        </a:spcAft>
                        <a:buFont typeface="+mj-lt"/>
                        <a:buNone/>
                      </a:pPr>
                      <a:r>
                        <a:rPr lang="en-US" sz="2800" dirty="0" smtClean="0">
                          <a:effectLst/>
                        </a:rPr>
                        <a:t>D. Officials </a:t>
                      </a:r>
                      <a:r>
                        <a:rPr lang="en-US" sz="2800" dirty="0">
                          <a:effectLst/>
                        </a:rPr>
                        <a:t>and employees shall always uphold public interest over personal interest.</a:t>
                      </a:r>
                      <a:endParaRPr lang="en-US" sz="28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90189056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35165473"/>
              </p:ext>
            </p:extLst>
          </p:nvPr>
        </p:nvGraphicFramePr>
        <p:xfrm>
          <a:off x="1085532" y="381001"/>
          <a:ext cx="6995160" cy="5572443"/>
        </p:xfrm>
        <a:graphic>
          <a:graphicData uri="http://schemas.openxmlformats.org/drawingml/2006/table">
            <a:tbl>
              <a:tblPr firstRow="1" firstCol="1" bandRow="1">
                <a:tableStyleId>{5C22544A-7EE6-4342-B048-85BDC9FD1C3A}</a:tableStyleId>
              </a:tblPr>
              <a:tblGrid>
                <a:gridCol w="525780"/>
                <a:gridCol w="6469380"/>
              </a:tblGrid>
              <a:tr h="3171476">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c>
                  <a:txBody>
                    <a:bodyPr/>
                    <a:lstStyle/>
                    <a:p>
                      <a:pPr marL="342900" marR="0" lvl="0" indent="-342900">
                        <a:lnSpc>
                          <a:spcPct val="115000"/>
                        </a:lnSpc>
                        <a:spcBef>
                          <a:spcPts val="0"/>
                        </a:spcBef>
                        <a:spcAft>
                          <a:spcPts val="0"/>
                        </a:spcAft>
                        <a:buFont typeface="+mj-lt"/>
                        <a:buAutoNum type="arabicPeriod"/>
                      </a:pPr>
                      <a:r>
                        <a:rPr lang="en-US" sz="3200" dirty="0">
                          <a:effectLst/>
                        </a:rPr>
                        <a:t>Chairpersons and Commissioners and Constitutional Commissions file their statement of Assets and Liabilities and Net Worth with:</a:t>
                      </a:r>
                    </a:p>
                    <a:p>
                      <a:pPr marL="342900" marR="0" lvl="0" indent="-342900">
                        <a:lnSpc>
                          <a:spcPct val="115000"/>
                        </a:lnSpc>
                        <a:spcBef>
                          <a:spcPts val="0"/>
                        </a:spcBef>
                        <a:spcAft>
                          <a:spcPts val="0"/>
                        </a:spcAft>
                        <a:buFont typeface="+mj-lt"/>
                        <a:buAutoNum type="alphaUcPeriod"/>
                      </a:pPr>
                      <a:r>
                        <a:rPr lang="en-US" sz="3200" dirty="0">
                          <a:effectLst/>
                        </a:rPr>
                        <a:t>The Office of the President</a:t>
                      </a:r>
                    </a:p>
                    <a:p>
                      <a:pPr marL="342900" marR="0" lvl="0" indent="-342900">
                        <a:lnSpc>
                          <a:spcPct val="115000"/>
                        </a:lnSpc>
                        <a:spcBef>
                          <a:spcPts val="0"/>
                        </a:spcBef>
                        <a:spcAft>
                          <a:spcPts val="0"/>
                        </a:spcAft>
                        <a:buFont typeface="+mj-lt"/>
                        <a:buAutoNum type="alphaUcPeriod"/>
                      </a:pPr>
                      <a:r>
                        <a:rPr lang="en-US" sz="3200" dirty="0">
                          <a:effectLst/>
                        </a:rPr>
                        <a:t>Their Respective Offices</a:t>
                      </a:r>
                    </a:p>
                    <a:p>
                      <a:pPr marL="342900" marR="0" lvl="0" indent="-342900">
                        <a:lnSpc>
                          <a:spcPct val="115000"/>
                        </a:lnSpc>
                        <a:spcBef>
                          <a:spcPts val="0"/>
                        </a:spcBef>
                        <a:spcAft>
                          <a:spcPts val="0"/>
                        </a:spcAft>
                        <a:buFont typeface="+mj-lt"/>
                        <a:buAutoNum type="alphaUcPeriod"/>
                      </a:pPr>
                      <a:r>
                        <a:rPr lang="en-US" sz="3200" dirty="0">
                          <a:effectLst/>
                        </a:rPr>
                        <a:t>The Supreme Court</a:t>
                      </a:r>
                    </a:p>
                    <a:p>
                      <a:pPr marL="342900" marR="0" lvl="0" indent="-342900">
                        <a:lnSpc>
                          <a:spcPct val="115000"/>
                        </a:lnSpc>
                        <a:spcBef>
                          <a:spcPts val="0"/>
                        </a:spcBef>
                        <a:spcAft>
                          <a:spcPts val="0"/>
                        </a:spcAft>
                        <a:buFont typeface="+mj-lt"/>
                        <a:buAutoNum type="alphaUcPeriod"/>
                      </a:pPr>
                      <a:r>
                        <a:rPr lang="en-US" sz="3200" dirty="0">
                          <a:effectLst/>
                        </a:rPr>
                        <a:t>The National Office of the Ombudsman</a:t>
                      </a:r>
                    </a:p>
                    <a:p>
                      <a:pPr marL="342900" marR="0" lvl="0" indent="-342900">
                        <a:lnSpc>
                          <a:spcPct val="115000"/>
                        </a:lnSpc>
                        <a:spcBef>
                          <a:spcPts val="0"/>
                        </a:spcBef>
                        <a:spcAft>
                          <a:spcPts val="0"/>
                        </a:spcAft>
                        <a:buFont typeface="+mj-lt"/>
                        <a:buAutoNum type="alphaUcPeriod"/>
                      </a:pPr>
                      <a:r>
                        <a:rPr lang="en-US" sz="3200" dirty="0">
                          <a:effectLst/>
                        </a:rPr>
                        <a:t>The </a:t>
                      </a:r>
                      <a:r>
                        <a:rPr lang="en-US" sz="3200" dirty="0" err="1">
                          <a:effectLst/>
                        </a:rPr>
                        <a:t>Sandiganbayan</a:t>
                      </a:r>
                      <a:endParaRPr lang="en-US" sz="32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80470554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04056433"/>
              </p:ext>
            </p:extLst>
          </p:nvPr>
        </p:nvGraphicFramePr>
        <p:xfrm>
          <a:off x="812576" y="372845"/>
          <a:ext cx="7645623" cy="5572443"/>
        </p:xfrm>
        <a:graphic>
          <a:graphicData uri="http://schemas.openxmlformats.org/drawingml/2006/table">
            <a:tbl>
              <a:tblPr firstRow="1" firstCol="1" bandRow="1">
                <a:tableStyleId>{5C22544A-7EE6-4342-B048-85BDC9FD1C3A}</a:tableStyleId>
              </a:tblPr>
              <a:tblGrid>
                <a:gridCol w="574671"/>
                <a:gridCol w="7070952"/>
              </a:tblGrid>
              <a:tr h="1608355">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c>
                  <a:txBody>
                    <a:bodyPr/>
                    <a:lstStyle/>
                    <a:p>
                      <a:pPr marL="342900" marR="0" lvl="0" indent="-342900">
                        <a:lnSpc>
                          <a:spcPct val="115000"/>
                        </a:lnSpc>
                        <a:spcBef>
                          <a:spcPts val="0"/>
                        </a:spcBef>
                        <a:spcAft>
                          <a:spcPts val="0"/>
                        </a:spcAft>
                        <a:buFont typeface="+mj-lt"/>
                        <a:buAutoNum type="arabicPeriod"/>
                      </a:pPr>
                      <a:r>
                        <a:rPr lang="en-US" sz="3200" dirty="0">
                          <a:effectLst/>
                        </a:rPr>
                        <a:t>APEC is a summit that promotes free trade and economic cooperation throughout the Asia-pacific region countries. APEC stands for:</a:t>
                      </a:r>
                    </a:p>
                    <a:p>
                      <a:pPr marL="342900" marR="0" lvl="0" indent="-342900">
                        <a:lnSpc>
                          <a:spcPct val="115000"/>
                        </a:lnSpc>
                        <a:spcBef>
                          <a:spcPts val="0"/>
                        </a:spcBef>
                        <a:spcAft>
                          <a:spcPts val="0"/>
                        </a:spcAft>
                        <a:buFont typeface="+mj-lt"/>
                        <a:buAutoNum type="alphaUcPeriod"/>
                      </a:pPr>
                      <a:r>
                        <a:rPr lang="en-US" sz="3200" dirty="0">
                          <a:effectLst/>
                        </a:rPr>
                        <a:t>Asia Pacific Economic Corporation</a:t>
                      </a:r>
                    </a:p>
                    <a:p>
                      <a:pPr marL="342900" marR="0" lvl="0" indent="-342900">
                        <a:lnSpc>
                          <a:spcPct val="115000"/>
                        </a:lnSpc>
                        <a:spcBef>
                          <a:spcPts val="0"/>
                        </a:spcBef>
                        <a:spcAft>
                          <a:spcPts val="0"/>
                        </a:spcAft>
                        <a:buFont typeface="+mj-lt"/>
                        <a:buAutoNum type="alphaUcPeriod"/>
                      </a:pPr>
                      <a:r>
                        <a:rPr lang="en-US" sz="3200" dirty="0">
                          <a:effectLst/>
                        </a:rPr>
                        <a:t>Asia Pacific Economic Cooperation</a:t>
                      </a:r>
                    </a:p>
                    <a:p>
                      <a:pPr marL="342900" marR="0" lvl="0" indent="-342900">
                        <a:lnSpc>
                          <a:spcPct val="115000"/>
                        </a:lnSpc>
                        <a:spcBef>
                          <a:spcPts val="0"/>
                        </a:spcBef>
                        <a:spcAft>
                          <a:spcPts val="0"/>
                        </a:spcAft>
                        <a:buFont typeface="+mj-lt"/>
                        <a:buAutoNum type="alphaUcPeriod"/>
                      </a:pPr>
                      <a:r>
                        <a:rPr lang="en-US" sz="3200" dirty="0">
                          <a:effectLst/>
                        </a:rPr>
                        <a:t>Asia Pacific Economic Council</a:t>
                      </a:r>
                    </a:p>
                    <a:p>
                      <a:pPr marL="342900" marR="0" lvl="0" indent="-342900">
                        <a:lnSpc>
                          <a:spcPct val="115000"/>
                        </a:lnSpc>
                        <a:spcBef>
                          <a:spcPts val="0"/>
                        </a:spcBef>
                        <a:spcAft>
                          <a:spcPts val="0"/>
                        </a:spcAft>
                        <a:buFont typeface="+mj-lt"/>
                        <a:buAutoNum type="alphaUcPeriod"/>
                      </a:pPr>
                      <a:r>
                        <a:rPr lang="en-US" sz="3200" dirty="0">
                          <a:effectLst/>
                        </a:rPr>
                        <a:t>Asia Pacific Economic Countries</a:t>
                      </a:r>
                    </a:p>
                    <a:p>
                      <a:pPr marL="342900" marR="0" lvl="0" indent="-342900">
                        <a:lnSpc>
                          <a:spcPct val="115000"/>
                        </a:lnSpc>
                        <a:spcBef>
                          <a:spcPts val="0"/>
                        </a:spcBef>
                        <a:spcAft>
                          <a:spcPts val="0"/>
                        </a:spcAft>
                        <a:buFont typeface="+mj-lt"/>
                        <a:buAutoNum type="alphaUcPeriod"/>
                      </a:pPr>
                      <a:r>
                        <a:rPr lang="en-US" sz="3200" dirty="0">
                          <a:effectLst/>
                        </a:rPr>
                        <a:t>Association of South East Asian Nation</a:t>
                      </a:r>
                      <a:endParaRPr lang="en-US" sz="32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92238088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54085576"/>
              </p:ext>
            </p:extLst>
          </p:nvPr>
        </p:nvGraphicFramePr>
        <p:xfrm>
          <a:off x="228600" y="381000"/>
          <a:ext cx="8610600" cy="4385120"/>
        </p:xfrm>
        <a:graphic>
          <a:graphicData uri="http://schemas.openxmlformats.org/drawingml/2006/table">
            <a:tbl>
              <a:tblPr firstRow="1" firstCol="1" bandRow="1">
                <a:tableStyleId>{5C22544A-7EE6-4342-B048-85BDC9FD1C3A}</a:tableStyleId>
              </a:tblPr>
              <a:tblGrid>
                <a:gridCol w="647202"/>
                <a:gridCol w="3315198"/>
                <a:gridCol w="4485640"/>
                <a:gridCol w="162560"/>
              </a:tblGrid>
              <a:tr h="0">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c gridSpan="3">
                  <a:txBody>
                    <a:bodyPr/>
                    <a:lstStyle/>
                    <a:p>
                      <a:pPr marL="342900" marR="0" lvl="0" indent="-342900">
                        <a:lnSpc>
                          <a:spcPct val="115000"/>
                        </a:lnSpc>
                        <a:spcBef>
                          <a:spcPts val="0"/>
                        </a:spcBef>
                        <a:spcAft>
                          <a:spcPts val="0"/>
                        </a:spcAft>
                        <a:buFont typeface="+mj-lt"/>
                        <a:buAutoNum type="arabicPeriod"/>
                      </a:pPr>
                      <a:r>
                        <a:rPr lang="en-US" sz="2800" dirty="0">
                          <a:effectLst/>
                        </a:rPr>
                        <a:t> ___waste breaks down into natural components and can be recycled into the life cycle naturally.</a:t>
                      </a:r>
                    </a:p>
                    <a:p>
                      <a:pPr marL="342900" marR="0" lvl="0" indent="-342900">
                        <a:lnSpc>
                          <a:spcPct val="115000"/>
                        </a:lnSpc>
                        <a:spcBef>
                          <a:spcPts val="0"/>
                        </a:spcBef>
                        <a:spcAft>
                          <a:spcPts val="0"/>
                        </a:spcAft>
                        <a:buFont typeface="+mj-lt"/>
                        <a:buAutoNum type="alphaUcPeriod"/>
                      </a:pPr>
                      <a:r>
                        <a:rPr lang="en-US" sz="2800" dirty="0">
                          <a:effectLst/>
                        </a:rPr>
                        <a:t>Bio-chemical</a:t>
                      </a:r>
                    </a:p>
                    <a:p>
                      <a:pPr marL="342900" marR="0" lvl="0" indent="-342900">
                        <a:lnSpc>
                          <a:spcPct val="115000"/>
                        </a:lnSpc>
                        <a:spcBef>
                          <a:spcPts val="0"/>
                        </a:spcBef>
                        <a:spcAft>
                          <a:spcPts val="0"/>
                        </a:spcAft>
                        <a:buFont typeface="+mj-lt"/>
                        <a:buAutoNum type="alphaUcPeriod"/>
                      </a:pPr>
                      <a:r>
                        <a:rPr lang="en-US" sz="2800" dirty="0">
                          <a:effectLst/>
                        </a:rPr>
                        <a:t>Recyclable</a:t>
                      </a:r>
                    </a:p>
                    <a:p>
                      <a:pPr marL="342900" marR="0" lvl="0" indent="-342900">
                        <a:lnSpc>
                          <a:spcPct val="115000"/>
                        </a:lnSpc>
                        <a:spcBef>
                          <a:spcPts val="0"/>
                        </a:spcBef>
                        <a:spcAft>
                          <a:spcPts val="0"/>
                        </a:spcAft>
                        <a:buFont typeface="+mj-lt"/>
                        <a:buAutoNum type="alphaUcPeriod"/>
                      </a:pPr>
                      <a:r>
                        <a:rPr lang="en-US" sz="2800" dirty="0">
                          <a:effectLst/>
                        </a:rPr>
                        <a:t>Biodegradable</a:t>
                      </a:r>
                    </a:p>
                    <a:p>
                      <a:pPr marL="342900" marR="0" lvl="0" indent="-342900">
                        <a:lnSpc>
                          <a:spcPct val="115000"/>
                        </a:lnSpc>
                        <a:spcBef>
                          <a:spcPts val="0"/>
                        </a:spcBef>
                        <a:spcAft>
                          <a:spcPts val="0"/>
                        </a:spcAft>
                        <a:buFont typeface="+mj-lt"/>
                        <a:buAutoNum type="alphaUcPeriod"/>
                      </a:pPr>
                      <a:r>
                        <a:rPr lang="en-US" sz="2800" dirty="0">
                          <a:effectLst/>
                        </a:rPr>
                        <a:t>Non-Biodegradable</a:t>
                      </a:r>
                    </a:p>
                    <a:p>
                      <a:pPr marL="342900" marR="0" lvl="0" indent="-342900">
                        <a:lnSpc>
                          <a:spcPct val="115000"/>
                        </a:lnSpc>
                        <a:spcBef>
                          <a:spcPts val="0"/>
                        </a:spcBef>
                        <a:spcAft>
                          <a:spcPts val="0"/>
                        </a:spcAft>
                        <a:buFont typeface="+mj-lt"/>
                        <a:buAutoNum type="alphaUcPeriod"/>
                      </a:pPr>
                      <a:r>
                        <a:rPr lang="en-US" sz="2800" dirty="0">
                          <a:effectLst/>
                        </a:rPr>
                        <a:t> </a:t>
                      </a:r>
                      <a:endParaRPr lang="en-US" sz="2800" dirty="0">
                        <a:effectLst/>
                        <a:latin typeface="Calibri"/>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0">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342900" marR="0" lvl="0" indent="-342900">
                        <a:lnSpc>
                          <a:spcPct val="115000"/>
                        </a:lnSpc>
                        <a:spcBef>
                          <a:spcPts val="0"/>
                        </a:spcBef>
                        <a:spcAft>
                          <a:spcPts val="0"/>
                        </a:spcAft>
                        <a:buFont typeface="+mj-lt"/>
                        <a:buAutoNum type="alphaUcPeriod"/>
                      </a:pPr>
                      <a:r>
                        <a:rPr lang="en-US" sz="2800" dirty="0">
                          <a:effectLst/>
                        </a:rPr>
                        <a:t>Bio-chemical</a:t>
                      </a:r>
                      <a:endParaRPr lang="en-US" sz="2800" dirty="0">
                        <a:effectLst/>
                        <a:latin typeface="Calibri"/>
                        <a:ea typeface="Calibri"/>
                        <a:cs typeface="Times New Roman"/>
                      </a:endParaRPr>
                    </a:p>
                  </a:txBody>
                  <a:tcPr marL="68580" marR="68580" marT="0" marB="0"/>
                </a:tc>
                <a:tc>
                  <a:txBody>
                    <a:bodyPr/>
                    <a:lstStyle/>
                    <a:p>
                      <a:pPr marL="0" marR="0" lvl="0" indent="0">
                        <a:lnSpc>
                          <a:spcPct val="115000"/>
                        </a:lnSpc>
                        <a:spcBef>
                          <a:spcPts val="0"/>
                        </a:spcBef>
                        <a:spcAft>
                          <a:spcPts val="0"/>
                        </a:spcAft>
                        <a:buFont typeface="+mj-lt"/>
                        <a:buNone/>
                      </a:pPr>
                      <a:r>
                        <a:rPr lang="en-US" sz="2800" dirty="0" smtClean="0">
                          <a:effectLst/>
                        </a:rPr>
                        <a:t>C. Recyclable</a:t>
                      </a:r>
                      <a:endParaRPr lang="en-US" sz="2800" dirty="0">
                        <a:effectLst/>
                        <a:latin typeface="Calibri"/>
                        <a:ea typeface="Calibri"/>
                        <a:cs typeface="Times New Roman"/>
                      </a:endParaRPr>
                    </a:p>
                  </a:txBody>
                  <a:tcPr marL="68580" marR="68580" marT="0" marB="0"/>
                </a:tc>
                <a:tc>
                  <a:txBody>
                    <a:bodyPr/>
                    <a:lstStyle/>
                    <a:p>
                      <a:pPr marL="685800" marR="0">
                        <a:lnSpc>
                          <a:spcPct val="115000"/>
                        </a:lnSpc>
                        <a:spcBef>
                          <a:spcPts val="0"/>
                        </a:spcBef>
                        <a:spcAft>
                          <a:spcPts val="0"/>
                        </a:spcAft>
                      </a:pPr>
                      <a:r>
                        <a:rPr lang="en-US" sz="2800">
                          <a:effectLst/>
                        </a:rPr>
                        <a:t> </a:t>
                      </a:r>
                      <a:endParaRPr lang="en-US" sz="2800">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0" marR="0" lvl="0" indent="0">
                        <a:lnSpc>
                          <a:spcPct val="115000"/>
                        </a:lnSpc>
                        <a:spcBef>
                          <a:spcPts val="0"/>
                        </a:spcBef>
                        <a:spcAft>
                          <a:spcPts val="0"/>
                        </a:spcAft>
                        <a:buFont typeface="+mj-lt"/>
                        <a:buNone/>
                      </a:pPr>
                      <a:r>
                        <a:rPr lang="en-US" sz="2800" dirty="0" smtClean="0">
                          <a:effectLst/>
                        </a:rPr>
                        <a:t>B.</a:t>
                      </a:r>
                      <a:r>
                        <a:rPr lang="en-US" sz="2800" baseline="0" dirty="0" smtClean="0">
                          <a:effectLst/>
                        </a:rPr>
                        <a:t> </a:t>
                      </a:r>
                      <a:r>
                        <a:rPr lang="en-US" sz="2800" dirty="0" smtClean="0">
                          <a:effectLst/>
                        </a:rPr>
                        <a:t>Biodegradable</a:t>
                      </a:r>
                      <a:endParaRPr lang="en-US" sz="2800" dirty="0">
                        <a:effectLst/>
                        <a:latin typeface="Calibri"/>
                        <a:ea typeface="Calibri"/>
                        <a:cs typeface="Times New Roman"/>
                      </a:endParaRPr>
                    </a:p>
                  </a:txBody>
                  <a:tcPr marL="68580" marR="68580" marT="0" marB="0"/>
                </a:tc>
                <a:tc>
                  <a:txBody>
                    <a:bodyPr/>
                    <a:lstStyle/>
                    <a:p>
                      <a:pPr marL="0" marR="0" lvl="0" indent="0">
                        <a:lnSpc>
                          <a:spcPct val="115000"/>
                        </a:lnSpc>
                        <a:spcBef>
                          <a:spcPts val="0"/>
                        </a:spcBef>
                        <a:spcAft>
                          <a:spcPts val="0"/>
                        </a:spcAft>
                        <a:buFont typeface="+mj-lt"/>
                        <a:buNone/>
                      </a:pPr>
                      <a:r>
                        <a:rPr lang="en-US" sz="2800" dirty="0" smtClean="0">
                          <a:effectLst/>
                        </a:rPr>
                        <a:t>D. Non-Biodegradable</a:t>
                      </a:r>
                      <a:endParaRPr lang="en-US" sz="2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800" dirty="0">
                          <a:effectLst/>
                        </a:rPr>
                        <a:t> </a:t>
                      </a:r>
                      <a:endParaRPr lang="en-US" sz="28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35677572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24646742"/>
              </p:ext>
            </p:extLst>
          </p:nvPr>
        </p:nvGraphicFramePr>
        <p:xfrm>
          <a:off x="838200" y="381000"/>
          <a:ext cx="7696201" cy="4648200"/>
        </p:xfrm>
        <a:graphic>
          <a:graphicData uri="http://schemas.openxmlformats.org/drawingml/2006/table">
            <a:tbl>
              <a:tblPr firstRow="1" firstCol="1" bandRow="1">
                <a:tableStyleId>{5C22544A-7EE6-4342-B048-85BDC9FD1C3A}</a:tableStyleId>
              </a:tblPr>
              <a:tblGrid>
                <a:gridCol w="578473"/>
                <a:gridCol w="3307727"/>
                <a:gridCol w="3647441"/>
                <a:gridCol w="162560"/>
              </a:tblGrid>
              <a:tr h="1549400">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c gridSpan="3">
                  <a:txBody>
                    <a:bodyPr/>
                    <a:lstStyle/>
                    <a:p>
                      <a:pPr marL="342900" marR="0" lvl="0" indent="-342900">
                        <a:lnSpc>
                          <a:spcPct val="115000"/>
                        </a:lnSpc>
                        <a:spcBef>
                          <a:spcPts val="0"/>
                        </a:spcBef>
                        <a:spcAft>
                          <a:spcPts val="0"/>
                        </a:spcAft>
                        <a:buFont typeface="+mj-lt"/>
                        <a:buAutoNum type="arabicPeriod"/>
                      </a:pPr>
                      <a:r>
                        <a:rPr lang="en-US" sz="3600" dirty="0">
                          <a:effectLst/>
                        </a:rPr>
                        <a:t>Which of the following is a renewable source of energy?</a:t>
                      </a:r>
                      <a:endParaRPr lang="en-US" sz="3600" dirty="0">
                        <a:effectLst/>
                        <a:latin typeface="Calibri"/>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1549400">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342900" marR="0" lvl="0" indent="-342900">
                        <a:lnSpc>
                          <a:spcPct val="115000"/>
                        </a:lnSpc>
                        <a:spcBef>
                          <a:spcPts val="0"/>
                        </a:spcBef>
                        <a:spcAft>
                          <a:spcPts val="0"/>
                        </a:spcAft>
                        <a:buFont typeface="+mj-lt"/>
                        <a:buAutoNum type="alphaUcPeriod"/>
                      </a:pPr>
                      <a:r>
                        <a:rPr lang="en-US" sz="3600" dirty="0">
                          <a:effectLst/>
                        </a:rPr>
                        <a:t>Geothermal energy</a:t>
                      </a:r>
                      <a:endParaRPr lang="en-US" sz="3600" dirty="0">
                        <a:effectLst/>
                        <a:latin typeface="Calibri"/>
                        <a:ea typeface="Calibri"/>
                        <a:cs typeface="Times New Roman"/>
                      </a:endParaRPr>
                    </a:p>
                  </a:txBody>
                  <a:tcPr marL="68580" marR="68580" marT="0" marB="0"/>
                </a:tc>
                <a:tc>
                  <a:txBody>
                    <a:bodyPr/>
                    <a:lstStyle/>
                    <a:p>
                      <a:pPr marL="0" marR="0" lvl="0" indent="0">
                        <a:lnSpc>
                          <a:spcPct val="115000"/>
                        </a:lnSpc>
                        <a:spcBef>
                          <a:spcPts val="0"/>
                        </a:spcBef>
                        <a:spcAft>
                          <a:spcPts val="0"/>
                        </a:spcAft>
                        <a:buFont typeface="+mj-lt"/>
                        <a:buNone/>
                      </a:pPr>
                      <a:r>
                        <a:rPr lang="en-US" sz="3600" dirty="0" smtClean="0">
                          <a:effectLst/>
                        </a:rPr>
                        <a:t>C.  </a:t>
                      </a:r>
                      <a:r>
                        <a:rPr lang="en-US" sz="3600" dirty="0">
                          <a:effectLst/>
                        </a:rPr>
                        <a:t>Solar Energy</a:t>
                      </a:r>
                      <a:endParaRPr lang="en-US" sz="3600" dirty="0">
                        <a:effectLst/>
                        <a:latin typeface="Calibri"/>
                        <a:ea typeface="Calibri"/>
                        <a:cs typeface="Times New Roman"/>
                      </a:endParaRPr>
                    </a:p>
                  </a:txBody>
                  <a:tcPr marL="68580" marR="68580" marT="0" marB="0"/>
                </a:tc>
                <a:tc>
                  <a:txBody>
                    <a:bodyPr/>
                    <a:lstStyle/>
                    <a:p>
                      <a:pPr marL="68580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r>
              <a:tr h="1549400">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0" marR="0" lvl="0" indent="0">
                        <a:lnSpc>
                          <a:spcPct val="115000"/>
                        </a:lnSpc>
                        <a:spcBef>
                          <a:spcPts val="0"/>
                        </a:spcBef>
                        <a:spcAft>
                          <a:spcPts val="0"/>
                        </a:spcAft>
                        <a:buFont typeface="+mj-lt"/>
                        <a:buNone/>
                      </a:pPr>
                      <a:r>
                        <a:rPr lang="en-US" sz="3600" dirty="0" smtClean="0">
                          <a:effectLst/>
                        </a:rPr>
                        <a:t>B. Wind </a:t>
                      </a:r>
                      <a:r>
                        <a:rPr lang="en-US" sz="3600" dirty="0">
                          <a:effectLst/>
                        </a:rPr>
                        <a:t>Energy</a:t>
                      </a:r>
                      <a:endParaRPr lang="en-US" sz="3600" dirty="0">
                        <a:effectLst/>
                        <a:latin typeface="Calibri"/>
                        <a:ea typeface="Calibri"/>
                        <a:cs typeface="Times New Roman"/>
                      </a:endParaRPr>
                    </a:p>
                  </a:txBody>
                  <a:tcPr marL="68580" marR="68580" marT="0" marB="0"/>
                </a:tc>
                <a:tc>
                  <a:txBody>
                    <a:bodyPr/>
                    <a:lstStyle/>
                    <a:p>
                      <a:pPr marL="0" marR="0" lvl="0" indent="0">
                        <a:lnSpc>
                          <a:spcPct val="115000"/>
                        </a:lnSpc>
                        <a:spcBef>
                          <a:spcPts val="0"/>
                        </a:spcBef>
                        <a:spcAft>
                          <a:spcPts val="0"/>
                        </a:spcAft>
                        <a:buFont typeface="+mj-lt"/>
                        <a:buNone/>
                      </a:pPr>
                      <a:r>
                        <a:rPr lang="en-US" sz="3600" dirty="0" smtClean="0">
                          <a:effectLst/>
                        </a:rPr>
                        <a:t>D.</a:t>
                      </a:r>
                      <a:r>
                        <a:rPr lang="en-US" sz="3600" baseline="0" dirty="0" smtClean="0">
                          <a:effectLst/>
                        </a:rPr>
                        <a:t> </a:t>
                      </a:r>
                      <a:r>
                        <a:rPr lang="en-US" sz="3600" dirty="0" smtClean="0">
                          <a:effectLst/>
                        </a:rPr>
                        <a:t>All </a:t>
                      </a:r>
                      <a:r>
                        <a:rPr lang="en-US" sz="3600" dirty="0">
                          <a:effectLst/>
                        </a:rPr>
                        <a:t>of the Above</a:t>
                      </a:r>
                      <a:endParaRPr lang="en-US" sz="3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1106178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100628"/>
            <a:ext cx="7886700" cy="5452572"/>
          </a:xfrm>
        </p:spPr>
        <p:txBody>
          <a:bodyPr>
            <a:normAutofit/>
          </a:bodyPr>
          <a:lstStyle/>
          <a:p>
            <a:r>
              <a:rPr lang="en-US" sz="1800" b="0" dirty="0"/>
              <a:t>An </a:t>
            </a:r>
            <a:r>
              <a:rPr lang="en-US" sz="1800" dirty="0"/>
              <a:t>archipelagic state</a:t>
            </a:r>
            <a:r>
              <a:rPr lang="en-US" sz="1800" b="0" dirty="0"/>
              <a:t> is any internationally recognized state or country that comprises a series of islands that form an </a:t>
            </a:r>
            <a:r>
              <a:rPr lang="en-US" sz="1800" b="0" dirty="0">
                <a:hlinkClick r:id="rId2" tooltip="Archipelago"/>
              </a:rPr>
              <a:t>archipelago</a:t>
            </a:r>
            <a:r>
              <a:rPr lang="en-US" sz="1800" b="0" dirty="0"/>
              <a:t>. The term is defined by the </a:t>
            </a:r>
            <a:r>
              <a:rPr lang="en-US" sz="1800" b="0" dirty="0">
                <a:hlinkClick r:id="rId3" tooltip="United Nations Convention on the Law of the Sea"/>
              </a:rPr>
              <a:t>United Nations Convention on the Law of the Sea</a:t>
            </a:r>
            <a:r>
              <a:rPr lang="en-US" sz="1800" b="0" dirty="0"/>
              <a:t> in order to define what borders such states should be allowed to claim.</a:t>
            </a:r>
          </a:p>
          <a:p>
            <a:r>
              <a:rPr lang="en-US" sz="1800" b="0" dirty="0"/>
              <a:t>In various conferences of the United Nations on the Law of the Sea (UNCLOS</a:t>
            </a:r>
            <a:r>
              <a:rPr lang="en-US" sz="1800" b="0" dirty="0" smtClean="0"/>
              <a:t>),</a:t>
            </a:r>
            <a:r>
              <a:rPr lang="en-US" sz="1800" b="0" dirty="0"/>
              <a:t> </a:t>
            </a:r>
            <a:r>
              <a:rPr lang="en-US" sz="1800" b="0" dirty="0">
                <a:hlinkClick r:id="rId4" tooltip="Fiji"/>
              </a:rPr>
              <a:t>Fiji</a:t>
            </a:r>
            <a:r>
              <a:rPr lang="en-US" sz="1800" b="0" dirty="0"/>
              <a:t>, </a:t>
            </a:r>
            <a:r>
              <a:rPr lang="en-US" sz="1800" b="0" dirty="0">
                <a:hlinkClick r:id="rId5" tooltip="Indonesia"/>
              </a:rPr>
              <a:t>Indonesia</a:t>
            </a:r>
            <a:r>
              <a:rPr lang="en-US" sz="1800" b="0" dirty="0"/>
              <a:t>, </a:t>
            </a:r>
            <a:r>
              <a:rPr lang="en-US" sz="1800" b="0" dirty="0">
                <a:hlinkClick r:id="rId6" tooltip="Papua New Guinea"/>
              </a:rPr>
              <a:t>Papua New Guinea</a:t>
            </a:r>
            <a:r>
              <a:rPr lang="en-US" sz="1800" b="0" dirty="0"/>
              <a:t>, the </a:t>
            </a:r>
            <a:r>
              <a:rPr lang="en-US" sz="1800" b="0" dirty="0">
                <a:hlinkClick r:id="rId7" tooltip="Bahamas"/>
              </a:rPr>
              <a:t>Bahamas</a:t>
            </a:r>
            <a:r>
              <a:rPr lang="en-US" sz="1800" b="0" dirty="0"/>
              <a:t>, and the </a:t>
            </a:r>
            <a:r>
              <a:rPr lang="en-US" sz="1800" b="0" dirty="0">
                <a:hlinkClick r:id="rId8" tooltip="Philippines"/>
              </a:rPr>
              <a:t>Philippines</a:t>
            </a:r>
            <a:r>
              <a:rPr lang="en-US" sz="1800" b="0" dirty="0"/>
              <a:t> are the </a:t>
            </a:r>
            <a:r>
              <a:rPr lang="en-US" sz="1800" b="0" dirty="0" smtClean="0"/>
              <a:t>five </a:t>
            </a:r>
            <a:r>
              <a:rPr lang="en-US" sz="1800" b="0" dirty="0" smtClean="0">
                <a:hlinkClick r:id="rId9" tooltip="Sovereign state"/>
              </a:rPr>
              <a:t>sovereign </a:t>
            </a:r>
            <a:r>
              <a:rPr lang="en-US" sz="1800" b="0" dirty="0">
                <a:hlinkClick r:id="rId9" tooltip="Sovereign state"/>
              </a:rPr>
              <a:t>states</a:t>
            </a:r>
            <a:r>
              <a:rPr lang="en-US" sz="1800" b="0" dirty="0"/>
              <a:t> that obtained approval in the UN Convention on the Law of the Sea (UNCLOS) held in </a:t>
            </a:r>
            <a:r>
              <a:rPr lang="en-US" sz="1800" b="0" dirty="0">
                <a:hlinkClick r:id="rId10" tooltip="Montego Bay"/>
              </a:rPr>
              <a:t>Montego Bay</a:t>
            </a:r>
            <a:r>
              <a:rPr lang="en-US" sz="1800" b="0" dirty="0"/>
              <a:t>, </a:t>
            </a:r>
            <a:r>
              <a:rPr lang="en-US" sz="1800" b="0" dirty="0">
                <a:hlinkClick r:id="rId11" tooltip="Jamaica"/>
              </a:rPr>
              <a:t>Jamaica</a:t>
            </a:r>
            <a:r>
              <a:rPr lang="en-US" sz="1800" b="0" dirty="0"/>
              <a:t> on December 10, 1982 and qualified as archipelagic states.</a:t>
            </a:r>
            <a:r>
              <a:rPr lang="en-US" sz="1800" b="0" baseline="30000" dirty="0">
                <a:hlinkClick r:id="rId12"/>
              </a:rPr>
              <a:t>[2]</a:t>
            </a:r>
            <a:endParaRPr lang="en-US" sz="1800" b="0" dirty="0"/>
          </a:p>
          <a:p>
            <a:r>
              <a:rPr lang="en-US" sz="1800" b="0" dirty="0"/>
              <a:t>Archipelagic states are states that are composed of groups of islands forming a state as a single unit, with the islands and the waters within the baselines as internal waters. Under this concept ("archipelagic doctrine"), an archipelago shall be regarded as a single unit, so that the waters around, between, and connecting the islands of the archipelago, irrespective of their breadth and dimensions, form part of the internal waters of the state, and are subject to its exclusive sovereignty.</a:t>
            </a:r>
          </a:p>
          <a:p>
            <a:endParaRPr lang="en-US" sz="1800" dirty="0"/>
          </a:p>
        </p:txBody>
      </p:sp>
    </p:spTree>
    <p:extLst>
      <p:ext uri="{BB962C8B-B14F-4D97-AF65-F5344CB8AC3E}">
        <p14:creationId xmlns:p14="http://schemas.microsoft.com/office/powerpoint/2010/main" val="374322648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60076828"/>
              </p:ext>
            </p:extLst>
          </p:nvPr>
        </p:nvGraphicFramePr>
        <p:xfrm>
          <a:off x="838200" y="457200"/>
          <a:ext cx="7924800" cy="4385120"/>
        </p:xfrm>
        <a:graphic>
          <a:graphicData uri="http://schemas.openxmlformats.org/drawingml/2006/table">
            <a:tbl>
              <a:tblPr firstRow="1" firstCol="1" bandRow="1">
                <a:tableStyleId>{5C22544A-7EE6-4342-B048-85BDC9FD1C3A}</a:tableStyleId>
              </a:tblPr>
              <a:tblGrid>
                <a:gridCol w="595655"/>
                <a:gridCol w="3375378"/>
                <a:gridCol w="3769603"/>
                <a:gridCol w="184164"/>
              </a:tblGrid>
              <a:tr h="0">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c gridSpan="3">
                  <a:txBody>
                    <a:bodyPr/>
                    <a:lstStyle/>
                    <a:p>
                      <a:pPr marL="342900" marR="0" lvl="0" indent="-342900">
                        <a:lnSpc>
                          <a:spcPct val="115000"/>
                        </a:lnSpc>
                        <a:spcBef>
                          <a:spcPts val="0"/>
                        </a:spcBef>
                        <a:spcAft>
                          <a:spcPts val="0"/>
                        </a:spcAft>
                        <a:buFont typeface="+mj-lt"/>
                        <a:buAutoNum type="arabicPeriod"/>
                      </a:pPr>
                      <a:r>
                        <a:rPr lang="en-US" sz="2800" dirty="0">
                          <a:effectLst/>
                        </a:rPr>
                        <a:t>USB is an industry standard that connects computers and electronic devices like keyboards, </a:t>
                      </a:r>
                      <a:r>
                        <a:rPr lang="en-US" sz="2800" dirty="0" err="1">
                          <a:effectLst/>
                        </a:rPr>
                        <a:t>digicams</a:t>
                      </a:r>
                      <a:r>
                        <a:rPr lang="en-US" sz="2800" dirty="0">
                          <a:effectLst/>
                        </a:rPr>
                        <a:t>, portable media services, disk drivers, smartphones, and networks adapters to any computer. USB stands for?</a:t>
                      </a:r>
                      <a:endParaRPr lang="en-US" sz="2800" dirty="0">
                        <a:effectLst/>
                        <a:latin typeface="Calibri"/>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0">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342900" marR="0" lvl="0" indent="-342900">
                        <a:lnSpc>
                          <a:spcPct val="115000"/>
                        </a:lnSpc>
                        <a:spcBef>
                          <a:spcPts val="0"/>
                        </a:spcBef>
                        <a:spcAft>
                          <a:spcPts val="0"/>
                        </a:spcAft>
                        <a:buFont typeface="+mj-lt"/>
                        <a:buAutoNum type="alphaUcPeriod"/>
                      </a:pPr>
                      <a:r>
                        <a:rPr lang="en-US" sz="2800" dirty="0">
                          <a:effectLst/>
                        </a:rPr>
                        <a:t>Unit Serial Box</a:t>
                      </a:r>
                      <a:endParaRPr lang="en-US" sz="2800" dirty="0">
                        <a:effectLst/>
                        <a:latin typeface="Calibri"/>
                        <a:ea typeface="Calibri"/>
                        <a:cs typeface="Times New Roman"/>
                      </a:endParaRPr>
                    </a:p>
                  </a:txBody>
                  <a:tcPr marL="68580" marR="68580" marT="0" marB="0"/>
                </a:tc>
                <a:tc>
                  <a:txBody>
                    <a:bodyPr/>
                    <a:lstStyle/>
                    <a:p>
                      <a:pPr marL="0" marR="0" lvl="0" indent="0">
                        <a:lnSpc>
                          <a:spcPct val="115000"/>
                        </a:lnSpc>
                        <a:spcBef>
                          <a:spcPts val="0"/>
                        </a:spcBef>
                        <a:spcAft>
                          <a:spcPts val="0"/>
                        </a:spcAft>
                        <a:buFont typeface="+mj-lt"/>
                        <a:buNone/>
                      </a:pPr>
                      <a:r>
                        <a:rPr lang="en-US" sz="2800" dirty="0" smtClean="0">
                          <a:effectLst/>
                        </a:rPr>
                        <a:t>C. Unit </a:t>
                      </a:r>
                      <a:r>
                        <a:rPr lang="en-US" sz="2800" dirty="0">
                          <a:effectLst/>
                        </a:rPr>
                        <a:t>Serial Bolt</a:t>
                      </a:r>
                      <a:endParaRPr lang="en-US" sz="2800" dirty="0">
                        <a:effectLst/>
                        <a:latin typeface="Calibri"/>
                        <a:ea typeface="Calibri"/>
                        <a:cs typeface="Times New Roman"/>
                      </a:endParaRPr>
                    </a:p>
                  </a:txBody>
                  <a:tcPr marL="68580" marR="68580" marT="0" marB="0"/>
                </a:tc>
                <a:tc>
                  <a:txBody>
                    <a:bodyPr/>
                    <a:lstStyle/>
                    <a:p>
                      <a:pPr marL="685800" marR="0">
                        <a:lnSpc>
                          <a:spcPct val="115000"/>
                        </a:lnSpc>
                        <a:spcBef>
                          <a:spcPts val="0"/>
                        </a:spcBef>
                        <a:spcAft>
                          <a:spcPts val="0"/>
                        </a:spcAft>
                      </a:pPr>
                      <a:r>
                        <a:rPr lang="en-US" sz="2800">
                          <a:effectLst/>
                        </a:rPr>
                        <a:t> </a:t>
                      </a:r>
                      <a:endParaRPr lang="en-US" sz="2800">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0" marR="0" lvl="0" indent="0">
                        <a:lnSpc>
                          <a:spcPct val="115000"/>
                        </a:lnSpc>
                        <a:spcBef>
                          <a:spcPts val="0"/>
                        </a:spcBef>
                        <a:spcAft>
                          <a:spcPts val="0"/>
                        </a:spcAft>
                        <a:buFont typeface="+mj-lt"/>
                        <a:buNone/>
                      </a:pPr>
                      <a:r>
                        <a:rPr lang="en-US" sz="2800" dirty="0" smtClean="0">
                          <a:effectLst/>
                        </a:rPr>
                        <a:t>B. Universal </a:t>
                      </a:r>
                      <a:r>
                        <a:rPr lang="en-US" sz="2800" dirty="0">
                          <a:effectLst/>
                        </a:rPr>
                        <a:t>Serial Bin</a:t>
                      </a:r>
                      <a:endParaRPr lang="en-US" sz="2800" dirty="0">
                        <a:effectLst/>
                        <a:latin typeface="Calibri"/>
                        <a:ea typeface="Calibri"/>
                        <a:cs typeface="Times New Roman"/>
                      </a:endParaRPr>
                    </a:p>
                  </a:txBody>
                  <a:tcPr marL="68580" marR="68580" marT="0" marB="0"/>
                </a:tc>
                <a:tc>
                  <a:txBody>
                    <a:bodyPr/>
                    <a:lstStyle/>
                    <a:p>
                      <a:pPr marL="0" marR="0" lvl="0" indent="0">
                        <a:lnSpc>
                          <a:spcPct val="115000"/>
                        </a:lnSpc>
                        <a:spcBef>
                          <a:spcPts val="0"/>
                        </a:spcBef>
                        <a:spcAft>
                          <a:spcPts val="0"/>
                        </a:spcAft>
                        <a:buFont typeface="+mj-lt"/>
                        <a:buNone/>
                      </a:pPr>
                      <a:r>
                        <a:rPr lang="en-US" sz="2800" dirty="0" smtClean="0">
                          <a:effectLst/>
                        </a:rPr>
                        <a:t>D. Universal </a:t>
                      </a:r>
                      <a:r>
                        <a:rPr lang="en-US" sz="2800" dirty="0">
                          <a:effectLst/>
                        </a:rPr>
                        <a:t>Serial Bus</a:t>
                      </a:r>
                      <a:endParaRPr lang="en-US" sz="2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800" dirty="0">
                          <a:effectLst/>
                        </a:rPr>
                        <a:t> </a:t>
                      </a:r>
                      <a:endParaRPr lang="en-US" sz="28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93368519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16697893"/>
              </p:ext>
            </p:extLst>
          </p:nvPr>
        </p:nvGraphicFramePr>
        <p:xfrm>
          <a:off x="304800" y="381000"/>
          <a:ext cx="8534401" cy="3154680"/>
        </p:xfrm>
        <a:graphic>
          <a:graphicData uri="http://schemas.openxmlformats.org/drawingml/2006/table">
            <a:tbl>
              <a:tblPr firstRow="1" firstCol="1" bandRow="1">
                <a:tableStyleId>{5C22544A-7EE6-4342-B048-85BDC9FD1C3A}</a:tableStyleId>
              </a:tblPr>
              <a:tblGrid>
                <a:gridCol w="641475"/>
                <a:gridCol w="3635023"/>
                <a:gridCol w="4059573"/>
                <a:gridCol w="198330"/>
              </a:tblGrid>
              <a:tr h="0">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c gridSpan="3">
                  <a:txBody>
                    <a:bodyPr/>
                    <a:lstStyle/>
                    <a:p>
                      <a:pPr marL="342900" marR="0" lvl="0" indent="-342900">
                        <a:lnSpc>
                          <a:spcPct val="115000"/>
                        </a:lnSpc>
                        <a:spcBef>
                          <a:spcPts val="0"/>
                        </a:spcBef>
                        <a:spcAft>
                          <a:spcPts val="0"/>
                        </a:spcAft>
                        <a:buFont typeface="+mj-lt"/>
                        <a:buAutoNum type="arabicPeriod"/>
                      </a:pPr>
                      <a:r>
                        <a:rPr lang="en-US" sz="3600" dirty="0">
                          <a:effectLst/>
                        </a:rPr>
                        <a:t>Which of the following is the major cause of coral reef destruction</a:t>
                      </a:r>
                      <a:endParaRPr lang="en-US" sz="3600" dirty="0">
                        <a:effectLst/>
                        <a:latin typeface="Calibri"/>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0">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c>
                  <a:txBody>
                    <a:bodyPr/>
                    <a:lstStyle/>
                    <a:p>
                      <a:pPr marL="342900" marR="0" lvl="0" indent="-342900">
                        <a:lnSpc>
                          <a:spcPct val="115000"/>
                        </a:lnSpc>
                        <a:spcBef>
                          <a:spcPts val="0"/>
                        </a:spcBef>
                        <a:spcAft>
                          <a:spcPts val="0"/>
                        </a:spcAft>
                        <a:buFont typeface="+mj-lt"/>
                        <a:buAutoNum type="alphaUcPeriod"/>
                      </a:pPr>
                      <a:r>
                        <a:rPr lang="en-US" sz="3600" dirty="0">
                          <a:effectLst/>
                        </a:rPr>
                        <a:t>Dynamite fishing</a:t>
                      </a:r>
                      <a:endParaRPr lang="en-US" sz="3600" dirty="0">
                        <a:effectLst/>
                        <a:latin typeface="Calibri"/>
                        <a:ea typeface="Calibri"/>
                        <a:cs typeface="Times New Roman"/>
                      </a:endParaRPr>
                    </a:p>
                  </a:txBody>
                  <a:tcPr marL="68580" marR="68580" marT="0" marB="0"/>
                </a:tc>
                <a:tc>
                  <a:txBody>
                    <a:bodyPr/>
                    <a:lstStyle/>
                    <a:p>
                      <a:pPr marL="0" marR="0" lvl="0" indent="0">
                        <a:lnSpc>
                          <a:spcPct val="115000"/>
                        </a:lnSpc>
                        <a:spcBef>
                          <a:spcPts val="0"/>
                        </a:spcBef>
                        <a:spcAft>
                          <a:spcPts val="0"/>
                        </a:spcAft>
                        <a:buFont typeface="+mj-lt"/>
                        <a:buNone/>
                      </a:pPr>
                      <a:r>
                        <a:rPr lang="en-US" sz="3600" dirty="0" smtClean="0">
                          <a:effectLst/>
                        </a:rPr>
                        <a:t>C. </a:t>
                      </a:r>
                      <a:r>
                        <a:rPr lang="en-US" sz="3600" dirty="0" err="1" smtClean="0">
                          <a:effectLst/>
                        </a:rPr>
                        <a:t>Muro</a:t>
                      </a:r>
                      <a:r>
                        <a:rPr lang="en-US" sz="3600" dirty="0" smtClean="0">
                          <a:effectLst/>
                        </a:rPr>
                        <a:t>-Ami</a:t>
                      </a:r>
                      <a:endParaRPr lang="en-US" sz="3600" dirty="0">
                        <a:effectLst/>
                        <a:latin typeface="Calibri"/>
                        <a:ea typeface="Calibri"/>
                        <a:cs typeface="Times New Roman"/>
                      </a:endParaRPr>
                    </a:p>
                  </a:txBody>
                  <a:tcPr marL="68580" marR="68580" marT="0" marB="0"/>
                </a:tc>
                <a:tc>
                  <a:txBody>
                    <a:bodyPr/>
                    <a:lstStyle/>
                    <a:p>
                      <a:pPr marL="68580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c>
                  <a:txBody>
                    <a:bodyPr/>
                    <a:lstStyle/>
                    <a:p>
                      <a:pPr marL="0" marR="0" lvl="0" indent="0">
                        <a:lnSpc>
                          <a:spcPct val="115000"/>
                        </a:lnSpc>
                        <a:spcBef>
                          <a:spcPts val="0"/>
                        </a:spcBef>
                        <a:spcAft>
                          <a:spcPts val="0"/>
                        </a:spcAft>
                        <a:buFont typeface="+mj-lt"/>
                        <a:buNone/>
                      </a:pPr>
                      <a:r>
                        <a:rPr lang="en-US" sz="3600" dirty="0" smtClean="0">
                          <a:effectLst/>
                        </a:rPr>
                        <a:t>B. Oil </a:t>
                      </a:r>
                      <a:r>
                        <a:rPr lang="en-US" sz="3600" dirty="0">
                          <a:effectLst/>
                        </a:rPr>
                        <a:t>Spill</a:t>
                      </a:r>
                      <a:endParaRPr lang="en-US" sz="3600" dirty="0">
                        <a:effectLst/>
                        <a:latin typeface="Calibri"/>
                        <a:ea typeface="Calibri"/>
                        <a:cs typeface="Times New Roman"/>
                      </a:endParaRPr>
                    </a:p>
                  </a:txBody>
                  <a:tcPr marL="68580" marR="68580" marT="0" marB="0"/>
                </a:tc>
                <a:tc>
                  <a:txBody>
                    <a:bodyPr/>
                    <a:lstStyle/>
                    <a:p>
                      <a:pPr marL="0" marR="0" lvl="0" indent="0">
                        <a:lnSpc>
                          <a:spcPct val="115000"/>
                        </a:lnSpc>
                        <a:spcBef>
                          <a:spcPts val="0"/>
                        </a:spcBef>
                        <a:spcAft>
                          <a:spcPts val="0"/>
                        </a:spcAft>
                        <a:buFont typeface="+mj-lt"/>
                        <a:buNone/>
                      </a:pPr>
                      <a:r>
                        <a:rPr lang="en-US" sz="3600" dirty="0" smtClean="0">
                          <a:effectLst/>
                        </a:rPr>
                        <a:t>D. Sewage </a:t>
                      </a:r>
                      <a:r>
                        <a:rPr lang="en-US" sz="3600" dirty="0">
                          <a:effectLst/>
                        </a:rPr>
                        <a:t>pollution</a:t>
                      </a:r>
                      <a:endParaRPr lang="en-US" sz="3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50184444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89052589"/>
              </p:ext>
            </p:extLst>
          </p:nvPr>
        </p:nvGraphicFramePr>
        <p:xfrm>
          <a:off x="304800" y="533400"/>
          <a:ext cx="8458202" cy="3293238"/>
        </p:xfrm>
        <a:graphic>
          <a:graphicData uri="http://schemas.openxmlformats.org/drawingml/2006/table">
            <a:tbl>
              <a:tblPr firstRow="1" firstCol="1" bandRow="1">
                <a:tableStyleId>{5C22544A-7EE6-4342-B048-85BDC9FD1C3A}</a:tableStyleId>
              </a:tblPr>
              <a:tblGrid>
                <a:gridCol w="635747"/>
                <a:gridCol w="3631454"/>
                <a:gridCol w="3962400"/>
                <a:gridCol w="228601"/>
              </a:tblGrid>
              <a:tr h="0">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c gridSpan="3">
                  <a:txBody>
                    <a:bodyPr/>
                    <a:lstStyle/>
                    <a:p>
                      <a:pPr marL="342900" marR="0" lvl="0" indent="-342900">
                        <a:lnSpc>
                          <a:spcPct val="115000"/>
                        </a:lnSpc>
                        <a:spcBef>
                          <a:spcPts val="0"/>
                        </a:spcBef>
                        <a:spcAft>
                          <a:spcPts val="0"/>
                        </a:spcAft>
                        <a:buFont typeface="+mj-lt"/>
                        <a:buAutoNum type="arabicPeriod"/>
                      </a:pPr>
                      <a:r>
                        <a:rPr lang="en-US" sz="3200" dirty="0">
                          <a:effectLst/>
                        </a:rPr>
                        <a:t>Jaywalking, throwing garbage anywhere, vandalism, not waiting in line, and tardiness are manifestations of:</a:t>
                      </a:r>
                      <a:endParaRPr lang="en-US" sz="3200" dirty="0">
                        <a:effectLst/>
                        <a:latin typeface="Calibri"/>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0">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342900" marR="0" lvl="0" indent="-342900">
                        <a:lnSpc>
                          <a:spcPct val="115000"/>
                        </a:lnSpc>
                        <a:spcBef>
                          <a:spcPts val="0"/>
                        </a:spcBef>
                        <a:spcAft>
                          <a:spcPts val="0"/>
                        </a:spcAft>
                        <a:buFont typeface="+mj-lt"/>
                        <a:buAutoNum type="alphaUcPeriod"/>
                      </a:pPr>
                      <a:r>
                        <a:rPr lang="en-US" sz="3200" dirty="0">
                          <a:effectLst/>
                        </a:rPr>
                        <a:t>Disorderliness</a:t>
                      </a:r>
                      <a:endParaRPr lang="en-US" sz="3200" dirty="0">
                        <a:effectLst/>
                        <a:latin typeface="Calibri"/>
                        <a:ea typeface="Calibri"/>
                        <a:cs typeface="Times New Roman"/>
                      </a:endParaRPr>
                    </a:p>
                  </a:txBody>
                  <a:tcPr marL="68580" marR="68580" marT="0" marB="0"/>
                </a:tc>
                <a:tc>
                  <a:txBody>
                    <a:bodyPr/>
                    <a:lstStyle/>
                    <a:p>
                      <a:pPr marL="0" marR="0" lvl="0" indent="0">
                        <a:lnSpc>
                          <a:spcPct val="115000"/>
                        </a:lnSpc>
                        <a:spcBef>
                          <a:spcPts val="0"/>
                        </a:spcBef>
                        <a:spcAft>
                          <a:spcPts val="0"/>
                        </a:spcAft>
                        <a:buFont typeface="+mj-lt"/>
                        <a:buNone/>
                      </a:pPr>
                      <a:r>
                        <a:rPr lang="en-US" sz="3200" dirty="0" smtClean="0">
                          <a:effectLst/>
                        </a:rPr>
                        <a:t>C. Lack </a:t>
                      </a:r>
                      <a:r>
                        <a:rPr lang="en-US" sz="3200" dirty="0">
                          <a:effectLst/>
                        </a:rPr>
                        <a:t>of Discipline</a:t>
                      </a:r>
                      <a:endParaRPr lang="en-US" sz="3200" dirty="0">
                        <a:effectLst/>
                        <a:latin typeface="Calibri"/>
                        <a:ea typeface="Calibri"/>
                        <a:cs typeface="Times New Roman"/>
                      </a:endParaRPr>
                    </a:p>
                  </a:txBody>
                  <a:tcPr marL="68580" marR="68580" marT="0" marB="0"/>
                </a:tc>
                <a:tc>
                  <a:txBody>
                    <a:bodyPr/>
                    <a:lstStyle/>
                    <a:p>
                      <a:pPr marL="685800" marR="0">
                        <a:lnSpc>
                          <a:spcPct val="115000"/>
                        </a:lnSpc>
                        <a:spcBef>
                          <a:spcPts val="0"/>
                        </a:spcBef>
                        <a:spcAft>
                          <a:spcPts val="0"/>
                        </a:spcAft>
                      </a:pPr>
                      <a:r>
                        <a:rPr lang="en-US" sz="3200" dirty="0">
                          <a:effectLst/>
                        </a:rPr>
                        <a:t> </a:t>
                      </a:r>
                      <a:endParaRPr lang="en-US" sz="3200" dirty="0">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c>
                  <a:txBody>
                    <a:bodyPr/>
                    <a:lstStyle/>
                    <a:p>
                      <a:pPr marL="0" marR="0" lvl="0" indent="0">
                        <a:lnSpc>
                          <a:spcPct val="115000"/>
                        </a:lnSpc>
                        <a:spcBef>
                          <a:spcPts val="0"/>
                        </a:spcBef>
                        <a:spcAft>
                          <a:spcPts val="0"/>
                        </a:spcAft>
                        <a:buFont typeface="+mj-lt"/>
                        <a:buNone/>
                      </a:pPr>
                      <a:r>
                        <a:rPr lang="en-US" sz="3200" dirty="0" smtClean="0">
                          <a:effectLst/>
                        </a:rPr>
                        <a:t>B.</a:t>
                      </a:r>
                      <a:r>
                        <a:rPr lang="en-US" sz="3200" baseline="0" dirty="0" smtClean="0">
                          <a:effectLst/>
                        </a:rPr>
                        <a:t> </a:t>
                      </a:r>
                      <a:r>
                        <a:rPr lang="en-US" sz="3200" dirty="0" smtClean="0">
                          <a:effectLst/>
                        </a:rPr>
                        <a:t>Lack </a:t>
                      </a:r>
                      <a:r>
                        <a:rPr lang="en-US" sz="3200" dirty="0">
                          <a:effectLst/>
                        </a:rPr>
                        <a:t>of Sense of Property</a:t>
                      </a:r>
                      <a:endParaRPr lang="en-US" sz="3200" dirty="0">
                        <a:effectLst/>
                        <a:latin typeface="Calibri"/>
                        <a:ea typeface="Calibri"/>
                        <a:cs typeface="Times New Roman"/>
                      </a:endParaRPr>
                    </a:p>
                  </a:txBody>
                  <a:tcPr marL="68580" marR="68580" marT="0" marB="0"/>
                </a:tc>
                <a:tc>
                  <a:txBody>
                    <a:bodyPr/>
                    <a:lstStyle/>
                    <a:p>
                      <a:pPr marL="0" marR="0" lvl="0" indent="0">
                        <a:lnSpc>
                          <a:spcPct val="115000"/>
                        </a:lnSpc>
                        <a:spcBef>
                          <a:spcPts val="0"/>
                        </a:spcBef>
                        <a:spcAft>
                          <a:spcPts val="0"/>
                        </a:spcAft>
                        <a:buFont typeface="+mj-lt"/>
                        <a:buNone/>
                      </a:pPr>
                      <a:r>
                        <a:rPr lang="en-US" sz="3200" dirty="0" smtClean="0">
                          <a:effectLst/>
                        </a:rPr>
                        <a:t>D. Lack </a:t>
                      </a:r>
                      <a:r>
                        <a:rPr lang="en-US" sz="3200" dirty="0">
                          <a:effectLst/>
                        </a:rPr>
                        <a:t>of Punctuality</a:t>
                      </a:r>
                      <a:endParaRPr lang="en-US" sz="32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3200" dirty="0">
                          <a:effectLst/>
                        </a:rPr>
                        <a:t> </a:t>
                      </a:r>
                      <a:endParaRPr lang="en-US" sz="32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290438611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a:t>
            </a:r>
            <a:endParaRPr lang="en-US" dirty="0"/>
          </a:p>
        </p:txBody>
      </p:sp>
      <p:sp>
        <p:nvSpPr>
          <p:cNvPr id="3" name="Content Placeholder 2"/>
          <p:cNvSpPr>
            <a:spLocks noGrp="1"/>
          </p:cNvSpPr>
          <p:nvPr>
            <p:ph idx="1"/>
          </p:nvPr>
        </p:nvSpPr>
        <p:spPr/>
        <p:txBody>
          <a:bodyPr>
            <a:normAutofit lnSpcReduction="10000"/>
          </a:bodyPr>
          <a:lstStyle/>
          <a:p>
            <a:r>
              <a:rPr lang="en-US" sz="2800" dirty="0" smtClean="0"/>
              <a:t>*Textbook on the Philippine Constitution 2011 Edition</a:t>
            </a:r>
          </a:p>
          <a:p>
            <a:r>
              <a:rPr lang="en-US" sz="2800" dirty="0" smtClean="0"/>
              <a:t>By: Hector S. De Leon and Hector M. De Leon, </a:t>
            </a:r>
            <a:r>
              <a:rPr lang="en-US" sz="2800" dirty="0" err="1" smtClean="0"/>
              <a:t>Jr</a:t>
            </a:r>
            <a:endParaRPr lang="en-US" sz="2800" dirty="0" smtClean="0"/>
          </a:p>
          <a:p>
            <a:endParaRPr lang="en-US" sz="2800" dirty="0" smtClean="0"/>
          </a:p>
          <a:p>
            <a:r>
              <a:rPr lang="en-US" sz="2800" dirty="0" smtClean="0"/>
              <a:t>*RA 6713</a:t>
            </a:r>
          </a:p>
          <a:p>
            <a:endParaRPr lang="en-US" sz="2800" dirty="0" smtClean="0"/>
          </a:p>
          <a:p>
            <a:r>
              <a:rPr lang="en-US" sz="2800" dirty="0" smtClean="0"/>
              <a:t>*Philippine Environmental Laws</a:t>
            </a:r>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213154947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Culprits in multiple choice questions</a:t>
            </a:r>
            <a:endParaRPr lang="en-US" dirty="0"/>
          </a:p>
        </p:txBody>
      </p:sp>
      <p:sp>
        <p:nvSpPr>
          <p:cNvPr id="3" name="Content Placeholder 2"/>
          <p:cNvSpPr>
            <a:spLocks noGrp="1"/>
          </p:cNvSpPr>
          <p:nvPr>
            <p:ph idx="1"/>
          </p:nvPr>
        </p:nvSpPr>
        <p:spPr/>
        <p:txBody>
          <a:bodyPr/>
          <a:lstStyle/>
          <a:p>
            <a:pPr>
              <a:buAutoNum type="arabicPeriod"/>
            </a:pPr>
            <a:r>
              <a:rPr lang="en-US" dirty="0" smtClean="0"/>
              <a:t>Watch out for sentences with NOT, EXCEPT</a:t>
            </a:r>
          </a:p>
          <a:p>
            <a:pPr>
              <a:buAutoNum type="arabicPeriod"/>
            </a:pPr>
            <a:r>
              <a:rPr lang="en-US" dirty="0"/>
              <a:t>Analyze the given question.  Know what is really being asked and don’t go to much or too deep further.</a:t>
            </a:r>
          </a:p>
          <a:p>
            <a:pPr>
              <a:buAutoNum type="arabicPeriod"/>
            </a:pPr>
            <a:r>
              <a:rPr lang="en-US" dirty="0" smtClean="0"/>
              <a:t>Don’t confuse yourself especially when multiple choices are similar or related to each other.  You have to find the “best” option.</a:t>
            </a:r>
          </a:p>
          <a:p>
            <a:pPr>
              <a:buAutoNum type="arabicPeriod"/>
            </a:pPr>
            <a:r>
              <a:rPr lang="en-US" dirty="0" smtClean="0"/>
              <a:t>Apply your chosen answer to the given statement or  equation especially in numerical reasoning  or Math problems (double checking)</a:t>
            </a:r>
          </a:p>
          <a:p>
            <a:pPr>
              <a:buAutoNum type="arabicPeriod"/>
            </a:pPr>
            <a:r>
              <a:rPr lang="en-US" dirty="0" smtClean="0"/>
              <a:t>Use elimination method for finding the best answer</a:t>
            </a:r>
          </a:p>
          <a:p>
            <a:pPr>
              <a:buAutoNum type="arabicPeriod"/>
            </a:pPr>
            <a:r>
              <a:rPr lang="en-US" dirty="0" smtClean="0"/>
              <a:t>Use parallelism and consistency for synonyms and vocabulary</a:t>
            </a:r>
          </a:p>
          <a:p>
            <a:pPr>
              <a:buAutoNum type="arabicPeriod"/>
            </a:pPr>
            <a:r>
              <a:rPr lang="en-US" dirty="0" smtClean="0"/>
              <a:t>Believe in yourself, your thoughts can influence the outcome</a:t>
            </a:r>
            <a:endParaRPr lang="en-US" dirty="0"/>
          </a:p>
          <a:p>
            <a:pPr>
              <a:buAutoNum type="arabicPeriod"/>
            </a:pPr>
            <a:endParaRPr lang="en-US" dirty="0"/>
          </a:p>
        </p:txBody>
      </p:sp>
    </p:spTree>
    <p:extLst>
      <p:ext uri="{BB962C8B-B14F-4D97-AF65-F5344CB8AC3E}">
        <p14:creationId xmlns:p14="http://schemas.microsoft.com/office/powerpoint/2010/main" val="60968931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in taking exams</a:t>
            </a:r>
            <a:endParaRPr lang="en-US" dirty="0"/>
          </a:p>
        </p:txBody>
      </p:sp>
      <p:sp>
        <p:nvSpPr>
          <p:cNvPr id="3" name="Content Placeholder 2"/>
          <p:cNvSpPr>
            <a:spLocks noGrp="1"/>
          </p:cNvSpPr>
          <p:nvPr>
            <p:ph idx="1"/>
          </p:nvPr>
        </p:nvSpPr>
        <p:spPr/>
        <p:txBody>
          <a:bodyPr>
            <a:noAutofit/>
          </a:bodyPr>
          <a:lstStyle/>
          <a:p>
            <a:pPr marL="0" indent="0"/>
            <a:r>
              <a:rPr lang="en-US" sz="1400" dirty="0" smtClean="0"/>
              <a:t>Preparation phase</a:t>
            </a:r>
          </a:p>
          <a:p>
            <a:pPr>
              <a:buAutoNum type="arabicPeriod"/>
            </a:pPr>
            <a:r>
              <a:rPr lang="en-US" sz="1400" dirty="0" smtClean="0"/>
              <a:t>Cover at least 20 items /topic  daily. </a:t>
            </a:r>
          </a:p>
          <a:p>
            <a:pPr>
              <a:buAutoNum type="arabicPeriod"/>
            </a:pPr>
            <a:r>
              <a:rPr lang="en-US" sz="1400" dirty="0" smtClean="0"/>
              <a:t>Search the internet for review materials/tips in taking the exam. </a:t>
            </a:r>
          </a:p>
          <a:p>
            <a:pPr>
              <a:buAutoNum type="arabicPeriod"/>
            </a:pPr>
            <a:r>
              <a:rPr lang="en-US" sz="1400" dirty="0" smtClean="0"/>
              <a:t>Do not cram ( increases your level of anxiety)</a:t>
            </a:r>
          </a:p>
          <a:p>
            <a:pPr>
              <a:buAutoNum type="arabicPeriod"/>
            </a:pPr>
            <a:endParaRPr lang="en-US" sz="1400" dirty="0" smtClean="0"/>
          </a:p>
          <a:p>
            <a:pPr marL="0" indent="0"/>
            <a:r>
              <a:rPr lang="en-US" sz="1400" dirty="0" smtClean="0"/>
              <a:t>During the Day  of the Exam</a:t>
            </a:r>
          </a:p>
          <a:p>
            <a:pPr marL="0" indent="0"/>
            <a:r>
              <a:rPr lang="en-US" sz="1400" dirty="0" smtClean="0"/>
              <a:t>1.     Eat a good breakfast,  brain  work efficiently with a full stomach (exam is for half day)</a:t>
            </a:r>
          </a:p>
          <a:p>
            <a:pPr marL="0" indent="0"/>
            <a:r>
              <a:rPr lang="en-US" sz="1400" dirty="0" smtClean="0"/>
              <a:t>2.     Come to the test venue ahead of time, 1 hour before  the exam</a:t>
            </a:r>
          </a:p>
          <a:p>
            <a:pPr>
              <a:buAutoNum type="arabicPeriod"/>
            </a:pPr>
            <a:r>
              <a:rPr lang="en-US" sz="1400" dirty="0" smtClean="0"/>
              <a:t> Bring your test permit, pencils, (eraser)</a:t>
            </a:r>
          </a:p>
          <a:p>
            <a:pPr>
              <a:buAutoNum type="arabicPeriod"/>
            </a:pPr>
            <a:r>
              <a:rPr lang="en-US" sz="1400" dirty="0" smtClean="0"/>
              <a:t> Bring water, candies,  extra pencils</a:t>
            </a:r>
          </a:p>
          <a:p>
            <a:pPr>
              <a:buAutoNum type="arabicPeriod"/>
            </a:pPr>
            <a:r>
              <a:rPr lang="en-US" sz="1400" dirty="0" smtClean="0"/>
              <a:t> Look for your room assignment /seat assignment</a:t>
            </a:r>
          </a:p>
          <a:p>
            <a:pPr>
              <a:buAutoNum type="arabicPeriod"/>
            </a:pPr>
            <a:r>
              <a:rPr lang="en-US" sz="1400" dirty="0" smtClean="0"/>
              <a:t> Take the  restroom before the exam</a:t>
            </a:r>
          </a:p>
          <a:p>
            <a:pPr marL="0" indent="0"/>
            <a:r>
              <a:rPr lang="en-US" sz="1400" dirty="0" smtClean="0"/>
              <a:t>9.      Relax and maintain presence of mind</a:t>
            </a:r>
          </a:p>
          <a:p>
            <a:pPr marL="0" indent="0"/>
            <a:r>
              <a:rPr lang="en-US" sz="1400" dirty="0" smtClean="0"/>
              <a:t>10.    Whisper a prayer of inspiration</a:t>
            </a:r>
          </a:p>
          <a:p>
            <a:pPr marL="0" indent="0"/>
            <a:r>
              <a:rPr lang="en-US" sz="1400" dirty="0" smtClean="0"/>
              <a:t>11.    Take the test confidently knowing that you have done your best to prepare.  God will do the rest.</a:t>
            </a:r>
          </a:p>
          <a:p>
            <a:pPr>
              <a:buAutoNum type="arabicPeriod"/>
            </a:pPr>
            <a:endParaRPr lang="en-US" sz="1400" dirty="0"/>
          </a:p>
        </p:txBody>
      </p:sp>
    </p:spTree>
    <p:extLst>
      <p:ext uri="{BB962C8B-B14F-4D97-AF65-F5344CB8AC3E}">
        <p14:creationId xmlns:p14="http://schemas.microsoft.com/office/powerpoint/2010/main" val="101015829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r>
              <a:rPr lang="en-US" sz="8000" dirty="0" smtClean="0">
                <a:latin typeface="GeeohHmkBold" pitchFamily="2" charset="0"/>
              </a:rPr>
              <a:t>Thank you!</a:t>
            </a:r>
          </a:p>
          <a:p>
            <a:pPr algn="ctr"/>
            <a:r>
              <a:rPr lang="en-US" sz="8000" dirty="0" smtClean="0">
                <a:latin typeface="GeeohHmkBold" pitchFamily="2" charset="0"/>
              </a:rPr>
              <a:t>God Speed!</a:t>
            </a:r>
            <a:endParaRPr lang="en-US" sz="8000" dirty="0">
              <a:latin typeface="GeeohHmkBold" pitchFamily="2" charset="0"/>
            </a:endParaRPr>
          </a:p>
        </p:txBody>
      </p:sp>
    </p:spTree>
    <p:extLst>
      <p:ext uri="{BB962C8B-B14F-4D97-AF65-F5344CB8AC3E}">
        <p14:creationId xmlns:p14="http://schemas.microsoft.com/office/powerpoint/2010/main" val="184455633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r>
              <a:rPr lang="en-US" sz="4000" dirty="0" smtClean="0"/>
              <a:t>Email: violyfernandasantos@gmail.com</a:t>
            </a:r>
            <a:endParaRPr lang="en-US" sz="4000" dirty="0"/>
          </a:p>
        </p:txBody>
      </p:sp>
    </p:spTree>
    <p:extLst>
      <p:ext uri="{BB962C8B-B14F-4D97-AF65-F5344CB8AC3E}">
        <p14:creationId xmlns:p14="http://schemas.microsoft.com/office/powerpoint/2010/main" val="5753090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0" y="396634"/>
            <a:ext cx="4539019" cy="5489816"/>
          </a:xfrm>
        </p:spPr>
      </p:pic>
      <p:cxnSp>
        <p:nvCxnSpPr>
          <p:cNvPr id="7" name="Straight Connector 6"/>
          <p:cNvCxnSpPr/>
          <p:nvPr/>
        </p:nvCxnSpPr>
        <p:spPr>
          <a:xfrm>
            <a:off x="3543300" y="1276350"/>
            <a:ext cx="1295400" cy="2667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800600" y="3886200"/>
            <a:ext cx="38100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181600" y="51816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4800600" y="5562600"/>
            <a:ext cx="3810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2743200" y="6248400"/>
            <a:ext cx="2057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flipV="1">
            <a:off x="1752600" y="5372100"/>
            <a:ext cx="990600" cy="1028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752600" y="2362200"/>
            <a:ext cx="990600" cy="3009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2743200" y="1524000"/>
            <a:ext cx="3048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3048000" y="1219200"/>
            <a:ext cx="3048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352800" y="1219200"/>
            <a:ext cx="1524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2047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3171</TotalTime>
  <Words>4773</Words>
  <Application>Microsoft Office PowerPoint</Application>
  <PresentationFormat>On-screen Show (4:3)</PresentationFormat>
  <Paragraphs>637</Paragraphs>
  <Slides>87</Slides>
  <Notes>0</Notes>
  <HiddenSlides>0</HiddenSlides>
  <MMClips>0</MMClips>
  <ScaleCrop>false</ScaleCrop>
  <HeadingPairs>
    <vt:vector size="4" baseType="variant">
      <vt:variant>
        <vt:lpstr>Theme</vt:lpstr>
      </vt:variant>
      <vt:variant>
        <vt:i4>1</vt:i4>
      </vt:variant>
      <vt:variant>
        <vt:lpstr>Slide Titles</vt:lpstr>
      </vt:variant>
      <vt:variant>
        <vt:i4>87</vt:i4>
      </vt:variant>
    </vt:vector>
  </HeadingPairs>
  <TitlesOfParts>
    <vt:vector size="88" baseType="lpstr">
      <vt:lpstr>Angles</vt:lpstr>
      <vt:lpstr>REVIEW IN SOCIAL SCIENCE/ general information</vt:lpstr>
      <vt:lpstr>PowerPoint Presentation</vt:lpstr>
      <vt:lpstr>General Information</vt:lpstr>
      <vt:lpstr>Relevance of topics under the Gen Info</vt:lpstr>
      <vt:lpstr>1987 Constitution</vt:lpstr>
      <vt:lpstr>Total Number of Law Makers</vt:lpstr>
      <vt:lpstr>Articles of the 1987 constitution</vt:lpstr>
      <vt:lpstr>PowerPoint Presentation</vt:lpstr>
      <vt:lpstr>PowerPoint Presentation</vt:lpstr>
      <vt:lpstr>Articles of the 1987 constitution</vt:lpstr>
      <vt:lpstr>Article 2 – Declaration of principles and state policies</vt:lpstr>
      <vt:lpstr>Article 2</vt:lpstr>
      <vt:lpstr>PowerPoint Presentation</vt:lpstr>
      <vt:lpstr>PowerPoint Presentation</vt:lpstr>
      <vt:lpstr>PowerPoint Presentation</vt:lpstr>
      <vt:lpstr>Articles of the 1987 constitution</vt:lpstr>
      <vt:lpstr>Article 3: bill of  rights</vt:lpstr>
      <vt:lpstr>Article 3 : BiLL of rights</vt:lpstr>
      <vt:lpstr>Article 3, Sec 9:</vt:lpstr>
      <vt:lpstr>Article 3, Sec 14</vt:lpstr>
      <vt:lpstr>Article 3,  sec</vt:lpstr>
      <vt:lpstr>Article 3</vt:lpstr>
      <vt:lpstr>Article 3, section 17</vt:lpstr>
      <vt:lpstr>Article 3 Sec 21</vt:lpstr>
      <vt:lpstr>Article 3 section 22</vt:lpstr>
      <vt:lpstr>PowerPoint Presentation</vt:lpstr>
      <vt:lpstr>PowerPoint Presentation</vt:lpstr>
      <vt:lpstr>PowerPoint Presentation</vt:lpstr>
      <vt:lpstr>PowerPoint Presentation</vt:lpstr>
      <vt:lpstr>Article v - suffrage</vt:lpstr>
      <vt:lpstr>PowerPoint Presentation</vt:lpstr>
      <vt:lpstr>Article v - suffrage</vt:lpstr>
      <vt:lpstr>Three branches of the government</vt:lpstr>
      <vt:lpstr>Article 7: Legislative Department</vt:lpstr>
      <vt:lpstr>Principles of checks and balance</vt:lpstr>
      <vt:lpstr>Terms of office</vt:lpstr>
      <vt:lpstr>Article 6, Section 12</vt:lpstr>
      <vt:lpstr>Article 6, Section 23 (1-2)</vt:lpstr>
      <vt:lpstr>Legislative Department</vt:lpstr>
      <vt:lpstr>PowerPoint Presentation</vt:lpstr>
      <vt:lpstr>PowerPoint Presentation</vt:lpstr>
      <vt:lpstr>PowerPoint Presentation</vt:lpstr>
      <vt:lpstr>Article vii – executive department </vt:lpstr>
      <vt:lpstr>Article VII</vt:lpstr>
      <vt:lpstr>PowerPoint Presentation</vt:lpstr>
      <vt:lpstr>PowerPoint Presentation</vt:lpstr>
      <vt:lpstr>Article VIII- judicial department</vt:lpstr>
      <vt:lpstr>Article viii</vt:lpstr>
      <vt:lpstr>Article ix constitutional commission</vt:lpstr>
      <vt:lpstr>PowerPoint Presentation</vt:lpstr>
      <vt:lpstr>Article XI – Accountability of public officers</vt:lpstr>
      <vt:lpstr>Grounds for impeachment</vt:lpstr>
      <vt:lpstr>Article XI</vt:lpstr>
      <vt:lpstr>Article xi</vt:lpstr>
      <vt:lpstr>Sandigan bayan</vt:lpstr>
      <vt:lpstr>PowerPoint Presentation</vt:lpstr>
      <vt:lpstr>PowerPoint Presentation</vt:lpstr>
      <vt:lpstr>Other articles of the constitution</vt:lpstr>
      <vt:lpstr>Article XVI – General Provisions </vt:lpstr>
      <vt:lpstr>Article XVII- Amendments and Revisions </vt:lpstr>
      <vt:lpstr>Article XVII – amendments or revision</vt:lpstr>
      <vt:lpstr>Article XVII – amendments or revision</vt:lpstr>
      <vt:lpstr>Article xviii- transitory provision</vt:lpstr>
      <vt:lpstr>Republic Act No. 6713</vt:lpstr>
      <vt:lpstr>provisions</vt:lpstr>
      <vt:lpstr>Provisions</vt:lpstr>
      <vt:lpstr>provisions</vt:lpstr>
      <vt:lpstr>provisions</vt:lpstr>
      <vt:lpstr>provisions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Sources:</vt:lpstr>
      <vt:lpstr>Culprits in multiple choice questions</vt:lpstr>
      <vt:lpstr>Tips in taking exams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IN SOCIAL SCIENCE</dc:title>
  <dc:creator>Violy Fernanda Santos</dc:creator>
  <cp:lastModifiedBy>VPAA Office</cp:lastModifiedBy>
  <cp:revision>82</cp:revision>
  <cp:lastPrinted>2015-09-15T07:55:48Z</cp:lastPrinted>
  <dcterms:created xsi:type="dcterms:W3CDTF">2006-08-16T00:00:00Z</dcterms:created>
  <dcterms:modified xsi:type="dcterms:W3CDTF">2015-09-19T07:55:27Z</dcterms:modified>
</cp:coreProperties>
</file>