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5E7"/>
    <a:srgbClr val="035FA3"/>
    <a:srgbClr val="05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0"/>
    <p:restoredTop sz="75663"/>
  </p:normalViewPr>
  <p:slideViewPr>
    <p:cSldViewPr snapToGrid="0" snapToObjects="1">
      <p:cViewPr>
        <p:scale>
          <a:sx n="149" d="100"/>
          <a:sy n="149" d="100"/>
        </p:scale>
        <p:origin x="232" y="-1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7DB14-5F1F-8649-82DE-BD7AF39CF107}" type="doc">
      <dgm:prSet loTypeId="urn:microsoft.com/office/officeart/2005/8/layout/venn1" loCatId="" qsTypeId="urn:microsoft.com/office/officeart/2005/8/quickstyle/simple4" qsCatId="simple" csTypeId="urn:microsoft.com/office/officeart/2005/8/colors/accent4_2" csCatId="accent4" phldr="1"/>
      <dgm:spPr/>
    </dgm:pt>
    <dgm:pt modelId="{8289F449-514D-F441-AF72-D2D8BE615311}">
      <dgm:prSet phldrT="[Text]" custT="1"/>
      <dgm:spPr/>
      <dgm:t>
        <a:bodyPr anchor="ctr"/>
        <a:lstStyle/>
        <a:p>
          <a:pPr algn="ctr"/>
          <a:r>
            <a:rPr lang="en-US" altLang="zh-CN" sz="1800" b="1" dirty="0" smtClean="0">
              <a:solidFill>
                <a:schemeClr val="bg1"/>
              </a:solidFill>
            </a:rPr>
            <a:t>Ready</a:t>
          </a:r>
          <a:r>
            <a:rPr lang="zh-CN" altLang="en-US" sz="1800" b="1" dirty="0" smtClean="0">
              <a:solidFill>
                <a:schemeClr val="bg1"/>
              </a:solidFill>
            </a:rPr>
            <a:t> </a:t>
          </a:r>
          <a:r>
            <a:rPr lang="en-US" altLang="zh-CN" sz="1800" b="1" dirty="0" smtClean="0">
              <a:solidFill>
                <a:schemeClr val="bg1"/>
              </a:solidFill>
            </a:rPr>
            <a:t>to</a:t>
          </a:r>
          <a:r>
            <a:rPr lang="zh-CN" altLang="en-US" sz="1800" b="1" dirty="0" smtClean="0">
              <a:solidFill>
                <a:schemeClr val="bg1"/>
              </a:solidFill>
            </a:rPr>
            <a:t> </a:t>
          </a:r>
          <a:r>
            <a:rPr lang="en-US" altLang="zh-CN" sz="1800" b="1" dirty="0" smtClean="0">
              <a:solidFill>
                <a:schemeClr val="bg1"/>
              </a:solidFill>
            </a:rPr>
            <a:t>Go</a:t>
          </a:r>
          <a:endParaRPr lang="en-US" sz="1800" b="1" dirty="0">
            <a:solidFill>
              <a:schemeClr val="bg1"/>
            </a:solidFill>
          </a:endParaRPr>
        </a:p>
      </dgm:t>
    </dgm:pt>
    <dgm:pt modelId="{80750F88-1BB8-904E-8BDC-3BDD6DAC8818}" type="parTrans" cxnId="{D2EF962F-1877-3849-919E-2B8A2E688050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911466B9-B4EB-BD42-A2D5-3959AD122852}" type="sibTrans" cxnId="{D2EF962F-1877-3849-919E-2B8A2E688050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6B4C9118-D662-594E-AF41-51A5F72356D4}">
      <dgm:prSet phldrT="[Text]" custT="1"/>
      <dgm:spPr/>
      <dgm:t>
        <a:bodyPr/>
        <a:lstStyle/>
        <a:p>
          <a:pPr algn="l"/>
          <a:r>
            <a:rPr lang="en-US" altLang="zh-CN" sz="1800" b="1" dirty="0" smtClean="0">
              <a:solidFill>
                <a:schemeClr val="bg1"/>
              </a:solidFill>
            </a:rPr>
            <a:t>High</a:t>
          </a:r>
          <a:r>
            <a:rPr lang="zh-CN" altLang="en-US" sz="1800" b="1" dirty="0" smtClean="0">
              <a:solidFill>
                <a:schemeClr val="bg1"/>
              </a:solidFill>
            </a:rPr>
            <a:t> </a:t>
          </a:r>
          <a:r>
            <a:rPr lang="en-US" altLang="zh-CN" sz="1800" b="1" dirty="0" smtClean="0">
              <a:solidFill>
                <a:schemeClr val="bg1"/>
              </a:solidFill>
            </a:rPr>
            <a:t>Profit</a:t>
          </a:r>
          <a:endParaRPr lang="en-US" sz="1800" b="1" dirty="0">
            <a:solidFill>
              <a:schemeClr val="bg1"/>
            </a:solidFill>
          </a:endParaRPr>
        </a:p>
      </dgm:t>
    </dgm:pt>
    <dgm:pt modelId="{0DAA5D5D-F4C7-474A-87F0-38BEC8CF4CD0}" type="parTrans" cxnId="{AA5E0EBF-0074-FF4F-ABDB-CD0608EBCA55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C3080FC2-6BDF-1248-837C-C2AEF6C072CF}" type="sibTrans" cxnId="{AA5E0EBF-0074-FF4F-ABDB-CD0608EBCA55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B8125BC3-8129-9B43-9F57-EADEC6FC3644}">
      <dgm:prSet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chemeClr val="bg1"/>
              </a:solidFill>
            </a:rPr>
            <a:t>Reliable</a:t>
          </a:r>
          <a:endParaRPr lang="en-US" sz="1800" b="1" dirty="0">
            <a:solidFill>
              <a:schemeClr val="bg1"/>
            </a:solidFill>
          </a:endParaRPr>
        </a:p>
      </dgm:t>
    </dgm:pt>
    <dgm:pt modelId="{A8F3BAC5-110C-814A-90B9-B21FD9415E25}" type="parTrans" cxnId="{3D5D3340-FE1F-8C4A-8B19-F581312E6735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B6E37F3C-CCE1-4B42-9794-D6159DD191E3}" type="sibTrans" cxnId="{3D5D3340-FE1F-8C4A-8B19-F581312E6735}">
      <dgm:prSet/>
      <dgm:spPr/>
      <dgm:t>
        <a:bodyPr/>
        <a:lstStyle/>
        <a:p>
          <a:pPr algn="ctr"/>
          <a:endParaRPr lang="en-US" sz="1800" b="1">
            <a:solidFill>
              <a:schemeClr val="bg1"/>
            </a:solidFill>
          </a:endParaRPr>
        </a:p>
      </dgm:t>
    </dgm:pt>
    <dgm:pt modelId="{FA228AA1-24C9-8944-B809-8BDB80CD8F02}" type="pres">
      <dgm:prSet presAssocID="{74D7DB14-5F1F-8649-82DE-BD7AF39CF107}" presName="compositeShape" presStyleCnt="0">
        <dgm:presLayoutVars>
          <dgm:chMax val="7"/>
          <dgm:dir/>
          <dgm:resizeHandles val="exact"/>
        </dgm:presLayoutVars>
      </dgm:prSet>
      <dgm:spPr/>
    </dgm:pt>
    <dgm:pt modelId="{1A5CFF4D-FDCC-9D4F-BA9B-2F2CAD4C5385}" type="pres">
      <dgm:prSet presAssocID="{8289F449-514D-F441-AF72-D2D8BE615311}" presName="circ1" presStyleLbl="vennNode1" presStyleIdx="0" presStyleCnt="3" custLinFactNeighborY="6083"/>
      <dgm:spPr/>
      <dgm:t>
        <a:bodyPr/>
        <a:lstStyle/>
        <a:p>
          <a:endParaRPr lang="en-US"/>
        </a:p>
      </dgm:t>
    </dgm:pt>
    <dgm:pt modelId="{6B374B2A-2A64-7947-87A4-BCAC9C643C49}" type="pres">
      <dgm:prSet presAssocID="{8289F449-514D-F441-AF72-D2D8BE6153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345B6-2888-C14B-951F-E20301D6018B}" type="pres">
      <dgm:prSet presAssocID="{B8125BC3-8129-9B43-9F57-EADEC6FC3644}" presName="circ2" presStyleLbl="vennNode1" presStyleIdx="1" presStyleCnt="3" custLinFactNeighborX="-10452" custLinFactNeighborY="-9752"/>
      <dgm:spPr/>
      <dgm:t>
        <a:bodyPr/>
        <a:lstStyle/>
        <a:p>
          <a:endParaRPr lang="en-US"/>
        </a:p>
      </dgm:t>
    </dgm:pt>
    <dgm:pt modelId="{B4559724-7E8B-F940-A0AC-02479B9C4A78}" type="pres">
      <dgm:prSet presAssocID="{B8125BC3-8129-9B43-9F57-EADEC6FC364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23CAE-15D5-0749-A8F5-0FFBFC36DF37}" type="pres">
      <dgm:prSet presAssocID="{6B4C9118-D662-594E-AF41-51A5F72356D4}" presName="circ3" presStyleLbl="vennNode1" presStyleIdx="2" presStyleCnt="3" custLinFactNeighborX="9752" custLinFactNeighborY="-9752"/>
      <dgm:spPr/>
      <dgm:t>
        <a:bodyPr/>
        <a:lstStyle/>
        <a:p>
          <a:endParaRPr lang="en-US"/>
        </a:p>
      </dgm:t>
    </dgm:pt>
    <dgm:pt modelId="{91735848-02AC-0949-9862-AE2902F7FBD5}" type="pres">
      <dgm:prSet presAssocID="{6B4C9118-D662-594E-AF41-51A5F72356D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50557C-FEC6-C447-A298-CB3D1B896059}" type="presOf" srcId="{8289F449-514D-F441-AF72-D2D8BE615311}" destId="{1A5CFF4D-FDCC-9D4F-BA9B-2F2CAD4C5385}" srcOrd="0" destOrd="0" presId="urn:microsoft.com/office/officeart/2005/8/layout/venn1"/>
    <dgm:cxn modelId="{207B4FC2-4F4B-3A44-B255-398F2713E66B}" type="presOf" srcId="{8289F449-514D-F441-AF72-D2D8BE615311}" destId="{6B374B2A-2A64-7947-87A4-BCAC9C643C49}" srcOrd="1" destOrd="0" presId="urn:microsoft.com/office/officeart/2005/8/layout/venn1"/>
    <dgm:cxn modelId="{00ADB2E6-2A79-224E-94F4-9B02A49DBDAB}" type="presOf" srcId="{B8125BC3-8129-9B43-9F57-EADEC6FC3644}" destId="{B4559724-7E8B-F940-A0AC-02479B9C4A78}" srcOrd="1" destOrd="0" presId="urn:microsoft.com/office/officeart/2005/8/layout/venn1"/>
    <dgm:cxn modelId="{F508AEF7-78EA-1341-88FE-3A3E2734D9A4}" type="presOf" srcId="{B8125BC3-8129-9B43-9F57-EADEC6FC3644}" destId="{E87345B6-2888-C14B-951F-E20301D6018B}" srcOrd="0" destOrd="0" presId="urn:microsoft.com/office/officeart/2005/8/layout/venn1"/>
    <dgm:cxn modelId="{AA5E0EBF-0074-FF4F-ABDB-CD0608EBCA55}" srcId="{74D7DB14-5F1F-8649-82DE-BD7AF39CF107}" destId="{6B4C9118-D662-594E-AF41-51A5F72356D4}" srcOrd="2" destOrd="0" parTransId="{0DAA5D5D-F4C7-474A-87F0-38BEC8CF4CD0}" sibTransId="{C3080FC2-6BDF-1248-837C-C2AEF6C072CF}"/>
    <dgm:cxn modelId="{1DDBCFD9-C05C-6544-9571-E118A22BB721}" type="presOf" srcId="{6B4C9118-D662-594E-AF41-51A5F72356D4}" destId="{35723CAE-15D5-0749-A8F5-0FFBFC36DF37}" srcOrd="0" destOrd="0" presId="urn:microsoft.com/office/officeart/2005/8/layout/venn1"/>
    <dgm:cxn modelId="{D2EF962F-1877-3849-919E-2B8A2E688050}" srcId="{74D7DB14-5F1F-8649-82DE-BD7AF39CF107}" destId="{8289F449-514D-F441-AF72-D2D8BE615311}" srcOrd="0" destOrd="0" parTransId="{80750F88-1BB8-904E-8BDC-3BDD6DAC8818}" sibTransId="{911466B9-B4EB-BD42-A2D5-3959AD122852}"/>
    <dgm:cxn modelId="{3D5D3340-FE1F-8C4A-8B19-F581312E6735}" srcId="{74D7DB14-5F1F-8649-82DE-BD7AF39CF107}" destId="{B8125BC3-8129-9B43-9F57-EADEC6FC3644}" srcOrd="1" destOrd="0" parTransId="{A8F3BAC5-110C-814A-90B9-B21FD9415E25}" sibTransId="{B6E37F3C-CCE1-4B42-9794-D6159DD191E3}"/>
    <dgm:cxn modelId="{18824F15-2AD8-F341-9374-777EB07F0305}" type="presOf" srcId="{6B4C9118-D662-594E-AF41-51A5F72356D4}" destId="{91735848-02AC-0949-9862-AE2902F7FBD5}" srcOrd="1" destOrd="0" presId="urn:microsoft.com/office/officeart/2005/8/layout/venn1"/>
    <dgm:cxn modelId="{8A4BEC13-19F4-014A-8C0F-BD6930A379DA}" type="presOf" srcId="{74D7DB14-5F1F-8649-82DE-BD7AF39CF107}" destId="{FA228AA1-24C9-8944-B809-8BDB80CD8F02}" srcOrd="0" destOrd="0" presId="urn:microsoft.com/office/officeart/2005/8/layout/venn1"/>
    <dgm:cxn modelId="{7B26A4E9-1CE9-1647-AE4F-C6B2DA9509A8}" type="presParOf" srcId="{FA228AA1-24C9-8944-B809-8BDB80CD8F02}" destId="{1A5CFF4D-FDCC-9D4F-BA9B-2F2CAD4C5385}" srcOrd="0" destOrd="0" presId="urn:microsoft.com/office/officeart/2005/8/layout/venn1"/>
    <dgm:cxn modelId="{79B34351-EE61-E745-A05E-F2C30C9A8F03}" type="presParOf" srcId="{FA228AA1-24C9-8944-B809-8BDB80CD8F02}" destId="{6B374B2A-2A64-7947-87A4-BCAC9C643C49}" srcOrd="1" destOrd="0" presId="urn:microsoft.com/office/officeart/2005/8/layout/venn1"/>
    <dgm:cxn modelId="{EA1BA7CF-9287-9745-AB02-B5219218187C}" type="presParOf" srcId="{FA228AA1-24C9-8944-B809-8BDB80CD8F02}" destId="{E87345B6-2888-C14B-951F-E20301D6018B}" srcOrd="2" destOrd="0" presId="urn:microsoft.com/office/officeart/2005/8/layout/venn1"/>
    <dgm:cxn modelId="{D539FACF-60B3-4A49-90DF-A17208216F47}" type="presParOf" srcId="{FA228AA1-24C9-8944-B809-8BDB80CD8F02}" destId="{B4559724-7E8B-F940-A0AC-02479B9C4A78}" srcOrd="3" destOrd="0" presId="urn:microsoft.com/office/officeart/2005/8/layout/venn1"/>
    <dgm:cxn modelId="{7FE18FF3-D676-C54F-B868-BFEF5B2D97F1}" type="presParOf" srcId="{FA228AA1-24C9-8944-B809-8BDB80CD8F02}" destId="{35723CAE-15D5-0749-A8F5-0FFBFC36DF37}" srcOrd="4" destOrd="0" presId="urn:microsoft.com/office/officeart/2005/8/layout/venn1"/>
    <dgm:cxn modelId="{A854D278-CC11-C74B-8B94-12077D287B82}" type="presParOf" srcId="{FA228AA1-24C9-8944-B809-8BDB80CD8F02}" destId="{91735848-02AC-0949-9862-AE2902F7FBD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CFF4D-FDCC-9D4F-BA9B-2F2CAD4C5385}">
      <dsp:nvSpPr>
        <dsp:cNvPr id="0" name=""/>
        <dsp:cNvSpPr/>
      </dsp:nvSpPr>
      <dsp:spPr>
        <a:xfrm>
          <a:off x="1405583" y="199645"/>
          <a:ext cx="2444742" cy="244474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bg1"/>
              </a:solidFill>
            </a:rPr>
            <a:t>Ready</a:t>
          </a:r>
          <a:r>
            <a:rPr lang="zh-CN" altLang="en-US" sz="1800" b="1" kern="1200" dirty="0" smtClean="0">
              <a:solidFill>
                <a:schemeClr val="bg1"/>
              </a:solidFill>
            </a:rPr>
            <a:t> </a:t>
          </a:r>
          <a:r>
            <a:rPr lang="en-US" altLang="zh-CN" sz="1800" b="1" kern="1200" dirty="0" smtClean="0">
              <a:solidFill>
                <a:schemeClr val="bg1"/>
              </a:solidFill>
            </a:rPr>
            <a:t>to</a:t>
          </a:r>
          <a:r>
            <a:rPr lang="zh-CN" altLang="en-US" sz="1800" b="1" kern="1200" dirty="0" smtClean="0">
              <a:solidFill>
                <a:schemeClr val="bg1"/>
              </a:solidFill>
            </a:rPr>
            <a:t> </a:t>
          </a:r>
          <a:r>
            <a:rPr lang="en-US" altLang="zh-CN" sz="1800" b="1" kern="1200" dirty="0" smtClean="0">
              <a:solidFill>
                <a:schemeClr val="bg1"/>
              </a:solidFill>
            </a:rPr>
            <a:t>Go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731548" y="627475"/>
        <a:ext cx="1792811" cy="1100134"/>
      </dsp:txXfrm>
    </dsp:sp>
    <dsp:sp modelId="{E87345B6-2888-C14B-951F-E20301D6018B}">
      <dsp:nvSpPr>
        <dsp:cNvPr id="0" name=""/>
        <dsp:cNvSpPr/>
      </dsp:nvSpPr>
      <dsp:spPr>
        <a:xfrm>
          <a:off x="2032203" y="1340484"/>
          <a:ext cx="2444742" cy="244474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bg1"/>
              </a:solidFill>
            </a:rPr>
            <a:t>Reliable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779887" y="1972043"/>
        <a:ext cx="1466845" cy="1344608"/>
      </dsp:txXfrm>
    </dsp:sp>
    <dsp:sp modelId="{35723CAE-15D5-0749-A8F5-0FFBFC36DF37}">
      <dsp:nvSpPr>
        <dsp:cNvPr id="0" name=""/>
        <dsp:cNvSpPr/>
      </dsp:nvSpPr>
      <dsp:spPr>
        <a:xfrm>
          <a:off x="761849" y="1340484"/>
          <a:ext cx="2444742" cy="244474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bg1"/>
              </a:solidFill>
            </a:rPr>
            <a:t>High</a:t>
          </a:r>
          <a:r>
            <a:rPr lang="zh-CN" altLang="en-US" sz="1800" b="1" kern="1200" dirty="0" smtClean="0">
              <a:solidFill>
                <a:schemeClr val="bg1"/>
              </a:solidFill>
            </a:rPr>
            <a:t> </a:t>
          </a:r>
          <a:r>
            <a:rPr lang="en-US" altLang="zh-CN" sz="1800" b="1" kern="1200" dirty="0" smtClean="0">
              <a:solidFill>
                <a:schemeClr val="bg1"/>
              </a:solidFill>
            </a:rPr>
            <a:t>Profit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992063" y="1972043"/>
        <a:ext cx="1466845" cy="134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CBC-50DC-B84C-AF15-6D0B80AFA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A09C-18DC-3849-B4B0-7F62D38D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everyone,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Paffenroth.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Congyang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group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I’m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management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BACKBONE.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="1" baseline="0" dirty="0" smtClean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new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driven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service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offer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employer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intelligent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talent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management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system.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A09C-18DC-3849-B4B0-7F62D38DD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business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opportunity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found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worth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nowadays,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employees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organization.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especially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startups.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Then,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build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management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talents.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Inside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Backbone,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modules,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Gamification,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Smile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Recognition,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detecting.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A09C-18DC-3849-B4B0-7F62D38DD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industry,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billion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business,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Management.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target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vacancy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whole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Management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innovation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automation.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nuclear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weapons,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1,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reliable,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profit,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talents,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easy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partners,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OpenCV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Kaggle.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That’s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Backbone,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your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time.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Ok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glad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interested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backbone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luck,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presentation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A09C-18DC-3849-B4B0-7F62D38DD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35BA-6848-D84C-B2E4-4B221E4B46E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4D66-4190-3945-86C2-6458E310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28328"/>
            <a:ext cx="12191999" cy="817151"/>
          </a:xfrm>
          <a:prstGeom prst="rect">
            <a:avLst/>
          </a:prstGeom>
          <a:gradFill>
            <a:gsLst>
              <a:gs pos="0">
                <a:srgbClr val="035FA3">
                  <a:tint val="66000"/>
                  <a:satMod val="160000"/>
                  <a:lumMod val="5000"/>
                  <a:lumOff val="95000"/>
                  <a:alpha val="11000"/>
                </a:srgbClr>
              </a:gs>
              <a:gs pos="50000">
                <a:srgbClr val="00B0F0"/>
              </a:gs>
              <a:gs pos="100000">
                <a:srgbClr val="035FA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8773" y="4410217"/>
            <a:ext cx="87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new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driven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service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offer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employer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intelligent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talent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management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system.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623983"/>
            <a:ext cx="63500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293928" y="5836496"/>
            <a:ext cx="3604141" cy="74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8000" b="1">
                <a:solidFill>
                  <a:srgbClr val="D4AF37"/>
                </a:solidFill>
              </a:defRPr>
            </a:lvl1pPr>
          </a:lstStyle>
          <a:p>
            <a:pPr algn="ctr"/>
            <a:r>
              <a:rPr lang="en-US" sz="140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Group </a:t>
            </a:r>
            <a:r>
              <a:rPr lang="en-US" sz="140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10</a:t>
            </a:r>
          </a:p>
          <a:p>
            <a:pPr algn="ctr"/>
            <a:endParaRPr lang="en-US" sz="1400" dirty="0">
              <a:solidFill>
                <a:schemeClr val="bg1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100" b="0" dirty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Jiexuan </a:t>
            </a:r>
            <a:r>
              <a:rPr lang="en-US" sz="1100" b="0" dirty="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Sun,</a:t>
            </a:r>
            <a:r>
              <a:rPr lang="zh-CN" altLang="en-US" sz="1100" b="0" dirty="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0" dirty="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Chao </a:t>
            </a:r>
            <a:r>
              <a:rPr lang="en-US" sz="1100" b="0" dirty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Xu, </a:t>
            </a:r>
            <a:r>
              <a:rPr lang="en-US" sz="1100" b="0" dirty="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Zhaoning </a:t>
            </a:r>
            <a:r>
              <a:rPr lang="en-US" sz="1100" b="0" dirty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Su, </a:t>
            </a:r>
            <a:r>
              <a:rPr lang="en-US" sz="1100" b="0" dirty="0" smtClean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Congyang </a:t>
            </a:r>
            <a:r>
              <a:rPr lang="en-US" sz="1100" b="0" dirty="0">
                <a:solidFill>
                  <a:schemeClr val="bg1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Wang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5708590" y="6144801"/>
            <a:ext cx="777428" cy="50900"/>
          </a:xfrm>
          <a:prstGeom prst="rect">
            <a:avLst/>
          </a:prstGeom>
          <a:solidFill>
            <a:srgbClr val="FF810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298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518A"/>
              </a:gs>
              <a:gs pos="50000">
                <a:srgbClr val="035FA3"/>
              </a:gs>
              <a:gs pos="100000">
                <a:srgbClr val="05518A"/>
              </a:gs>
            </a:gsLst>
          </a:gradFill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35678" y="3422361"/>
            <a:ext cx="8372104" cy="232624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22559" y="341971"/>
            <a:ext cx="10083044" cy="369332"/>
            <a:chOff x="898989" y="322666"/>
            <a:chExt cx="1008304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729894" y="322666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1.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THE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OPPOTUNITY</a:t>
              </a:r>
              <a:endPara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98989" y="507332"/>
              <a:ext cx="34382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43800" y="507332"/>
              <a:ext cx="34382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088078" y="3574475"/>
            <a:ext cx="5128678" cy="200693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989" y="877676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Problem worth solving 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989" y="1256154"/>
            <a:ext cx="5069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Employees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are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core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and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soul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of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an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organization. </a:t>
            </a:r>
          </a:p>
          <a:p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cost</a:t>
            </a:r>
            <a:r>
              <a:rPr lang="zh-CN" alt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of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loss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very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high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for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each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one.</a:t>
            </a:r>
          </a:p>
          <a:p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So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how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prevent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loss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of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key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is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emergency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problem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solve.</a:t>
            </a:r>
          </a:p>
          <a:p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66508" y="879975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Our solution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6508" y="1258453"/>
            <a:ext cx="5069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build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total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new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Management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System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               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which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use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data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analysis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tech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help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company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prevent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loss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of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key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talents.</a:t>
            </a:r>
            <a:endParaRPr lang="en-US" sz="1600" i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27776" y="2860060"/>
            <a:ext cx="10083044" cy="369332"/>
            <a:chOff x="898989" y="322666"/>
            <a:chExt cx="10083044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4397416" y="322666"/>
              <a:ext cx="433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2.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ABOUT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THE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BACKBONE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                </a:t>
              </a:r>
              <a:endPara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98989" y="507332"/>
              <a:ext cx="322678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98722" y="507332"/>
              <a:ext cx="3183311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95" y="1332122"/>
            <a:ext cx="1020600" cy="612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0042" y="5209189"/>
            <a:ext cx="197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‘Gamified’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Module</a:t>
            </a:r>
            <a:endParaRPr lang="en-US" sz="14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1589" y="5216133"/>
            <a:ext cx="274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‘Smile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Recognize’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Module</a:t>
            </a:r>
            <a:endParaRPr lang="en-US" sz="14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7099" y="5218998"/>
            <a:ext cx="202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Talent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Loss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Detecting</a:t>
            </a:r>
            <a:endParaRPr lang="en-US" sz="14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3712386"/>
            <a:ext cx="1337271" cy="1337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390" y="3712386"/>
            <a:ext cx="1288705" cy="1337271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944565" y="5556766"/>
            <a:ext cx="2066354" cy="1209008"/>
            <a:chOff x="9704204" y="5963176"/>
            <a:chExt cx="3183311" cy="18625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89" b="20602"/>
            <a:stretch/>
          </p:blipFill>
          <p:spPr>
            <a:xfrm>
              <a:off x="9704204" y="5963176"/>
              <a:ext cx="3183311" cy="186253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1449" y="6119172"/>
              <a:ext cx="2060551" cy="1236330"/>
            </a:xfrm>
            <a:prstGeom prst="rect">
              <a:avLst/>
            </a:prstGeom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0" y="4754371"/>
            <a:ext cx="447775" cy="4532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04" y="4754370"/>
            <a:ext cx="447775" cy="45322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27" y="3636459"/>
            <a:ext cx="1488608" cy="14886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69" y="4247094"/>
            <a:ext cx="557130" cy="48284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57" y="4226537"/>
            <a:ext cx="518721" cy="5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3750"/>
            <a:ext cx="12192000" cy="6858000"/>
          </a:xfrm>
          <a:prstGeom prst="rect">
            <a:avLst/>
          </a:prstGeom>
          <a:gradFill>
            <a:gsLst>
              <a:gs pos="0">
                <a:srgbClr val="05518A"/>
              </a:gs>
              <a:gs pos="50000">
                <a:srgbClr val="035FA3"/>
              </a:gs>
              <a:gs pos="100000">
                <a:srgbClr val="05518A"/>
              </a:gs>
            </a:gsLst>
          </a:gradFill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0253720"/>
              </p:ext>
            </p:extLst>
          </p:nvPr>
        </p:nvGraphicFramePr>
        <p:xfrm>
          <a:off x="3261816" y="1481332"/>
          <a:ext cx="5255909" cy="407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997845" y="335499"/>
            <a:ext cx="10083044" cy="369332"/>
            <a:chOff x="898989" y="335499"/>
            <a:chExt cx="1008304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960578" y="335499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3.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THE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MARKET</a:t>
              </a:r>
              <a:endPara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98989" y="507332"/>
              <a:ext cx="34382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43800" y="507332"/>
              <a:ext cx="34382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898989" y="708243"/>
            <a:ext cx="168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Target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Market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990" y="1086721"/>
            <a:ext cx="3741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There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74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Billion*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market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for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whole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Industry,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and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this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one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market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vacancy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with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lot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of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imagine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space.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2171" y="71054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The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value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of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us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2171" y="1089020"/>
            <a:ext cx="4763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Reliable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: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High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accuracy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based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on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data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science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approach.</a:t>
            </a:r>
          </a:p>
          <a:p>
            <a:pPr marL="285750" indent="-285750">
              <a:buFont typeface="Wingdings" charset="2"/>
              <a:buChar char="v"/>
            </a:pP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High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Profit:</a:t>
            </a:r>
            <a:r>
              <a:rPr lang="zh-CN" altLang="en-US" sz="16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help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you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keep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potential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leaving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talents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equals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make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money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for</a:t>
            </a:r>
            <a:r>
              <a:rPr lang="zh-CN" alt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you.</a:t>
            </a:r>
          </a:p>
          <a:p>
            <a:pPr marL="285750" indent="-285750">
              <a:buFont typeface="Wingdings" charset="2"/>
              <a:buChar char="v"/>
            </a:pPr>
            <a:r>
              <a:rPr lang="en-US" altLang="zh-CN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Ready</a:t>
            </a:r>
            <a:r>
              <a:rPr lang="zh-CN" alt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go:</a:t>
            </a:r>
            <a:r>
              <a:rPr lang="zh-CN" alt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Easy</a:t>
            </a:r>
            <a:r>
              <a:rPr lang="zh-CN" alt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to</a:t>
            </a:r>
            <a:r>
              <a:rPr lang="zh-CN" alt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transfer</a:t>
            </a:r>
            <a:r>
              <a:rPr lang="zh-CN" alt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and</a:t>
            </a:r>
            <a:r>
              <a:rPr lang="zh-CN" alt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 </a:t>
            </a:r>
            <a:r>
              <a:rPr lang="en-US" altLang="zh-CN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implement.</a:t>
            </a:r>
          </a:p>
          <a:p>
            <a:pPr marL="285750" indent="-285750">
              <a:buFont typeface="Wingdings" charset="2"/>
              <a:buChar char="v"/>
            </a:pPr>
            <a:endParaRPr lang="en-US" sz="1600" i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47273" y="5186349"/>
            <a:ext cx="10083044" cy="369332"/>
            <a:chOff x="898989" y="322666"/>
            <a:chExt cx="1008304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071033" y="322666"/>
              <a:ext cx="377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4.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PARTNERS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AND</a:t>
              </a:r>
              <a:r>
                <a:rPr lang="zh-CN" altLang="en-US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RESOURCES</a:t>
              </a:r>
              <a:endPara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98989" y="507332"/>
              <a:ext cx="288217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92530" y="507332"/>
              <a:ext cx="278950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977406" y="6181903"/>
            <a:ext cx="36167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OpenCV (Open Source Computer Vision Library) is an open source computer vision and machine learning software library. </a:t>
            </a:r>
            <a:endParaRPr lang="en-US" sz="10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55" y="5611630"/>
            <a:ext cx="436026" cy="5264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87" y="5619471"/>
            <a:ext cx="1187185" cy="42540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084103" y="6060947"/>
            <a:ext cx="37375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Kaggle is a community of data scientists and data enthusiasts.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enables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you to learn from and mentor each other on your personal, academic, and professional data science journeys.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52" y="3328842"/>
            <a:ext cx="1271161" cy="76269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74095" y="6652090"/>
            <a:ext cx="8847930" cy="21544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blog.thestarrconspiracy.com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/employee-engagement-and-market-share-the-74-billion-question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82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613</Words>
  <Application>Microsoft Macintosh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DengXian</vt:lpstr>
      <vt:lpstr>DIN Condensed</vt:lpstr>
      <vt:lpstr>Helvetica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Congyang Wang</dc:creator>
  <cp:lastModifiedBy>Congyang Wang</cp:lastModifiedBy>
  <cp:revision>51</cp:revision>
  <dcterms:created xsi:type="dcterms:W3CDTF">2016-12-08T03:54:27Z</dcterms:created>
  <dcterms:modified xsi:type="dcterms:W3CDTF">2016-12-08T22:44:33Z</dcterms:modified>
</cp:coreProperties>
</file>