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3"/>
  </p:notesMasterIdLst>
  <p:sldIdLst>
    <p:sldId id="266" r:id="rId2"/>
    <p:sldId id="257" r:id="rId3"/>
    <p:sldId id="272" r:id="rId4"/>
    <p:sldId id="273" r:id="rId5"/>
    <p:sldId id="269" r:id="rId6"/>
    <p:sldId id="283" r:id="rId7"/>
    <p:sldId id="284" r:id="rId8"/>
    <p:sldId id="270" r:id="rId9"/>
    <p:sldId id="261" r:id="rId10"/>
    <p:sldId id="262" r:id="rId11"/>
    <p:sldId id="267" r:id="rId12"/>
    <p:sldId id="271" r:id="rId13"/>
    <p:sldId id="276" r:id="rId14"/>
    <p:sldId id="285" r:id="rId15"/>
    <p:sldId id="277" r:id="rId16"/>
    <p:sldId id="278" r:id="rId17"/>
    <p:sldId id="279" r:id="rId18"/>
    <p:sldId id="280" r:id="rId19"/>
    <p:sldId id="281" r:id="rId20"/>
    <p:sldId id="282" r:id="rId21"/>
    <p:sldId id="259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06" autoAdjust="0"/>
  </p:normalViewPr>
  <p:slideViewPr>
    <p:cSldViewPr>
      <p:cViewPr varScale="1">
        <p:scale>
          <a:sx n="111" d="100"/>
          <a:sy n="111" d="100"/>
        </p:scale>
        <p:origin x="16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1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7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 smtClean="0"/>
              <a:t>B. Kast, H. Zimmermann, M. Freundl, W. Burger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 smtClean="0"/>
              <a:t>B. Kast, H. Zimmermann, M. Freundl, W. Burger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dirty="0" smtClean="0"/>
              <a:t>B. Kast, H. Zimmermann, M. Freundl, W. Burger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afBerkvens/wifi_sc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Final Report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Prof. D</a:t>
            </a:r>
            <a:r>
              <a:rPr lang="de-DE" dirty="0" smtClean="0"/>
              <a:t>. </a:t>
            </a:r>
            <a:r>
              <a:rPr lang="de-DE" dirty="0" err="1" smtClean="0"/>
              <a:t>Wollherr</a:t>
            </a:r>
            <a:r>
              <a:rPr lang="de-DE" dirty="0" smtClean="0"/>
              <a:t>, L. </a:t>
            </a:r>
            <a:r>
              <a:rPr lang="de-DE" dirty="0" err="1" smtClean="0"/>
              <a:t>Alkurdi</a:t>
            </a:r>
            <a:r>
              <a:rPr lang="de-DE" dirty="0" smtClean="0"/>
              <a:t>, K. Hoang </a:t>
            </a:r>
            <a:r>
              <a:rPr lang="de-DE" dirty="0"/>
              <a:t>Dinh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Final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</a:t>
            </a:r>
            <a:r>
              <a:rPr lang="de-DE" dirty="0" smtClean="0"/>
              <a:t>. Kast, H. Zimmermann, M. Freundl, W. Burger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Localization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4323693" cy="5000642"/>
          </a:xfrm>
        </p:spPr>
        <p:txBody>
          <a:bodyPr/>
          <a:lstStyle/>
          <a:p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every</a:t>
            </a:r>
            <a:r>
              <a:rPr lang="de-DE" sz="2000" dirty="0" smtClean="0"/>
              <a:t> </a:t>
            </a:r>
            <a:r>
              <a:rPr lang="de-DE" sz="2000" dirty="0" err="1" smtClean="0"/>
              <a:t>detected</a:t>
            </a:r>
            <a:r>
              <a:rPr lang="de-DE" sz="2000" dirty="0" smtClean="0"/>
              <a:t> </a:t>
            </a:r>
            <a:r>
              <a:rPr lang="de-DE" sz="2000" dirty="0" err="1" smtClean="0"/>
              <a:t>wifi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MAC </a:t>
            </a:r>
            <a:r>
              <a:rPr lang="de-DE" sz="2000" dirty="0" err="1" smtClean="0"/>
              <a:t>adress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</a:t>
            </a:r>
            <a:r>
              <a:rPr lang="de-DE" sz="2000" dirty="0" err="1" smtClean="0"/>
              <a:t>point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corresponding</a:t>
            </a:r>
            <a:r>
              <a:rPr lang="de-DE" sz="2000" dirty="0" smtClean="0"/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strength</a:t>
            </a:r>
            <a:r>
              <a:rPr lang="de-DE" sz="2000" dirty="0" smtClean="0"/>
              <a:t>.</a:t>
            </a:r>
          </a:p>
          <a:p>
            <a:endParaRPr lang="de-DE" sz="2000" dirty="0"/>
          </a:p>
          <a:p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strength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mapped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FFNN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/>
              <a:t> MAC </a:t>
            </a:r>
            <a:r>
              <a:rPr lang="de-DE" sz="2000" dirty="0" err="1" smtClean="0"/>
              <a:t>adress</a:t>
            </a:r>
            <a:r>
              <a:rPr lang="de-DE" sz="2000" dirty="0" smtClean="0"/>
              <a:t>. </a:t>
            </a:r>
            <a:r>
              <a:rPr lang="de-DE" sz="2000" dirty="0" err="1" smtClean="0"/>
              <a:t>If</a:t>
            </a:r>
            <a:r>
              <a:rPr lang="de-DE" sz="2000" dirty="0" smtClean="0"/>
              <a:t> a </a:t>
            </a:r>
            <a:r>
              <a:rPr lang="de-DE" sz="2000" dirty="0" err="1" smtClean="0"/>
              <a:t>network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detected</a:t>
            </a:r>
            <a:r>
              <a:rPr lang="de-DE" sz="2000" dirty="0" smtClean="0"/>
              <a:t>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strength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very</a:t>
            </a:r>
            <a:r>
              <a:rPr lang="de-DE" sz="2000" dirty="0" smtClean="0"/>
              <a:t> </a:t>
            </a:r>
            <a:r>
              <a:rPr lang="de-DE" sz="2000" dirty="0" err="1" smtClean="0"/>
              <a:t>low</a:t>
            </a:r>
            <a:r>
              <a:rPr lang="de-DE" sz="2000" dirty="0" smtClean="0"/>
              <a:t> </a:t>
            </a:r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.</a:t>
            </a:r>
          </a:p>
          <a:p>
            <a:endParaRPr lang="de-DE" sz="2000" dirty="0"/>
          </a:p>
          <a:p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output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FFNN </a:t>
            </a:r>
            <a:r>
              <a:rPr lang="de-DE" sz="2000" dirty="0" err="1" smtClean="0"/>
              <a:t>represents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pseudo-</a:t>
            </a:r>
            <a:r>
              <a:rPr lang="de-DE" sz="2000" dirty="0" err="1" smtClean="0"/>
              <a:t>probability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in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position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0768"/>
            <a:ext cx="3793457" cy="3988154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54D5DFE-20A5-404B-A00F-2251A47AA4D7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Localization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2126" cy="5000642"/>
          </a:xfrm>
        </p:spPr>
        <p:txBody>
          <a:bodyPr/>
          <a:lstStyle/>
          <a:p>
            <a:r>
              <a:rPr lang="de-DE" sz="2000" dirty="0" err="1" smtClean="0"/>
              <a:t>Results</a:t>
            </a:r>
            <a:r>
              <a:rPr lang="de-DE" sz="20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The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, </a:t>
            </a:r>
            <a:r>
              <a:rPr lang="de-DE" sz="2000" dirty="0" err="1" smtClean="0"/>
              <a:t>train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network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save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another</a:t>
            </a:r>
            <a:r>
              <a:rPr lang="de-DE" sz="2000" dirty="0" smtClean="0"/>
              <a:t> time so </a:t>
            </a: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need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train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once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The </a:t>
            </a:r>
            <a:r>
              <a:rPr lang="de-DE" sz="2000" dirty="0" err="1" smtClean="0"/>
              <a:t>localization</a:t>
            </a:r>
            <a:r>
              <a:rPr lang="de-DE" sz="2000" dirty="0" smtClean="0"/>
              <a:t> was </a:t>
            </a:r>
            <a:r>
              <a:rPr lang="de-DE" sz="2000" dirty="0" err="1" smtClean="0"/>
              <a:t>successfully</a:t>
            </a:r>
            <a:r>
              <a:rPr lang="de-DE" sz="2000" dirty="0" smtClean="0"/>
              <a:t> </a:t>
            </a:r>
            <a:r>
              <a:rPr lang="de-DE" sz="2000" dirty="0" err="1" smtClean="0"/>
              <a:t>tried</a:t>
            </a:r>
            <a:r>
              <a:rPr lang="de-DE" sz="2000" dirty="0" smtClean="0"/>
              <a:t> on different </a:t>
            </a:r>
            <a:r>
              <a:rPr lang="de-DE" sz="2000" dirty="0" err="1" smtClean="0"/>
              <a:t>laptops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8 </a:t>
            </a:r>
            <a:r>
              <a:rPr lang="de-DE" sz="2000" dirty="0" err="1" smtClean="0"/>
              <a:t>positions</a:t>
            </a:r>
            <a:r>
              <a:rPr lang="de-DE" sz="2000" dirty="0" smtClean="0"/>
              <a:t> at </a:t>
            </a:r>
            <a:r>
              <a:rPr lang="de-DE" sz="2000" dirty="0" err="1" smtClean="0"/>
              <a:t>the</a:t>
            </a:r>
            <a:r>
              <a:rPr lang="de-DE" sz="2000" dirty="0" smtClean="0"/>
              <a:t> LSR </a:t>
            </a:r>
            <a:r>
              <a:rPr lang="de-DE" sz="2000" dirty="0" err="1" smtClean="0"/>
              <a:t>floor</a:t>
            </a:r>
            <a:r>
              <a:rPr lang="de-DE" sz="2000" dirty="0" smtClean="0"/>
              <a:t> (4 </a:t>
            </a:r>
            <a:r>
              <a:rPr lang="de-DE" sz="2000" dirty="0" err="1" smtClean="0"/>
              <a:t>corners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in </a:t>
            </a:r>
            <a:r>
              <a:rPr lang="de-DE" sz="2000" dirty="0" err="1" smtClean="0"/>
              <a:t>between</a:t>
            </a:r>
            <a:r>
              <a:rPr lang="de-DE" sz="2000" dirty="0"/>
              <a:t> </a:t>
            </a:r>
            <a:r>
              <a:rPr lang="de-DE" sz="2000" dirty="0" err="1" smtClean="0"/>
              <a:t>them</a:t>
            </a:r>
            <a:r>
              <a:rPr lang="de-DE" sz="2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 smtClean="0"/>
              <a:t>It</a:t>
            </a:r>
            <a:r>
              <a:rPr lang="de-DE" sz="2000" dirty="0" smtClean="0"/>
              <a:t> was not </a:t>
            </a:r>
            <a:r>
              <a:rPr lang="de-DE" sz="2000" dirty="0" err="1" smtClean="0"/>
              <a:t>possible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cars</a:t>
            </a:r>
            <a:r>
              <a:rPr lang="de-DE" sz="2000" dirty="0" smtClean="0"/>
              <a:t> (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Gerty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Vettel)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issue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wifi_scan</a:t>
            </a:r>
            <a:r>
              <a:rPr lang="de-DE" sz="2000" dirty="0" smtClean="0"/>
              <a:t> </a:t>
            </a:r>
            <a:r>
              <a:rPr lang="de-DE" sz="2000" dirty="0" err="1" smtClean="0"/>
              <a:t>package</a:t>
            </a:r>
            <a:endParaRPr lang="de-DE" sz="2000" dirty="0"/>
          </a:p>
        </p:txBody>
      </p:sp>
      <p:sp>
        <p:nvSpPr>
          <p:cNvPr id="6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CCB027-D21B-428A-8396-2AC3586F7AEB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3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244438"/>
            <a:ext cx="4464496" cy="725471"/>
          </a:xfrm>
        </p:spPr>
        <p:txBody>
          <a:bodyPr/>
          <a:lstStyle/>
          <a:p>
            <a:r>
              <a:rPr lang="en-US" sz="3600" dirty="0" smtClean="0"/>
              <a:t>Parking Task</a:t>
            </a:r>
            <a:endParaRPr lang="en-US" sz="360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64000" y="4969909"/>
            <a:ext cx="8280000" cy="432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Martin Freundl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44" y="3362787"/>
            <a:ext cx="2032176" cy="2032176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616F215-3987-406F-BE68-ED51F82F040C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– Box Recognition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3819638" cy="50006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Group </a:t>
            </a:r>
            <a:r>
              <a:rPr lang="de-DE" sz="2000" dirty="0" err="1"/>
              <a:t>neighbouring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laser</a:t>
            </a:r>
            <a:r>
              <a:rPr lang="de-DE" sz="2000" dirty="0"/>
              <a:t> </a:t>
            </a:r>
            <a:r>
              <a:rPr lang="de-DE" sz="2000" dirty="0" err="1"/>
              <a:t>scan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select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a </a:t>
            </a:r>
            <a:r>
              <a:rPr lang="de-DE" sz="2000" dirty="0" err="1"/>
              <a:t>certain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Fit </a:t>
            </a:r>
            <a:r>
              <a:rPr lang="de-DE" sz="2000" dirty="0" err="1"/>
              <a:t>lines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remaining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Choose</a:t>
            </a:r>
            <a:r>
              <a:rPr lang="de-DE" sz="2000" dirty="0"/>
              <a:t> </a:t>
            </a:r>
            <a:r>
              <a:rPr lang="de-DE" sz="2000" dirty="0" err="1"/>
              <a:t>those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boxes</a:t>
            </a:r>
            <a:r>
              <a:rPr lang="de-DE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/>
              <a:t>Consisting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3 </a:t>
            </a:r>
            <a:r>
              <a:rPr lang="de-DE" sz="2000" dirty="0" err="1"/>
              <a:t>lines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angles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90°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Second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30 cm </a:t>
            </a:r>
            <a:r>
              <a:rPr lang="de-DE" sz="2000" dirty="0" err="1"/>
              <a:t>long</a:t>
            </a:r>
            <a:r>
              <a:rPr lang="de-DE" sz="2000" dirty="0"/>
              <a:t> (</a:t>
            </a:r>
            <a:r>
              <a:rPr lang="de-DE" sz="2000" dirty="0" err="1"/>
              <a:t>edge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DIN A4)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EF2BBBD-E97D-45BD-9670-96504E0DBFB9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13</a:t>
            </a:fld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868324"/>
            <a:ext cx="3501336" cy="262600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64" y="3476671"/>
            <a:ext cx="3268057" cy="24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– Box Recognition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3819638" cy="50006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Group </a:t>
            </a:r>
            <a:r>
              <a:rPr lang="de-DE" sz="2000" dirty="0" err="1" smtClean="0"/>
              <a:t>neighbouring</a:t>
            </a:r>
            <a:r>
              <a:rPr lang="de-DE" sz="2000" dirty="0" smtClean="0"/>
              <a:t> </a:t>
            </a:r>
            <a:r>
              <a:rPr lang="de-DE" sz="2000" dirty="0" err="1" smtClean="0"/>
              <a:t>points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laser</a:t>
            </a:r>
            <a:r>
              <a:rPr lang="de-DE" sz="2000" dirty="0" smtClean="0"/>
              <a:t> </a:t>
            </a:r>
            <a:r>
              <a:rPr lang="de-DE" sz="2000" dirty="0" err="1" smtClean="0"/>
              <a:t>scan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points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Fit </a:t>
            </a:r>
            <a:r>
              <a:rPr lang="de-DE" sz="2000" dirty="0" err="1" smtClean="0"/>
              <a:t>lines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remaining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 smtClean="0"/>
              <a:t>Choose</a:t>
            </a:r>
            <a:r>
              <a:rPr lang="de-DE" sz="2000" dirty="0" smtClean="0"/>
              <a:t> </a:t>
            </a:r>
            <a:r>
              <a:rPr lang="de-DE" sz="2000" dirty="0" err="1" smtClean="0"/>
              <a:t>those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boxes</a:t>
            </a:r>
            <a:r>
              <a:rPr lang="de-DE" sz="2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 smtClean="0"/>
              <a:t>Consisting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3 </a:t>
            </a:r>
            <a:r>
              <a:rPr lang="de-DE" sz="2000" dirty="0" err="1" smtClean="0"/>
              <a:t>lines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2 </a:t>
            </a:r>
            <a:r>
              <a:rPr lang="de-DE" sz="2000" dirty="0" err="1" smtClean="0"/>
              <a:t>angles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90°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Second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30 cm </a:t>
            </a:r>
            <a:r>
              <a:rPr lang="de-DE" sz="2000" dirty="0" err="1"/>
              <a:t>long</a:t>
            </a:r>
            <a:r>
              <a:rPr lang="de-DE" sz="2000" dirty="0"/>
              <a:t> (</a:t>
            </a:r>
            <a:r>
              <a:rPr lang="de-DE" sz="2000" dirty="0" err="1"/>
              <a:t>edge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DIN A4)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EF2BBBD-E97D-45BD-9670-96504E0DBFB9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14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10" y="1071546"/>
            <a:ext cx="4312153" cy="38078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733706" y="4944109"/>
            <a:ext cx="371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 segment extraction within a group of scan </a:t>
            </a:r>
            <a:r>
              <a:rPr lang="en-US" sz="1200" dirty="0" smtClean="0"/>
              <a:t>points </a:t>
            </a:r>
            <a:r>
              <a:rPr lang="de-DE" sz="1200" dirty="0" smtClean="0"/>
              <a:t>[1]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5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215"/>
            <a:ext cx="3913788" cy="2140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6" cy="21408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5780" y="4712939"/>
            <a:ext cx="6486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TUM Neue Helvetica 55 Regular"/>
              </a:rPr>
              <a:t>Step</a:t>
            </a:r>
            <a:r>
              <a:rPr lang="de-DE" sz="2000" dirty="0" smtClean="0">
                <a:latin typeface="TUM Neue Helvetica 55 Regular"/>
              </a:rPr>
              <a:t> 1:</a:t>
            </a:r>
          </a:p>
          <a:p>
            <a:r>
              <a:rPr lang="de-DE" sz="2000" dirty="0" err="1" smtClean="0">
                <a:latin typeface="TUM Neue Helvetica 55 Regular"/>
              </a:rPr>
              <a:t>Detect</a:t>
            </a:r>
            <a:r>
              <a:rPr lang="de-DE" sz="2000" dirty="0" smtClean="0">
                <a:latin typeface="TUM Neue Helvetica 55 Regular"/>
              </a:rPr>
              <a:t> a </a:t>
            </a:r>
            <a:r>
              <a:rPr lang="de-DE" sz="2000" dirty="0" err="1" smtClean="0">
                <a:latin typeface="TUM Neue Helvetica 55 Regular"/>
              </a:rPr>
              <a:t>gap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of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right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length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to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start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parking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task</a:t>
            </a:r>
            <a:r>
              <a:rPr lang="de-DE" sz="2000" dirty="0" smtClean="0">
                <a:latin typeface="TUM Neue Helvetica 55 Regular"/>
              </a:rPr>
              <a:t>.</a:t>
            </a:r>
            <a:endParaRPr lang="de-DE" sz="2000" dirty="0">
              <a:latin typeface="TUM Neue Helvetica 55 Regular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83FF1D-00DA-424E-9236-FAA341A838E5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215"/>
            <a:ext cx="3913788" cy="2140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6" cy="21408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5780" y="4712939"/>
            <a:ext cx="499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TUM Neue Helvetica 55 Regular"/>
              </a:rPr>
              <a:t>Step</a:t>
            </a:r>
            <a:r>
              <a:rPr lang="de-DE" sz="2000" dirty="0" smtClean="0">
                <a:latin typeface="TUM Neue Helvetica 55 Regular"/>
              </a:rPr>
              <a:t> 2:</a:t>
            </a:r>
          </a:p>
          <a:p>
            <a:r>
              <a:rPr lang="de-DE" sz="2000" dirty="0" smtClean="0">
                <a:latin typeface="TUM Neue Helvetica 55 Regular"/>
              </a:rPr>
              <a:t>Move </a:t>
            </a:r>
            <a:r>
              <a:rPr lang="de-DE" sz="2000" dirty="0" err="1" smtClean="0">
                <a:latin typeface="TUM Neue Helvetica 55 Regular"/>
              </a:rPr>
              <a:t>to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position</a:t>
            </a:r>
            <a:r>
              <a:rPr lang="de-DE" sz="2000" dirty="0" smtClean="0">
                <a:latin typeface="TUM Neue Helvetica 55 Regular"/>
              </a:rPr>
              <a:t> 2.</a:t>
            </a:r>
          </a:p>
          <a:p>
            <a:r>
              <a:rPr lang="de-DE" sz="2000" dirty="0" smtClean="0">
                <a:latin typeface="TUM Neue Helvetica 55 Regular"/>
              </a:rPr>
              <a:t>Control </a:t>
            </a:r>
            <a:r>
              <a:rPr lang="de-DE" sz="2000" dirty="0" err="1" smtClean="0">
                <a:latin typeface="TUM Neue Helvetica 55 Regular"/>
              </a:rPr>
              <a:t>orientation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and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position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of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car</a:t>
            </a:r>
            <a:r>
              <a:rPr lang="de-DE" sz="2000" dirty="0">
                <a:latin typeface="TUM Neue Helvetica 55 Regular"/>
              </a:rPr>
              <a:t>.</a:t>
            </a:r>
            <a:r>
              <a:rPr lang="de-DE" sz="2000" dirty="0" smtClean="0">
                <a:latin typeface="TUM Neue Helvetica 55 Regular"/>
              </a:rPr>
              <a:t> </a:t>
            </a:r>
            <a:endParaRPr lang="de-DE" sz="2000" dirty="0">
              <a:latin typeface="TUM Neue Helvetica 55 Regular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0" y="1719438"/>
            <a:ext cx="3915208" cy="21416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31" y="1719438"/>
            <a:ext cx="3760646" cy="2140832"/>
          </a:xfrm>
          <a:prstGeom prst="rect">
            <a:avLst/>
          </a:prstGeom>
        </p:spPr>
      </p:pic>
      <p:sp>
        <p:nvSpPr>
          <p:cNvPr id="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44F20F-BEB8-4CD8-B52C-1BD8347DC25F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1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215"/>
            <a:ext cx="3913788" cy="2140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6" cy="21408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5780" y="4712939"/>
            <a:ext cx="6748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TUM Neue Helvetica 55 Regular"/>
              </a:rPr>
              <a:t>Step</a:t>
            </a:r>
            <a:r>
              <a:rPr lang="de-DE" sz="2000" dirty="0" smtClean="0">
                <a:latin typeface="TUM Neue Helvetica 55 Regular"/>
              </a:rPr>
              <a:t> 2:</a:t>
            </a:r>
          </a:p>
          <a:p>
            <a:r>
              <a:rPr lang="de-DE" sz="2000" dirty="0" smtClean="0">
                <a:latin typeface="TUM Neue Helvetica 55 Regular"/>
              </a:rPr>
              <a:t>Move </a:t>
            </a:r>
            <a:r>
              <a:rPr lang="de-DE" sz="2000" dirty="0" err="1" smtClean="0">
                <a:latin typeface="TUM Neue Helvetica 55 Regular"/>
              </a:rPr>
              <a:t>to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position</a:t>
            </a:r>
            <a:r>
              <a:rPr lang="de-DE" sz="2000" dirty="0" smtClean="0">
                <a:latin typeface="TUM Neue Helvetica 55 Regular"/>
              </a:rPr>
              <a:t> 2.</a:t>
            </a:r>
          </a:p>
          <a:p>
            <a:r>
              <a:rPr lang="de-DE" sz="2000" dirty="0" smtClean="0">
                <a:latin typeface="TUM Neue Helvetica 55 Regular"/>
              </a:rPr>
              <a:t>Switch </a:t>
            </a:r>
            <a:r>
              <a:rPr lang="de-DE" sz="2000" dirty="0" err="1" smtClean="0">
                <a:latin typeface="TUM Neue Helvetica 55 Regular"/>
              </a:rPr>
              <a:t>to</a:t>
            </a:r>
            <a:r>
              <a:rPr lang="de-DE" sz="2000" dirty="0" smtClean="0">
                <a:latin typeface="TUM Neue Helvetica 55 Regular"/>
              </a:rPr>
              <a:t> back-scanner </a:t>
            </a:r>
            <a:r>
              <a:rPr lang="de-DE" sz="2000" dirty="0" err="1" smtClean="0">
                <a:latin typeface="TUM Neue Helvetica 55 Regular"/>
              </a:rPr>
              <a:t>when</a:t>
            </a:r>
            <a:r>
              <a:rPr lang="de-DE" sz="2000" dirty="0" smtClean="0">
                <a:latin typeface="TUM Neue Helvetica 55 Regular"/>
              </a:rPr>
              <a:t> box in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front </a:t>
            </a:r>
            <a:r>
              <a:rPr lang="de-DE" sz="2000" dirty="0" err="1" smtClean="0">
                <a:latin typeface="TUM Neue Helvetica 55 Regular"/>
              </a:rPr>
              <a:t>disappears</a:t>
            </a:r>
            <a:r>
              <a:rPr lang="de-DE" sz="2000" dirty="0" smtClean="0">
                <a:latin typeface="TUM Neue Helvetica 55 Regular"/>
              </a:rPr>
              <a:t>. </a:t>
            </a:r>
            <a:endParaRPr lang="de-DE" sz="2000" dirty="0">
              <a:latin typeface="TUM Neue Helvetica 55 Regular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8" y="1720216"/>
            <a:ext cx="3913788" cy="21408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7" cy="2140832"/>
          </a:xfrm>
          <a:prstGeom prst="rect">
            <a:avLst/>
          </a:prstGeom>
        </p:spPr>
      </p:pic>
      <p:sp>
        <p:nvSpPr>
          <p:cNvPr id="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06FA7AF-A635-43F7-BA76-3D5921CAFB34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7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215"/>
            <a:ext cx="3913788" cy="2140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6" cy="21408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5780" y="4712939"/>
            <a:ext cx="6755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TUM Neue Helvetica 55 Regular"/>
              </a:rPr>
              <a:t>Step</a:t>
            </a:r>
            <a:r>
              <a:rPr lang="de-DE" sz="2000" dirty="0" smtClean="0">
                <a:latin typeface="TUM Neue Helvetica 55 Regular"/>
              </a:rPr>
              <a:t> 3:</a:t>
            </a:r>
          </a:p>
          <a:p>
            <a:r>
              <a:rPr lang="de-DE" sz="2000" dirty="0" smtClean="0">
                <a:latin typeface="TUM Neue Helvetica 55 Regular"/>
              </a:rPr>
              <a:t>Move </a:t>
            </a:r>
            <a:r>
              <a:rPr lang="de-DE" sz="2000" dirty="0" err="1" smtClean="0">
                <a:latin typeface="TUM Neue Helvetica 55 Regular"/>
              </a:rPr>
              <a:t>into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gap</a:t>
            </a:r>
            <a:r>
              <a:rPr lang="de-DE" sz="2000" dirty="0" smtClean="0">
                <a:latin typeface="TUM Neue Helvetica 55 Regular"/>
              </a:rPr>
              <a:t>.</a:t>
            </a:r>
          </a:p>
          <a:p>
            <a:r>
              <a:rPr lang="de-DE" sz="2000" dirty="0" err="1" smtClean="0">
                <a:latin typeface="TUM Neue Helvetica 55 Regular"/>
              </a:rPr>
              <a:t>Steering</a:t>
            </a:r>
            <a:r>
              <a:rPr lang="de-DE" sz="2000" dirty="0" smtClean="0">
                <a:latin typeface="TUM Neue Helvetica 55 Regular"/>
              </a:rPr>
              <a:t> angle </a:t>
            </a:r>
            <a:r>
              <a:rPr lang="de-DE" sz="2000" dirty="0" err="1" smtClean="0">
                <a:latin typeface="TUM Neue Helvetica 55 Regular"/>
              </a:rPr>
              <a:t>is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reversed</a:t>
            </a:r>
            <a:endParaRPr lang="de-DE" sz="2000" dirty="0">
              <a:latin typeface="TUM Neue Helvetica 55 Regular"/>
            </a:endParaRPr>
          </a:p>
          <a:p>
            <a:r>
              <a:rPr lang="de-DE" sz="2000" dirty="0" err="1" smtClean="0">
                <a:latin typeface="TUM Neue Helvetica 55 Regular"/>
              </a:rPr>
              <a:t>when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car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has</a:t>
            </a:r>
            <a:r>
              <a:rPr lang="de-DE" sz="2000" dirty="0" smtClean="0">
                <a:latin typeface="TUM Neue Helvetica 55 Regular"/>
              </a:rPr>
              <a:t> a </a:t>
            </a:r>
            <a:r>
              <a:rPr lang="de-DE" sz="2000" dirty="0" err="1" smtClean="0">
                <a:latin typeface="TUM Neue Helvetica 55 Regular"/>
              </a:rPr>
              <a:t>certain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orientation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to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box </a:t>
            </a:r>
            <a:r>
              <a:rPr lang="de-DE" sz="2000" dirty="0" err="1" smtClean="0">
                <a:latin typeface="TUM Neue Helvetica 55 Regular"/>
              </a:rPr>
              <a:t>behind</a:t>
            </a:r>
            <a:r>
              <a:rPr lang="de-DE" sz="2000" dirty="0" smtClean="0">
                <a:latin typeface="TUM Neue Helvetica 55 Regular"/>
              </a:rPr>
              <a:t> it</a:t>
            </a:r>
            <a:r>
              <a:rPr lang="de-DE" dirty="0" smtClean="0">
                <a:latin typeface="TUM Neue Helvetica 55 Regular"/>
              </a:rPr>
              <a:t>.</a:t>
            </a:r>
            <a:endParaRPr lang="de-DE" dirty="0">
              <a:latin typeface="TUM Neue Helvetica 55 Regular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0" y="1720214"/>
            <a:ext cx="3915208" cy="21416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4"/>
            <a:ext cx="3760646" cy="2140831"/>
          </a:xfrm>
          <a:prstGeom prst="rect">
            <a:avLst/>
          </a:prstGeom>
        </p:spPr>
      </p:pic>
      <p:sp>
        <p:nvSpPr>
          <p:cNvPr id="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FABDC5-605F-4A44-B6E4-1EC101C99F42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9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0215"/>
            <a:ext cx="3913788" cy="2140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20216"/>
            <a:ext cx="3760646" cy="21408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5780" y="4712939"/>
            <a:ext cx="8210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TUM Neue Helvetica 55 Regular"/>
              </a:rPr>
              <a:t>Step</a:t>
            </a:r>
            <a:r>
              <a:rPr lang="de-DE" sz="2000" dirty="0" smtClean="0">
                <a:latin typeface="TUM Neue Helvetica 55 Regular"/>
              </a:rPr>
              <a:t> 4:</a:t>
            </a:r>
          </a:p>
          <a:p>
            <a:r>
              <a:rPr lang="de-DE" sz="2000" dirty="0" smtClean="0">
                <a:latin typeface="TUM Neue Helvetica 55 Regular"/>
              </a:rPr>
              <a:t>Do a </a:t>
            </a:r>
            <a:r>
              <a:rPr lang="de-DE" sz="2000" dirty="0" err="1" smtClean="0">
                <a:latin typeface="TUM Neue Helvetica 55 Regular"/>
              </a:rPr>
              <a:t>movement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for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correction</a:t>
            </a:r>
            <a:r>
              <a:rPr lang="de-DE" sz="2000" dirty="0" smtClean="0">
                <a:latin typeface="TUM Neue Helvetica 55 Regular"/>
              </a:rPr>
              <a:t>.</a:t>
            </a:r>
          </a:p>
          <a:p>
            <a:r>
              <a:rPr lang="de-DE" sz="2000" dirty="0" err="1" smtClean="0">
                <a:latin typeface="TUM Neue Helvetica 55 Regular"/>
              </a:rPr>
              <a:t>Both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laser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scanners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are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used</a:t>
            </a:r>
            <a:r>
              <a:rPr lang="de-DE" sz="2000" dirty="0" smtClean="0">
                <a:latin typeface="TUM Neue Helvetica 55 Regular"/>
              </a:rPr>
              <a:t> so </a:t>
            </a:r>
            <a:r>
              <a:rPr lang="de-DE" sz="2000" dirty="0" err="1" smtClean="0">
                <a:latin typeface="TUM Neue Helvetica 55 Regular"/>
              </a:rPr>
              <a:t>that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car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does</a:t>
            </a:r>
            <a:r>
              <a:rPr lang="de-DE" sz="2000" dirty="0" smtClean="0">
                <a:latin typeface="TUM Neue Helvetica 55 Regular"/>
              </a:rPr>
              <a:t> not </a:t>
            </a:r>
            <a:r>
              <a:rPr lang="de-DE" sz="2000" dirty="0" err="1" smtClean="0">
                <a:latin typeface="TUM Neue Helvetica 55 Regular"/>
              </a:rPr>
              <a:t>touch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the</a:t>
            </a:r>
            <a:r>
              <a:rPr lang="de-DE" sz="2000" dirty="0" smtClean="0">
                <a:latin typeface="TUM Neue Helvetica 55 Regular"/>
              </a:rPr>
              <a:t> </a:t>
            </a:r>
            <a:r>
              <a:rPr lang="de-DE" sz="2000" dirty="0" err="1" smtClean="0">
                <a:latin typeface="TUM Neue Helvetica 55 Regular"/>
              </a:rPr>
              <a:t>boxes</a:t>
            </a:r>
            <a:r>
              <a:rPr lang="de-DE" sz="2000" dirty="0" smtClean="0">
                <a:latin typeface="TUM Neue Helvetica 55 Regular"/>
              </a:rPr>
              <a:t>.</a:t>
            </a:r>
            <a:endParaRPr lang="de-DE" sz="2000" dirty="0">
              <a:latin typeface="TUM Neue Helvetica 55 Regular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4" y="1754057"/>
            <a:ext cx="3851920" cy="21069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18422"/>
            <a:ext cx="3763799" cy="2142626"/>
          </a:xfrm>
          <a:prstGeom prst="rect">
            <a:avLst/>
          </a:prstGeom>
        </p:spPr>
      </p:pic>
      <p:sp>
        <p:nvSpPr>
          <p:cNvPr id="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DBC3400-F0BB-447D-A10E-0003E589C169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244438"/>
            <a:ext cx="4464496" cy="725471"/>
          </a:xfrm>
        </p:spPr>
        <p:txBody>
          <a:bodyPr/>
          <a:lstStyle/>
          <a:p>
            <a:r>
              <a:rPr lang="en-US" sz="3600" dirty="0" smtClean="0"/>
              <a:t>Simulation</a:t>
            </a:r>
            <a:endParaRPr lang="en-US" sz="360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64000" y="4969909"/>
            <a:ext cx="8280000" cy="432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Bernd Kast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20966"/>
            <a:ext cx="2489416" cy="3576630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A4249C-C695-4198-8BEB-49991453A40F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Parking</a:t>
            </a:r>
            <a:r>
              <a:rPr lang="de-DE" dirty="0" smtClean="0"/>
              <a:t> – </a:t>
            </a:r>
            <a:r>
              <a:rPr lang="de-DE" dirty="0" err="1" smtClean="0"/>
              <a:t>Results</a:t>
            </a:r>
            <a:r>
              <a:rPr lang="de-DE" dirty="0" smtClean="0"/>
              <a:t> &amp;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The </a:t>
            </a:r>
            <a:r>
              <a:rPr lang="de-DE" sz="2000" dirty="0" err="1" smtClean="0"/>
              <a:t>parking</a:t>
            </a:r>
            <a:r>
              <a:rPr lang="de-DE" sz="2000" dirty="0" smtClean="0"/>
              <a:t> </a:t>
            </a:r>
            <a:r>
              <a:rPr lang="de-DE" sz="2000" dirty="0" err="1" smtClean="0"/>
              <a:t>task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controlled</a:t>
            </a:r>
            <a:r>
              <a:rPr lang="de-DE" sz="2000" dirty="0" smtClean="0"/>
              <a:t> </a:t>
            </a:r>
            <a:r>
              <a:rPr lang="de-DE" sz="2000" dirty="0" err="1" smtClean="0"/>
              <a:t>movements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not just a </a:t>
            </a:r>
            <a:r>
              <a:rPr lang="de-DE" sz="2000" dirty="0" err="1" smtClean="0"/>
              <a:t>recorded</a:t>
            </a:r>
            <a:r>
              <a:rPr lang="de-DE" sz="2000" dirty="0" smtClean="0"/>
              <a:t> </a:t>
            </a:r>
            <a:r>
              <a:rPr lang="de-DE" sz="2000" dirty="0" err="1" smtClean="0"/>
              <a:t>movement</a:t>
            </a:r>
            <a:r>
              <a:rPr lang="de-DE" sz="2000" dirty="0" smtClean="0"/>
              <a:t>, so minor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start</a:t>
            </a:r>
            <a:r>
              <a:rPr lang="de-DE" sz="2000" dirty="0" smtClean="0"/>
              <a:t> </a:t>
            </a:r>
            <a:r>
              <a:rPr lang="de-DE" sz="2000" dirty="0" err="1" smtClean="0"/>
              <a:t>position</a:t>
            </a:r>
            <a:r>
              <a:rPr lang="de-DE" sz="2000" dirty="0" smtClean="0"/>
              <a:t> </a:t>
            </a:r>
            <a:r>
              <a:rPr lang="de-DE" sz="2000" dirty="0" err="1" smtClean="0"/>
              <a:t>lead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 smtClean="0"/>
              <a:t>Thanks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velocity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controller</a:t>
            </a:r>
            <a:r>
              <a:rPr lang="de-DE" sz="2000" dirty="0" smtClean="0"/>
              <a:t>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parking</a:t>
            </a:r>
            <a:r>
              <a:rPr lang="de-DE" sz="2000" dirty="0" smtClean="0"/>
              <a:t> </a:t>
            </a:r>
            <a:r>
              <a:rPr lang="de-DE" sz="2000" dirty="0" err="1" smtClean="0"/>
              <a:t>task</a:t>
            </a:r>
            <a:r>
              <a:rPr lang="de-DE" sz="2000" dirty="0" smtClean="0"/>
              <a:t> was </a:t>
            </a:r>
            <a:r>
              <a:rPr lang="de-DE" sz="2000" dirty="0" err="1" smtClean="0"/>
              <a:t>completely</a:t>
            </a:r>
            <a:r>
              <a:rPr lang="de-DE" sz="2000" dirty="0" smtClean="0"/>
              <a:t> </a:t>
            </a:r>
            <a:r>
              <a:rPr lang="de-DE" sz="2000" dirty="0" err="1" smtClean="0"/>
              <a:t>developed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then</a:t>
            </a:r>
            <a:r>
              <a:rPr lang="de-DE" sz="2000" dirty="0" smtClean="0"/>
              <a:t> </a:t>
            </a:r>
            <a:r>
              <a:rPr lang="de-DE" sz="2000" dirty="0" err="1" smtClean="0"/>
              <a:t>adapted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reality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doing</a:t>
            </a:r>
            <a:r>
              <a:rPr lang="de-DE" sz="2000" dirty="0" smtClean="0"/>
              <a:t> </a:t>
            </a:r>
            <a:r>
              <a:rPr lang="de-DE" sz="2000" dirty="0" err="1" smtClean="0"/>
              <a:t>little</a:t>
            </a:r>
            <a:r>
              <a:rPr lang="de-DE" sz="2000" dirty="0" smtClean="0"/>
              <a:t> </a:t>
            </a:r>
            <a:r>
              <a:rPr lang="de-DE" sz="2000" dirty="0" err="1" smtClean="0"/>
              <a:t>modifications</a:t>
            </a:r>
            <a:r>
              <a:rPr lang="de-DE" sz="2000" dirty="0" smtClean="0"/>
              <a:t> on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The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box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detected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start</a:t>
            </a:r>
            <a:r>
              <a:rPr lang="de-DE" sz="2000" dirty="0" smtClean="0"/>
              <a:t> </a:t>
            </a:r>
            <a:r>
              <a:rPr lang="de-DE" sz="2000" dirty="0" err="1" smtClean="0"/>
              <a:t>position</a:t>
            </a:r>
            <a:r>
              <a:rPr lang="de-DE" sz="2000" dirty="0" smtClean="0"/>
              <a:t>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scanner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mounted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car</a:t>
            </a:r>
            <a:r>
              <a:rPr lang="de-DE" sz="2000" dirty="0" smtClean="0"/>
              <a:t> at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slope</a:t>
            </a:r>
            <a:endParaRPr lang="de-DE" sz="2000" dirty="0" smtClean="0"/>
          </a:p>
        </p:txBody>
      </p:sp>
      <p:sp>
        <p:nvSpPr>
          <p:cNvPr id="7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8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61B05F-8F64-41ED-979C-0C663394560D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187624" y="472514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UM Neue Helvetica 55 Regular" pitchFamily="34" charset="0"/>
              </a:rPr>
              <a:t>T. </a:t>
            </a:r>
            <a:r>
              <a:rPr lang="en-US" sz="1200" dirty="0" err="1" smtClean="0">
                <a:latin typeface="TUM Neue Helvetica 55 Regular" pitchFamily="34" charset="0"/>
              </a:rPr>
              <a:t>Einsele</a:t>
            </a:r>
            <a:r>
              <a:rPr lang="en-US" sz="1200" dirty="0" smtClean="0">
                <a:latin typeface="TUM Neue Helvetica 55 Regular" pitchFamily="34" charset="0"/>
              </a:rPr>
              <a:t/>
            </a:r>
            <a:br>
              <a:rPr lang="en-US" sz="1200" dirty="0" smtClean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Localization in Indoor Environments Using </a:t>
            </a:r>
            <a:r>
              <a:rPr lang="en-US" sz="1200" b="1" dirty="0" smtClean="0">
                <a:latin typeface="TUM Neue Helvetica 55 Regular" pitchFamily="34" charset="0"/>
              </a:rPr>
              <a:t>a Panoramic </a:t>
            </a:r>
            <a:r>
              <a:rPr lang="en-US" sz="1200" b="1" dirty="0">
                <a:latin typeface="TUM Neue Helvetica 55 Regular" pitchFamily="34" charset="0"/>
              </a:rPr>
              <a:t>Laser Range </a:t>
            </a:r>
            <a:r>
              <a:rPr lang="en-US" sz="1200" b="1" dirty="0" smtClean="0">
                <a:latin typeface="TUM Neue Helvetica 55 Regular" pitchFamily="34" charset="0"/>
              </a:rPr>
              <a:t>Finder</a:t>
            </a:r>
            <a:r>
              <a:rPr lang="en-US" sz="1200" b="1" dirty="0" smtClean="0">
                <a:latin typeface="TUM Neue Helvetica 55 Regular" pitchFamily="34" charset="0"/>
              </a:rPr>
              <a:t/>
            </a:r>
            <a:br>
              <a:rPr lang="en-US" sz="1200" b="1" dirty="0" smtClean="0">
                <a:latin typeface="TUM Neue Helvetica 55 Regular" pitchFamily="34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Dissertation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724" y="4852702"/>
            <a:ext cx="282347" cy="391215"/>
          </a:xfrm>
          <a:prstGeom prst="rect">
            <a:avLst/>
          </a:prstGeom>
          <a:noFill/>
        </p:spPr>
      </p:pic>
      <p:sp>
        <p:nvSpPr>
          <p:cNvPr id="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1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D4DACBE-5984-4079-B0ED-5B01C42040C1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21</a:t>
            </a:fld>
            <a:endParaRPr dirty="0"/>
          </a:p>
        </p:txBody>
      </p:sp>
      <p:sp>
        <p:nvSpPr>
          <p:cNvPr id="2" name="Textfeld 1"/>
          <p:cNvSpPr txBox="1"/>
          <p:nvPr/>
        </p:nvSpPr>
        <p:spPr>
          <a:xfrm>
            <a:off x="7837009" y="48321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767889" y="233729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latin typeface="TUM Neue Helvetica 55 Regular"/>
              </a:rPr>
              <a:t>Thanks</a:t>
            </a:r>
            <a:r>
              <a:rPr lang="de-DE" sz="2800" dirty="0" smtClean="0">
                <a:latin typeface="TUM Neue Helvetica 55 Regular"/>
              </a:rPr>
              <a:t>!</a:t>
            </a:r>
            <a:endParaRPr lang="de-DE" sz="2800" dirty="0">
              <a:latin typeface="TUM Neue Helvetica 55 Regular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800" b="1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Simulator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0D55C9D-BCB6-4B0E-8894-549CA76F4636}" type="slidenum">
              <a:rPr lang="de-DE" sz="1400">
                <a:solidFill>
                  <a:srgbClr val="8B8B8B"/>
                </a:solidFill>
                <a:latin typeface="TUM Neue Helvetica 55 Regular"/>
              </a:rPr>
              <a:t>3</a:t>
            </a:fld>
            <a:endParaRPr dirty="0"/>
          </a:p>
        </p:txBody>
      </p:sp>
      <p:sp>
        <p:nvSpPr>
          <p:cNvPr id="137" name="TextShape 4"/>
          <p:cNvSpPr txBox="1"/>
          <p:nvPr/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Useful</a:t>
            </a: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easier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testing</a:t>
            </a:r>
            <a:endParaRPr sz="2800" dirty="0">
              <a:latin typeface="TUM Neue Helvetica 55 Regular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Based</a:t>
            </a: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on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gazebo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simulator</a:t>
            </a:r>
            <a:endParaRPr sz="2800" dirty="0">
              <a:latin typeface="TUM Neue Helvetica 55 Regular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Ackerman_vehicle</a:t>
            </a: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adapted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:</a:t>
            </a:r>
            <a:endParaRPr sz="2800" dirty="0">
              <a:latin typeface="TUM Neue Helvetica 55 Regular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Wheel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chassis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dimensions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changed</a:t>
            </a:r>
            <a:endParaRPr sz="2800" dirty="0">
              <a:latin typeface="TUM Neue Helvetica 55 Regular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Laser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scanners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imu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magnetic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added</a:t>
            </a:r>
            <a:endParaRPr sz="2800" dirty="0">
              <a:latin typeface="TUM Neue Helvetica 55 Regular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Conversion</a:t>
            </a: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between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ackerman_msg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twist</a:t>
            </a:r>
            <a:endParaRPr sz="2800" dirty="0">
              <a:latin typeface="TUM Neue Helvetica 55 Regular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Walls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built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according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map</a:t>
            </a:r>
            <a:endParaRPr sz="2800" dirty="0">
              <a:latin typeface="TUM Neue Helvetica 55 Regular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Weights</a:t>
            </a:r>
            <a:r>
              <a:rPr lang="de-DE" sz="2800" dirty="0" smtClean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center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of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masses</a:t>
            </a:r>
            <a:r>
              <a:rPr lang="de-DE" sz="2800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not </a:t>
            </a:r>
            <a:r>
              <a:rPr lang="de-DE" sz="2800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changed</a:t>
            </a:r>
            <a:endParaRPr sz="2800" dirty="0">
              <a:latin typeface="TUM Neue Helvetica 55 Regular"/>
            </a:endParaRPr>
          </a:p>
          <a:p>
            <a:pPr>
              <a:lnSpc>
                <a:spcPct val="100000"/>
              </a:lnSpc>
            </a:pPr>
            <a:endParaRPr sz="2800" dirty="0">
              <a:latin typeface="TUM Neue Helvetica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930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800" b="1" dirty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Simulator </a:t>
            </a:r>
            <a:r>
              <a:rPr lang="de-DE" sz="2800" b="1" dirty="0" smtClean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– </a:t>
            </a:r>
            <a:r>
              <a:rPr lang="de-DE" sz="2800" b="1" dirty="0" err="1" smtClean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Results</a:t>
            </a: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0DA579-A8EE-4F78-B4E7-6C3B251889E1}" type="slidenum">
              <a:rPr lang="de-DE" sz="1400">
                <a:solidFill>
                  <a:srgbClr val="8B8B8B"/>
                </a:solidFill>
                <a:latin typeface="TUM Neue Helvetica 55 Regular"/>
              </a:rPr>
              <a:t>4</a:t>
            </a:fld>
            <a:endParaRPr/>
          </a:p>
        </p:txBody>
      </p:sp>
      <p:pic>
        <p:nvPicPr>
          <p:cNvPr id="141" name="Grafik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810360"/>
            <a:ext cx="4104000" cy="4949640"/>
          </a:xfrm>
          <a:prstGeom prst="rect">
            <a:avLst/>
          </a:prstGeom>
          <a:ln>
            <a:noFill/>
          </a:ln>
        </p:spPr>
      </p:pic>
      <p:pic>
        <p:nvPicPr>
          <p:cNvPr id="142" name="Grafik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000" y="810360"/>
            <a:ext cx="4008960" cy="494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995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244438"/>
            <a:ext cx="4464496" cy="725471"/>
          </a:xfrm>
        </p:spPr>
        <p:txBody>
          <a:bodyPr/>
          <a:lstStyle/>
          <a:p>
            <a:r>
              <a:rPr lang="en-US" sz="3600" dirty="0" smtClean="0"/>
              <a:t>Speed Control</a:t>
            </a:r>
            <a:endParaRPr lang="en-US" sz="360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64000" y="4969909"/>
            <a:ext cx="8280000" cy="432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Hubert Zimmermann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0" y="2861909"/>
            <a:ext cx="2540000" cy="254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2320" y="5410307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 Roman Dekan - Fotolia.com</a:t>
            </a:r>
          </a:p>
        </p:txBody>
      </p:sp>
      <p:sp>
        <p:nvSpPr>
          <p:cNvPr id="10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11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7DCD8C7-1223-4F28-B8EC-0CA35ECAB8E9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800" b="1" dirty="0" smtClean="0">
                <a:solidFill>
                  <a:srgbClr val="0065BD"/>
                </a:solidFill>
                <a:latin typeface="TUM Neue Helvetica 55 Regular"/>
              </a:rPr>
              <a:t>Speed Control </a:t>
            </a:r>
            <a:r>
              <a:rPr lang="de-DE" sz="2800" b="1" dirty="0" err="1" smtClean="0">
                <a:solidFill>
                  <a:srgbClr val="0065BD"/>
                </a:solidFill>
                <a:latin typeface="TUM Neue Helvetica 55 Regular"/>
              </a:rPr>
              <a:t>by</a:t>
            </a:r>
            <a:r>
              <a:rPr lang="de-DE" sz="2800" b="1" dirty="0" smtClean="0">
                <a:solidFill>
                  <a:srgbClr val="0065BD"/>
                </a:solidFill>
                <a:latin typeface="TUM Neue Helvetica 55 Regular"/>
              </a:rPr>
              <a:t> </a:t>
            </a:r>
            <a:r>
              <a:rPr lang="de-DE" sz="2800" b="1" dirty="0" err="1" smtClean="0">
                <a:solidFill>
                  <a:srgbClr val="0065BD"/>
                </a:solidFill>
                <a:latin typeface="TUM Neue Helvetica 55 Regular"/>
              </a:rPr>
              <a:t>using</a:t>
            </a:r>
            <a:r>
              <a:rPr lang="de-DE" sz="2800" b="1" dirty="0" smtClean="0">
                <a:solidFill>
                  <a:srgbClr val="0065BD"/>
                </a:solidFill>
                <a:latin typeface="TUM Neue Helvetica 55 Regular"/>
              </a:rPr>
              <a:t> </a:t>
            </a:r>
            <a:r>
              <a:rPr lang="de-DE" sz="2800" b="1" dirty="0" err="1" smtClean="0">
                <a:solidFill>
                  <a:srgbClr val="0065BD"/>
                </a:solidFill>
                <a:latin typeface="TUM Neue Helvetica 55 Regular"/>
              </a:rPr>
              <a:t>Odometry</a:t>
            </a:r>
            <a:endParaRPr dirty="0"/>
          </a:p>
        </p:txBody>
      </p:sp>
      <p:sp>
        <p:nvSpPr>
          <p:cNvPr id="140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FBE895-6468-4B80-B4DB-11B34CDD998E}" type="slidenum">
              <a:rPr lang="de-DE" sz="1400">
                <a:solidFill>
                  <a:srgbClr val="8B8B8B"/>
                </a:solidFill>
                <a:latin typeface="TUM Neue Helvetica 55 Regular"/>
              </a:rPr>
              <a:t>6</a:t>
            </a:fld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425160" y="844560"/>
            <a:ext cx="8214840" cy="5203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sp>
        <p:nvSpPr>
          <p:cNvPr id="142" name="TextShape 5"/>
          <p:cNvSpPr txBox="1"/>
          <p:nvPr/>
        </p:nvSpPr>
        <p:spPr>
          <a:xfrm>
            <a:off x="432000" y="1008000"/>
            <a:ext cx="4464000" cy="5040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TUM Neue Helvetica 55 Regular"/>
              </a:rPr>
              <a:t>Idea: </a:t>
            </a:r>
            <a:endParaRPr lang="en-US" dirty="0">
              <a:latin typeface="TUM Neue Helvetica 55 Regular"/>
            </a:endParaRPr>
          </a:p>
          <a:p>
            <a:endParaRPr lang="en-US" dirty="0">
              <a:latin typeface="TUM Neue Helvetica 55 Regular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UM Neue Helvetica 55 Regular"/>
              </a:rPr>
              <a:t>Subscribe </a:t>
            </a:r>
            <a:r>
              <a:rPr lang="en-US" dirty="0" err="1">
                <a:latin typeface="TUM Neue Helvetica 55 Regular"/>
              </a:rPr>
              <a:t>odometry</a:t>
            </a:r>
            <a:r>
              <a:rPr lang="en-US" dirty="0">
                <a:latin typeface="TUM Neue Helvetica 55 Regular"/>
              </a:rPr>
              <a:t> message from </a:t>
            </a:r>
            <a:r>
              <a:rPr lang="en-US" dirty="0" err="1">
                <a:latin typeface="TUM Neue Helvetica 55 Regular"/>
              </a:rPr>
              <a:t>hector_mapping</a:t>
            </a:r>
            <a:endParaRPr lang="en-US" dirty="0">
              <a:latin typeface="TUM Neue Helvetica 55 Regular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UM Neue Helvetica 55 Regular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UM Neue Helvetica 55 Regular"/>
              </a:rPr>
              <a:t>Calculate linear velocity and rotation </a:t>
            </a:r>
            <a:r>
              <a:rPr lang="en-US" dirty="0" smtClean="0">
                <a:latin typeface="TUM Neue Helvetica 55 Regular"/>
              </a:rPr>
              <a:t>angle out </a:t>
            </a:r>
            <a:r>
              <a:rPr lang="en-US" dirty="0">
                <a:latin typeface="TUM Neue Helvetica 55 Regular"/>
              </a:rPr>
              <a:t>of elapsed time and two sampled points in the coordinate </a:t>
            </a:r>
            <a:r>
              <a:rPr lang="en-US" dirty="0" smtClean="0">
                <a:latin typeface="TUM Neue Helvetica 55 Regular"/>
              </a:rPr>
              <a:t>system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UM Neue Helvetica 55 Regular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TUM Neue Helvetica 55 Regular"/>
              </a:rPr>
              <a:t>Reduce noise of velocity-measurement by low-pass filtering</a:t>
            </a:r>
            <a:endParaRPr lang="en-US" dirty="0">
              <a:latin typeface="TUM Neue Helvetica 55 Regular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UM Neue Helvetica 55 Regular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UM Neue Helvetica 55 Regular"/>
              </a:rPr>
              <a:t>Publish modified </a:t>
            </a:r>
            <a:r>
              <a:rPr lang="en-US" dirty="0" err="1">
                <a:latin typeface="TUM Neue Helvetica 55 Regular"/>
              </a:rPr>
              <a:t>odom</a:t>
            </a:r>
            <a:r>
              <a:rPr lang="en-US" dirty="0">
                <a:latin typeface="TUM Neue Helvetica 55 Regular"/>
              </a:rPr>
              <a:t> message with velocities to </a:t>
            </a:r>
            <a:r>
              <a:rPr lang="en-US" dirty="0" err="1" smtClean="0">
                <a:latin typeface="TUM Neue Helvetica 55 Regular"/>
              </a:rPr>
              <a:t>autonomous_control</a:t>
            </a:r>
            <a:r>
              <a:rPr lang="en-US" dirty="0" smtClean="0">
                <a:latin typeface="TUM Neue Helvetica 55 Regular"/>
              </a:rPr>
              <a:t> and </a:t>
            </a:r>
            <a:r>
              <a:rPr lang="en-US" dirty="0" err="1" smtClean="0">
                <a:latin typeface="TUM Neue Helvetica 55 Regular"/>
              </a:rPr>
              <a:t>amcl</a:t>
            </a:r>
            <a:r>
              <a:rPr lang="en-US" dirty="0" err="1">
                <a:latin typeface="TUM Neue Helvetica 55 Regular"/>
              </a:rPr>
              <a:t>_</a:t>
            </a:r>
            <a:r>
              <a:rPr lang="en-US" dirty="0" err="1" smtClean="0">
                <a:latin typeface="TUM Neue Helvetica 55 Regular"/>
              </a:rPr>
              <a:t>localization</a:t>
            </a:r>
            <a:endParaRPr lang="en-US" dirty="0">
              <a:latin typeface="TUM Neue Helvetica 55 Regular"/>
            </a:endParaRPr>
          </a:p>
          <a:p>
            <a:endParaRPr lang="en-US" dirty="0">
              <a:latin typeface="TUM Neue Helvetica 55 Regular"/>
            </a:endParaRPr>
          </a:p>
          <a:p>
            <a:endParaRPr lang="en-US" dirty="0">
              <a:latin typeface="TUM Neue Helvetica 55 Regular"/>
            </a:endParaRPr>
          </a:p>
          <a:p>
            <a:r>
              <a:rPr lang="en-US" dirty="0">
                <a:latin typeface="TUM Neue Helvetica 55 Regular"/>
              </a:rPr>
              <a:t>  </a:t>
            </a:r>
          </a:p>
        </p:txBody>
      </p:sp>
      <p:pic>
        <p:nvPicPr>
          <p:cNvPr id="143" name="Grafik 9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1738800"/>
            <a:ext cx="3938760" cy="2293200"/>
          </a:xfrm>
          <a:prstGeom prst="rect">
            <a:avLst/>
          </a:prstGeom>
          <a:ln>
            <a:noFill/>
          </a:ln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34101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42920"/>
            <a:ext cx="789480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800" b="1" dirty="0" err="1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Autonomous</a:t>
            </a:r>
            <a:r>
              <a:rPr lang="de-DE" sz="2800" b="1" dirty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 Control </a:t>
            </a:r>
            <a:r>
              <a:rPr lang="de-DE" sz="2800" b="1" dirty="0" err="1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Node</a:t>
            </a:r>
            <a:endParaRPr dirty="0"/>
          </a:p>
        </p:txBody>
      </p:sp>
      <p:sp>
        <p:nvSpPr>
          <p:cNvPr id="146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9F7B19-900F-48C5-B3CC-5D88DAA6D2E8}" type="slidenum">
              <a:rPr lang="de-DE" sz="1400">
                <a:solidFill>
                  <a:srgbClr val="8B8B8B"/>
                </a:solidFill>
                <a:latin typeface="TUM Neue Helvetica 55 Regular"/>
              </a:rPr>
              <a:t>7</a:t>
            </a:fld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TUM Neue Helvetica 55 Regular"/>
              </a:rPr>
              <a:t>Determines</a:t>
            </a:r>
            <a:r>
              <a:rPr lang="de-DE" sz="2400" dirty="0" smtClean="0">
                <a:latin typeface="TUM Neue Helvetica 55 Regular"/>
              </a:rPr>
              <a:t> absolute </a:t>
            </a:r>
            <a:r>
              <a:rPr lang="de-DE" sz="2400" dirty="0" err="1" smtClean="0">
                <a:latin typeface="TUM Neue Helvetica 55 Regular"/>
              </a:rPr>
              <a:t>velocity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>
                <a:latin typeface="TUM Neue Helvetica 55 Regular"/>
              </a:rPr>
              <a:t>and</a:t>
            </a:r>
            <a:r>
              <a:rPr lang="de-DE" sz="2400" dirty="0">
                <a:latin typeface="TUM Neue Helvetica 55 Regular"/>
              </a:rPr>
              <a:t> </a:t>
            </a:r>
            <a:r>
              <a:rPr lang="de-DE" sz="2400" dirty="0" err="1">
                <a:latin typeface="TUM Neue Helvetica 55 Regular"/>
              </a:rPr>
              <a:t>controls</a:t>
            </a:r>
            <a:r>
              <a:rPr lang="de-DE" sz="2400" dirty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it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with</a:t>
            </a:r>
            <a:r>
              <a:rPr lang="de-DE" sz="2400" dirty="0" smtClean="0">
                <a:latin typeface="TUM Neue Helvetica 55 Regular"/>
              </a:rPr>
              <a:t> PID-Controller</a:t>
            </a:r>
            <a:endParaRPr sz="2400" dirty="0">
              <a:latin typeface="TUM Neue Helvetica 55 Regular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TUM Neue Helvetica 55 Regular"/>
              </a:rPr>
              <a:t>PID-Controller was </a:t>
            </a:r>
            <a:r>
              <a:rPr lang="de-DE" sz="2400" dirty="0" err="1" smtClean="0">
                <a:latin typeface="TUM Neue Helvetica 55 Regular"/>
              </a:rPr>
              <a:t>created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with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control_toolbox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package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for</a:t>
            </a:r>
            <a:r>
              <a:rPr lang="de-DE" sz="2400" dirty="0" smtClean="0">
                <a:latin typeface="TUM Neue Helvetica 55 Regular"/>
              </a:rPr>
              <a:t> ROS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TUM Neue Helvetica 55 Regular"/>
              </a:rPr>
              <a:t>Forward- </a:t>
            </a:r>
            <a:r>
              <a:rPr lang="de-DE" sz="2400" dirty="0" err="1" smtClean="0">
                <a:latin typeface="TUM Neue Helvetica 55 Regular"/>
              </a:rPr>
              <a:t>and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backwards-velocity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are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modified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by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seperate</a:t>
            </a:r>
            <a:r>
              <a:rPr lang="de-DE" sz="2400" dirty="0" smtClean="0">
                <a:latin typeface="TUM Neue Helvetica 55 Regular"/>
              </a:rPr>
              <a:t> PID-Controllers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TUM Neue Helvetica 55 Regular"/>
              </a:rPr>
              <a:t>Calculates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the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rotation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velocity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for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controlling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steering</a:t>
            </a:r>
            <a:r>
              <a:rPr lang="de-DE" sz="2400" dirty="0" smtClean="0">
                <a:latin typeface="TUM Neue Helvetica 55 Regular"/>
              </a:rPr>
              <a:t> angle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TUM Neue Helvetica 55 Regular"/>
              </a:rPr>
              <a:t>Publishes</a:t>
            </a:r>
            <a:r>
              <a:rPr lang="de-DE" sz="2400" dirty="0" smtClean="0">
                <a:latin typeface="TUM Neue Helvetica 55 Regular"/>
              </a:rPr>
              <a:t> PWM-</a:t>
            </a:r>
            <a:r>
              <a:rPr lang="de-DE" sz="2400" dirty="0" err="1" smtClean="0">
                <a:latin typeface="TUM Neue Helvetica 55 Regular"/>
              </a:rPr>
              <a:t>control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commands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to</a:t>
            </a:r>
            <a:r>
              <a:rPr lang="de-DE" sz="2400" dirty="0" smtClean="0">
                <a:latin typeface="TUM Neue Helvetica 55 Regular"/>
              </a:rPr>
              <a:t> </a:t>
            </a:r>
            <a:r>
              <a:rPr lang="de-DE" sz="2400" dirty="0" err="1" smtClean="0">
                <a:latin typeface="TUM Neue Helvetica 55 Regular"/>
              </a:rPr>
              <a:t>servos</a:t>
            </a:r>
            <a:endParaRPr lang="de-DE" sz="2400" dirty="0" smtClean="0">
              <a:latin typeface="TUM Neue Helvetica 55 Regular"/>
            </a:endParaRPr>
          </a:p>
          <a:p>
            <a:pPr>
              <a:buSzPct val="100000"/>
            </a:pPr>
            <a:endParaRPr sz="2400" dirty="0">
              <a:latin typeface="TUM Neue Helvetica 55 Regular"/>
            </a:endParaRPr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  <p:sp>
        <p:nvSpPr>
          <p:cNvPr id="6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970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244438"/>
            <a:ext cx="4464496" cy="725471"/>
          </a:xfrm>
        </p:spPr>
        <p:txBody>
          <a:bodyPr/>
          <a:lstStyle/>
          <a:p>
            <a:r>
              <a:rPr lang="en-US" sz="3600" dirty="0" err="1" smtClean="0"/>
              <a:t>Wifi</a:t>
            </a:r>
            <a:r>
              <a:rPr lang="en-US" sz="3600" dirty="0" smtClean="0"/>
              <a:t> Localization</a:t>
            </a:r>
            <a:endParaRPr lang="en-US" sz="360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64000" y="4969909"/>
            <a:ext cx="8280000" cy="432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Wolfgang Burger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12" y="1116789"/>
            <a:ext cx="4073991" cy="4653136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9BEBF7-55CB-47AD-8912-E71DAAEA40AC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1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Localization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4155881" cy="5000642"/>
          </a:xfrm>
        </p:spPr>
        <p:txBody>
          <a:bodyPr/>
          <a:lstStyle/>
          <a:p>
            <a:r>
              <a:rPr lang="de-DE" sz="2000" dirty="0" err="1" smtClean="0"/>
              <a:t>Idea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Signal </a:t>
            </a:r>
            <a:r>
              <a:rPr lang="de-DE" sz="2000" dirty="0" err="1" smtClean="0"/>
              <a:t>strengths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detected</a:t>
            </a:r>
            <a:r>
              <a:rPr lang="de-DE" sz="2000" dirty="0" smtClean="0"/>
              <a:t> </a:t>
            </a:r>
            <a:r>
              <a:rPr lang="de-DE" sz="2000" dirty="0" err="1" smtClean="0"/>
              <a:t>wifi</a:t>
            </a:r>
            <a:r>
              <a:rPr lang="de-DE" sz="2000" dirty="0" smtClean="0"/>
              <a:t> </a:t>
            </a:r>
            <a:r>
              <a:rPr lang="de-DE" sz="2000" dirty="0" err="1" smtClean="0"/>
              <a:t>signals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localization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 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located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positions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Train a </a:t>
            </a:r>
            <a:r>
              <a:rPr lang="de-DE" sz="2000" dirty="0" err="1" smtClean="0"/>
              <a:t>Feedforward</a:t>
            </a:r>
            <a:r>
              <a:rPr lang="de-DE" sz="2000" dirty="0" smtClean="0"/>
              <a:t> </a:t>
            </a:r>
            <a:r>
              <a:rPr lang="de-DE" sz="2000" dirty="0" err="1" smtClean="0"/>
              <a:t>Neural</a:t>
            </a:r>
            <a:r>
              <a:rPr lang="de-DE" sz="2000" dirty="0" smtClean="0"/>
              <a:t> Network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/>
          </a:p>
          <a:p>
            <a:endParaRPr lang="de-DE" sz="2000" dirty="0" smtClean="0"/>
          </a:p>
          <a:p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packages</a:t>
            </a:r>
            <a:r>
              <a:rPr lang="de-DE" sz="2000" dirty="0" smtClean="0"/>
              <a:t>:</a:t>
            </a:r>
          </a:p>
          <a:p>
            <a:r>
              <a:rPr lang="de-DE" sz="2000" dirty="0" err="1" smtClean="0"/>
              <a:t>wifi_scan</a:t>
            </a:r>
            <a:r>
              <a:rPr lang="de-DE" sz="2000" dirty="0"/>
              <a:t> </a:t>
            </a:r>
            <a:r>
              <a:rPr lang="de-DE" sz="1100" dirty="0"/>
              <a:t>(</a:t>
            </a:r>
            <a:r>
              <a:rPr lang="de-DE" sz="1100" dirty="0">
                <a:hlinkClick r:id="rId2"/>
              </a:rPr>
              <a:t>https://</a:t>
            </a:r>
            <a:r>
              <a:rPr lang="de-DE" sz="1100" dirty="0" smtClean="0">
                <a:hlinkClick r:id="rId2"/>
              </a:rPr>
              <a:t>github.com/RafBerkvens/wifi_scan</a:t>
            </a:r>
            <a:r>
              <a:rPr lang="de-DE" sz="1100" dirty="0" smtClean="0"/>
              <a:t>)</a:t>
            </a:r>
          </a:p>
          <a:p>
            <a:r>
              <a:rPr lang="de-DE" sz="2000" dirty="0" err="1" smtClean="0"/>
              <a:t>wifi_localization</a:t>
            </a:r>
            <a:r>
              <a:rPr lang="de-DE" sz="2000" dirty="0" smtClean="0"/>
              <a:t> </a:t>
            </a:r>
            <a:r>
              <a:rPr lang="de-DE" sz="1100" dirty="0" smtClean="0"/>
              <a:t>(</a:t>
            </a:r>
            <a:r>
              <a:rPr lang="de-DE" sz="1100" dirty="0" err="1" smtClean="0"/>
              <a:t>self-written</a:t>
            </a:r>
            <a:r>
              <a:rPr lang="de-DE" sz="1100" dirty="0" smtClean="0"/>
              <a:t>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12" y="1116789"/>
            <a:ext cx="4073991" cy="4653136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rgbClr val="8B8B8B"/>
                </a:solidFill>
                <a:latin typeface="TUM Neue Helvetica 55 Regular"/>
              </a:rPr>
              <a:t>B. Kast, H. Zimmermann, M. Freundl, W. </a:t>
            </a:r>
            <a:r>
              <a:rPr lang="de-DE" sz="1400" dirty="0" smtClean="0">
                <a:solidFill>
                  <a:srgbClr val="8B8B8B"/>
                </a:solidFill>
                <a:latin typeface="TUM Neue Helvetica 55 Regular"/>
              </a:rPr>
              <a:t>Burger</a:t>
            </a:r>
            <a:endParaRPr lang="de-DE" sz="1400" dirty="0">
              <a:solidFill>
                <a:srgbClr val="8B8B8B"/>
              </a:solidFill>
              <a:latin typeface="TUM Neue Helvetica 55 Regular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FC53352-BC35-4B51-ABBC-CD4BF39CE81C}" type="slidenum">
              <a:rPr lang="de-DE" sz="1400" smtClean="0">
                <a:solidFill>
                  <a:srgbClr val="8B8B8B"/>
                </a:solidFill>
                <a:latin typeface="TUM Neue Helvetica 55 Regular"/>
              </a:r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1042</Words>
  <Application>Microsoft Office PowerPoint</Application>
  <PresentationFormat>Bildschirmpräsentation (4:3)</PresentationFormat>
  <Paragraphs>151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TUM Neue Helvetica 55 Regular</vt:lpstr>
      <vt:lpstr>Wingdings</vt:lpstr>
      <vt:lpstr>StarSymbol</vt:lpstr>
      <vt:lpstr>Calibri</vt:lpstr>
      <vt:lpstr>LSR_VorlageTUMci</vt:lpstr>
      <vt:lpstr>TAS Final Presentation</vt:lpstr>
      <vt:lpstr>Simulation</vt:lpstr>
      <vt:lpstr>PowerPoint-Präsentation</vt:lpstr>
      <vt:lpstr>PowerPoint-Präsentation</vt:lpstr>
      <vt:lpstr>Speed Control</vt:lpstr>
      <vt:lpstr>PowerPoint-Präsentation</vt:lpstr>
      <vt:lpstr>PowerPoint-Präsentation</vt:lpstr>
      <vt:lpstr>Wifi Localization</vt:lpstr>
      <vt:lpstr>Localization</vt:lpstr>
      <vt:lpstr>Localization</vt:lpstr>
      <vt:lpstr>Localization</vt:lpstr>
      <vt:lpstr>Parking Task</vt:lpstr>
      <vt:lpstr>Parking – Box Recognition</vt:lpstr>
      <vt:lpstr>Parking – Box Recognition</vt:lpstr>
      <vt:lpstr>Parking – Steps</vt:lpstr>
      <vt:lpstr>Parking – Steps</vt:lpstr>
      <vt:lpstr>Parking – Steps</vt:lpstr>
      <vt:lpstr>Parking – Steps</vt:lpstr>
      <vt:lpstr>Parking – Steps</vt:lpstr>
      <vt:lpstr>Parking – Results &amp; Conclusion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Wolfgang Burger</cp:lastModifiedBy>
  <cp:revision>55</cp:revision>
  <dcterms:created xsi:type="dcterms:W3CDTF">2013-06-24T08:16:35Z</dcterms:created>
  <dcterms:modified xsi:type="dcterms:W3CDTF">2015-01-19T00:35:44Z</dcterms:modified>
</cp:coreProperties>
</file>